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9"/>
  </p:notesMasterIdLst>
  <p:handoutMasterIdLst>
    <p:handoutMasterId r:id="rId40"/>
  </p:handoutMasterIdLst>
  <p:sldIdLst>
    <p:sldId id="256" r:id="rId2"/>
    <p:sldId id="257" r:id="rId3"/>
    <p:sldId id="335" r:id="rId4"/>
    <p:sldId id="279" r:id="rId5"/>
    <p:sldId id="319" r:id="rId6"/>
    <p:sldId id="320" r:id="rId7"/>
    <p:sldId id="331" r:id="rId8"/>
    <p:sldId id="300" r:id="rId9"/>
    <p:sldId id="280" r:id="rId10"/>
    <p:sldId id="323" r:id="rId11"/>
    <p:sldId id="268" r:id="rId12"/>
    <p:sldId id="283" r:id="rId13"/>
    <p:sldId id="306" r:id="rId14"/>
    <p:sldId id="333" r:id="rId15"/>
    <p:sldId id="282" r:id="rId16"/>
    <p:sldId id="281" r:id="rId17"/>
    <p:sldId id="278" r:id="rId18"/>
    <p:sldId id="295" r:id="rId19"/>
    <p:sldId id="285" r:id="rId20"/>
    <p:sldId id="286" r:id="rId21"/>
    <p:sldId id="332" r:id="rId22"/>
    <p:sldId id="288" r:id="rId23"/>
    <p:sldId id="298" r:id="rId24"/>
    <p:sldId id="284" r:id="rId25"/>
    <p:sldId id="289" r:id="rId26"/>
    <p:sldId id="290" r:id="rId27"/>
    <p:sldId id="292" r:id="rId28"/>
    <p:sldId id="316" r:id="rId29"/>
    <p:sldId id="334" r:id="rId30"/>
    <p:sldId id="307" r:id="rId31"/>
    <p:sldId id="314" r:id="rId32"/>
    <p:sldId id="294" r:id="rId33"/>
    <p:sldId id="324" r:id="rId34"/>
    <p:sldId id="325" r:id="rId35"/>
    <p:sldId id="336" r:id="rId36"/>
    <p:sldId id="328" r:id="rId37"/>
    <p:sldId id="330" r:id="rId38"/>
  </p:sldIdLst>
  <p:sldSz cx="9144000" cy="6858000" type="screen4x3"/>
  <p:notesSz cx="6742113" cy="9875838"/>
  <p:defaultTextStyle>
    <a:defPPr>
      <a:defRPr lang="ja-JP"/>
    </a:defPPr>
    <a:lvl1pPr algn="l" rtl="0" fontAlgn="base">
      <a:spcBef>
        <a:spcPct val="0"/>
      </a:spcBef>
      <a:spcAft>
        <a:spcPct val="0"/>
      </a:spcAft>
      <a:defRPr kumimoji="1"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0"/>
      </a:spcBef>
      <a:spcAft>
        <a:spcPct val="0"/>
      </a:spcAft>
      <a:defRPr kumimoji="1"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0"/>
      </a:spcBef>
      <a:spcAft>
        <a:spcPct val="0"/>
      </a:spcAft>
      <a:defRPr kumimoji="1"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0"/>
      </a:spcBef>
      <a:spcAft>
        <a:spcPct val="0"/>
      </a:spcAft>
      <a:defRPr kumimoji="1"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0"/>
      </a:spcBef>
      <a:spcAft>
        <a:spcPct val="0"/>
      </a:spcAft>
      <a:defRPr kumimoji="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kern="1200">
        <a:solidFill>
          <a:schemeClr val="tx1"/>
        </a:solidFill>
        <a:latin typeface="HGP創英角ｺﾞｼｯｸUB" pitchFamily="50" charset="-128"/>
        <a:ea typeface="HGP創英角ｺﾞｼｯｸUB"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3366FF"/>
    <a:srgbClr val="0000F0"/>
    <a:srgbClr val="99CCFF"/>
    <a:srgbClr val="FF6600"/>
    <a:srgbClr val="F5FAFB"/>
    <a:srgbClr val="D7F8FD"/>
    <a:srgbClr val="ECFAFE"/>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4" autoAdjust="0"/>
    <p:restoredTop sz="99833" autoAdjust="0"/>
  </p:normalViewPr>
  <p:slideViewPr>
    <p:cSldViewPr>
      <p:cViewPr varScale="1">
        <p:scale>
          <a:sx n="85" d="100"/>
          <a:sy n="85" d="100"/>
        </p:scale>
        <p:origin x="1272"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 Id="rId5" Type="http://schemas.openxmlformats.org/officeDocument/2006/relationships/image" Target="../media/image8.emf"/><Relationship Id="rId4"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 Id="rId4"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 Id="rId4"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8.emf"/><Relationship Id="rId1" Type="http://schemas.openxmlformats.org/officeDocument/2006/relationships/image" Target="../media/image5.emf"/><Relationship Id="rId5" Type="http://schemas.openxmlformats.org/officeDocument/2006/relationships/image" Target="../media/image6.emf"/><Relationship Id="rId4"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image" Target="../media/image6.emf"/><Relationship Id="rId4"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image" Target="../media/image6.emf"/><Relationship Id="rId5" Type="http://schemas.openxmlformats.org/officeDocument/2006/relationships/image" Target="../media/image14.emf"/><Relationship Id="rId4"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 Id="rId6" Type="http://schemas.openxmlformats.org/officeDocument/2006/relationships/image" Target="../media/image14.emf"/><Relationship Id="rId5" Type="http://schemas.openxmlformats.org/officeDocument/2006/relationships/image" Target="../media/image8.emf"/><Relationship Id="rId4"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image" Target="../media/image5.emf"/><Relationship Id="rId4"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2317" cy="494345"/>
          </a:xfrm>
          <a:prstGeom prst="rect">
            <a:avLst/>
          </a:prstGeom>
        </p:spPr>
        <p:txBody>
          <a:bodyPr vert="horz" lIns="90855" tIns="45427" rIns="90855" bIns="4542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8222" y="0"/>
            <a:ext cx="2922317" cy="494345"/>
          </a:xfrm>
          <a:prstGeom prst="rect">
            <a:avLst/>
          </a:prstGeom>
        </p:spPr>
        <p:txBody>
          <a:bodyPr vert="horz" lIns="90855" tIns="45427" rIns="90855" bIns="45427" rtlCol="0"/>
          <a:lstStyle>
            <a:lvl1pPr algn="r">
              <a:defRPr sz="1200"/>
            </a:lvl1pPr>
          </a:lstStyle>
          <a:p>
            <a:fld id="{E4308A9B-5E0B-4E3C-B244-C82D3C8075DD}" type="datetimeFigureOut">
              <a:rPr kumimoji="1" lang="ja-JP" altLang="en-US" smtClean="0"/>
              <a:t>2020/8/20</a:t>
            </a:fld>
            <a:endParaRPr kumimoji="1" lang="ja-JP" altLang="en-US"/>
          </a:p>
        </p:txBody>
      </p:sp>
      <p:sp>
        <p:nvSpPr>
          <p:cNvPr id="4" name="フッター プレースホルダー 3"/>
          <p:cNvSpPr>
            <a:spLocks noGrp="1"/>
          </p:cNvSpPr>
          <p:nvPr>
            <p:ph type="ftr" sz="quarter" idx="2"/>
          </p:nvPr>
        </p:nvSpPr>
        <p:spPr>
          <a:xfrm>
            <a:off x="0" y="9381493"/>
            <a:ext cx="2922317" cy="494345"/>
          </a:xfrm>
          <a:prstGeom prst="rect">
            <a:avLst/>
          </a:prstGeom>
        </p:spPr>
        <p:txBody>
          <a:bodyPr vert="horz" lIns="90855" tIns="45427" rIns="90855" bIns="4542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8222" y="9381493"/>
            <a:ext cx="2922317" cy="494345"/>
          </a:xfrm>
          <a:prstGeom prst="rect">
            <a:avLst/>
          </a:prstGeom>
        </p:spPr>
        <p:txBody>
          <a:bodyPr vert="horz" lIns="90855" tIns="45427" rIns="90855" bIns="45427" rtlCol="0" anchor="b"/>
          <a:lstStyle>
            <a:lvl1pPr algn="r">
              <a:defRPr sz="1200"/>
            </a:lvl1pPr>
          </a:lstStyle>
          <a:p>
            <a:fld id="{ED53AFDE-F3B4-4772-BD95-F357E4BA57D1}" type="slidenum">
              <a:rPr kumimoji="1" lang="ja-JP" altLang="en-US" smtClean="0"/>
              <a:t>‹#›</a:t>
            </a:fld>
            <a:endParaRPr kumimoji="1" lang="ja-JP" altLang="en-US"/>
          </a:p>
        </p:txBody>
      </p:sp>
    </p:spTree>
    <p:extLst>
      <p:ext uri="{BB962C8B-B14F-4D97-AF65-F5344CB8AC3E}">
        <p14:creationId xmlns:p14="http://schemas.microsoft.com/office/powerpoint/2010/main" val="1259828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1" y="0"/>
            <a:ext cx="2921582" cy="49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5" tIns="45427" rIns="90855" bIns="45427" numCol="1" anchor="t" anchorCtr="0" compatLnSpc="1">
            <a:prstTxWarp prst="textNoShape">
              <a:avLst/>
            </a:prstTxWarp>
          </a:bodyPr>
          <a:lstStyle>
            <a:lvl1pPr>
              <a:defRPr sz="1200" smtClean="0">
                <a:latin typeface="Arial" charset="0"/>
                <a:ea typeface="ＭＳ Ｐゴシック" pitchFamily="50" charset="-128"/>
              </a:defRPr>
            </a:lvl1pPr>
          </a:lstStyle>
          <a:p>
            <a:pPr>
              <a:defRPr/>
            </a:pPr>
            <a:endParaRPr lang="en-US" altLang="ja-JP"/>
          </a:p>
        </p:txBody>
      </p:sp>
      <p:sp>
        <p:nvSpPr>
          <p:cNvPr id="52227" name="Rectangle 3"/>
          <p:cNvSpPr>
            <a:spLocks noGrp="1" noChangeArrowheads="1"/>
          </p:cNvSpPr>
          <p:nvPr>
            <p:ph type="dt" idx="1"/>
          </p:nvPr>
        </p:nvSpPr>
        <p:spPr bwMode="auto">
          <a:xfrm>
            <a:off x="3818971" y="0"/>
            <a:ext cx="2921582" cy="49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5" tIns="45427" rIns="90855" bIns="45427" numCol="1" anchor="t" anchorCtr="0" compatLnSpc="1">
            <a:prstTxWarp prst="textNoShape">
              <a:avLst/>
            </a:prstTxWarp>
          </a:bodyPr>
          <a:lstStyle>
            <a:lvl1pPr algn="r">
              <a:defRPr sz="1200" smtClean="0">
                <a:latin typeface="Arial" charset="0"/>
                <a:ea typeface="ＭＳ Ｐゴシック" pitchFamily="50" charset="-128"/>
              </a:defRPr>
            </a:lvl1pPr>
          </a:lstStyle>
          <a:p>
            <a:pPr>
              <a:defRPr/>
            </a:pPr>
            <a:endParaRPr lang="en-US" altLang="ja-JP"/>
          </a:p>
        </p:txBody>
      </p:sp>
      <p:sp>
        <p:nvSpPr>
          <p:cNvPr id="30724" name="Rectangle 4"/>
          <p:cNvSpPr>
            <a:spLocks noGrp="1" noRot="1" noChangeAspect="1" noChangeArrowheads="1" noTextEdit="1"/>
          </p:cNvSpPr>
          <p:nvPr>
            <p:ph type="sldImg" idx="2"/>
          </p:nvPr>
        </p:nvSpPr>
        <p:spPr bwMode="auto">
          <a:xfrm>
            <a:off x="903288" y="741363"/>
            <a:ext cx="4935537" cy="37036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229" name="Rectangle 5"/>
          <p:cNvSpPr>
            <a:spLocks noGrp="1" noChangeArrowheads="1"/>
          </p:cNvSpPr>
          <p:nvPr>
            <p:ph type="body" sz="quarter" idx="3"/>
          </p:nvPr>
        </p:nvSpPr>
        <p:spPr bwMode="auto">
          <a:xfrm>
            <a:off x="674212" y="4691023"/>
            <a:ext cx="5393690" cy="444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5" tIns="45427" rIns="90855" bIns="4542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2230" name="Rectangle 6"/>
          <p:cNvSpPr>
            <a:spLocks noGrp="1" noChangeArrowheads="1"/>
          </p:cNvSpPr>
          <p:nvPr>
            <p:ph type="ftr" sz="quarter" idx="4"/>
          </p:nvPr>
        </p:nvSpPr>
        <p:spPr bwMode="auto">
          <a:xfrm>
            <a:off x="1" y="9380332"/>
            <a:ext cx="2921582" cy="49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5" tIns="45427" rIns="90855" bIns="45427" numCol="1" anchor="b" anchorCtr="0" compatLnSpc="1">
            <a:prstTxWarp prst="textNoShape">
              <a:avLst/>
            </a:prstTxWarp>
          </a:bodyPr>
          <a:lstStyle>
            <a:lvl1pPr>
              <a:defRPr sz="1200" smtClean="0">
                <a:latin typeface="Arial" charset="0"/>
                <a:ea typeface="ＭＳ Ｐゴシック" pitchFamily="50" charset="-128"/>
              </a:defRPr>
            </a:lvl1pPr>
          </a:lstStyle>
          <a:p>
            <a:pPr>
              <a:defRPr/>
            </a:pPr>
            <a:endParaRPr lang="en-US" altLang="ja-JP"/>
          </a:p>
        </p:txBody>
      </p:sp>
      <p:sp>
        <p:nvSpPr>
          <p:cNvPr id="52231" name="Rectangle 7"/>
          <p:cNvSpPr>
            <a:spLocks noGrp="1" noChangeArrowheads="1"/>
          </p:cNvSpPr>
          <p:nvPr>
            <p:ph type="sldNum" sz="quarter" idx="5"/>
          </p:nvPr>
        </p:nvSpPr>
        <p:spPr bwMode="auto">
          <a:xfrm>
            <a:off x="3818971" y="9380332"/>
            <a:ext cx="2921582" cy="49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5" tIns="45427" rIns="90855" bIns="45427" numCol="1" anchor="b" anchorCtr="0" compatLnSpc="1">
            <a:prstTxWarp prst="textNoShape">
              <a:avLst/>
            </a:prstTxWarp>
          </a:bodyPr>
          <a:lstStyle>
            <a:lvl1pPr algn="r">
              <a:defRPr sz="1200" smtClean="0">
                <a:latin typeface="Arial" charset="0"/>
                <a:ea typeface="ＭＳ Ｐゴシック" pitchFamily="50" charset="-128"/>
              </a:defRPr>
            </a:lvl1pPr>
          </a:lstStyle>
          <a:p>
            <a:pPr>
              <a:defRPr/>
            </a:pPr>
            <a:fld id="{89BE4749-5520-46B5-BAE1-94A27DC6F119}" type="slidenum">
              <a:rPr lang="en-US" altLang="ja-JP"/>
              <a:pPr>
                <a:defRPr/>
              </a:pPr>
              <a:t>‹#›</a:t>
            </a:fld>
            <a:endParaRPr lang="en-US" altLang="ja-JP"/>
          </a:p>
        </p:txBody>
      </p:sp>
    </p:spTree>
    <p:extLst>
      <p:ext uri="{BB962C8B-B14F-4D97-AF65-F5344CB8AC3E}">
        <p14:creationId xmlns:p14="http://schemas.microsoft.com/office/powerpoint/2010/main" val="1233068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2130425"/>
            <a:ext cx="7772400" cy="1470025"/>
          </a:xfrm>
        </p:spPr>
        <p:txBody>
          <a:bodyPr/>
          <a:lstStyle>
            <a:lvl1pPr>
              <a:defRPr/>
            </a:lvl1pPr>
          </a:lstStyle>
          <a:p>
            <a:pPr lvl="0"/>
            <a:r>
              <a:rPr lang="ja-JP" altLang="en-US" noProof="0"/>
              <a:t>マスタ タイトルの書式設定</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ja-JP" altLang="en-US" noProof="0"/>
              <a:t>マスタ サブタイトルの書式設定</a:t>
            </a:r>
          </a:p>
        </p:txBody>
      </p:sp>
      <p:sp>
        <p:nvSpPr>
          <p:cNvPr id="4" name="Rectangle 4"/>
          <p:cNvSpPr>
            <a:spLocks noGrp="1" noChangeArrowheads="1"/>
          </p:cNvSpPr>
          <p:nvPr>
            <p:ph type="dt" sz="half" idx="10"/>
          </p:nvPr>
        </p:nvSpPr>
        <p:spPr/>
        <p:txBody>
          <a:bodyPr/>
          <a:lstStyle>
            <a:lvl1pPr>
              <a:defRPr smtClean="0"/>
            </a:lvl1pPr>
          </a:lstStyle>
          <a:p>
            <a:pPr>
              <a:defRPr/>
            </a:pPr>
            <a:endParaRPr lang="en-US" altLang="ja-JP"/>
          </a:p>
        </p:txBody>
      </p:sp>
      <p:sp>
        <p:nvSpPr>
          <p:cNvPr id="5" name="Rectangle 5"/>
          <p:cNvSpPr>
            <a:spLocks noGrp="1" noChangeArrowheads="1"/>
          </p:cNvSpPr>
          <p:nvPr>
            <p:ph type="ftr" sz="quarter" idx="11"/>
          </p:nvPr>
        </p:nvSpPr>
        <p:spPr/>
        <p:txBody>
          <a:bodyPr/>
          <a:lstStyle>
            <a:lvl1pPr>
              <a:defRPr smtClean="0"/>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smtClean="0"/>
            </a:lvl1pPr>
          </a:lstStyle>
          <a:p>
            <a:pPr>
              <a:defRPr/>
            </a:pPr>
            <a:fld id="{75020CCC-87CF-4F3D-A0B8-DF4C787698AF}" type="slidenum">
              <a:rPr lang="en-US" altLang="ja-JP"/>
              <a:pPr>
                <a:defRPr/>
              </a:pPr>
              <a:t>‹#›</a:t>
            </a:fld>
            <a:endParaRPr lang="en-US" altLang="ja-JP"/>
          </a:p>
        </p:txBody>
      </p:sp>
    </p:spTree>
    <p:extLst>
      <p:ext uri="{BB962C8B-B14F-4D97-AF65-F5344CB8AC3E}">
        <p14:creationId xmlns:p14="http://schemas.microsoft.com/office/powerpoint/2010/main" val="4282192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CB662BE-5EE8-433C-8E26-FDDF88B93FD9}" type="slidenum">
              <a:rPr lang="en-US" altLang="ja-JP"/>
              <a:pPr>
                <a:defRPr/>
              </a:pPr>
              <a:t>‹#›</a:t>
            </a:fld>
            <a:endParaRPr lang="en-US" altLang="ja-JP"/>
          </a:p>
        </p:txBody>
      </p:sp>
    </p:spTree>
    <p:extLst>
      <p:ext uri="{BB962C8B-B14F-4D97-AF65-F5344CB8AC3E}">
        <p14:creationId xmlns:p14="http://schemas.microsoft.com/office/powerpoint/2010/main" val="80169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53975"/>
            <a:ext cx="2057400" cy="607218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53975"/>
            <a:ext cx="6019800" cy="607218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34A17E2-223E-4B06-8639-0F524BEF50E3}" type="slidenum">
              <a:rPr lang="en-US" altLang="ja-JP"/>
              <a:pPr>
                <a:defRPr/>
              </a:pPr>
              <a:t>‹#›</a:t>
            </a:fld>
            <a:endParaRPr lang="en-US" altLang="ja-JP"/>
          </a:p>
        </p:txBody>
      </p:sp>
    </p:spTree>
    <p:extLst>
      <p:ext uri="{BB962C8B-B14F-4D97-AF65-F5344CB8AC3E}">
        <p14:creationId xmlns:p14="http://schemas.microsoft.com/office/powerpoint/2010/main" val="142064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solidFill>
                  <a:schemeClr val="accent6"/>
                </a:solidFill>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124CEE1-C81B-4100-B06F-68D66045B853}" type="slidenum">
              <a:rPr lang="en-US" altLang="ja-JP"/>
              <a:pPr>
                <a:defRPr/>
              </a:pPr>
              <a:t>‹#›</a:t>
            </a:fld>
            <a:endParaRPr lang="en-US" altLang="ja-JP"/>
          </a:p>
        </p:txBody>
      </p:sp>
    </p:spTree>
    <p:extLst>
      <p:ext uri="{BB962C8B-B14F-4D97-AF65-F5344CB8AC3E}">
        <p14:creationId xmlns:p14="http://schemas.microsoft.com/office/powerpoint/2010/main" val="316861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862D456-F5B3-4893-B3E3-3373B9A2890D}" type="slidenum">
              <a:rPr lang="en-US" altLang="ja-JP"/>
              <a:pPr>
                <a:defRPr/>
              </a:pPr>
              <a:t>‹#›</a:t>
            </a:fld>
            <a:endParaRPr lang="en-US" altLang="ja-JP"/>
          </a:p>
        </p:txBody>
      </p:sp>
    </p:spTree>
    <p:extLst>
      <p:ext uri="{BB962C8B-B14F-4D97-AF65-F5344CB8AC3E}">
        <p14:creationId xmlns:p14="http://schemas.microsoft.com/office/powerpoint/2010/main" val="425929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1B5BCC2-38A8-4EB1-905A-C36772F0846D}" type="slidenum">
              <a:rPr lang="en-US" altLang="ja-JP"/>
              <a:pPr>
                <a:defRPr/>
              </a:pPr>
              <a:t>‹#›</a:t>
            </a:fld>
            <a:endParaRPr lang="en-US" altLang="ja-JP"/>
          </a:p>
        </p:txBody>
      </p:sp>
    </p:spTree>
    <p:extLst>
      <p:ext uri="{BB962C8B-B14F-4D97-AF65-F5344CB8AC3E}">
        <p14:creationId xmlns:p14="http://schemas.microsoft.com/office/powerpoint/2010/main" val="4141218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71D7CF-58AD-4044-B8B6-0006292459C4}" type="slidenum">
              <a:rPr lang="en-US" altLang="ja-JP"/>
              <a:pPr>
                <a:defRPr/>
              </a:pPr>
              <a:t>‹#›</a:t>
            </a:fld>
            <a:endParaRPr lang="en-US" altLang="ja-JP"/>
          </a:p>
        </p:txBody>
      </p:sp>
    </p:spTree>
    <p:extLst>
      <p:ext uri="{BB962C8B-B14F-4D97-AF65-F5344CB8AC3E}">
        <p14:creationId xmlns:p14="http://schemas.microsoft.com/office/powerpoint/2010/main" val="2723928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046912" y="6409134"/>
            <a:ext cx="2133600" cy="476250"/>
          </a:xfrm>
          <a:ln/>
        </p:spPr>
        <p:txBody>
          <a:bodyPr anchor="b"/>
          <a:lstStyle>
            <a:lvl1pPr>
              <a:defRPr/>
            </a:lvl1pPr>
          </a:lstStyle>
          <a:p>
            <a:pPr>
              <a:defRPr/>
            </a:pPr>
            <a:fld id="{5788216C-86EE-4CC3-BA83-DDFD5B67CA79}" type="slidenum">
              <a:rPr lang="en-US" altLang="ja-JP"/>
              <a:pPr>
                <a:defRPr/>
              </a:pPr>
              <a:t>‹#›</a:t>
            </a:fld>
            <a:endParaRPr lang="en-US" altLang="ja-JP"/>
          </a:p>
        </p:txBody>
      </p:sp>
    </p:spTree>
    <p:extLst>
      <p:ext uri="{BB962C8B-B14F-4D97-AF65-F5344CB8AC3E}">
        <p14:creationId xmlns:p14="http://schemas.microsoft.com/office/powerpoint/2010/main" val="76928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DEB415C-A4F8-4AB9-87CC-2EB95166A90D}" type="slidenum">
              <a:rPr lang="en-US" altLang="ja-JP"/>
              <a:pPr>
                <a:defRPr/>
              </a:pPr>
              <a:t>‹#›</a:t>
            </a:fld>
            <a:endParaRPr lang="en-US" altLang="ja-JP"/>
          </a:p>
        </p:txBody>
      </p:sp>
    </p:spTree>
    <p:extLst>
      <p:ext uri="{BB962C8B-B14F-4D97-AF65-F5344CB8AC3E}">
        <p14:creationId xmlns:p14="http://schemas.microsoft.com/office/powerpoint/2010/main" val="138270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57BAE1A-323B-490E-8AE6-673EB828350E}" type="slidenum">
              <a:rPr lang="en-US" altLang="ja-JP"/>
              <a:pPr>
                <a:defRPr/>
              </a:pPr>
              <a:t>‹#›</a:t>
            </a:fld>
            <a:endParaRPr lang="en-US" altLang="ja-JP"/>
          </a:p>
        </p:txBody>
      </p:sp>
    </p:spTree>
    <p:extLst>
      <p:ext uri="{BB962C8B-B14F-4D97-AF65-F5344CB8AC3E}">
        <p14:creationId xmlns:p14="http://schemas.microsoft.com/office/powerpoint/2010/main" val="299338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5D80342-CA5B-430D-96D0-1D4F098421E2}" type="slidenum">
              <a:rPr lang="en-US" altLang="ja-JP"/>
              <a:pPr>
                <a:defRPr/>
              </a:pPr>
              <a:t>‹#›</a:t>
            </a:fld>
            <a:endParaRPr lang="en-US" altLang="ja-JP"/>
          </a:p>
        </p:txBody>
      </p:sp>
    </p:spTree>
    <p:extLst>
      <p:ext uri="{BB962C8B-B14F-4D97-AF65-F5344CB8AC3E}">
        <p14:creationId xmlns:p14="http://schemas.microsoft.com/office/powerpoint/2010/main" val="418316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3975"/>
            <a:ext cx="82296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BCE8464-EDA4-4415-9121-453C32069568}" type="slidenum">
              <a:rPr lang="en-US" altLang="ja-JP"/>
              <a:pPr>
                <a:defRPr/>
              </a:pPr>
              <a:t>‹#›</a:t>
            </a:fld>
            <a:endParaRPr lang="en-US" altLang="ja-JP"/>
          </a:p>
        </p:txBody>
      </p:sp>
      <p:sp>
        <p:nvSpPr>
          <p:cNvPr id="1031" name="Line 8"/>
          <p:cNvSpPr>
            <a:spLocks noChangeShapeType="1"/>
          </p:cNvSpPr>
          <p:nvPr userDrawn="1"/>
        </p:nvSpPr>
        <p:spPr bwMode="auto">
          <a:xfrm>
            <a:off x="0" y="692150"/>
            <a:ext cx="9144000" cy="1588"/>
          </a:xfrm>
          <a:prstGeom prst="line">
            <a:avLst/>
          </a:prstGeom>
          <a:noFill/>
          <a:ln w="381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rtl="0" eaLnBrk="0" fontAlgn="base" hangingPunct="0">
        <a:spcBef>
          <a:spcPct val="0"/>
        </a:spcBef>
        <a:spcAft>
          <a:spcPct val="0"/>
        </a:spcAft>
        <a:defRPr kumimoji="1" sz="3200" baseline="0">
          <a:solidFill>
            <a:schemeClr val="accent6"/>
          </a:solidFill>
          <a:latin typeface="+mj-lt"/>
          <a:ea typeface="+mj-ea"/>
          <a:cs typeface="+mj-cs"/>
        </a:defRPr>
      </a:lvl1pPr>
      <a:lvl2pPr algn="l" rtl="0" eaLnBrk="0" fontAlgn="base" hangingPunct="0">
        <a:spcBef>
          <a:spcPct val="0"/>
        </a:spcBef>
        <a:spcAft>
          <a:spcPct val="0"/>
        </a:spcAft>
        <a:defRPr kumimoji="1" sz="3200">
          <a:solidFill>
            <a:schemeClr val="tx2"/>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3200">
          <a:solidFill>
            <a:schemeClr val="tx2"/>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3200">
          <a:solidFill>
            <a:schemeClr val="tx2"/>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3200">
          <a:solidFill>
            <a:schemeClr val="tx2"/>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3200">
          <a:solidFill>
            <a:schemeClr val="tx2"/>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3200">
          <a:solidFill>
            <a:schemeClr val="tx2"/>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3200">
          <a:solidFill>
            <a:schemeClr val="tx2"/>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3200">
          <a:solidFill>
            <a:schemeClr val="tx2"/>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oleObject" Target="../embeddings/oleObject70.bin"/><Relationship Id="rId18" Type="http://schemas.openxmlformats.org/officeDocument/2006/relationships/oleObject" Target="../embeddings/oleObject75.bin"/><Relationship Id="rId26" Type="http://schemas.openxmlformats.org/officeDocument/2006/relationships/oleObject" Target="../embeddings/oleObject83.bin"/><Relationship Id="rId3" Type="http://schemas.openxmlformats.org/officeDocument/2006/relationships/oleObject" Target="../embeddings/oleObject63.bin"/><Relationship Id="rId21" Type="http://schemas.openxmlformats.org/officeDocument/2006/relationships/oleObject" Target="../embeddings/oleObject78.bin"/><Relationship Id="rId34" Type="http://schemas.openxmlformats.org/officeDocument/2006/relationships/image" Target="../media/image14.emf"/><Relationship Id="rId7" Type="http://schemas.openxmlformats.org/officeDocument/2006/relationships/oleObject" Target="../embeddings/oleObject65.bin"/><Relationship Id="rId12" Type="http://schemas.openxmlformats.org/officeDocument/2006/relationships/oleObject" Target="../embeddings/oleObject69.bin"/><Relationship Id="rId17" Type="http://schemas.openxmlformats.org/officeDocument/2006/relationships/oleObject" Target="../embeddings/oleObject74.bin"/><Relationship Id="rId25" Type="http://schemas.openxmlformats.org/officeDocument/2006/relationships/oleObject" Target="../embeddings/oleObject82.bin"/><Relationship Id="rId33" Type="http://schemas.openxmlformats.org/officeDocument/2006/relationships/oleObject" Target="../embeddings/oleObject89.bin"/><Relationship Id="rId38" Type="http://schemas.openxmlformats.org/officeDocument/2006/relationships/image" Target="../media/image9.png"/><Relationship Id="rId2" Type="http://schemas.openxmlformats.org/officeDocument/2006/relationships/slideLayout" Target="../slideLayouts/slideLayout6.xml"/><Relationship Id="rId16" Type="http://schemas.openxmlformats.org/officeDocument/2006/relationships/oleObject" Target="../embeddings/oleObject73.bin"/><Relationship Id="rId20" Type="http://schemas.openxmlformats.org/officeDocument/2006/relationships/oleObject" Target="../embeddings/oleObject77.bin"/><Relationship Id="rId29" Type="http://schemas.openxmlformats.org/officeDocument/2006/relationships/oleObject" Target="../embeddings/oleObject86.bin"/><Relationship Id="rId1" Type="http://schemas.openxmlformats.org/officeDocument/2006/relationships/vmlDrawing" Target="../drawings/vmlDrawing5.vml"/><Relationship Id="rId6" Type="http://schemas.openxmlformats.org/officeDocument/2006/relationships/image" Target="../media/image7.emf"/><Relationship Id="rId11" Type="http://schemas.openxmlformats.org/officeDocument/2006/relationships/oleObject" Target="../embeddings/oleObject68.bin"/><Relationship Id="rId24" Type="http://schemas.openxmlformats.org/officeDocument/2006/relationships/oleObject" Target="../embeddings/oleObject81.bin"/><Relationship Id="rId32" Type="http://schemas.openxmlformats.org/officeDocument/2006/relationships/image" Target="../media/image8.emf"/><Relationship Id="rId37" Type="http://schemas.openxmlformats.org/officeDocument/2006/relationships/oleObject" Target="../embeddings/oleObject92.bin"/><Relationship Id="rId5" Type="http://schemas.openxmlformats.org/officeDocument/2006/relationships/oleObject" Target="../embeddings/oleObject64.bin"/><Relationship Id="rId15" Type="http://schemas.openxmlformats.org/officeDocument/2006/relationships/oleObject" Target="../embeddings/oleObject72.bin"/><Relationship Id="rId23" Type="http://schemas.openxmlformats.org/officeDocument/2006/relationships/oleObject" Target="../embeddings/oleObject80.bin"/><Relationship Id="rId28" Type="http://schemas.openxmlformats.org/officeDocument/2006/relationships/oleObject" Target="../embeddings/oleObject85.bin"/><Relationship Id="rId36" Type="http://schemas.openxmlformats.org/officeDocument/2006/relationships/oleObject" Target="../embeddings/oleObject91.bin"/><Relationship Id="rId10" Type="http://schemas.openxmlformats.org/officeDocument/2006/relationships/oleObject" Target="../embeddings/oleObject67.bin"/><Relationship Id="rId19" Type="http://schemas.openxmlformats.org/officeDocument/2006/relationships/oleObject" Target="../embeddings/oleObject76.bin"/><Relationship Id="rId31" Type="http://schemas.openxmlformats.org/officeDocument/2006/relationships/oleObject" Target="../embeddings/oleObject88.bin"/><Relationship Id="rId4" Type="http://schemas.openxmlformats.org/officeDocument/2006/relationships/image" Target="../media/image6.emf"/><Relationship Id="rId9" Type="http://schemas.openxmlformats.org/officeDocument/2006/relationships/oleObject" Target="../embeddings/oleObject66.bin"/><Relationship Id="rId14" Type="http://schemas.openxmlformats.org/officeDocument/2006/relationships/oleObject" Target="../embeddings/oleObject71.bin"/><Relationship Id="rId22" Type="http://schemas.openxmlformats.org/officeDocument/2006/relationships/oleObject" Target="../embeddings/oleObject79.bin"/><Relationship Id="rId27" Type="http://schemas.openxmlformats.org/officeDocument/2006/relationships/oleObject" Target="../embeddings/oleObject84.bin"/><Relationship Id="rId30" Type="http://schemas.openxmlformats.org/officeDocument/2006/relationships/oleObject" Target="../embeddings/oleObject87.bin"/><Relationship Id="rId35" Type="http://schemas.openxmlformats.org/officeDocument/2006/relationships/oleObject" Target="../embeddings/oleObject90.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oleObject" Target="../embeddings/oleObject100.bin"/><Relationship Id="rId18" Type="http://schemas.openxmlformats.org/officeDocument/2006/relationships/oleObject" Target="../embeddings/oleObject104.bin"/><Relationship Id="rId26" Type="http://schemas.openxmlformats.org/officeDocument/2006/relationships/oleObject" Target="../embeddings/oleObject112.bin"/><Relationship Id="rId39" Type="http://schemas.openxmlformats.org/officeDocument/2006/relationships/oleObject" Target="../embeddings/oleObject123.bin"/><Relationship Id="rId3" Type="http://schemas.openxmlformats.org/officeDocument/2006/relationships/oleObject" Target="../embeddings/oleObject93.bin"/><Relationship Id="rId21" Type="http://schemas.openxmlformats.org/officeDocument/2006/relationships/oleObject" Target="../embeddings/oleObject107.bin"/><Relationship Id="rId34" Type="http://schemas.openxmlformats.org/officeDocument/2006/relationships/oleObject" Target="../embeddings/oleObject120.bin"/><Relationship Id="rId42" Type="http://schemas.openxmlformats.org/officeDocument/2006/relationships/image" Target="../media/image9.png"/><Relationship Id="rId7" Type="http://schemas.openxmlformats.org/officeDocument/2006/relationships/image" Target="../media/image6.emf"/><Relationship Id="rId12" Type="http://schemas.openxmlformats.org/officeDocument/2006/relationships/oleObject" Target="../embeddings/oleObject99.bin"/><Relationship Id="rId17" Type="http://schemas.openxmlformats.org/officeDocument/2006/relationships/oleObject" Target="../embeddings/oleObject103.bin"/><Relationship Id="rId25" Type="http://schemas.openxmlformats.org/officeDocument/2006/relationships/oleObject" Target="../embeddings/oleObject111.bin"/><Relationship Id="rId33" Type="http://schemas.openxmlformats.org/officeDocument/2006/relationships/oleObject" Target="../embeddings/oleObject119.bin"/><Relationship Id="rId38" Type="http://schemas.openxmlformats.org/officeDocument/2006/relationships/image" Target="../media/image14.emf"/><Relationship Id="rId2" Type="http://schemas.openxmlformats.org/officeDocument/2006/relationships/slideLayout" Target="../slideLayouts/slideLayout6.xml"/><Relationship Id="rId16" Type="http://schemas.openxmlformats.org/officeDocument/2006/relationships/oleObject" Target="../embeddings/oleObject102.bin"/><Relationship Id="rId20" Type="http://schemas.openxmlformats.org/officeDocument/2006/relationships/oleObject" Target="../embeddings/oleObject106.bin"/><Relationship Id="rId29" Type="http://schemas.openxmlformats.org/officeDocument/2006/relationships/oleObject" Target="../embeddings/oleObject115.bin"/><Relationship Id="rId41" Type="http://schemas.openxmlformats.org/officeDocument/2006/relationships/oleObject" Target="../embeddings/oleObject125.bin"/><Relationship Id="rId1" Type="http://schemas.openxmlformats.org/officeDocument/2006/relationships/vmlDrawing" Target="../drawings/vmlDrawing6.vml"/><Relationship Id="rId6" Type="http://schemas.openxmlformats.org/officeDocument/2006/relationships/oleObject" Target="../embeddings/oleObject95.bin"/><Relationship Id="rId11" Type="http://schemas.openxmlformats.org/officeDocument/2006/relationships/oleObject" Target="../embeddings/oleObject98.bin"/><Relationship Id="rId24" Type="http://schemas.openxmlformats.org/officeDocument/2006/relationships/oleObject" Target="../embeddings/oleObject110.bin"/><Relationship Id="rId32" Type="http://schemas.openxmlformats.org/officeDocument/2006/relationships/oleObject" Target="../embeddings/oleObject118.bin"/><Relationship Id="rId37" Type="http://schemas.openxmlformats.org/officeDocument/2006/relationships/oleObject" Target="../embeddings/oleObject122.bin"/><Relationship Id="rId40" Type="http://schemas.openxmlformats.org/officeDocument/2006/relationships/oleObject" Target="../embeddings/oleObject124.bin"/><Relationship Id="rId45" Type="http://schemas.openxmlformats.org/officeDocument/2006/relationships/oleObject" Target="../embeddings/oleObject128.bin"/><Relationship Id="rId5" Type="http://schemas.openxmlformats.org/officeDocument/2006/relationships/oleObject" Target="../embeddings/oleObject94.bin"/><Relationship Id="rId15" Type="http://schemas.openxmlformats.org/officeDocument/2006/relationships/image" Target="../media/image20.emf"/><Relationship Id="rId23" Type="http://schemas.openxmlformats.org/officeDocument/2006/relationships/oleObject" Target="../embeddings/oleObject109.bin"/><Relationship Id="rId28" Type="http://schemas.openxmlformats.org/officeDocument/2006/relationships/oleObject" Target="../embeddings/oleObject114.bin"/><Relationship Id="rId36" Type="http://schemas.openxmlformats.org/officeDocument/2006/relationships/image" Target="../media/image8.emf"/><Relationship Id="rId10" Type="http://schemas.openxmlformats.org/officeDocument/2006/relationships/oleObject" Target="../embeddings/oleObject97.bin"/><Relationship Id="rId19" Type="http://schemas.openxmlformats.org/officeDocument/2006/relationships/oleObject" Target="../embeddings/oleObject105.bin"/><Relationship Id="rId31" Type="http://schemas.openxmlformats.org/officeDocument/2006/relationships/oleObject" Target="../embeddings/oleObject117.bin"/><Relationship Id="rId44" Type="http://schemas.openxmlformats.org/officeDocument/2006/relationships/oleObject" Target="../embeddings/oleObject127.bin"/><Relationship Id="rId4" Type="http://schemas.openxmlformats.org/officeDocument/2006/relationships/image" Target="../media/image5.emf"/><Relationship Id="rId9" Type="http://schemas.openxmlformats.org/officeDocument/2006/relationships/image" Target="../media/image7.emf"/><Relationship Id="rId14" Type="http://schemas.openxmlformats.org/officeDocument/2006/relationships/oleObject" Target="../embeddings/oleObject101.bin"/><Relationship Id="rId22" Type="http://schemas.openxmlformats.org/officeDocument/2006/relationships/oleObject" Target="../embeddings/oleObject108.bin"/><Relationship Id="rId27" Type="http://schemas.openxmlformats.org/officeDocument/2006/relationships/oleObject" Target="../embeddings/oleObject113.bin"/><Relationship Id="rId30" Type="http://schemas.openxmlformats.org/officeDocument/2006/relationships/oleObject" Target="../embeddings/oleObject116.bin"/><Relationship Id="rId35" Type="http://schemas.openxmlformats.org/officeDocument/2006/relationships/oleObject" Target="../embeddings/oleObject121.bin"/><Relationship Id="rId43" Type="http://schemas.openxmlformats.org/officeDocument/2006/relationships/oleObject" Target="../embeddings/oleObject126.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31.bin"/><Relationship Id="rId13" Type="http://schemas.openxmlformats.org/officeDocument/2006/relationships/oleObject" Target="../embeddings/oleObject134.bin"/><Relationship Id="rId1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8.emf"/><Relationship Id="rId12" Type="http://schemas.openxmlformats.org/officeDocument/2006/relationships/image" Target="../media/image7.emf"/><Relationship Id="rId17" Type="http://schemas.openxmlformats.org/officeDocument/2006/relationships/oleObject" Target="../embeddings/oleObject138.bin"/><Relationship Id="rId2" Type="http://schemas.openxmlformats.org/officeDocument/2006/relationships/slideLayout" Target="../slideLayouts/slideLayout6.xml"/><Relationship Id="rId16" Type="http://schemas.openxmlformats.org/officeDocument/2006/relationships/oleObject" Target="../embeddings/oleObject137.bin"/><Relationship Id="rId20" Type="http://schemas.openxmlformats.org/officeDocument/2006/relationships/image" Target="../media/image23.png"/><Relationship Id="rId1" Type="http://schemas.openxmlformats.org/officeDocument/2006/relationships/vmlDrawing" Target="../drawings/vmlDrawing7.vml"/><Relationship Id="rId6" Type="http://schemas.openxmlformats.org/officeDocument/2006/relationships/oleObject" Target="../embeddings/oleObject130.bin"/><Relationship Id="rId11" Type="http://schemas.openxmlformats.org/officeDocument/2006/relationships/oleObject" Target="../embeddings/oleObject133.bin"/><Relationship Id="rId5" Type="http://schemas.openxmlformats.org/officeDocument/2006/relationships/image" Target="../media/image5.emf"/><Relationship Id="rId15" Type="http://schemas.openxmlformats.org/officeDocument/2006/relationships/oleObject" Target="../embeddings/oleObject136.bin"/><Relationship Id="rId10" Type="http://schemas.openxmlformats.org/officeDocument/2006/relationships/image" Target="../media/image6.emf"/><Relationship Id="rId19" Type="http://schemas.openxmlformats.org/officeDocument/2006/relationships/image" Target="../media/image22.png"/><Relationship Id="rId4" Type="http://schemas.openxmlformats.org/officeDocument/2006/relationships/oleObject" Target="../embeddings/oleObject129.bin"/><Relationship Id="rId9" Type="http://schemas.openxmlformats.org/officeDocument/2006/relationships/oleObject" Target="../embeddings/oleObject132.bin"/><Relationship Id="rId14" Type="http://schemas.openxmlformats.org/officeDocument/2006/relationships/oleObject" Target="../embeddings/oleObject135.bin"/></Relationships>
</file>

<file path=ppt/slides/_rels/slide1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oleObject" Target="../embeddings/oleObject146.bin"/><Relationship Id="rId18" Type="http://schemas.openxmlformats.org/officeDocument/2006/relationships/image" Target="../media/image27.png"/><Relationship Id="rId3" Type="http://schemas.openxmlformats.org/officeDocument/2006/relationships/oleObject" Target="../embeddings/oleObject139.bin"/><Relationship Id="rId7" Type="http://schemas.openxmlformats.org/officeDocument/2006/relationships/oleObject" Target="../embeddings/oleObject141.bin"/><Relationship Id="rId12" Type="http://schemas.openxmlformats.org/officeDocument/2006/relationships/oleObject" Target="../embeddings/oleObject145.bin"/><Relationship Id="rId17" Type="http://schemas.openxmlformats.org/officeDocument/2006/relationships/image" Target="../media/image26.png"/><Relationship Id="rId2" Type="http://schemas.openxmlformats.org/officeDocument/2006/relationships/slideLayout" Target="../slideLayouts/slideLayout6.xml"/><Relationship Id="rId16" Type="http://schemas.openxmlformats.org/officeDocument/2006/relationships/image" Target="../media/image25.png"/><Relationship Id="rId1" Type="http://schemas.openxmlformats.org/officeDocument/2006/relationships/vmlDrawing" Target="../drawings/vmlDrawing8.vml"/><Relationship Id="rId6" Type="http://schemas.openxmlformats.org/officeDocument/2006/relationships/image" Target="../media/image6.emf"/><Relationship Id="rId11" Type="http://schemas.openxmlformats.org/officeDocument/2006/relationships/oleObject" Target="../embeddings/oleObject144.bin"/><Relationship Id="rId5" Type="http://schemas.openxmlformats.org/officeDocument/2006/relationships/oleObject" Target="../embeddings/oleObject140.bin"/><Relationship Id="rId15" Type="http://schemas.openxmlformats.org/officeDocument/2006/relationships/image" Target="../media/image24.png"/><Relationship Id="rId10" Type="http://schemas.openxmlformats.org/officeDocument/2006/relationships/oleObject" Target="../embeddings/oleObject143.bin"/><Relationship Id="rId4" Type="http://schemas.openxmlformats.org/officeDocument/2006/relationships/image" Target="../media/image5.emf"/><Relationship Id="rId9" Type="http://schemas.openxmlformats.org/officeDocument/2006/relationships/oleObject" Target="../embeddings/oleObject142.bin"/><Relationship Id="rId14" Type="http://schemas.openxmlformats.org/officeDocument/2006/relationships/oleObject" Target="../embeddings/oleObject147.bin"/></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50.bin"/><Relationship Id="rId13" Type="http://schemas.openxmlformats.org/officeDocument/2006/relationships/oleObject" Target="../embeddings/oleObject153.bin"/><Relationship Id="rId3" Type="http://schemas.openxmlformats.org/officeDocument/2006/relationships/image" Target="../media/image21.png"/><Relationship Id="rId7" Type="http://schemas.openxmlformats.org/officeDocument/2006/relationships/oleObject" Target="../embeddings/oleObject149.bin"/><Relationship Id="rId12" Type="http://schemas.openxmlformats.org/officeDocument/2006/relationships/image" Target="../media/image7.e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5.emf"/><Relationship Id="rId11" Type="http://schemas.openxmlformats.org/officeDocument/2006/relationships/oleObject" Target="../embeddings/oleObject152.bin"/><Relationship Id="rId5" Type="http://schemas.openxmlformats.org/officeDocument/2006/relationships/oleObject" Target="../embeddings/oleObject148.bin"/><Relationship Id="rId15" Type="http://schemas.openxmlformats.org/officeDocument/2006/relationships/oleObject" Target="../embeddings/oleObject155.bin"/><Relationship Id="rId10" Type="http://schemas.openxmlformats.org/officeDocument/2006/relationships/image" Target="../media/image6.emf"/><Relationship Id="rId4" Type="http://schemas.openxmlformats.org/officeDocument/2006/relationships/image" Target="../media/image9.png"/><Relationship Id="rId9" Type="http://schemas.openxmlformats.org/officeDocument/2006/relationships/oleObject" Target="../embeddings/oleObject151.bin"/><Relationship Id="rId14" Type="http://schemas.openxmlformats.org/officeDocument/2006/relationships/oleObject" Target="../embeddings/oleObject154.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58.bin"/><Relationship Id="rId13" Type="http://schemas.openxmlformats.org/officeDocument/2006/relationships/oleObject" Target="../embeddings/oleObject162.bin"/><Relationship Id="rId18" Type="http://schemas.openxmlformats.org/officeDocument/2006/relationships/oleObject" Target="../embeddings/oleObject167.bin"/><Relationship Id="rId26" Type="http://schemas.openxmlformats.org/officeDocument/2006/relationships/oleObject" Target="../embeddings/oleObject175.bin"/><Relationship Id="rId3" Type="http://schemas.openxmlformats.org/officeDocument/2006/relationships/image" Target="../media/image9.png"/><Relationship Id="rId21" Type="http://schemas.openxmlformats.org/officeDocument/2006/relationships/oleObject" Target="../embeddings/oleObject170.bin"/><Relationship Id="rId7" Type="http://schemas.openxmlformats.org/officeDocument/2006/relationships/image" Target="../media/image6.emf"/><Relationship Id="rId12" Type="http://schemas.openxmlformats.org/officeDocument/2006/relationships/oleObject" Target="../embeddings/oleObject161.bin"/><Relationship Id="rId17" Type="http://schemas.openxmlformats.org/officeDocument/2006/relationships/oleObject" Target="../embeddings/oleObject166.bin"/><Relationship Id="rId25" Type="http://schemas.openxmlformats.org/officeDocument/2006/relationships/oleObject" Target="../embeddings/oleObject174.bin"/><Relationship Id="rId2" Type="http://schemas.openxmlformats.org/officeDocument/2006/relationships/slideLayout" Target="../slideLayouts/slideLayout6.xml"/><Relationship Id="rId16" Type="http://schemas.openxmlformats.org/officeDocument/2006/relationships/oleObject" Target="../embeddings/oleObject165.bin"/><Relationship Id="rId20" Type="http://schemas.openxmlformats.org/officeDocument/2006/relationships/oleObject" Target="../embeddings/oleObject169.bin"/><Relationship Id="rId1" Type="http://schemas.openxmlformats.org/officeDocument/2006/relationships/vmlDrawing" Target="../drawings/vmlDrawing10.vml"/><Relationship Id="rId6" Type="http://schemas.openxmlformats.org/officeDocument/2006/relationships/oleObject" Target="../embeddings/oleObject157.bin"/><Relationship Id="rId11" Type="http://schemas.openxmlformats.org/officeDocument/2006/relationships/oleObject" Target="../embeddings/oleObject160.bin"/><Relationship Id="rId24" Type="http://schemas.openxmlformats.org/officeDocument/2006/relationships/oleObject" Target="../embeddings/oleObject173.bin"/><Relationship Id="rId5" Type="http://schemas.openxmlformats.org/officeDocument/2006/relationships/image" Target="../media/image5.emf"/><Relationship Id="rId15" Type="http://schemas.openxmlformats.org/officeDocument/2006/relationships/oleObject" Target="../embeddings/oleObject164.bin"/><Relationship Id="rId23" Type="http://schemas.openxmlformats.org/officeDocument/2006/relationships/oleObject" Target="../embeddings/oleObject172.bin"/><Relationship Id="rId10" Type="http://schemas.openxmlformats.org/officeDocument/2006/relationships/oleObject" Target="../embeddings/oleObject159.bin"/><Relationship Id="rId19" Type="http://schemas.openxmlformats.org/officeDocument/2006/relationships/oleObject" Target="../embeddings/oleObject168.bin"/><Relationship Id="rId4" Type="http://schemas.openxmlformats.org/officeDocument/2006/relationships/oleObject" Target="../embeddings/oleObject156.bin"/><Relationship Id="rId9" Type="http://schemas.openxmlformats.org/officeDocument/2006/relationships/image" Target="../media/image7.emf"/><Relationship Id="rId14" Type="http://schemas.openxmlformats.org/officeDocument/2006/relationships/oleObject" Target="../embeddings/oleObject163.bin"/><Relationship Id="rId22" Type="http://schemas.openxmlformats.org/officeDocument/2006/relationships/oleObject" Target="../embeddings/oleObject171.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78.bin"/><Relationship Id="rId13" Type="http://schemas.openxmlformats.org/officeDocument/2006/relationships/oleObject" Target="../embeddings/oleObject182.bin"/><Relationship Id="rId18" Type="http://schemas.openxmlformats.org/officeDocument/2006/relationships/oleObject" Target="../embeddings/oleObject186.bin"/><Relationship Id="rId26" Type="http://schemas.openxmlformats.org/officeDocument/2006/relationships/oleObject" Target="../embeddings/oleObject194.bin"/><Relationship Id="rId3" Type="http://schemas.openxmlformats.org/officeDocument/2006/relationships/image" Target="../media/image9.png"/><Relationship Id="rId21" Type="http://schemas.openxmlformats.org/officeDocument/2006/relationships/oleObject" Target="../embeddings/oleObject189.bin"/><Relationship Id="rId7" Type="http://schemas.openxmlformats.org/officeDocument/2006/relationships/image" Target="../media/image6.emf"/><Relationship Id="rId12" Type="http://schemas.openxmlformats.org/officeDocument/2006/relationships/oleObject" Target="../embeddings/oleObject181.bin"/><Relationship Id="rId17" Type="http://schemas.openxmlformats.org/officeDocument/2006/relationships/oleObject" Target="../embeddings/oleObject185.bin"/><Relationship Id="rId25" Type="http://schemas.openxmlformats.org/officeDocument/2006/relationships/oleObject" Target="../embeddings/oleObject193.bin"/><Relationship Id="rId2" Type="http://schemas.openxmlformats.org/officeDocument/2006/relationships/slideLayout" Target="../slideLayouts/slideLayout6.xml"/><Relationship Id="rId16" Type="http://schemas.openxmlformats.org/officeDocument/2006/relationships/oleObject" Target="../embeddings/oleObject184.bin"/><Relationship Id="rId20" Type="http://schemas.openxmlformats.org/officeDocument/2006/relationships/oleObject" Target="../embeddings/oleObject188.bin"/><Relationship Id="rId29" Type="http://schemas.openxmlformats.org/officeDocument/2006/relationships/oleObject" Target="../embeddings/oleObject197.bin"/><Relationship Id="rId1" Type="http://schemas.openxmlformats.org/officeDocument/2006/relationships/vmlDrawing" Target="../drawings/vmlDrawing11.vml"/><Relationship Id="rId6" Type="http://schemas.openxmlformats.org/officeDocument/2006/relationships/oleObject" Target="../embeddings/oleObject177.bin"/><Relationship Id="rId11" Type="http://schemas.openxmlformats.org/officeDocument/2006/relationships/oleObject" Target="../embeddings/oleObject180.bin"/><Relationship Id="rId24" Type="http://schemas.openxmlformats.org/officeDocument/2006/relationships/oleObject" Target="../embeddings/oleObject192.bin"/><Relationship Id="rId5" Type="http://schemas.openxmlformats.org/officeDocument/2006/relationships/image" Target="../media/image5.emf"/><Relationship Id="rId15" Type="http://schemas.openxmlformats.org/officeDocument/2006/relationships/image" Target="../media/image8.emf"/><Relationship Id="rId23" Type="http://schemas.openxmlformats.org/officeDocument/2006/relationships/oleObject" Target="../embeddings/oleObject191.bin"/><Relationship Id="rId28" Type="http://schemas.openxmlformats.org/officeDocument/2006/relationships/oleObject" Target="../embeddings/oleObject196.bin"/><Relationship Id="rId10" Type="http://schemas.openxmlformats.org/officeDocument/2006/relationships/oleObject" Target="../embeddings/oleObject179.bin"/><Relationship Id="rId19" Type="http://schemas.openxmlformats.org/officeDocument/2006/relationships/oleObject" Target="../embeddings/oleObject187.bin"/><Relationship Id="rId4" Type="http://schemas.openxmlformats.org/officeDocument/2006/relationships/oleObject" Target="../embeddings/oleObject176.bin"/><Relationship Id="rId9" Type="http://schemas.openxmlformats.org/officeDocument/2006/relationships/image" Target="../media/image7.emf"/><Relationship Id="rId14" Type="http://schemas.openxmlformats.org/officeDocument/2006/relationships/oleObject" Target="../embeddings/oleObject183.bin"/><Relationship Id="rId22" Type="http://schemas.openxmlformats.org/officeDocument/2006/relationships/oleObject" Target="../embeddings/oleObject190.bin"/><Relationship Id="rId27" Type="http://schemas.openxmlformats.org/officeDocument/2006/relationships/oleObject" Target="../embeddings/oleObject195.bin"/><Relationship Id="rId30" Type="http://schemas.openxmlformats.org/officeDocument/2006/relationships/oleObject" Target="../embeddings/oleObject198.bin"/></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oleObject" Target="../embeddings/oleObject7.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oleObject" Target="../embeddings/oleObject6.bin"/><Relationship Id="rId17" Type="http://schemas.openxmlformats.org/officeDocument/2006/relationships/image" Target="../media/image9.png"/><Relationship Id="rId2" Type="http://schemas.openxmlformats.org/officeDocument/2006/relationships/slideLayout" Target="../slideLayouts/slideLayout6.xml"/><Relationship Id="rId16" Type="http://schemas.openxmlformats.org/officeDocument/2006/relationships/image" Target="../media/image8.emf"/><Relationship Id="rId1" Type="http://schemas.openxmlformats.org/officeDocument/2006/relationships/vmlDrawing" Target="../drawings/vmlDrawing1.vml"/><Relationship Id="rId6" Type="http://schemas.openxmlformats.org/officeDocument/2006/relationships/image" Target="../media/image5.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9.bin"/><Relationship Id="rId10" Type="http://schemas.openxmlformats.org/officeDocument/2006/relationships/image" Target="../media/image7.emf"/><Relationship Id="rId4" Type="http://schemas.openxmlformats.org/officeDocument/2006/relationships/image" Target="../media/image4.emf"/><Relationship Id="rId9" Type="http://schemas.openxmlformats.org/officeDocument/2006/relationships/oleObject" Target="../embeddings/oleObject4.bin"/><Relationship Id="rId14" Type="http://schemas.openxmlformats.org/officeDocument/2006/relationships/oleObject" Target="../embeddings/oleObject8.bin"/></Relationships>
</file>

<file path=ppt/slides/_rels/slide30.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9.png"/><Relationship Id="rId3" Type="http://schemas.openxmlformats.org/officeDocument/2006/relationships/oleObject" Target="../embeddings/oleObject199.bin"/><Relationship Id="rId7" Type="http://schemas.openxmlformats.org/officeDocument/2006/relationships/oleObject" Target="../embeddings/oleObject201.bin"/><Relationship Id="rId12"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6.emf"/><Relationship Id="rId11" Type="http://schemas.openxmlformats.org/officeDocument/2006/relationships/oleObject" Target="../embeddings/oleObject204.bin"/><Relationship Id="rId5" Type="http://schemas.openxmlformats.org/officeDocument/2006/relationships/oleObject" Target="../embeddings/oleObject200.bin"/><Relationship Id="rId10" Type="http://schemas.openxmlformats.org/officeDocument/2006/relationships/oleObject" Target="../embeddings/oleObject203.bin"/><Relationship Id="rId4" Type="http://schemas.openxmlformats.org/officeDocument/2006/relationships/image" Target="../media/image7.emf"/><Relationship Id="rId9" Type="http://schemas.openxmlformats.org/officeDocument/2006/relationships/oleObject" Target="../embeddings/oleObject202.bin"/></Relationships>
</file>

<file path=ppt/slides/_rels/slide3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oleObject" Target="../embeddings/oleObject211.bin"/><Relationship Id="rId3" Type="http://schemas.openxmlformats.org/officeDocument/2006/relationships/oleObject" Target="../embeddings/oleObject205.bin"/><Relationship Id="rId7" Type="http://schemas.openxmlformats.org/officeDocument/2006/relationships/oleObject" Target="../embeddings/oleObject207.bin"/><Relationship Id="rId12" Type="http://schemas.openxmlformats.org/officeDocument/2006/relationships/oleObject" Target="../embeddings/oleObject210.bin"/><Relationship Id="rId2" Type="http://schemas.openxmlformats.org/officeDocument/2006/relationships/slideLayout" Target="../slideLayouts/slideLayout6.xml"/><Relationship Id="rId16" Type="http://schemas.openxmlformats.org/officeDocument/2006/relationships/image" Target="../media/image9.png"/><Relationship Id="rId1" Type="http://schemas.openxmlformats.org/officeDocument/2006/relationships/vmlDrawing" Target="../drawings/vmlDrawing13.vml"/><Relationship Id="rId6" Type="http://schemas.openxmlformats.org/officeDocument/2006/relationships/image" Target="../media/image5.emf"/><Relationship Id="rId11" Type="http://schemas.openxmlformats.org/officeDocument/2006/relationships/oleObject" Target="../embeddings/oleObject209.bin"/><Relationship Id="rId5" Type="http://schemas.openxmlformats.org/officeDocument/2006/relationships/oleObject" Target="../embeddings/oleObject206.bin"/><Relationship Id="rId15" Type="http://schemas.openxmlformats.org/officeDocument/2006/relationships/image" Target="../media/image46.png"/><Relationship Id="rId10" Type="http://schemas.openxmlformats.org/officeDocument/2006/relationships/image" Target="../media/image7.emf"/><Relationship Id="rId4" Type="http://schemas.openxmlformats.org/officeDocument/2006/relationships/image" Target="../media/image4.emf"/><Relationship Id="rId9" Type="http://schemas.openxmlformats.org/officeDocument/2006/relationships/oleObject" Target="../embeddings/oleObject208.bin"/><Relationship Id="rId14" Type="http://schemas.openxmlformats.org/officeDocument/2006/relationships/oleObject" Target="../embeddings/oleObject212.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5.bin"/><Relationship Id="rId18" Type="http://schemas.openxmlformats.org/officeDocument/2006/relationships/oleObject" Target="../embeddings/oleObject19.bin"/><Relationship Id="rId26" Type="http://schemas.openxmlformats.org/officeDocument/2006/relationships/oleObject" Target="../embeddings/oleObject27.bin"/><Relationship Id="rId3" Type="http://schemas.openxmlformats.org/officeDocument/2006/relationships/image" Target="../media/image9.png"/><Relationship Id="rId21" Type="http://schemas.openxmlformats.org/officeDocument/2006/relationships/oleObject" Target="../embeddings/oleObject22.bin"/><Relationship Id="rId34" Type="http://schemas.openxmlformats.org/officeDocument/2006/relationships/oleObject" Target="../embeddings/oleObject35.bin"/><Relationship Id="rId7" Type="http://schemas.openxmlformats.org/officeDocument/2006/relationships/image" Target="../media/image8.emf"/><Relationship Id="rId12" Type="http://schemas.openxmlformats.org/officeDocument/2006/relationships/oleObject" Target="../embeddings/oleObject14.bin"/><Relationship Id="rId17" Type="http://schemas.openxmlformats.org/officeDocument/2006/relationships/oleObject" Target="../embeddings/oleObject18.bin"/><Relationship Id="rId25" Type="http://schemas.openxmlformats.org/officeDocument/2006/relationships/oleObject" Target="../embeddings/oleObject26.bin"/><Relationship Id="rId33" Type="http://schemas.openxmlformats.org/officeDocument/2006/relationships/oleObject" Target="../embeddings/oleObject34.bin"/><Relationship Id="rId38" Type="http://schemas.openxmlformats.org/officeDocument/2006/relationships/oleObject" Target="../embeddings/oleObject39.bin"/><Relationship Id="rId2" Type="http://schemas.openxmlformats.org/officeDocument/2006/relationships/slideLayout" Target="../slideLayouts/slideLayout6.xml"/><Relationship Id="rId16" Type="http://schemas.openxmlformats.org/officeDocument/2006/relationships/oleObject" Target="../embeddings/oleObject17.bin"/><Relationship Id="rId20" Type="http://schemas.openxmlformats.org/officeDocument/2006/relationships/oleObject" Target="../embeddings/oleObject21.bin"/><Relationship Id="rId29" Type="http://schemas.openxmlformats.org/officeDocument/2006/relationships/oleObject" Target="../embeddings/oleObject30.bin"/><Relationship Id="rId1" Type="http://schemas.openxmlformats.org/officeDocument/2006/relationships/vmlDrawing" Target="../drawings/vmlDrawing2.vml"/><Relationship Id="rId6" Type="http://schemas.openxmlformats.org/officeDocument/2006/relationships/oleObject" Target="../embeddings/oleObject11.bin"/><Relationship Id="rId11" Type="http://schemas.openxmlformats.org/officeDocument/2006/relationships/image" Target="../media/image7.emf"/><Relationship Id="rId24" Type="http://schemas.openxmlformats.org/officeDocument/2006/relationships/oleObject" Target="../embeddings/oleObject25.bin"/><Relationship Id="rId32" Type="http://schemas.openxmlformats.org/officeDocument/2006/relationships/oleObject" Target="../embeddings/oleObject33.bin"/><Relationship Id="rId37" Type="http://schemas.openxmlformats.org/officeDocument/2006/relationships/oleObject" Target="../embeddings/oleObject38.bin"/><Relationship Id="rId5" Type="http://schemas.openxmlformats.org/officeDocument/2006/relationships/image" Target="../media/image5.emf"/><Relationship Id="rId15" Type="http://schemas.openxmlformats.org/officeDocument/2006/relationships/image" Target="../media/image6.emf"/><Relationship Id="rId23" Type="http://schemas.openxmlformats.org/officeDocument/2006/relationships/oleObject" Target="../embeddings/oleObject24.bin"/><Relationship Id="rId28" Type="http://schemas.openxmlformats.org/officeDocument/2006/relationships/oleObject" Target="../embeddings/oleObject29.bin"/><Relationship Id="rId36" Type="http://schemas.openxmlformats.org/officeDocument/2006/relationships/oleObject" Target="../embeddings/oleObject37.bin"/><Relationship Id="rId10" Type="http://schemas.openxmlformats.org/officeDocument/2006/relationships/oleObject" Target="../embeddings/oleObject13.bin"/><Relationship Id="rId19" Type="http://schemas.openxmlformats.org/officeDocument/2006/relationships/oleObject" Target="../embeddings/oleObject20.bin"/><Relationship Id="rId31" Type="http://schemas.openxmlformats.org/officeDocument/2006/relationships/oleObject" Target="../embeddings/oleObject32.bin"/><Relationship Id="rId4" Type="http://schemas.openxmlformats.org/officeDocument/2006/relationships/oleObject" Target="../embeddings/oleObject10.bin"/><Relationship Id="rId9" Type="http://schemas.openxmlformats.org/officeDocument/2006/relationships/image" Target="../media/image14.emf"/><Relationship Id="rId14" Type="http://schemas.openxmlformats.org/officeDocument/2006/relationships/oleObject" Target="../embeddings/oleObject16.bin"/><Relationship Id="rId22" Type="http://schemas.openxmlformats.org/officeDocument/2006/relationships/oleObject" Target="../embeddings/oleObject23.bin"/><Relationship Id="rId27" Type="http://schemas.openxmlformats.org/officeDocument/2006/relationships/oleObject" Target="../embeddings/oleObject28.bin"/><Relationship Id="rId30" Type="http://schemas.openxmlformats.org/officeDocument/2006/relationships/oleObject" Target="../embeddings/oleObject31.bin"/><Relationship Id="rId35" Type="http://schemas.openxmlformats.org/officeDocument/2006/relationships/oleObject" Target="../embeddings/oleObject3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6.png"/><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4.emf"/><Relationship Id="rId18" Type="http://schemas.openxmlformats.org/officeDocument/2006/relationships/oleObject" Target="../embeddings/oleObject52.bin"/><Relationship Id="rId26" Type="http://schemas.openxmlformats.org/officeDocument/2006/relationships/oleObject" Target="../embeddings/oleObject58.bin"/><Relationship Id="rId3" Type="http://schemas.openxmlformats.org/officeDocument/2006/relationships/oleObject" Target="../embeddings/oleObject41.bin"/><Relationship Id="rId21" Type="http://schemas.openxmlformats.org/officeDocument/2006/relationships/oleObject" Target="../embeddings/oleObject55.bin"/><Relationship Id="rId7" Type="http://schemas.openxmlformats.org/officeDocument/2006/relationships/oleObject" Target="../embeddings/oleObject43.bin"/><Relationship Id="rId12" Type="http://schemas.openxmlformats.org/officeDocument/2006/relationships/oleObject" Target="../embeddings/oleObject47.bin"/><Relationship Id="rId17" Type="http://schemas.openxmlformats.org/officeDocument/2006/relationships/oleObject" Target="../embeddings/oleObject51.bin"/><Relationship Id="rId25" Type="http://schemas.openxmlformats.org/officeDocument/2006/relationships/oleObject" Target="../embeddings/oleObject57.bin"/><Relationship Id="rId2" Type="http://schemas.openxmlformats.org/officeDocument/2006/relationships/slideLayout" Target="../slideLayouts/slideLayout6.xml"/><Relationship Id="rId16" Type="http://schemas.openxmlformats.org/officeDocument/2006/relationships/oleObject" Target="../embeddings/oleObject50.bin"/><Relationship Id="rId20" Type="http://schemas.openxmlformats.org/officeDocument/2006/relationships/oleObject" Target="../embeddings/oleObject54.bin"/><Relationship Id="rId29" Type="http://schemas.openxmlformats.org/officeDocument/2006/relationships/oleObject" Target="../embeddings/oleObject61.bin"/><Relationship Id="rId1" Type="http://schemas.openxmlformats.org/officeDocument/2006/relationships/vmlDrawing" Target="../drawings/vmlDrawing4.vml"/><Relationship Id="rId6" Type="http://schemas.openxmlformats.org/officeDocument/2006/relationships/image" Target="../media/image7.emf"/><Relationship Id="rId11" Type="http://schemas.openxmlformats.org/officeDocument/2006/relationships/oleObject" Target="../embeddings/oleObject46.bin"/><Relationship Id="rId24" Type="http://schemas.openxmlformats.org/officeDocument/2006/relationships/image" Target="../media/image18.png"/><Relationship Id="rId5" Type="http://schemas.openxmlformats.org/officeDocument/2006/relationships/oleObject" Target="../embeddings/oleObject42.bin"/><Relationship Id="rId15" Type="http://schemas.openxmlformats.org/officeDocument/2006/relationships/oleObject" Target="../embeddings/oleObject49.bin"/><Relationship Id="rId23" Type="http://schemas.openxmlformats.org/officeDocument/2006/relationships/oleObject" Target="../embeddings/oleObject56.bin"/><Relationship Id="rId28" Type="http://schemas.openxmlformats.org/officeDocument/2006/relationships/oleObject" Target="../embeddings/oleObject60.bin"/><Relationship Id="rId10" Type="http://schemas.openxmlformats.org/officeDocument/2006/relationships/oleObject" Target="../embeddings/oleObject45.bin"/><Relationship Id="rId19" Type="http://schemas.openxmlformats.org/officeDocument/2006/relationships/oleObject" Target="../embeddings/oleObject53.bin"/><Relationship Id="rId31" Type="http://schemas.openxmlformats.org/officeDocument/2006/relationships/image" Target="../media/image19.png"/><Relationship Id="rId4" Type="http://schemas.openxmlformats.org/officeDocument/2006/relationships/image" Target="../media/image6.emf"/><Relationship Id="rId9" Type="http://schemas.openxmlformats.org/officeDocument/2006/relationships/oleObject" Target="../embeddings/oleObject44.bin"/><Relationship Id="rId14" Type="http://schemas.openxmlformats.org/officeDocument/2006/relationships/oleObject" Target="../embeddings/oleObject48.bin"/><Relationship Id="rId22" Type="http://schemas.openxmlformats.org/officeDocument/2006/relationships/image" Target="../media/image17.png"/><Relationship Id="rId27" Type="http://schemas.openxmlformats.org/officeDocument/2006/relationships/oleObject" Target="../embeddings/oleObject59.bin"/><Relationship Id="rId30" Type="http://schemas.openxmlformats.org/officeDocument/2006/relationships/oleObject" Target="../embeddings/oleObject62.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7081838" y="5904373"/>
            <a:ext cx="1882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dirty="0">
                <a:latin typeface="Arial" charset="0"/>
                <a:ea typeface="ＭＳ Ｐゴシック" pitchFamily="50" charset="-128"/>
              </a:rPr>
              <a:t>株式会社ソフツー</a:t>
            </a:r>
          </a:p>
        </p:txBody>
      </p:sp>
      <p:sp>
        <p:nvSpPr>
          <p:cNvPr id="3076" name="Rectangle 11"/>
          <p:cNvSpPr>
            <a:spLocks noGrp="1" noChangeArrowheads="1"/>
          </p:cNvSpPr>
          <p:nvPr>
            <p:ph type="ctrTitle"/>
          </p:nvPr>
        </p:nvSpPr>
        <p:spPr>
          <a:xfrm>
            <a:off x="179388" y="2492375"/>
            <a:ext cx="8785225" cy="1408113"/>
          </a:xfrm>
          <a:noFill/>
        </p:spPr>
        <p:txBody>
          <a:bodyPr anchor="b"/>
          <a:lstStyle/>
          <a:p>
            <a:pPr algn="ctr" eaLnBrk="1" hangingPunct="1"/>
            <a:r>
              <a:rPr lang="ja-JP" altLang="en-US" sz="4400" b="1" dirty="0"/>
              <a:t>クラウド型コールセンターシステム</a:t>
            </a:r>
            <a:br>
              <a:rPr lang="ja-JP" altLang="en-US" sz="4400" b="1" dirty="0"/>
            </a:br>
            <a:r>
              <a:rPr lang="en-US" altLang="ja-JP" sz="4400" b="1" dirty="0" err="1"/>
              <a:t>BlueBean</a:t>
            </a:r>
            <a:r>
              <a:rPr lang="ja-JP" altLang="en-US" sz="4400" b="1" dirty="0"/>
              <a:t>の導入ご提案</a:t>
            </a:r>
          </a:p>
        </p:txBody>
      </p:sp>
      <p:sp>
        <p:nvSpPr>
          <p:cNvPr id="3077" name="Line 12"/>
          <p:cNvSpPr>
            <a:spLocks noChangeShapeType="1"/>
          </p:cNvSpPr>
          <p:nvPr/>
        </p:nvSpPr>
        <p:spPr bwMode="auto">
          <a:xfrm>
            <a:off x="179388" y="2471738"/>
            <a:ext cx="8785225" cy="0"/>
          </a:xfrm>
          <a:prstGeom prst="line">
            <a:avLst/>
          </a:prstGeom>
          <a:noFill/>
          <a:ln w="381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 name="Line 13"/>
          <p:cNvSpPr>
            <a:spLocks noChangeShapeType="1"/>
          </p:cNvSpPr>
          <p:nvPr/>
        </p:nvSpPr>
        <p:spPr bwMode="auto">
          <a:xfrm>
            <a:off x="179388" y="3983038"/>
            <a:ext cx="8785225" cy="0"/>
          </a:xfrm>
          <a:prstGeom prst="line">
            <a:avLst/>
          </a:prstGeom>
          <a:noFill/>
          <a:ln w="381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3079" name="Picture 14" descr="bluebe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575" y="4127500"/>
            <a:ext cx="27368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790" y="6287533"/>
            <a:ext cx="1186699" cy="431168"/>
          </a:xfrm>
          <a:prstGeom prst="rect">
            <a:avLst/>
          </a:prstGeom>
        </p:spPr>
      </p:pic>
      <p:pic>
        <p:nvPicPr>
          <p:cNvPr id="9" name="図 8">
            <a:extLst>
              <a:ext uri="{FF2B5EF4-FFF2-40B4-BE49-F238E27FC236}">
                <a16:creationId xmlns:a16="http://schemas.microsoft.com/office/drawing/2014/main" id="{5FADA239-C9AB-421A-8942-7C3605CAC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6489" y="6287532"/>
            <a:ext cx="678448" cy="4311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マルチテナント機能①</a:t>
            </a:r>
            <a:r>
              <a:rPr lang="ja-JP" altLang="en-US" dirty="0">
                <a:solidFill>
                  <a:schemeClr val="accent2"/>
                </a:solidFill>
              </a:rPr>
              <a:t>　</a:t>
            </a:r>
            <a:r>
              <a:rPr lang="ja-JP" altLang="en-US" dirty="0"/>
              <a:t>複数業務（商材）管理</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9</a:t>
            </a:fld>
            <a:endParaRPr lang="en-US" altLang="ja-JP"/>
          </a:p>
        </p:txBody>
      </p:sp>
      <p:sp>
        <p:nvSpPr>
          <p:cNvPr id="4" name="角丸四角形 3"/>
          <p:cNvSpPr/>
          <p:nvPr/>
        </p:nvSpPr>
        <p:spPr>
          <a:xfrm>
            <a:off x="884064" y="1920875"/>
            <a:ext cx="7143924" cy="944562"/>
          </a:xfrm>
          <a:prstGeom prst="roundRect">
            <a:avLst>
              <a:gd name="adj" fmla="val 5175"/>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5" name="Text Box 70"/>
          <p:cNvSpPr txBox="1">
            <a:spLocks noChangeArrowheads="1"/>
          </p:cNvSpPr>
          <p:nvPr/>
        </p:nvSpPr>
        <p:spPr bwMode="auto">
          <a:xfrm>
            <a:off x="3636963" y="4941888"/>
            <a:ext cx="1079500" cy="647700"/>
          </a:xfrm>
          <a:prstGeom prst="rect">
            <a:avLst/>
          </a:prstGeom>
          <a:solidFill>
            <a:srgbClr val="FFFFFF"/>
          </a:solidFill>
          <a:ln w="952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（業務②）</a:t>
            </a:r>
            <a:br>
              <a:rPr lang="ja-JP" altLang="en-US" sz="900"/>
            </a:br>
            <a:r>
              <a:rPr lang="ja-JP" altLang="en-US" sz="900"/>
              <a:t>・オペレーター管理</a:t>
            </a:r>
            <a:br>
              <a:rPr lang="ja-JP" altLang="en-US" sz="900"/>
            </a:br>
            <a:r>
              <a:rPr lang="ja-JP" altLang="en-US" sz="900"/>
              <a:t>・顧客情報管理</a:t>
            </a:r>
            <a:br>
              <a:rPr lang="ja-JP" altLang="en-US" sz="900"/>
            </a:br>
            <a:r>
              <a:rPr lang="ja-JP" altLang="en-US" sz="900"/>
              <a:t>・顧客レポート</a:t>
            </a:r>
          </a:p>
        </p:txBody>
      </p:sp>
      <p:sp>
        <p:nvSpPr>
          <p:cNvPr id="6" name="Text Box 69"/>
          <p:cNvSpPr txBox="1">
            <a:spLocks noChangeArrowheads="1"/>
          </p:cNvSpPr>
          <p:nvPr/>
        </p:nvSpPr>
        <p:spPr bwMode="auto">
          <a:xfrm>
            <a:off x="5076825" y="4941888"/>
            <a:ext cx="2016125" cy="647700"/>
          </a:xfrm>
          <a:prstGeom prst="rect">
            <a:avLst/>
          </a:prstGeom>
          <a:solidFill>
            <a:srgbClr val="FFFFFF"/>
          </a:solidFill>
          <a:ln w="952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（業務③）</a:t>
            </a:r>
            <a:br>
              <a:rPr lang="ja-JP" altLang="en-US" sz="900"/>
            </a:br>
            <a:r>
              <a:rPr lang="ja-JP" altLang="en-US" sz="900"/>
              <a:t>・オペレーター管理　・顧客情報管理</a:t>
            </a:r>
            <a:br>
              <a:rPr lang="ja-JP" altLang="en-US" sz="900"/>
            </a:br>
            <a:r>
              <a:rPr lang="ja-JP" altLang="en-US" sz="900"/>
              <a:t>・通話レポート　・顧客レポート</a:t>
            </a:r>
            <a:br>
              <a:rPr lang="ja-JP" altLang="en-US" sz="900"/>
            </a:br>
            <a:r>
              <a:rPr lang="ja-JP" altLang="en-US" sz="900"/>
              <a:t>・オペレーターレポート</a:t>
            </a:r>
          </a:p>
        </p:txBody>
      </p:sp>
      <p:sp>
        <p:nvSpPr>
          <p:cNvPr id="7" name="Text Box 68"/>
          <p:cNvSpPr txBox="1">
            <a:spLocks noChangeArrowheads="1"/>
          </p:cNvSpPr>
          <p:nvPr/>
        </p:nvSpPr>
        <p:spPr bwMode="auto">
          <a:xfrm>
            <a:off x="1042988" y="4941888"/>
            <a:ext cx="1944687" cy="647700"/>
          </a:xfrm>
          <a:prstGeom prst="rect">
            <a:avLst/>
          </a:prstGeom>
          <a:solidFill>
            <a:srgbClr val="FFFFFF"/>
          </a:solidFill>
          <a:ln w="952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（業務①）</a:t>
            </a:r>
            <a:br>
              <a:rPr lang="ja-JP" altLang="en-US" sz="900"/>
            </a:br>
            <a:r>
              <a:rPr lang="ja-JP" altLang="en-US" sz="900"/>
              <a:t>・オペレーター管理　・顧客情報管理</a:t>
            </a:r>
            <a:br>
              <a:rPr lang="ja-JP" altLang="en-US" sz="900"/>
            </a:br>
            <a:r>
              <a:rPr lang="ja-JP" altLang="en-US" sz="900"/>
              <a:t>・通話レポート　・顧客レポート</a:t>
            </a:r>
            <a:br>
              <a:rPr lang="ja-JP" altLang="en-US" sz="900"/>
            </a:br>
            <a:r>
              <a:rPr lang="ja-JP" altLang="en-US" sz="900"/>
              <a:t>・オペレーターレポート</a:t>
            </a:r>
          </a:p>
        </p:txBody>
      </p:sp>
      <p:sp>
        <p:nvSpPr>
          <p:cNvPr id="8" name="Text Box 6"/>
          <p:cNvSpPr txBox="1">
            <a:spLocks noChangeArrowheads="1"/>
          </p:cNvSpPr>
          <p:nvPr/>
        </p:nvSpPr>
        <p:spPr bwMode="auto">
          <a:xfrm>
            <a:off x="1114425" y="2433638"/>
            <a:ext cx="2087563" cy="284162"/>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ソフツー自社業務①</a:t>
            </a:r>
          </a:p>
        </p:txBody>
      </p:sp>
      <p:sp>
        <p:nvSpPr>
          <p:cNvPr id="9" name="Text Box 7"/>
          <p:cNvSpPr txBox="1">
            <a:spLocks noChangeArrowheads="1"/>
          </p:cNvSpPr>
          <p:nvPr/>
        </p:nvSpPr>
        <p:spPr bwMode="auto">
          <a:xfrm>
            <a:off x="3419475" y="2430463"/>
            <a:ext cx="2087563" cy="284162"/>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200"/>
              <a:t>◯◯</a:t>
            </a:r>
            <a:r>
              <a:rPr lang="ja-JP" altLang="en-US" sz="1200"/>
              <a:t>商事様業務②</a:t>
            </a:r>
          </a:p>
        </p:txBody>
      </p:sp>
      <p:sp>
        <p:nvSpPr>
          <p:cNvPr id="10" name="Text Box 8"/>
          <p:cNvSpPr txBox="1">
            <a:spLocks noChangeArrowheads="1"/>
          </p:cNvSpPr>
          <p:nvPr/>
        </p:nvSpPr>
        <p:spPr bwMode="auto">
          <a:xfrm>
            <a:off x="5722938" y="2433638"/>
            <a:ext cx="2087562" cy="284162"/>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200"/>
              <a:t>IT</a:t>
            </a:r>
            <a:r>
              <a:rPr lang="ja-JP" altLang="en-US" sz="1200"/>
              <a:t>サービス事業業務③</a:t>
            </a:r>
          </a:p>
        </p:txBody>
      </p:sp>
      <p:sp>
        <p:nvSpPr>
          <p:cNvPr id="11" name="Rectangle 9"/>
          <p:cNvSpPr>
            <a:spLocks noChangeArrowheads="1"/>
          </p:cNvSpPr>
          <p:nvPr/>
        </p:nvSpPr>
        <p:spPr bwMode="auto">
          <a:xfrm>
            <a:off x="900113" y="3009900"/>
            <a:ext cx="7127875" cy="1081088"/>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2" name="Group 10"/>
          <p:cNvGrpSpPr>
            <a:grpSpLocks/>
          </p:cNvGrpSpPr>
          <p:nvPr/>
        </p:nvGrpSpPr>
        <p:grpSpPr bwMode="auto">
          <a:xfrm>
            <a:off x="6191250" y="3370263"/>
            <a:ext cx="474663" cy="538162"/>
            <a:chOff x="4604" y="2024"/>
            <a:chExt cx="299" cy="339"/>
          </a:xfrm>
        </p:grpSpPr>
        <p:graphicFrame>
          <p:nvGraphicFramePr>
            <p:cNvPr id="13" name="Object 11"/>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052" name="Visio" r:id="rId3" imgW="1027212" imgH="947618" progId="Visio.Drawing.11">
                    <p:embed/>
                  </p:oleObj>
                </mc:Choice>
                <mc:Fallback>
                  <p:oleObj name="Visio" r:id="rId3" imgW="1027212"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2"/>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053" name="Visio" r:id="rId5" imgW="593824" imgH="773847" progId="Visio.Drawing.11">
                    <p:embed/>
                  </p:oleObj>
                </mc:Choice>
                <mc:Fallback>
                  <p:oleObj name="Visio" r:id="rId5"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3"/>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054" name="Visio" r:id="rId7" imgW="622995" imgH="587157" progId="Visio.Drawing.11">
                    <p:embed/>
                  </p:oleObj>
                </mc:Choice>
                <mc:Fallback>
                  <p:oleObj name="Visio" r:id="rId7"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 name="Group 14"/>
          <p:cNvGrpSpPr>
            <a:grpSpLocks/>
          </p:cNvGrpSpPr>
          <p:nvPr/>
        </p:nvGrpSpPr>
        <p:grpSpPr bwMode="auto">
          <a:xfrm>
            <a:off x="6838950" y="3370263"/>
            <a:ext cx="474663" cy="538162"/>
            <a:chOff x="4604" y="2024"/>
            <a:chExt cx="299" cy="339"/>
          </a:xfrm>
        </p:grpSpPr>
        <p:graphicFrame>
          <p:nvGraphicFramePr>
            <p:cNvPr id="17" name="Object 15"/>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055" name="Visio" r:id="rId9" imgW="1027212" imgH="947618" progId="Visio.Drawing.11">
                    <p:embed/>
                  </p:oleObj>
                </mc:Choice>
                <mc:Fallback>
                  <p:oleObj name="Visio" r:id="rId9" imgW="1027212"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16"/>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056" name="Visio" r:id="rId10" imgW="593824" imgH="773847" progId="Visio.Drawing.11">
                    <p:embed/>
                  </p:oleObj>
                </mc:Choice>
                <mc:Fallback>
                  <p:oleObj name="Visio" r:id="rId10"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17"/>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057" name="Visio" r:id="rId11" imgW="622995" imgH="587157" progId="Visio.Drawing.11">
                    <p:embed/>
                  </p:oleObj>
                </mc:Choice>
                <mc:Fallback>
                  <p:oleObj name="Visio" r:id="rId11"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 name="Rectangle 18"/>
          <p:cNvSpPr>
            <a:spLocks noChangeArrowheads="1"/>
          </p:cNvSpPr>
          <p:nvPr/>
        </p:nvSpPr>
        <p:spPr bwMode="auto">
          <a:xfrm>
            <a:off x="6046788" y="3227388"/>
            <a:ext cx="1584325" cy="719137"/>
          </a:xfrm>
          <a:prstGeom prst="rect">
            <a:avLst/>
          </a:prstGeom>
          <a:noFill/>
          <a:ln w="9525">
            <a:solidFill>
              <a:srgbClr val="C0C0C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Text Box 19"/>
          <p:cNvSpPr txBox="1">
            <a:spLocks noChangeArrowheads="1"/>
          </p:cNvSpPr>
          <p:nvPr/>
        </p:nvSpPr>
        <p:spPr bwMode="auto">
          <a:xfrm>
            <a:off x="5651500" y="3132138"/>
            <a:ext cx="1411288" cy="238125"/>
          </a:xfrm>
          <a:prstGeom prst="rect">
            <a:avLst/>
          </a:prstGeom>
          <a:solidFill>
            <a:srgbClr val="FFFFFF"/>
          </a:solidFill>
          <a:ln w="9525">
            <a:solidFill>
              <a:srgbClr val="C0C0C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業務③オペレーターチーム</a:t>
            </a:r>
          </a:p>
        </p:txBody>
      </p:sp>
      <p:grpSp>
        <p:nvGrpSpPr>
          <p:cNvPr id="22" name="Group 20"/>
          <p:cNvGrpSpPr>
            <a:grpSpLocks/>
          </p:cNvGrpSpPr>
          <p:nvPr/>
        </p:nvGrpSpPr>
        <p:grpSpPr bwMode="auto">
          <a:xfrm>
            <a:off x="3852863" y="3370263"/>
            <a:ext cx="474662" cy="538162"/>
            <a:chOff x="4604" y="2024"/>
            <a:chExt cx="299" cy="339"/>
          </a:xfrm>
        </p:grpSpPr>
        <p:graphicFrame>
          <p:nvGraphicFramePr>
            <p:cNvPr id="23" name="Object 21"/>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058" name="Visio" r:id="rId12" imgW="1027212" imgH="947618" progId="Visio.Drawing.11">
                    <p:embed/>
                  </p:oleObj>
                </mc:Choice>
                <mc:Fallback>
                  <p:oleObj name="Visio" r:id="rId12" imgW="1027212"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 name="Object 22"/>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059" name="Visio" r:id="rId13" imgW="593824" imgH="773847" progId="Visio.Drawing.11">
                    <p:embed/>
                  </p:oleObj>
                </mc:Choice>
                <mc:Fallback>
                  <p:oleObj name="Visio" r:id="rId13"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 name="Object 23"/>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060" name="Visio" r:id="rId14" imgW="622995" imgH="587157" progId="Visio.Drawing.11">
                    <p:embed/>
                  </p:oleObj>
                </mc:Choice>
                <mc:Fallback>
                  <p:oleObj name="Visio" r:id="rId14"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6" name="Group 24"/>
          <p:cNvGrpSpPr>
            <a:grpSpLocks/>
          </p:cNvGrpSpPr>
          <p:nvPr/>
        </p:nvGrpSpPr>
        <p:grpSpPr bwMode="auto">
          <a:xfrm>
            <a:off x="4500563" y="3370263"/>
            <a:ext cx="474662" cy="538162"/>
            <a:chOff x="4604" y="2024"/>
            <a:chExt cx="299" cy="339"/>
          </a:xfrm>
        </p:grpSpPr>
        <p:graphicFrame>
          <p:nvGraphicFramePr>
            <p:cNvPr id="27" name="Object 25"/>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061" name="Visio" r:id="rId15" imgW="1027212" imgH="947618" progId="Visio.Drawing.11">
                    <p:embed/>
                  </p:oleObj>
                </mc:Choice>
                <mc:Fallback>
                  <p:oleObj name="Visio" r:id="rId15" imgW="1027212"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 name="Object 26"/>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062" name="Visio" r:id="rId16" imgW="593824" imgH="773847" progId="Visio.Drawing.11">
                    <p:embed/>
                  </p:oleObj>
                </mc:Choice>
                <mc:Fallback>
                  <p:oleObj name="Visio" r:id="rId16"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27"/>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063" name="Visio" r:id="rId17" imgW="622995" imgH="587157" progId="Visio.Drawing.11">
                    <p:embed/>
                  </p:oleObj>
                </mc:Choice>
                <mc:Fallback>
                  <p:oleObj name="Visio" r:id="rId17"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0" name="Rectangle 28"/>
          <p:cNvSpPr>
            <a:spLocks noChangeArrowheads="1"/>
          </p:cNvSpPr>
          <p:nvPr/>
        </p:nvSpPr>
        <p:spPr bwMode="auto">
          <a:xfrm>
            <a:off x="3708400" y="3227388"/>
            <a:ext cx="1584325" cy="719137"/>
          </a:xfrm>
          <a:prstGeom prst="rect">
            <a:avLst/>
          </a:prstGeom>
          <a:noFill/>
          <a:ln w="9525">
            <a:solidFill>
              <a:srgbClr val="C0C0C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Text Box 29"/>
          <p:cNvSpPr txBox="1">
            <a:spLocks noChangeArrowheads="1"/>
          </p:cNvSpPr>
          <p:nvPr/>
        </p:nvSpPr>
        <p:spPr bwMode="auto">
          <a:xfrm>
            <a:off x="3348038" y="3132138"/>
            <a:ext cx="1411287" cy="238125"/>
          </a:xfrm>
          <a:prstGeom prst="rect">
            <a:avLst/>
          </a:prstGeom>
          <a:solidFill>
            <a:srgbClr val="FFFFFF"/>
          </a:solidFill>
          <a:ln w="9525">
            <a:solidFill>
              <a:srgbClr val="C0C0C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業務②オペレーターチーム</a:t>
            </a:r>
          </a:p>
        </p:txBody>
      </p:sp>
      <p:grpSp>
        <p:nvGrpSpPr>
          <p:cNvPr id="32" name="Group 30"/>
          <p:cNvGrpSpPr>
            <a:grpSpLocks/>
          </p:cNvGrpSpPr>
          <p:nvPr/>
        </p:nvGrpSpPr>
        <p:grpSpPr bwMode="auto">
          <a:xfrm>
            <a:off x="1582738" y="3370263"/>
            <a:ext cx="474662" cy="538162"/>
            <a:chOff x="4604" y="2024"/>
            <a:chExt cx="299" cy="339"/>
          </a:xfrm>
        </p:grpSpPr>
        <p:graphicFrame>
          <p:nvGraphicFramePr>
            <p:cNvPr id="33" name="Object 31"/>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064" name="Visio" r:id="rId18" imgW="1027212" imgH="947618" progId="Visio.Drawing.11">
                    <p:embed/>
                  </p:oleObj>
                </mc:Choice>
                <mc:Fallback>
                  <p:oleObj name="Visio" r:id="rId18" imgW="1027212"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 name="Object 32"/>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065" name="Visio" r:id="rId19" imgW="593824" imgH="773847" progId="Visio.Drawing.11">
                    <p:embed/>
                  </p:oleObj>
                </mc:Choice>
                <mc:Fallback>
                  <p:oleObj name="Visio" r:id="rId19"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33"/>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066" name="Visio" r:id="rId20" imgW="622995" imgH="587157" progId="Visio.Drawing.11">
                    <p:embed/>
                  </p:oleObj>
                </mc:Choice>
                <mc:Fallback>
                  <p:oleObj name="Visio" r:id="rId20"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6" name="Group 34"/>
          <p:cNvGrpSpPr>
            <a:grpSpLocks/>
          </p:cNvGrpSpPr>
          <p:nvPr/>
        </p:nvGrpSpPr>
        <p:grpSpPr bwMode="auto">
          <a:xfrm>
            <a:off x="2230438" y="3370263"/>
            <a:ext cx="474662" cy="538162"/>
            <a:chOff x="4604" y="2024"/>
            <a:chExt cx="299" cy="339"/>
          </a:xfrm>
        </p:grpSpPr>
        <p:graphicFrame>
          <p:nvGraphicFramePr>
            <p:cNvPr id="37" name="Object 35"/>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067" name="Visio" r:id="rId21" imgW="1027212" imgH="947618" progId="Visio.Drawing.11">
                    <p:embed/>
                  </p:oleObj>
                </mc:Choice>
                <mc:Fallback>
                  <p:oleObj name="Visio" r:id="rId21" imgW="1027212"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 name="Object 36"/>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068" name="Visio" r:id="rId22" imgW="593824" imgH="773847" progId="Visio.Drawing.11">
                    <p:embed/>
                  </p:oleObj>
                </mc:Choice>
                <mc:Fallback>
                  <p:oleObj name="Visio" r:id="rId22"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 name="Object 37"/>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069" name="Visio" r:id="rId23" imgW="622995" imgH="587157" progId="Visio.Drawing.11">
                    <p:embed/>
                  </p:oleObj>
                </mc:Choice>
                <mc:Fallback>
                  <p:oleObj name="Visio" r:id="rId23"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0" name="Rectangle 38"/>
          <p:cNvSpPr>
            <a:spLocks noChangeArrowheads="1"/>
          </p:cNvSpPr>
          <p:nvPr/>
        </p:nvSpPr>
        <p:spPr bwMode="auto">
          <a:xfrm>
            <a:off x="1438275" y="3227388"/>
            <a:ext cx="1584325" cy="719137"/>
          </a:xfrm>
          <a:prstGeom prst="rect">
            <a:avLst/>
          </a:prstGeom>
          <a:noFill/>
          <a:ln w="9525">
            <a:solidFill>
              <a:srgbClr val="C0C0C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Text Box 39"/>
          <p:cNvSpPr txBox="1">
            <a:spLocks noChangeArrowheads="1"/>
          </p:cNvSpPr>
          <p:nvPr/>
        </p:nvSpPr>
        <p:spPr bwMode="auto">
          <a:xfrm>
            <a:off x="1116013" y="3132138"/>
            <a:ext cx="1411287" cy="238125"/>
          </a:xfrm>
          <a:prstGeom prst="rect">
            <a:avLst/>
          </a:prstGeom>
          <a:solidFill>
            <a:srgbClr val="FFFFFF"/>
          </a:solidFill>
          <a:ln w="9525">
            <a:solidFill>
              <a:srgbClr val="C0C0C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業務①オペレーターチーム</a:t>
            </a:r>
          </a:p>
        </p:txBody>
      </p:sp>
      <p:sp>
        <p:nvSpPr>
          <p:cNvPr id="42" name="Rectangle 40"/>
          <p:cNvSpPr>
            <a:spLocks noChangeArrowheads="1"/>
          </p:cNvSpPr>
          <p:nvPr/>
        </p:nvSpPr>
        <p:spPr bwMode="auto">
          <a:xfrm>
            <a:off x="900113" y="4233863"/>
            <a:ext cx="7127875" cy="1427162"/>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43" name="Object 41"/>
          <p:cNvGraphicFramePr>
            <a:graphicFrameLocks noChangeAspect="1"/>
          </p:cNvGraphicFramePr>
          <p:nvPr>
            <p:extLst>
              <p:ext uri="{D42A27DB-BD31-4B8C-83A1-F6EECF244321}">
                <p14:modId xmlns:p14="http://schemas.microsoft.com/office/powerpoint/2010/main" val="958227443"/>
              </p:ext>
            </p:extLst>
          </p:nvPr>
        </p:nvGraphicFramePr>
        <p:xfrm>
          <a:off x="3130550" y="4333875"/>
          <a:ext cx="360363" cy="341313"/>
        </p:xfrm>
        <a:graphic>
          <a:graphicData uri="http://schemas.openxmlformats.org/presentationml/2006/ole">
            <mc:AlternateContent xmlns:mc="http://schemas.openxmlformats.org/markup-compatibility/2006">
              <mc:Choice xmlns:v="urn:schemas-microsoft-com:vml" Requires="v">
                <p:oleObj spid="_x0000_s109070" name="Visio" r:id="rId24" imgW="622995" imgH="587157" progId="Visio.Drawing.11">
                  <p:embed/>
                </p:oleObj>
              </mc:Choice>
              <mc:Fallback>
                <p:oleObj name="Visio" r:id="rId24"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0550" y="4333875"/>
                        <a:ext cx="360363"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42"/>
          <p:cNvGraphicFramePr>
            <a:graphicFrameLocks noChangeAspect="1"/>
          </p:cNvGraphicFramePr>
          <p:nvPr>
            <p:extLst>
              <p:ext uri="{D42A27DB-BD31-4B8C-83A1-F6EECF244321}">
                <p14:modId xmlns:p14="http://schemas.microsoft.com/office/powerpoint/2010/main" val="1196621061"/>
              </p:ext>
            </p:extLst>
          </p:nvPr>
        </p:nvGraphicFramePr>
        <p:xfrm>
          <a:off x="3133725" y="4602163"/>
          <a:ext cx="647700" cy="596900"/>
        </p:xfrm>
        <a:graphic>
          <a:graphicData uri="http://schemas.openxmlformats.org/presentationml/2006/ole">
            <mc:AlternateContent xmlns:mc="http://schemas.openxmlformats.org/markup-compatibility/2006">
              <mc:Choice xmlns:v="urn:schemas-microsoft-com:vml" Requires="v">
                <p:oleObj spid="_x0000_s109071" name="Visio" r:id="rId25" imgW="1027212" imgH="947618" progId="Visio.Drawing.11">
                  <p:embed/>
                </p:oleObj>
              </mc:Choice>
              <mc:Fallback>
                <p:oleObj name="Visio" r:id="rId25" imgW="1027212"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25" y="4602163"/>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43"/>
          <p:cNvGraphicFramePr>
            <a:graphicFrameLocks noChangeAspect="1"/>
          </p:cNvGraphicFramePr>
          <p:nvPr>
            <p:extLst>
              <p:ext uri="{D42A27DB-BD31-4B8C-83A1-F6EECF244321}">
                <p14:modId xmlns:p14="http://schemas.microsoft.com/office/powerpoint/2010/main" val="629078844"/>
              </p:ext>
            </p:extLst>
          </p:nvPr>
        </p:nvGraphicFramePr>
        <p:xfrm>
          <a:off x="2700338" y="4449763"/>
          <a:ext cx="515937" cy="676275"/>
        </p:xfrm>
        <a:graphic>
          <a:graphicData uri="http://schemas.openxmlformats.org/presentationml/2006/ole">
            <mc:AlternateContent xmlns:mc="http://schemas.openxmlformats.org/markup-compatibility/2006">
              <mc:Choice xmlns:v="urn:schemas-microsoft-com:vml" Requires="v">
                <p:oleObj spid="_x0000_s109072" name="Visio" r:id="rId26" imgW="593824" imgH="773847" progId="Visio.Drawing.11">
                  <p:embed/>
                </p:oleObj>
              </mc:Choice>
              <mc:Fallback>
                <p:oleObj name="Visio" r:id="rId26"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4449763"/>
                        <a:ext cx="5159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Text Box 44"/>
          <p:cNvSpPr txBox="1">
            <a:spLocks noChangeArrowheads="1"/>
          </p:cNvSpPr>
          <p:nvPr/>
        </p:nvSpPr>
        <p:spPr bwMode="auto">
          <a:xfrm>
            <a:off x="1422400" y="4306888"/>
            <a:ext cx="1344613" cy="415925"/>
          </a:xfrm>
          <a:prstGeom prst="rect">
            <a:avLst/>
          </a:prstGeom>
          <a:noFill/>
          <a:ln w="1905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000"/>
              <a:t>業務①②</a:t>
            </a:r>
          </a:p>
          <a:p>
            <a:pPr algn="ctr" eaLnBrk="1" hangingPunct="1"/>
            <a:r>
              <a:rPr lang="ja-JP" altLang="en-US" sz="1000"/>
              <a:t>担当スーパーバイザー</a:t>
            </a:r>
          </a:p>
        </p:txBody>
      </p:sp>
      <p:graphicFrame>
        <p:nvGraphicFramePr>
          <p:cNvPr id="47" name="Object 45"/>
          <p:cNvGraphicFramePr>
            <a:graphicFrameLocks noChangeAspect="1"/>
          </p:cNvGraphicFramePr>
          <p:nvPr>
            <p:extLst>
              <p:ext uri="{D42A27DB-BD31-4B8C-83A1-F6EECF244321}">
                <p14:modId xmlns:p14="http://schemas.microsoft.com/office/powerpoint/2010/main" val="3786551877"/>
              </p:ext>
            </p:extLst>
          </p:nvPr>
        </p:nvGraphicFramePr>
        <p:xfrm>
          <a:off x="6802438" y="4333875"/>
          <a:ext cx="360362" cy="341313"/>
        </p:xfrm>
        <a:graphic>
          <a:graphicData uri="http://schemas.openxmlformats.org/presentationml/2006/ole">
            <mc:AlternateContent xmlns:mc="http://schemas.openxmlformats.org/markup-compatibility/2006">
              <mc:Choice xmlns:v="urn:schemas-microsoft-com:vml" Requires="v">
                <p:oleObj spid="_x0000_s109073" name="Visio" r:id="rId27" imgW="622995" imgH="587157" progId="Visio.Drawing.11">
                  <p:embed/>
                </p:oleObj>
              </mc:Choice>
              <mc:Fallback>
                <p:oleObj name="Visio" r:id="rId27"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2438" y="4333875"/>
                        <a:ext cx="360362"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 name="Object 46"/>
          <p:cNvGraphicFramePr>
            <a:graphicFrameLocks noChangeAspect="1"/>
          </p:cNvGraphicFramePr>
          <p:nvPr>
            <p:extLst>
              <p:ext uri="{D42A27DB-BD31-4B8C-83A1-F6EECF244321}">
                <p14:modId xmlns:p14="http://schemas.microsoft.com/office/powerpoint/2010/main" val="772779071"/>
              </p:ext>
            </p:extLst>
          </p:nvPr>
        </p:nvGraphicFramePr>
        <p:xfrm>
          <a:off x="6805613" y="4602163"/>
          <a:ext cx="647700" cy="596900"/>
        </p:xfrm>
        <a:graphic>
          <a:graphicData uri="http://schemas.openxmlformats.org/presentationml/2006/ole">
            <mc:AlternateContent xmlns:mc="http://schemas.openxmlformats.org/markup-compatibility/2006">
              <mc:Choice xmlns:v="urn:schemas-microsoft-com:vml" Requires="v">
                <p:oleObj spid="_x0000_s109074" name="Visio" r:id="rId28" imgW="1027212" imgH="947618" progId="Visio.Drawing.11">
                  <p:embed/>
                </p:oleObj>
              </mc:Choice>
              <mc:Fallback>
                <p:oleObj name="Visio" r:id="rId28" imgW="1027212"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613" y="4602163"/>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 name="Object 47"/>
          <p:cNvGraphicFramePr>
            <a:graphicFrameLocks noChangeAspect="1"/>
          </p:cNvGraphicFramePr>
          <p:nvPr>
            <p:extLst>
              <p:ext uri="{D42A27DB-BD31-4B8C-83A1-F6EECF244321}">
                <p14:modId xmlns:p14="http://schemas.microsoft.com/office/powerpoint/2010/main" val="2935993265"/>
              </p:ext>
            </p:extLst>
          </p:nvPr>
        </p:nvGraphicFramePr>
        <p:xfrm>
          <a:off x="6372225" y="4449763"/>
          <a:ext cx="515938" cy="676275"/>
        </p:xfrm>
        <a:graphic>
          <a:graphicData uri="http://schemas.openxmlformats.org/presentationml/2006/ole">
            <mc:AlternateContent xmlns:mc="http://schemas.openxmlformats.org/markup-compatibility/2006">
              <mc:Choice xmlns:v="urn:schemas-microsoft-com:vml" Requires="v">
                <p:oleObj spid="_x0000_s109075" name="Visio" r:id="rId29" imgW="593824" imgH="773847" progId="Visio.Drawing.11">
                  <p:embed/>
                </p:oleObj>
              </mc:Choice>
              <mc:Fallback>
                <p:oleObj name="Visio" r:id="rId29"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4449763"/>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 name="Text Box 48"/>
          <p:cNvSpPr txBox="1">
            <a:spLocks noChangeArrowheads="1"/>
          </p:cNvSpPr>
          <p:nvPr/>
        </p:nvSpPr>
        <p:spPr bwMode="auto">
          <a:xfrm>
            <a:off x="5148263" y="4306888"/>
            <a:ext cx="1344612" cy="415925"/>
          </a:xfrm>
          <a:prstGeom prst="rect">
            <a:avLst/>
          </a:prstGeom>
          <a:noFill/>
          <a:ln w="1905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000"/>
              <a:t>業務③</a:t>
            </a:r>
          </a:p>
          <a:p>
            <a:pPr algn="ctr" eaLnBrk="1" hangingPunct="1"/>
            <a:r>
              <a:rPr lang="ja-JP" altLang="en-US" sz="1000"/>
              <a:t>担当スーパーバイザー</a:t>
            </a:r>
          </a:p>
        </p:txBody>
      </p:sp>
      <p:sp>
        <p:nvSpPr>
          <p:cNvPr id="51" name="Line 49"/>
          <p:cNvSpPr>
            <a:spLocks noChangeShapeType="1"/>
          </p:cNvSpPr>
          <p:nvPr/>
        </p:nvSpPr>
        <p:spPr bwMode="auto">
          <a:xfrm>
            <a:off x="2195513" y="2720975"/>
            <a:ext cx="0" cy="431800"/>
          </a:xfrm>
          <a:prstGeom prst="line">
            <a:avLst/>
          </a:prstGeom>
          <a:noFill/>
          <a:ln w="38100">
            <a:solidFill>
              <a:srgbClr val="33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50"/>
          <p:cNvSpPr>
            <a:spLocks noChangeShapeType="1"/>
          </p:cNvSpPr>
          <p:nvPr/>
        </p:nvSpPr>
        <p:spPr bwMode="auto">
          <a:xfrm>
            <a:off x="4500563" y="2720975"/>
            <a:ext cx="0" cy="431800"/>
          </a:xfrm>
          <a:prstGeom prst="line">
            <a:avLst/>
          </a:prstGeom>
          <a:noFill/>
          <a:ln w="38100">
            <a:solidFill>
              <a:srgbClr val="33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Line 51"/>
          <p:cNvSpPr>
            <a:spLocks noChangeShapeType="1"/>
          </p:cNvSpPr>
          <p:nvPr/>
        </p:nvSpPr>
        <p:spPr bwMode="auto">
          <a:xfrm>
            <a:off x="6804025" y="2720975"/>
            <a:ext cx="0" cy="431800"/>
          </a:xfrm>
          <a:prstGeom prst="line">
            <a:avLst/>
          </a:prstGeom>
          <a:noFill/>
          <a:ln w="38100">
            <a:solidFill>
              <a:srgbClr val="33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52"/>
          <p:cNvSpPr>
            <a:spLocks noChangeShapeType="1"/>
          </p:cNvSpPr>
          <p:nvPr/>
        </p:nvSpPr>
        <p:spPr bwMode="auto">
          <a:xfrm>
            <a:off x="2411413" y="3946525"/>
            <a:ext cx="144462" cy="360363"/>
          </a:xfrm>
          <a:prstGeom prst="line">
            <a:avLst/>
          </a:prstGeom>
          <a:noFill/>
          <a:ln w="38100">
            <a:solidFill>
              <a:srgbClr val="33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53"/>
          <p:cNvSpPr>
            <a:spLocks noChangeShapeType="1"/>
          </p:cNvSpPr>
          <p:nvPr/>
        </p:nvSpPr>
        <p:spPr bwMode="auto">
          <a:xfrm flipH="1">
            <a:off x="3563938" y="3946525"/>
            <a:ext cx="863600" cy="561975"/>
          </a:xfrm>
          <a:prstGeom prst="line">
            <a:avLst/>
          </a:prstGeom>
          <a:noFill/>
          <a:ln w="38100">
            <a:solidFill>
              <a:srgbClr val="33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54"/>
          <p:cNvSpPr>
            <a:spLocks noChangeShapeType="1"/>
          </p:cNvSpPr>
          <p:nvPr/>
        </p:nvSpPr>
        <p:spPr bwMode="auto">
          <a:xfrm flipH="1">
            <a:off x="6659563" y="3946525"/>
            <a:ext cx="144462" cy="419100"/>
          </a:xfrm>
          <a:prstGeom prst="line">
            <a:avLst/>
          </a:prstGeom>
          <a:noFill/>
          <a:ln w="38100">
            <a:solidFill>
              <a:srgbClr val="33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Text Box 55"/>
          <p:cNvSpPr txBox="1">
            <a:spLocks noChangeArrowheads="1"/>
          </p:cNvSpPr>
          <p:nvPr/>
        </p:nvSpPr>
        <p:spPr bwMode="auto">
          <a:xfrm>
            <a:off x="3563938" y="908050"/>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chemeClr val="bg2"/>
                </a:solidFill>
              </a:rPr>
              <a:t>業務②ユーザー</a:t>
            </a:r>
          </a:p>
        </p:txBody>
      </p:sp>
      <p:graphicFrame>
        <p:nvGraphicFramePr>
          <p:cNvPr id="58" name="Object 56"/>
          <p:cNvGraphicFramePr>
            <a:graphicFrameLocks noChangeAspect="1"/>
          </p:cNvGraphicFramePr>
          <p:nvPr>
            <p:extLst>
              <p:ext uri="{D42A27DB-BD31-4B8C-83A1-F6EECF244321}">
                <p14:modId xmlns:p14="http://schemas.microsoft.com/office/powerpoint/2010/main" val="1192451201"/>
              </p:ext>
            </p:extLst>
          </p:nvPr>
        </p:nvGraphicFramePr>
        <p:xfrm>
          <a:off x="2843213" y="1123950"/>
          <a:ext cx="576262" cy="546100"/>
        </p:xfrm>
        <a:graphic>
          <a:graphicData uri="http://schemas.openxmlformats.org/presentationml/2006/ole">
            <mc:AlternateContent xmlns:mc="http://schemas.openxmlformats.org/markup-compatibility/2006">
              <mc:Choice xmlns:v="urn:schemas-microsoft-com:vml" Requires="v">
                <p:oleObj spid="_x0000_s109076" name="Visio" r:id="rId30" imgW="622995" imgH="587157" progId="Visio.Drawing.11">
                  <p:embed/>
                </p:oleObj>
              </mc:Choice>
              <mc:Fallback>
                <p:oleObj name="Visio" r:id="rId30"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1123950"/>
                        <a:ext cx="57626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 name="Object 57"/>
          <p:cNvGraphicFramePr>
            <a:graphicFrameLocks noChangeAspect="1"/>
          </p:cNvGraphicFramePr>
          <p:nvPr>
            <p:extLst>
              <p:ext uri="{D42A27DB-BD31-4B8C-83A1-F6EECF244321}">
                <p14:modId xmlns:p14="http://schemas.microsoft.com/office/powerpoint/2010/main" val="525054107"/>
              </p:ext>
            </p:extLst>
          </p:nvPr>
        </p:nvGraphicFramePr>
        <p:xfrm>
          <a:off x="4213225" y="1123950"/>
          <a:ext cx="587375" cy="588963"/>
        </p:xfrm>
        <a:graphic>
          <a:graphicData uri="http://schemas.openxmlformats.org/presentationml/2006/ole">
            <mc:AlternateContent xmlns:mc="http://schemas.openxmlformats.org/markup-compatibility/2006">
              <mc:Choice xmlns:v="urn:schemas-microsoft-com:vml" Requires="v">
                <p:oleObj spid="_x0000_s109077" name="Visio" r:id="rId31" imgW="587573" imgH="588407" progId="Visio.Drawing.11">
                  <p:embed/>
                </p:oleObj>
              </mc:Choice>
              <mc:Fallback>
                <p:oleObj name="Visio" r:id="rId31" imgW="587573" imgH="588407" progId="Visio.Drawing.11">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213225" y="1123950"/>
                        <a:ext cx="587375"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 name="Object 58"/>
          <p:cNvGraphicFramePr>
            <a:graphicFrameLocks noChangeAspect="1"/>
          </p:cNvGraphicFramePr>
          <p:nvPr>
            <p:extLst>
              <p:ext uri="{D42A27DB-BD31-4B8C-83A1-F6EECF244321}">
                <p14:modId xmlns:p14="http://schemas.microsoft.com/office/powerpoint/2010/main" val="502778811"/>
              </p:ext>
            </p:extLst>
          </p:nvPr>
        </p:nvGraphicFramePr>
        <p:xfrm>
          <a:off x="5724525" y="1052513"/>
          <a:ext cx="398463" cy="647700"/>
        </p:xfrm>
        <a:graphic>
          <a:graphicData uri="http://schemas.openxmlformats.org/presentationml/2006/ole">
            <mc:AlternateContent xmlns:mc="http://schemas.openxmlformats.org/markup-compatibility/2006">
              <mc:Choice xmlns:v="urn:schemas-microsoft-com:vml" Requires="v">
                <p:oleObj spid="_x0000_s109078" name="Visio" r:id="rId33" imgW="513398" imgH="834688" progId="Visio.Drawing.11">
                  <p:embed/>
                </p:oleObj>
              </mc:Choice>
              <mc:Fallback>
                <p:oleObj name="Visio" r:id="rId33" imgW="513398" imgH="834688" progId="Visio.Drawing.11">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724525" y="1052513"/>
                        <a:ext cx="398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 name="Object 59"/>
          <p:cNvGraphicFramePr>
            <a:graphicFrameLocks noChangeAspect="1"/>
          </p:cNvGraphicFramePr>
          <p:nvPr>
            <p:extLst>
              <p:ext uri="{D42A27DB-BD31-4B8C-83A1-F6EECF244321}">
                <p14:modId xmlns:p14="http://schemas.microsoft.com/office/powerpoint/2010/main" val="4188487206"/>
              </p:ext>
            </p:extLst>
          </p:nvPr>
        </p:nvGraphicFramePr>
        <p:xfrm>
          <a:off x="2632075" y="1123950"/>
          <a:ext cx="295275" cy="387350"/>
        </p:xfrm>
        <a:graphic>
          <a:graphicData uri="http://schemas.openxmlformats.org/presentationml/2006/ole">
            <mc:AlternateContent xmlns:mc="http://schemas.openxmlformats.org/markup-compatibility/2006">
              <mc:Choice xmlns:v="urn:schemas-microsoft-com:vml" Requires="v">
                <p:oleObj spid="_x0000_s109079" name="Visio" r:id="rId35" imgW="593824" imgH="773847" progId="Visio.Drawing.11">
                  <p:embed/>
                </p:oleObj>
              </mc:Choice>
              <mc:Fallback>
                <p:oleObj name="Visio" r:id="rId35"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2075" y="1123950"/>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 name="Object 60"/>
          <p:cNvGraphicFramePr>
            <a:graphicFrameLocks noChangeAspect="1"/>
          </p:cNvGraphicFramePr>
          <p:nvPr>
            <p:extLst>
              <p:ext uri="{D42A27DB-BD31-4B8C-83A1-F6EECF244321}">
                <p14:modId xmlns:p14="http://schemas.microsoft.com/office/powerpoint/2010/main" val="119251596"/>
              </p:ext>
            </p:extLst>
          </p:nvPr>
        </p:nvGraphicFramePr>
        <p:xfrm>
          <a:off x="4067175" y="1123950"/>
          <a:ext cx="295275" cy="387350"/>
        </p:xfrm>
        <a:graphic>
          <a:graphicData uri="http://schemas.openxmlformats.org/presentationml/2006/ole">
            <mc:AlternateContent xmlns:mc="http://schemas.openxmlformats.org/markup-compatibility/2006">
              <mc:Choice xmlns:v="urn:schemas-microsoft-com:vml" Requires="v">
                <p:oleObj spid="_x0000_s109080" name="Visio" r:id="rId36" imgW="593824" imgH="773847" progId="Visio.Drawing.11">
                  <p:embed/>
                </p:oleObj>
              </mc:Choice>
              <mc:Fallback>
                <p:oleObj name="Visio" r:id="rId36"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1123950"/>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 name="Object 61"/>
          <p:cNvGraphicFramePr>
            <a:graphicFrameLocks noChangeAspect="1"/>
          </p:cNvGraphicFramePr>
          <p:nvPr>
            <p:extLst>
              <p:ext uri="{D42A27DB-BD31-4B8C-83A1-F6EECF244321}">
                <p14:modId xmlns:p14="http://schemas.microsoft.com/office/powerpoint/2010/main" val="2437030875"/>
              </p:ext>
            </p:extLst>
          </p:nvPr>
        </p:nvGraphicFramePr>
        <p:xfrm>
          <a:off x="5508625" y="1123950"/>
          <a:ext cx="295275" cy="387350"/>
        </p:xfrm>
        <a:graphic>
          <a:graphicData uri="http://schemas.openxmlformats.org/presentationml/2006/ole">
            <mc:AlternateContent xmlns:mc="http://schemas.openxmlformats.org/markup-compatibility/2006">
              <mc:Choice xmlns:v="urn:schemas-microsoft-com:vml" Requires="v">
                <p:oleObj spid="_x0000_s109081" name="Visio" r:id="rId37" imgW="593824" imgH="773847" progId="Visio.Drawing.11">
                  <p:embed/>
                </p:oleObj>
              </mc:Choice>
              <mc:Fallback>
                <p:oleObj name="Visio" r:id="rId37" imgW="593824" imgH="7738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1123950"/>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 name="Text Box 62"/>
          <p:cNvSpPr txBox="1">
            <a:spLocks noChangeArrowheads="1"/>
          </p:cNvSpPr>
          <p:nvPr/>
        </p:nvSpPr>
        <p:spPr bwMode="auto">
          <a:xfrm>
            <a:off x="1979613" y="908050"/>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chemeClr val="bg2"/>
                </a:solidFill>
              </a:rPr>
              <a:t>業務①ユーザー</a:t>
            </a:r>
          </a:p>
        </p:txBody>
      </p:sp>
      <p:sp>
        <p:nvSpPr>
          <p:cNvPr id="65" name="Text Box 63"/>
          <p:cNvSpPr txBox="1">
            <a:spLocks noChangeArrowheads="1"/>
          </p:cNvSpPr>
          <p:nvPr/>
        </p:nvSpPr>
        <p:spPr bwMode="auto">
          <a:xfrm>
            <a:off x="5076825" y="908050"/>
            <a:ext cx="1008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chemeClr val="bg2"/>
                </a:solidFill>
              </a:rPr>
              <a:t>業務③ユーザー</a:t>
            </a:r>
          </a:p>
        </p:txBody>
      </p:sp>
      <p:sp>
        <p:nvSpPr>
          <p:cNvPr id="66" name="Line 64"/>
          <p:cNvSpPr>
            <a:spLocks noChangeShapeType="1"/>
          </p:cNvSpPr>
          <p:nvPr/>
        </p:nvSpPr>
        <p:spPr bwMode="auto">
          <a:xfrm>
            <a:off x="5940425" y="1712913"/>
            <a:ext cx="719138" cy="720725"/>
          </a:xfrm>
          <a:prstGeom prst="line">
            <a:avLst/>
          </a:prstGeom>
          <a:noFill/>
          <a:ln w="952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66"/>
          <p:cNvSpPr>
            <a:spLocks noChangeShapeType="1"/>
          </p:cNvSpPr>
          <p:nvPr/>
        </p:nvSpPr>
        <p:spPr bwMode="auto">
          <a:xfrm flipH="1">
            <a:off x="2411413" y="1712913"/>
            <a:ext cx="215900" cy="720725"/>
          </a:xfrm>
          <a:prstGeom prst="line">
            <a:avLst/>
          </a:prstGeom>
          <a:noFill/>
          <a:ln w="952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Text Box 67"/>
          <p:cNvSpPr txBox="1">
            <a:spLocks noChangeArrowheads="1"/>
          </p:cNvSpPr>
          <p:nvPr/>
        </p:nvSpPr>
        <p:spPr bwMode="auto">
          <a:xfrm>
            <a:off x="684213" y="5883275"/>
            <a:ext cx="7704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latin typeface="Arial" charset="0"/>
              </a:rPr>
              <a:t>複数業務（商材）に対応しており、</a:t>
            </a:r>
            <a:r>
              <a:rPr lang="ja-JP" altLang="en-US" dirty="0">
                <a:solidFill>
                  <a:srgbClr val="FF0000"/>
                </a:solidFill>
                <a:latin typeface="Arial" charset="0"/>
              </a:rPr>
              <a:t>各業務ごとの管理、集計、レポーティングが可能</a:t>
            </a:r>
            <a:r>
              <a:rPr lang="ja-JP" altLang="en-US" dirty="0">
                <a:latin typeface="Arial" charset="0"/>
              </a:rPr>
              <a:t>で効率的にコールセンター運営が出来ます。</a:t>
            </a:r>
          </a:p>
        </p:txBody>
      </p:sp>
      <p:pic>
        <p:nvPicPr>
          <p:cNvPr id="69" name="Picture 73" descr="名称未設定 1"/>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275013" y="1989138"/>
            <a:ext cx="2305050" cy="38417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70" name="Line 65"/>
          <p:cNvSpPr>
            <a:spLocks noChangeShapeType="1"/>
          </p:cNvSpPr>
          <p:nvPr/>
        </p:nvSpPr>
        <p:spPr bwMode="auto">
          <a:xfrm>
            <a:off x="4427538" y="1712913"/>
            <a:ext cx="0" cy="720725"/>
          </a:xfrm>
          <a:prstGeom prst="line">
            <a:avLst/>
          </a:prstGeom>
          <a:noFill/>
          <a:ln w="952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222575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角丸四角形 88"/>
          <p:cNvSpPr/>
          <p:nvPr/>
        </p:nvSpPr>
        <p:spPr>
          <a:xfrm>
            <a:off x="3199879" y="2274887"/>
            <a:ext cx="2594495" cy="2112963"/>
          </a:xfrm>
          <a:prstGeom prst="roundRect">
            <a:avLst>
              <a:gd name="adj" fmla="val 5175"/>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8194"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211225DE-A613-4E0B-9DA2-C6CFED7B7348}" type="slidenum">
              <a:rPr lang="en-US" altLang="ja-JP"/>
              <a:pPr eaLnBrk="1" hangingPunct="1"/>
              <a:t>10</a:t>
            </a:fld>
            <a:endParaRPr lang="en-US" altLang="ja-JP"/>
          </a:p>
        </p:txBody>
      </p:sp>
      <p:sp>
        <p:nvSpPr>
          <p:cNvPr id="8195" name="Text Box 128"/>
          <p:cNvSpPr txBox="1">
            <a:spLocks noChangeArrowheads="1"/>
          </p:cNvSpPr>
          <p:nvPr/>
        </p:nvSpPr>
        <p:spPr bwMode="auto">
          <a:xfrm>
            <a:off x="3563938" y="838200"/>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chemeClr val="bg2"/>
                </a:solidFill>
              </a:rPr>
              <a:t>業務②ユーザー</a:t>
            </a:r>
          </a:p>
        </p:txBody>
      </p:sp>
      <p:graphicFrame>
        <p:nvGraphicFramePr>
          <p:cNvPr id="8196" name="Object 38"/>
          <p:cNvGraphicFramePr>
            <a:graphicFrameLocks noChangeAspect="1"/>
          </p:cNvGraphicFramePr>
          <p:nvPr/>
        </p:nvGraphicFramePr>
        <p:xfrm>
          <a:off x="1114425" y="1919288"/>
          <a:ext cx="360363" cy="341312"/>
        </p:xfrm>
        <a:graphic>
          <a:graphicData uri="http://schemas.openxmlformats.org/presentationml/2006/ole">
            <mc:AlternateContent xmlns:mc="http://schemas.openxmlformats.org/markup-compatibility/2006">
              <mc:Choice xmlns:v="urn:schemas-microsoft-com:vml" Requires="v">
                <p:oleObj spid="_x0000_s109965" name="Visio" r:id="rId3" imgW="622995" imgH="587157" progId="Visio.Drawing.11">
                  <p:embed/>
                </p:oleObj>
              </mc:Choice>
              <mc:Fallback>
                <p:oleObj name="Visio" r:id="rId3" imgW="622995" imgH="587157" progId="Visio.Drawing.11">
                  <p:embed/>
                  <p:pic>
                    <p:nvPicPr>
                      <p:cNvPr id="0" name="Object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1919288"/>
                        <a:ext cx="360363"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7" name="Object 37"/>
          <p:cNvGraphicFramePr>
            <a:graphicFrameLocks noChangeAspect="1"/>
          </p:cNvGraphicFramePr>
          <p:nvPr/>
        </p:nvGraphicFramePr>
        <p:xfrm>
          <a:off x="969963" y="3359150"/>
          <a:ext cx="360362" cy="341313"/>
        </p:xfrm>
        <a:graphic>
          <a:graphicData uri="http://schemas.openxmlformats.org/presentationml/2006/ole">
            <mc:AlternateContent xmlns:mc="http://schemas.openxmlformats.org/markup-compatibility/2006">
              <mc:Choice xmlns:v="urn:schemas-microsoft-com:vml" Requires="v">
                <p:oleObj spid="_x0000_s109966" name="Visio" r:id="rId5" imgW="622995" imgH="587157" progId="Visio.Drawing.11">
                  <p:embed/>
                </p:oleObj>
              </mc:Choice>
              <mc:Fallback>
                <p:oleObj name="Visio" r:id="rId5" imgW="622995" imgH="587157" progId="Visio.Drawing.11">
                  <p:embed/>
                  <p:pic>
                    <p:nvPicPr>
                      <p:cNvPr id="0"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963" y="3359150"/>
                        <a:ext cx="360362"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8" name="Rectangle 32"/>
          <p:cNvSpPr>
            <a:spLocks noChangeArrowheads="1"/>
          </p:cNvSpPr>
          <p:nvPr/>
        </p:nvSpPr>
        <p:spPr bwMode="auto">
          <a:xfrm>
            <a:off x="179388" y="1774825"/>
            <a:ext cx="1943100" cy="3024188"/>
          </a:xfrm>
          <a:prstGeom prst="rect">
            <a:avLst/>
          </a:prstGeom>
          <a:noFill/>
          <a:ln w="1905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99" name="Rectangle 2"/>
          <p:cNvSpPr>
            <a:spLocks noGrp="1" noChangeArrowheads="1"/>
          </p:cNvSpPr>
          <p:nvPr>
            <p:ph type="title"/>
          </p:nvPr>
        </p:nvSpPr>
        <p:spPr>
          <a:xfrm>
            <a:off x="457200" y="0"/>
            <a:ext cx="8229600" cy="692150"/>
          </a:xfrm>
        </p:spPr>
        <p:txBody>
          <a:bodyPr/>
          <a:lstStyle/>
          <a:p>
            <a:pPr eaLnBrk="1" hangingPunct="1"/>
            <a:r>
              <a:rPr lang="ja-JP" altLang="en-US" dirty="0"/>
              <a:t>マルチテナント機能②　アクセス権限設定</a:t>
            </a:r>
            <a:endParaRPr lang="ja-JP" altLang="en-US" dirty="0">
              <a:solidFill>
                <a:schemeClr val="accent2"/>
              </a:solidFill>
            </a:endParaRPr>
          </a:p>
        </p:txBody>
      </p:sp>
      <p:graphicFrame>
        <p:nvGraphicFramePr>
          <p:cNvPr id="8200" name="Object 12"/>
          <p:cNvGraphicFramePr>
            <a:graphicFrameLocks noChangeAspect="1"/>
          </p:cNvGraphicFramePr>
          <p:nvPr/>
        </p:nvGraphicFramePr>
        <p:xfrm>
          <a:off x="1116013" y="2206625"/>
          <a:ext cx="647700" cy="596900"/>
        </p:xfrm>
        <a:graphic>
          <a:graphicData uri="http://schemas.openxmlformats.org/presentationml/2006/ole">
            <mc:AlternateContent xmlns:mc="http://schemas.openxmlformats.org/markup-compatibility/2006">
              <mc:Choice xmlns:v="urn:schemas-microsoft-com:vml" Requires="v">
                <p:oleObj spid="_x0000_s109967" name="Visio" r:id="rId6" imgW="1027212" imgH="947618" progId="Visio.Drawing.11">
                  <p:embed/>
                </p:oleObj>
              </mc:Choice>
              <mc:Fallback>
                <p:oleObj name="Visio" r:id="rId6" imgW="1027212" imgH="947618" progId="Visio.Drawing.11">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2206625"/>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1" name="Object 13"/>
          <p:cNvGraphicFramePr>
            <a:graphicFrameLocks noChangeAspect="1"/>
          </p:cNvGraphicFramePr>
          <p:nvPr/>
        </p:nvGraphicFramePr>
        <p:xfrm>
          <a:off x="682625" y="2054225"/>
          <a:ext cx="515938" cy="676275"/>
        </p:xfrm>
        <a:graphic>
          <a:graphicData uri="http://schemas.openxmlformats.org/presentationml/2006/ole">
            <mc:AlternateContent xmlns:mc="http://schemas.openxmlformats.org/markup-compatibility/2006">
              <mc:Choice xmlns:v="urn:schemas-microsoft-com:vml" Requires="v">
                <p:oleObj spid="_x0000_s109968" name="Visio" r:id="rId8" imgW="593824" imgH="773847" progId="Visio.Drawing.11">
                  <p:embed/>
                </p:oleObj>
              </mc:Choice>
              <mc:Fallback>
                <p:oleObj name="Visio" r:id="rId8" imgW="593824" imgH="773847" progId="Visio.Drawing.11">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625" y="2054225"/>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2" name="Object 14"/>
          <p:cNvGraphicFramePr>
            <a:graphicFrameLocks noChangeAspect="1"/>
          </p:cNvGraphicFramePr>
          <p:nvPr/>
        </p:nvGraphicFramePr>
        <p:xfrm>
          <a:off x="973138" y="3627438"/>
          <a:ext cx="647700" cy="596900"/>
        </p:xfrm>
        <a:graphic>
          <a:graphicData uri="http://schemas.openxmlformats.org/presentationml/2006/ole">
            <mc:AlternateContent xmlns:mc="http://schemas.openxmlformats.org/markup-compatibility/2006">
              <mc:Choice xmlns:v="urn:schemas-microsoft-com:vml" Requires="v">
                <p:oleObj spid="_x0000_s109969" name="Visio" r:id="rId10" imgW="1027212" imgH="947618" progId="Visio.Drawing.11">
                  <p:embed/>
                </p:oleObj>
              </mc:Choice>
              <mc:Fallback>
                <p:oleObj name="Visio" r:id="rId10" imgW="1027212" imgH="947618" progId="Visio.Drawing.11">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138" y="3627438"/>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3" name="Object 15"/>
          <p:cNvGraphicFramePr>
            <a:graphicFrameLocks noChangeAspect="1"/>
          </p:cNvGraphicFramePr>
          <p:nvPr/>
        </p:nvGraphicFramePr>
        <p:xfrm>
          <a:off x="539750" y="3475038"/>
          <a:ext cx="515938" cy="676275"/>
        </p:xfrm>
        <a:graphic>
          <a:graphicData uri="http://schemas.openxmlformats.org/presentationml/2006/ole">
            <mc:AlternateContent xmlns:mc="http://schemas.openxmlformats.org/markup-compatibility/2006">
              <mc:Choice xmlns:v="urn:schemas-microsoft-com:vml" Requires="v">
                <p:oleObj spid="_x0000_s109970" name="Visio" r:id="rId11" imgW="593824" imgH="773847" progId="Visio.Drawing.11">
                  <p:embed/>
                </p:oleObj>
              </mc:Choice>
              <mc:Fallback>
                <p:oleObj name="Visio" r:id="rId11" imgW="593824" imgH="773847" progId="Visio.Drawing.11">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3475038"/>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5" name="Text Box 19"/>
          <p:cNvSpPr txBox="1">
            <a:spLocks noChangeArrowheads="1"/>
          </p:cNvSpPr>
          <p:nvPr/>
        </p:nvSpPr>
        <p:spPr bwMode="auto">
          <a:xfrm>
            <a:off x="3455988" y="2416175"/>
            <a:ext cx="2087562" cy="284163"/>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業務①</a:t>
            </a:r>
          </a:p>
        </p:txBody>
      </p:sp>
      <p:sp>
        <p:nvSpPr>
          <p:cNvPr id="8206" name="Text Box 20"/>
          <p:cNvSpPr txBox="1">
            <a:spLocks noChangeArrowheads="1"/>
          </p:cNvSpPr>
          <p:nvPr/>
        </p:nvSpPr>
        <p:spPr bwMode="auto">
          <a:xfrm>
            <a:off x="3455988" y="2924175"/>
            <a:ext cx="2087562" cy="284163"/>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業務②</a:t>
            </a:r>
          </a:p>
        </p:txBody>
      </p:sp>
      <p:sp>
        <p:nvSpPr>
          <p:cNvPr id="8207" name="Text Box 21"/>
          <p:cNvSpPr txBox="1">
            <a:spLocks noChangeArrowheads="1"/>
          </p:cNvSpPr>
          <p:nvPr/>
        </p:nvSpPr>
        <p:spPr bwMode="auto">
          <a:xfrm>
            <a:off x="3455988" y="3429000"/>
            <a:ext cx="2087562" cy="284163"/>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業務③</a:t>
            </a:r>
          </a:p>
        </p:txBody>
      </p:sp>
      <p:sp>
        <p:nvSpPr>
          <p:cNvPr id="8208" name="Text Box 23"/>
          <p:cNvSpPr txBox="1">
            <a:spLocks noChangeArrowheads="1"/>
          </p:cNvSpPr>
          <p:nvPr/>
        </p:nvSpPr>
        <p:spPr bwMode="auto">
          <a:xfrm>
            <a:off x="701675" y="2711450"/>
            <a:ext cx="965200" cy="263525"/>
          </a:xfrm>
          <a:prstGeom prst="rect">
            <a:avLst/>
          </a:prstGeom>
          <a:noFill/>
          <a:ln w="1905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000"/>
              <a:t>業務①②担当</a:t>
            </a:r>
          </a:p>
        </p:txBody>
      </p:sp>
      <p:sp>
        <p:nvSpPr>
          <p:cNvPr id="8209" name="Text Box 24"/>
          <p:cNvSpPr txBox="1">
            <a:spLocks noChangeArrowheads="1"/>
          </p:cNvSpPr>
          <p:nvPr/>
        </p:nvSpPr>
        <p:spPr bwMode="auto">
          <a:xfrm>
            <a:off x="766763" y="4151313"/>
            <a:ext cx="838200" cy="263525"/>
          </a:xfrm>
          <a:prstGeom prst="rect">
            <a:avLst/>
          </a:prstGeom>
          <a:noFill/>
          <a:ln w="1905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000"/>
              <a:t>業務③担当</a:t>
            </a:r>
          </a:p>
        </p:txBody>
      </p:sp>
      <p:sp>
        <p:nvSpPr>
          <p:cNvPr id="8210" name="Line 25"/>
          <p:cNvSpPr>
            <a:spLocks noChangeShapeType="1"/>
          </p:cNvSpPr>
          <p:nvPr/>
        </p:nvSpPr>
        <p:spPr bwMode="auto">
          <a:xfrm flipV="1">
            <a:off x="1762125" y="2566988"/>
            <a:ext cx="1873250"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1" name="Line 26"/>
          <p:cNvSpPr>
            <a:spLocks noChangeShapeType="1"/>
          </p:cNvSpPr>
          <p:nvPr/>
        </p:nvSpPr>
        <p:spPr bwMode="auto">
          <a:xfrm>
            <a:off x="1762125" y="2566988"/>
            <a:ext cx="1800225" cy="5048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2" name="Line 27"/>
          <p:cNvSpPr>
            <a:spLocks noChangeShapeType="1"/>
          </p:cNvSpPr>
          <p:nvPr/>
        </p:nvSpPr>
        <p:spPr bwMode="auto">
          <a:xfrm flipV="1">
            <a:off x="1690688" y="3575050"/>
            <a:ext cx="1800225" cy="360363"/>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3" name="Line 28"/>
          <p:cNvSpPr>
            <a:spLocks noChangeShapeType="1"/>
          </p:cNvSpPr>
          <p:nvPr/>
        </p:nvSpPr>
        <p:spPr bwMode="auto">
          <a:xfrm>
            <a:off x="1979613" y="2855913"/>
            <a:ext cx="1439862" cy="64770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4" name="Text Box 29"/>
          <p:cNvSpPr txBox="1">
            <a:spLocks noChangeArrowheads="1"/>
          </p:cNvSpPr>
          <p:nvPr/>
        </p:nvSpPr>
        <p:spPr bwMode="auto">
          <a:xfrm>
            <a:off x="2122488" y="3071813"/>
            <a:ext cx="1017587" cy="254000"/>
          </a:xfrm>
          <a:prstGeom prst="rect">
            <a:avLst/>
          </a:prstGeom>
          <a:solidFill>
            <a:srgbClr val="FFFFFF"/>
          </a:solidFill>
          <a:ln w="952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000" b="1">
                <a:solidFill>
                  <a:srgbClr val="FF0000"/>
                </a:solidFill>
              </a:rPr>
              <a:t>×</a:t>
            </a:r>
            <a:r>
              <a:rPr lang="ja-JP" altLang="en-US" sz="1000" b="1">
                <a:solidFill>
                  <a:srgbClr val="FF0000"/>
                </a:solidFill>
              </a:rPr>
              <a:t>アクセス不可</a:t>
            </a:r>
          </a:p>
        </p:txBody>
      </p:sp>
      <p:sp>
        <p:nvSpPr>
          <p:cNvPr id="8215" name="Text Box 31"/>
          <p:cNvSpPr txBox="1">
            <a:spLocks noChangeArrowheads="1"/>
          </p:cNvSpPr>
          <p:nvPr/>
        </p:nvSpPr>
        <p:spPr bwMode="auto">
          <a:xfrm>
            <a:off x="1835150" y="3575050"/>
            <a:ext cx="890588" cy="254000"/>
          </a:xfrm>
          <a:prstGeom prst="rect">
            <a:avLst/>
          </a:prstGeom>
          <a:solidFill>
            <a:srgbClr val="FFFFFF"/>
          </a:solidFill>
          <a:ln w="9525">
            <a:solidFill>
              <a:schemeClr val="accent2"/>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000" b="1">
                <a:solidFill>
                  <a:schemeClr val="accent2"/>
                </a:solidFill>
              </a:rPr>
              <a:t>◯</a:t>
            </a:r>
            <a:r>
              <a:rPr lang="ja-JP" altLang="en-US" sz="1000" b="1">
                <a:solidFill>
                  <a:schemeClr val="accent2"/>
                </a:solidFill>
              </a:rPr>
              <a:t>アクセス可</a:t>
            </a:r>
          </a:p>
        </p:txBody>
      </p:sp>
      <p:sp>
        <p:nvSpPr>
          <p:cNvPr id="8216" name="Text Box 33"/>
          <p:cNvSpPr txBox="1">
            <a:spLocks noChangeArrowheads="1"/>
          </p:cNvSpPr>
          <p:nvPr/>
        </p:nvSpPr>
        <p:spPr bwMode="auto">
          <a:xfrm>
            <a:off x="552450" y="4632325"/>
            <a:ext cx="1271588" cy="293688"/>
          </a:xfrm>
          <a:prstGeom prst="rect">
            <a:avLst/>
          </a:prstGeom>
          <a:solidFill>
            <a:srgbClr val="FFFFFF"/>
          </a:solidFill>
          <a:ln w="190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b="1"/>
              <a:t>スーパーバイザー</a:t>
            </a:r>
          </a:p>
        </p:txBody>
      </p:sp>
      <p:graphicFrame>
        <p:nvGraphicFramePr>
          <p:cNvPr id="8217" name="Object 34"/>
          <p:cNvGraphicFramePr>
            <a:graphicFrameLocks noChangeAspect="1"/>
          </p:cNvGraphicFramePr>
          <p:nvPr/>
        </p:nvGraphicFramePr>
        <p:xfrm>
          <a:off x="3336925" y="4799013"/>
          <a:ext cx="382588" cy="501650"/>
        </p:xfrm>
        <a:graphic>
          <a:graphicData uri="http://schemas.openxmlformats.org/presentationml/2006/ole">
            <mc:AlternateContent xmlns:mc="http://schemas.openxmlformats.org/markup-compatibility/2006">
              <mc:Choice xmlns:v="urn:schemas-microsoft-com:vml" Requires="v">
                <p:oleObj spid="_x0000_s109971" name="Visio" r:id="rId12" imgW="593824" imgH="773847" progId="Visio.Drawing.11">
                  <p:embed/>
                </p:oleObj>
              </mc:Choice>
              <mc:Fallback>
                <p:oleObj name="Visio" r:id="rId12" imgW="593824" imgH="773847" progId="Visio.Drawing.11">
                  <p:embed/>
                  <p:pic>
                    <p:nvPicPr>
                      <p:cNvPr id="0" name="Object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6925" y="4799013"/>
                        <a:ext cx="382588"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18" name="Object 35"/>
          <p:cNvGraphicFramePr>
            <a:graphicFrameLocks noChangeAspect="1"/>
          </p:cNvGraphicFramePr>
          <p:nvPr/>
        </p:nvGraphicFramePr>
        <p:xfrm>
          <a:off x="3779838" y="4868863"/>
          <a:ext cx="431800" cy="398462"/>
        </p:xfrm>
        <a:graphic>
          <a:graphicData uri="http://schemas.openxmlformats.org/presentationml/2006/ole">
            <mc:AlternateContent xmlns:mc="http://schemas.openxmlformats.org/markup-compatibility/2006">
              <mc:Choice xmlns:v="urn:schemas-microsoft-com:vml" Requires="v">
                <p:oleObj spid="_x0000_s109972" name="Visio" r:id="rId13" imgW="1027212" imgH="947618" progId="Visio.Drawing.11">
                  <p:embed/>
                </p:oleObj>
              </mc:Choice>
              <mc:Fallback>
                <p:oleObj name="Visio" r:id="rId13" imgW="1027212" imgH="947618" progId="Visio.Drawing.11">
                  <p:embed/>
                  <p:pic>
                    <p:nvPicPr>
                      <p:cNvPr id="0" name="Object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868863"/>
                        <a:ext cx="43180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19" name="Object 36"/>
          <p:cNvGraphicFramePr>
            <a:graphicFrameLocks noChangeAspect="1"/>
          </p:cNvGraphicFramePr>
          <p:nvPr/>
        </p:nvGraphicFramePr>
        <p:xfrm>
          <a:off x="3636963" y="4746625"/>
          <a:ext cx="288925" cy="268288"/>
        </p:xfrm>
        <a:graphic>
          <a:graphicData uri="http://schemas.openxmlformats.org/presentationml/2006/ole">
            <mc:AlternateContent xmlns:mc="http://schemas.openxmlformats.org/markup-compatibility/2006">
              <mc:Choice xmlns:v="urn:schemas-microsoft-com:vml" Requires="v">
                <p:oleObj spid="_x0000_s109973" name="Visio" r:id="rId14" imgW="988040" imgH="916781" progId="Visio.Drawing.11">
                  <p:embed/>
                </p:oleObj>
              </mc:Choice>
              <mc:Fallback>
                <p:oleObj name="Visio" r:id="rId14" imgW="988040" imgH="916781" progId="Visio.Drawing.11">
                  <p:embed/>
                  <p:pic>
                    <p:nvPicPr>
                      <p:cNvPr id="0" name="Object 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36963" y="4746625"/>
                        <a:ext cx="2889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20" name="Rectangle 39"/>
          <p:cNvSpPr>
            <a:spLocks noChangeArrowheads="1"/>
          </p:cNvSpPr>
          <p:nvPr/>
        </p:nvSpPr>
        <p:spPr bwMode="auto">
          <a:xfrm>
            <a:off x="2701925" y="4583113"/>
            <a:ext cx="1943100" cy="790575"/>
          </a:xfrm>
          <a:prstGeom prst="rect">
            <a:avLst/>
          </a:prstGeom>
          <a:noFill/>
          <a:ln w="1905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21" name="Text Box 40"/>
          <p:cNvSpPr txBox="1">
            <a:spLocks noChangeArrowheads="1"/>
          </p:cNvSpPr>
          <p:nvPr/>
        </p:nvSpPr>
        <p:spPr bwMode="auto">
          <a:xfrm>
            <a:off x="1908175" y="5229225"/>
            <a:ext cx="1190625" cy="293688"/>
          </a:xfrm>
          <a:prstGeom prst="rect">
            <a:avLst/>
          </a:prstGeom>
          <a:solidFill>
            <a:srgbClr val="FFFFFF"/>
          </a:solidFill>
          <a:ln w="190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システム管理者</a:t>
            </a:r>
          </a:p>
        </p:txBody>
      </p:sp>
      <p:sp>
        <p:nvSpPr>
          <p:cNvPr id="8222" name="AutoShape 41"/>
          <p:cNvSpPr>
            <a:spLocks noChangeArrowheads="1"/>
          </p:cNvSpPr>
          <p:nvPr/>
        </p:nvSpPr>
        <p:spPr bwMode="auto">
          <a:xfrm>
            <a:off x="3276600" y="4295775"/>
            <a:ext cx="865188" cy="431800"/>
          </a:xfrm>
          <a:prstGeom prst="upArrow">
            <a:avLst>
              <a:gd name="adj1" fmla="val 60389"/>
              <a:gd name="adj2" fmla="val 58148"/>
            </a:avLst>
          </a:prstGeom>
          <a:solidFill>
            <a:srgbClr val="333399"/>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8223" name="Rectangle 42"/>
          <p:cNvSpPr>
            <a:spLocks noChangeArrowheads="1"/>
          </p:cNvSpPr>
          <p:nvPr/>
        </p:nvSpPr>
        <p:spPr bwMode="auto">
          <a:xfrm>
            <a:off x="7021513" y="1774825"/>
            <a:ext cx="1943100" cy="3024188"/>
          </a:xfrm>
          <a:prstGeom prst="rect">
            <a:avLst/>
          </a:prstGeom>
          <a:noFill/>
          <a:ln w="1905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224" name="Group 76"/>
          <p:cNvGrpSpPr>
            <a:grpSpLocks/>
          </p:cNvGrpSpPr>
          <p:nvPr/>
        </p:nvGrpSpPr>
        <p:grpSpPr bwMode="auto">
          <a:xfrm>
            <a:off x="7381875" y="4006850"/>
            <a:ext cx="474663" cy="538163"/>
            <a:chOff x="4604" y="2024"/>
            <a:chExt cx="299" cy="339"/>
          </a:xfrm>
        </p:grpSpPr>
        <p:graphicFrame>
          <p:nvGraphicFramePr>
            <p:cNvPr id="8278" name="Object 77"/>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974" name="Visio" r:id="rId16" imgW="1027212" imgH="947618" progId="Visio.Drawing.11">
                    <p:embed/>
                  </p:oleObj>
                </mc:Choice>
                <mc:Fallback>
                  <p:oleObj name="Visio" r:id="rId16" imgW="1027212" imgH="947618" progId="Visio.Drawing.11">
                    <p:embed/>
                    <p:pic>
                      <p:nvPicPr>
                        <p:cNvPr id="0" name="Object 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79" name="Object 78"/>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975" name="Visio" r:id="rId17" imgW="593824" imgH="773847" progId="Visio.Drawing.11">
                    <p:embed/>
                  </p:oleObj>
                </mc:Choice>
                <mc:Fallback>
                  <p:oleObj name="Visio" r:id="rId17" imgW="593824" imgH="773847" progId="Visio.Drawing.11">
                    <p:embed/>
                    <p:pic>
                      <p:nvPicPr>
                        <p:cNvPr id="0" name="Object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80" name="Object 79"/>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976" name="Visio" r:id="rId18" imgW="622995" imgH="587157" progId="Visio.Drawing.11">
                    <p:embed/>
                  </p:oleObj>
                </mc:Choice>
                <mc:Fallback>
                  <p:oleObj name="Visio" r:id="rId18" imgW="622995" imgH="587157" progId="Visio.Drawing.11">
                    <p:embed/>
                    <p:pic>
                      <p:nvPicPr>
                        <p:cNvPr id="0" name="Object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25" name="Group 80"/>
          <p:cNvGrpSpPr>
            <a:grpSpLocks/>
          </p:cNvGrpSpPr>
          <p:nvPr/>
        </p:nvGrpSpPr>
        <p:grpSpPr bwMode="auto">
          <a:xfrm>
            <a:off x="8029575" y="4006850"/>
            <a:ext cx="474663" cy="538163"/>
            <a:chOff x="4604" y="2024"/>
            <a:chExt cx="299" cy="339"/>
          </a:xfrm>
        </p:grpSpPr>
        <p:graphicFrame>
          <p:nvGraphicFramePr>
            <p:cNvPr id="8275" name="Object 81"/>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977" name="Visio" r:id="rId19" imgW="1027212" imgH="947618" progId="Visio.Drawing.11">
                    <p:embed/>
                  </p:oleObj>
                </mc:Choice>
                <mc:Fallback>
                  <p:oleObj name="Visio" r:id="rId19" imgW="1027212" imgH="947618" progId="Visio.Drawing.11">
                    <p:embed/>
                    <p:pic>
                      <p:nvPicPr>
                        <p:cNvPr id="0" name="Object 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76" name="Object 82"/>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978" name="Visio" r:id="rId20" imgW="593824" imgH="773847" progId="Visio.Drawing.11">
                    <p:embed/>
                  </p:oleObj>
                </mc:Choice>
                <mc:Fallback>
                  <p:oleObj name="Visio" r:id="rId20" imgW="593824" imgH="773847" progId="Visio.Drawing.11">
                    <p:embed/>
                    <p:pic>
                      <p:nvPicPr>
                        <p:cNvPr id="0" name="Object 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77" name="Object 83"/>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979" name="Visio" r:id="rId21" imgW="622995" imgH="587157" progId="Visio.Drawing.11">
                    <p:embed/>
                  </p:oleObj>
                </mc:Choice>
                <mc:Fallback>
                  <p:oleObj name="Visio" r:id="rId21" imgW="622995" imgH="587157" progId="Visio.Drawing.11">
                    <p:embed/>
                    <p:pic>
                      <p:nvPicPr>
                        <p:cNvPr id="0" name="Object 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226" name="Text Box 84"/>
          <p:cNvSpPr txBox="1">
            <a:spLocks noChangeArrowheads="1"/>
          </p:cNvSpPr>
          <p:nvPr/>
        </p:nvSpPr>
        <p:spPr bwMode="auto">
          <a:xfrm>
            <a:off x="7524750" y="4632325"/>
            <a:ext cx="979488" cy="293688"/>
          </a:xfrm>
          <a:prstGeom prst="rect">
            <a:avLst/>
          </a:prstGeom>
          <a:solidFill>
            <a:srgbClr val="FFFFFF"/>
          </a:solidFill>
          <a:ln w="190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b="1"/>
              <a:t>オペレーター</a:t>
            </a:r>
          </a:p>
        </p:txBody>
      </p:sp>
      <p:sp>
        <p:nvSpPr>
          <p:cNvPr id="8227" name="Rectangle 85"/>
          <p:cNvSpPr>
            <a:spLocks noChangeArrowheads="1"/>
          </p:cNvSpPr>
          <p:nvPr/>
        </p:nvSpPr>
        <p:spPr bwMode="auto">
          <a:xfrm>
            <a:off x="7237413" y="3863975"/>
            <a:ext cx="1584325" cy="719138"/>
          </a:xfrm>
          <a:prstGeom prst="rect">
            <a:avLst/>
          </a:prstGeom>
          <a:noFill/>
          <a:ln w="9525">
            <a:solidFill>
              <a:srgbClr val="C0C0C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28" name="Text Box 86"/>
          <p:cNvSpPr txBox="1">
            <a:spLocks noChangeArrowheads="1"/>
          </p:cNvSpPr>
          <p:nvPr/>
        </p:nvSpPr>
        <p:spPr bwMode="auto">
          <a:xfrm>
            <a:off x="7418388" y="3768725"/>
            <a:ext cx="833437" cy="238125"/>
          </a:xfrm>
          <a:prstGeom prst="rect">
            <a:avLst/>
          </a:prstGeom>
          <a:solidFill>
            <a:srgbClr val="FFFFFF"/>
          </a:solidFill>
          <a:ln w="9525">
            <a:solidFill>
              <a:srgbClr val="C0C0C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業務③チーム</a:t>
            </a:r>
          </a:p>
        </p:txBody>
      </p:sp>
      <p:grpSp>
        <p:nvGrpSpPr>
          <p:cNvPr id="8229" name="Group 87"/>
          <p:cNvGrpSpPr>
            <a:grpSpLocks/>
          </p:cNvGrpSpPr>
          <p:nvPr/>
        </p:nvGrpSpPr>
        <p:grpSpPr bwMode="auto">
          <a:xfrm>
            <a:off x="7381875" y="3094038"/>
            <a:ext cx="474663" cy="538162"/>
            <a:chOff x="4604" y="2024"/>
            <a:chExt cx="299" cy="339"/>
          </a:xfrm>
        </p:grpSpPr>
        <p:graphicFrame>
          <p:nvGraphicFramePr>
            <p:cNvPr id="8272" name="Object 88"/>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980" name="Visio" r:id="rId22" imgW="1027212" imgH="947618" progId="Visio.Drawing.11">
                    <p:embed/>
                  </p:oleObj>
                </mc:Choice>
                <mc:Fallback>
                  <p:oleObj name="Visio" r:id="rId22" imgW="1027212" imgH="947618" progId="Visio.Drawing.11">
                    <p:embed/>
                    <p:pic>
                      <p:nvPicPr>
                        <p:cNvPr id="0" name="Object 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73" name="Object 89"/>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981" name="Visio" r:id="rId23" imgW="593824" imgH="773847" progId="Visio.Drawing.11">
                    <p:embed/>
                  </p:oleObj>
                </mc:Choice>
                <mc:Fallback>
                  <p:oleObj name="Visio" r:id="rId23" imgW="593824" imgH="773847" progId="Visio.Drawing.11">
                    <p:embed/>
                    <p:pic>
                      <p:nvPicPr>
                        <p:cNvPr id="0" name="Object 8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74" name="Object 90"/>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982" name="Visio" r:id="rId24" imgW="622995" imgH="587157" progId="Visio.Drawing.11">
                    <p:embed/>
                  </p:oleObj>
                </mc:Choice>
                <mc:Fallback>
                  <p:oleObj name="Visio" r:id="rId24" imgW="622995" imgH="587157" progId="Visio.Drawing.11">
                    <p:embed/>
                    <p:pic>
                      <p:nvPicPr>
                        <p:cNvPr id="0" name="Object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0" name="Group 91"/>
          <p:cNvGrpSpPr>
            <a:grpSpLocks/>
          </p:cNvGrpSpPr>
          <p:nvPr/>
        </p:nvGrpSpPr>
        <p:grpSpPr bwMode="auto">
          <a:xfrm>
            <a:off x="8029575" y="3094038"/>
            <a:ext cx="474663" cy="538162"/>
            <a:chOff x="4604" y="2024"/>
            <a:chExt cx="299" cy="339"/>
          </a:xfrm>
        </p:grpSpPr>
        <p:graphicFrame>
          <p:nvGraphicFramePr>
            <p:cNvPr id="8269" name="Object 92"/>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983" name="Visio" r:id="rId25" imgW="1027212" imgH="947618" progId="Visio.Drawing.11">
                    <p:embed/>
                  </p:oleObj>
                </mc:Choice>
                <mc:Fallback>
                  <p:oleObj name="Visio" r:id="rId25" imgW="1027212" imgH="947618" progId="Visio.Drawing.11">
                    <p:embed/>
                    <p:pic>
                      <p:nvPicPr>
                        <p:cNvPr id="0" name="Object 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70" name="Object 93"/>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984" name="Visio" r:id="rId26" imgW="593824" imgH="773847" progId="Visio.Drawing.11">
                    <p:embed/>
                  </p:oleObj>
                </mc:Choice>
                <mc:Fallback>
                  <p:oleObj name="Visio" r:id="rId26" imgW="593824" imgH="773847" progId="Visio.Drawing.11">
                    <p:embed/>
                    <p:pic>
                      <p:nvPicPr>
                        <p:cNvPr id="0" name="Object 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71" name="Object 94"/>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985" name="Visio" r:id="rId27" imgW="622995" imgH="587157" progId="Visio.Drawing.11">
                    <p:embed/>
                  </p:oleObj>
                </mc:Choice>
                <mc:Fallback>
                  <p:oleObj name="Visio" r:id="rId27" imgW="622995" imgH="587157" progId="Visio.Drawing.11">
                    <p:embed/>
                    <p:pic>
                      <p:nvPicPr>
                        <p:cNvPr id="0" name="Object 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231" name="Rectangle 95"/>
          <p:cNvSpPr>
            <a:spLocks noChangeArrowheads="1"/>
          </p:cNvSpPr>
          <p:nvPr/>
        </p:nvSpPr>
        <p:spPr bwMode="auto">
          <a:xfrm>
            <a:off x="7237413" y="2951163"/>
            <a:ext cx="1584325" cy="719137"/>
          </a:xfrm>
          <a:prstGeom prst="rect">
            <a:avLst/>
          </a:prstGeom>
          <a:noFill/>
          <a:ln w="9525">
            <a:solidFill>
              <a:srgbClr val="C0C0C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32" name="Text Box 96"/>
          <p:cNvSpPr txBox="1">
            <a:spLocks noChangeArrowheads="1"/>
          </p:cNvSpPr>
          <p:nvPr/>
        </p:nvSpPr>
        <p:spPr bwMode="auto">
          <a:xfrm>
            <a:off x="7381875" y="2855913"/>
            <a:ext cx="947738" cy="238125"/>
          </a:xfrm>
          <a:prstGeom prst="rect">
            <a:avLst/>
          </a:prstGeom>
          <a:solidFill>
            <a:srgbClr val="FFFFFF"/>
          </a:solidFill>
          <a:ln w="9525">
            <a:solidFill>
              <a:srgbClr val="C0C0C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業務②③チーム</a:t>
            </a:r>
          </a:p>
        </p:txBody>
      </p:sp>
      <p:grpSp>
        <p:nvGrpSpPr>
          <p:cNvPr id="8233" name="Group 103"/>
          <p:cNvGrpSpPr>
            <a:grpSpLocks/>
          </p:cNvGrpSpPr>
          <p:nvPr/>
        </p:nvGrpSpPr>
        <p:grpSpPr bwMode="auto">
          <a:xfrm>
            <a:off x="7381875" y="2157413"/>
            <a:ext cx="474663" cy="538162"/>
            <a:chOff x="4604" y="2024"/>
            <a:chExt cx="299" cy="339"/>
          </a:xfrm>
        </p:grpSpPr>
        <p:graphicFrame>
          <p:nvGraphicFramePr>
            <p:cNvPr id="8266" name="Object 104"/>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986" name="Visio" r:id="rId28" imgW="1027212" imgH="947618" progId="Visio.Drawing.11">
                    <p:embed/>
                  </p:oleObj>
                </mc:Choice>
                <mc:Fallback>
                  <p:oleObj name="Visio" r:id="rId28" imgW="1027212" imgH="947618" progId="Visio.Drawing.11">
                    <p:embed/>
                    <p:pic>
                      <p:nvPicPr>
                        <p:cNvPr id="0" name="Object 1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67" name="Object 105"/>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987" name="Visio" r:id="rId29" imgW="593824" imgH="773847" progId="Visio.Drawing.11">
                    <p:embed/>
                  </p:oleObj>
                </mc:Choice>
                <mc:Fallback>
                  <p:oleObj name="Visio" r:id="rId29" imgW="593824" imgH="773847" progId="Visio.Drawing.11">
                    <p:embed/>
                    <p:pic>
                      <p:nvPicPr>
                        <p:cNvPr id="0" name="Object 1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68" name="Object 106"/>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988" name="Visio" r:id="rId30" imgW="622995" imgH="587157" progId="Visio.Drawing.11">
                    <p:embed/>
                  </p:oleObj>
                </mc:Choice>
                <mc:Fallback>
                  <p:oleObj name="Visio" r:id="rId30" imgW="622995" imgH="587157" progId="Visio.Drawing.11">
                    <p:embed/>
                    <p:pic>
                      <p:nvPicPr>
                        <p:cNvPr id="0" name="Object 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4" name="Group 107"/>
          <p:cNvGrpSpPr>
            <a:grpSpLocks/>
          </p:cNvGrpSpPr>
          <p:nvPr/>
        </p:nvGrpSpPr>
        <p:grpSpPr bwMode="auto">
          <a:xfrm>
            <a:off x="8029575" y="2157413"/>
            <a:ext cx="474663" cy="538162"/>
            <a:chOff x="4604" y="2024"/>
            <a:chExt cx="299" cy="339"/>
          </a:xfrm>
        </p:grpSpPr>
        <p:graphicFrame>
          <p:nvGraphicFramePr>
            <p:cNvPr id="8263" name="Object 108"/>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09989" name="Visio" r:id="rId31" imgW="1027212" imgH="947618" progId="Visio.Drawing.11">
                    <p:embed/>
                  </p:oleObj>
                </mc:Choice>
                <mc:Fallback>
                  <p:oleObj name="Visio" r:id="rId31" imgW="1027212" imgH="947618" progId="Visio.Drawing.11">
                    <p:embed/>
                    <p:pic>
                      <p:nvPicPr>
                        <p:cNvPr id="0" name="Object 1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64" name="Object 109"/>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09990" name="Visio" r:id="rId32" imgW="593824" imgH="773847" progId="Visio.Drawing.11">
                    <p:embed/>
                  </p:oleObj>
                </mc:Choice>
                <mc:Fallback>
                  <p:oleObj name="Visio" r:id="rId32" imgW="593824" imgH="773847" progId="Visio.Drawing.11">
                    <p:embed/>
                    <p:pic>
                      <p:nvPicPr>
                        <p:cNvPr id="0" name="Object 1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65" name="Object 110"/>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09991" name="Visio" r:id="rId33" imgW="622995" imgH="587157" progId="Visio.Drawing.11">
                    <p:embed/>
                  </p:oleObj>
                </mc:Choice>
                <mc:Fallback>
                  <p:oleObj name="Visio" r:id="rId33" imgW="622995" imgH="587157" progId="Visio.Drawing.11">
                    <p:embed/>
                    <p:pic>
                      <p:nvPicPr>
                        <p:cNvPr id="0" name="Object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235" name="Rectangle 111"/>
          <p:cNvSpPr>
            <a:spLocks noChangeArrowheads="1"/>
          </p:cNvSpPr>
          <p:nvPr/>
        </p:nvSpPr>
        <p:spPr bwMode="auto">
          <a:xfrm>
            <a:off x="7237413" y="2014538"/>
            <a:ext cx="1584325" cy="719137"/>
          </a:xfrm>
          <a:prstGeom prst="rect">
            <a:avLst/>
          </a:prstGeom>
          <a:noFill/>
          <a:ln w="9525">
            <a:solidFill>
              <a:srgbClr val="C0C0C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36" name="Text Box 112"/>
          <p:cNvSpPr txBox="1">
            <a:spLocks noChangeArrowheads="1"/>
          </p:cNvSpPr>
          <p:nvPr/>
        </p:nvSpPr>
        <p:spPr bwMode="auto">
          <a:xfrm>
            <a:off x="7418388" y="1919288"/>
            <a:ext cx="833437" cy="238125"/>
          </a:xfrm>
          <a:prstGeom prst="rect">
            <a:avLst/>
          </a:prstGeom>
          <a:solidFill>
            <a:srgbClr val="FFFFFF"/>
          </a:solidFill>
          <a:ln w="9525">
            <a:solidFill>
              <a:srgbClr val="C0C0C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業務①チーム</a:t>
            </a:r>
          </a:p>
        </p:txBody>
      </p:sp>
      <p:sp>
        <p:nvSpPr>
          <p:cNvPr id="8237" name="Line 113"/>
          <p:cNvSpPr>
            <a:spLocks noChangeShapeType="1"/>
          </p:cNvSpPr>
          <p:nvPr/>
        </p:nvSpPr>
        <p:spPr bwMode="auto">
          <a:xfrm flipH="1">
            <a:off x="5292725" y="2351088"/>
            <a:ext cx="1943100" cy="144462"/>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38" name="Line 114"/>
          <p:cNvSpPr>
            <a:spLocks noChangeShapeType="1"/>
          </p:cNvSpPr>
          <p:nvPr/>
        </p:nvSpPr>
        <p:spPr bwMode="auto">
          <a:xfrm flipH="1" flipV="1">
            <a:off x="5292725" y="3071813"/>
            <a:ext cx="1943100" cy="14287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39" name="Line 115"/>
          <p:cNvSpPr>
            <a:spLocks noChangeShapeType="1"/>
          </p:cNvSpPr>
          <p:nvPr/>
        </p:nvSpPr>
        <p:spPr bwMode="auto">
          <a:xfrm flipH="1">
            <a:off x="5292725" y="3359150"/>
            <a:ext cx="2016125" cy="144463"/>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40" name="Line 116"/>
          <p:cNvSpPr>
            <a:spLocks noChangeShapeType="1"/>
          </p:cNvSpPr>
          <p:nvPr/>
        </p:nvSpPr>
        <p:spPr bwMode="auto">
          <a:xfrm flipH="1" flipV="1">
            <a:off x="5435600" y="3646488"/>
            <a:ext cx="1871663" cy="5048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41" name="Line 117"/>
          <p:cNvSpPr>
            <a:spLocks noChangeShapeType="1"/>
          </p:cNvSpPr>
          <p:nvPr/>
        </p:nvSpPr>
        <p:spPr bwMode="auto">
          <a:xfrm flipH="1" flipV="1">
            <a:off x="5508625" y="2638425"/>
            <a:ext cx="1727200" cy="504825"/>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42" name="Text Box 118"/>
          <p:cNvSpPr txBox="1">
            <a:spLocks noChangeArrowheads="1"/>
          </p:cNvSpPr>
          <p:nvPr/>
        </p:nvSpPr>
        <p:spPr bwMode="auto">
          <a:xfrm>
            <a:off x="5867400" y="2711450"/>
            <a:ext cx="1017588" cy="254000"/>
          </a:xfrm>
          <a:prstGeom prst="rect">
            <a:avLst/>
          </a:prstGeom>
          <a:solidFill>
            <a:srgbClr val="FFFFFF"/>
          </a:solidFill>
          <a:ln w="952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000" b="1">
                <a:solidFill>
                  <a:srgbClr val="FF0000"/>
                </a:solidFill>
              </a:rPr>
              <a:t>×</a:t>
            </a:r>
            <a:r>
              <a:rPr lang="ja-JP" altLang="en-US" sz="1000" b="1">
                <a:solidFill>
                  <a:srgbClr val="FF0000"/>
                </a:solidFill>
              </a:rPr>
              <a:t>アクセス不可</a:t>
            </a:r>
          </a:p>
        </p:txBody>
      </p:sp>
      <p:sp>
        <p:nvSpPr>
          <p:cNvPr id="8243" name="Text Box 119"/>
          <p:cNvSpPr txBox="1">
            <a:spLocks noChangeArrowheads="1"/>
          </p:cNvSpPr>
          <p:nvPr/>
        </p:nvSpPr>
        <p:spPr bwMode="auto">
          <a:xfrm>
            <a:off x="6011863" y="3790950"/>
            <a:ext cx="890587" cy="254000"/>
          </a:xfrm>
          <a:prstGeom prst="rect">
            <a:avLst/>
          </a:prstGeom>
          <a:solidFill>
            <a:srgbClr val="FFFFFF"/>
          </a:solidFill>
          <a:ln w="9525">
            <a:solidFill>
              <a:schemeClr val="accent2"/>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000" b="1">
                <a:solidFill>
                  <a:schemeClr val="accent2"/>
                </a:solidFill>
              </a:rPr>
              <a:t>◯</a:t>
            </a:r>
            <a:r>
              <a:rPr lang="ja-JP" altLang="en-US" sz="1000" b="1">
                <a:solidFill>
                  <a:schemeClr val="accent2"/>
                </a:solidFill>
              </a:rPr>
              <a:t>アクセス可</a:t>
            </a:r>
          </a:p>
        </p:txBody>
      </p:sp>
      <p:graphicFrame>
        <p:nvGraphicFramePr>
          <p:cNvPr id="8244" name="Object 120"/>
          <p:cNvGraphicFramePr>
            <a:graphicFrameLocks noChangeAspect="1"/>
          </p:cNvGraphicFramePr>
          <p:nvPr/>
        </p:nvGraphicFramePr>
        <p:xfrm>
          <a:off x="2843213" y="1054100"/>
          <a:ext cx="576262" cy="546100"/>
        </p:xfrm>
        <a:graphic>
          <a:graphicData uri="http://schemas.openxmlformats.org/presentationml/2006/ole">
            <mc:AlternateContent xmlns:mc="http://schemas.openxmlformats.org/markup-compatibility/2006">
              <mc:Choice xmlns:v="urn:schemas-microsoft-com:vml" Requires="v">
                <p:oleObj spid="_x0000_s109992" name="Visio" r:id="rId34" imgW="622995" imgH="587157" progId="Visio.Drawing.11">
                  <p:embed/>
                </p:oleObj>
              </mc:Choice>
              <mc:Fallback>
                <p:oleObj name="Visio" r:id="rId34" imgW="622995" imgH="587157" progId="Visio.Drawing.11">
                  <p:embed/>
                  <p:pic>
                    <p:nvPicPr>
                      <p:cNvPr id="0" name="Object 1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054100"/>
                        <a:ext cx="57626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45" name="Object 121"/>
          <p:cNvGraphicFramePr>
            <a:graphicFrameLocks noChangeAspect="1"/>
          </p:cNvGraphicFramePr>
          <p:nvPr/>
        </p:nvGraphicFramePr>
        <p:xfrm>
          <a:off x="4213225" y="1054100"/>
          <a:ext cx="587375" cy="588963"/>
        </p:xfrm>
        <a:graphic>
          <a:graphicData uri="http://schemas.openxmlformats.org/presentationml/2006/ole">
            <mc:AlternateContent xmlns:mc="http://schemas.openxmlformats.org/markup-compatibility/2006">
              <mc:Choice xmlns:v="urn:schemas-microsoft-com:vml" Requires="v">
                <p:oleObj spid="_x0000_s109993" name="Visio" r:id="rId35" imgW="587573" imgH="588407" progId="Visio.Drawing.11">
                  <p:embed/>
                </p:oleObj>
              </mc:Choice>
              <mc:Fallback>
                <p:oleObj name="Visio" r:id="rId35" imgW="587573" imgH="588407" progId="Visio.Drawing.11">
                  <p:embed/>
                  <p:pic>
                    <p:nvPicPr>
                      <p:cNvPr id="0" name="Object 12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13225" y="1054100"/>
                        <a:ext cx="587375"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46" name="Object 122"/>
          <p:cNvGraphicFramePr>
            <a:graphicFrameLocks noChangeAspect="1"/>
          </p:cNvGraphicFramePr>
          <p:nvPr/>
        </p:nvGraphicFramePr>
        <p:xfrm>
          <a:off x="5724525" y="982663"/>
          <a:ext cx="398463" cy="647700"/>
        </p:xfrm>
        <a:graphic>
          <a:graphicData uri="http://schemas.openxmlformats.org/presentationml/2006/ole">
            <mc:AlternateContent xmlns:mc="http://schemas.openxmlformats.org/markup-compatibility/2006">
              <mc:Choice xmlns:v="urn:schemas-microsoft-com:vml" Requires="v">
                <p:oleObj spid="_x0000_s109994" name="Visio" r:id="rId37" imgW="513398" imgH="834688" progId="Visio.Drawing.11">
                  <p:embed/>
                </p:oleObj>
              </mc:Choice>
              <mc:Fallback>
                <p:oleObj name="Visio" r:id="rId37" imgW="513398" imgH="834688" progId="Visio.Drawing.11">
                  <p:embed/>
                  <p:pic>
                    <p:nvPicPr>
                      <p:cNvPr id="0" name="Object 12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724525" y="982663"/>
                        <a:ext cx="398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47" name="Object 123"/>
          <p:cNvGraphicFramePr>
            <a:graphicFrameLocks noChangeAspect="1"/>
          </p:cNvGraphicFramePr>
          <p:nvPr/>
        </p:nvGraphicFramePr>
        <p:xfrm>
          <a:off x="2632075" y="1054100"/>
          <a:ext cx="295275" cy="387350"/>
        </p:xfrm>
        <a:graphic>
          <a:graphicData uri="http://schemas.openxmlformats.org/presentationml/2006/ole">
            <mc:AlternateContent xmlns:mc="http://schemas.openxmlformats.org/markup-compatibility/2006">
              <mc:Choice xmlns:v="urn:schemas-microsoft-com:vml" Requires="v">
                <p:oleObj spid="_x0000_s109995" name="Visio" r:id="rId39" imgW="593824" imgH="773847" progId="Visio.Drawing.11">
                  <p:embed/>
                </p:oleObj>
              </mc:Choice>
              <mc:Fallback>
                <p:oleObj name="Visio" r:id="rId39" imgW="593824" imgH="773847" progId="Visio.Drawing.11">
                  <p:embed/>
                  <p:pic>
                    <p:nvPicPr>
                      <p:cNvPr id="0" name="Object 1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75" y="1054100"/>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48" name="Object 124"/>
          <p:cNvGraphicFramePr>
            <a:graphicFrameLocks noChangeAspect="1"/>
          </p:cNvGraphicFramePr>
          <p:nvPr/>
        </p:nvGraphicFramePr>
        <p:xfrm>
          <a:off x="4067175" y="1054100"/>
          <a:ext cx="295275" cy="387350"/>
        </p:xfrm>
        <a:graphic>
          <a:graphicData uri="http://schemas.openxmlformats.org/presentationml/2006/ole">
            <mc:AlternateContent xmlns:mc="http://schemas.openxmlformats.org/markup-compatibility/2006">
              <mc:Choice xmlns:v="urn:schemas-microsoft-com:vml" Requires="v">
                <p:oleObj spid="_x0000_s109996" name="Visio" r:id="rId40" imgW="593824" imgH="773847" progId="Visio.Drawing.11">
                  <p:embed/>
                </p:oleObj>
              </mc:Choice>
              <mc:Fallback>
                <p:oleObj name="Visio" r:id="rId40" imgW="593824" imgH="773847" progId="Visio.Drawing.11">
                  <p:embed/>
                  <p:pic>
                    <p:nvPicPr>
                      <p:cNvPr id="0"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5" y="1054100"/>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49" name="Object 125"/>
          <p:cNvGraphicFramePr>
            <a:graphicFrameLocks noChangeAspect="1"/>
          </p:cNvGraphicFramePr>
          <p:nvPr/>
        </p:nvGraphicFramePr>
        <p:xfrm>
          <a:off x="5508625" y="1054100"/>
          <a:ext cx="295275" cy="387350"/>
        </p:xfrm>
        <a:graphic>
          <a:graphicData uri="http://schemas.openxmlformats.org/presentationml/2006/ole">
            <mc:AlternateContent xmlns:mc="http://schemas.openxmlformats.org/markup-compatibility/2006">
              <mc:Choice xmlns:v="urn:schemas-microsoft-com:vml" Requires="v">
                <p:oleObj spid="_x0000_s109997" name="Visio" r:id="rId41" imgW="593824" imgH="773847" progId="Visio.Drawing.11">
                  <p:embed/>
                </p:oleObj>
              </mc:Choice>
              <mc:Fallback>
                <p:oleObj name="Visio" r:id="rId41" imgW="593824" imgH="773847" progId="Visio.Drawing.11">
                  <p:embed/>
                  <p:pic>
                    <p:nvPicPr>
                      <p:cNvPr id="0" name="Object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1054100"/>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50" name="Text Box 127"/>
          <p:cNvSpPr txBox="1">
            <a:spLocks noChangeArrowheads="1"/>
          </p:cNvSpPr>
          <p:nvPr/>
        </p:nvSpPr>
        <p:spPr bwMode="auto">
          <a:xfrm>
            <a:off x="1979613" y="838200"/>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chemeClr val="bg2"/>
                </a:solidFill>
              </a:rPr>
              <a:t>業務①ユーザー</a:t>
            </a:r>
          </a:p>
        </p:txBody>
      </p:sp>
      <p:sp>
        <p:nvSpPr>
          <p:cNvPr id="8251" name="Text Box 129"/>
          <p:cNvSpPr txBox="1">
            <a:spLocks noChangeArrowheads="1"/>
          </p:cNvSpPr>
          <p:nvPr/>
        </p:nvSpPr>
        <p:spPr bwMode="auto">
          <a:xfrm>
            <a:off x="5076825" y="838200"/>
            <a:ext cx="1008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chemeClr val="bg2"/>
                </a:solidFill>
              </a:rPr>
              <a:t>業務③ユーザー</a:t>
            </a:r>
          </a:p>
        </p:txBody>
      </p:sp>
      <p:sp>
        <p:nvSpPr>
          <p:cNvPr id="8252" name="Line 130"/>
          <p:cNvSpPr>
            <a:spLocks noChangeShapeType="1"/>
          </p:cNvSpPr>
          <p:nvPr/>
        </p:nvSpPr>
        <p:spPr bwMode="auto">
          <a:xfrm flipH="1">
            <a:off x="5219700" y="1628775"/>
            <a:ext cx="576263" cy="576263"/>
          </a:xfrm>
          <a:prstGeom prst="line">
            <a:avLst/>
          </a:prstGeom>
          <a:noFill/>
          <a:ln w="952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53" name="Line 131"/>
          <p:cNvSpPr>
            <a:spLocks noChangeShapeType="1"/>
          </p:cNvSpPr>
          <p:nvPr/>
        </p:nvSpPr>
        <p:spPr bwMode="auto">
          <a:xfrm>
            <a:off x="4427538" y="1628775"/>
            <a:ext cx="0" cy="576263"/>
          </a:xfrm>
          <a:prstGeom prst="line">
            <a:avLst/>
          </a:prstGeom>
          <a:noFill/>
          <a:ln w="952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54" name="Line 132"/>
          <p:cNvSpPr>
            <a:spLocks noChangeShapeType="1"/>
          </p:cNvSpPr>
          <p:nvPr/>
        </p:nvSpPr>
        <p:spPr bwMode="auto">
          <a:xfrm>
            <a:off x="3132138" y="1628775"/>
            <a:ext cx="503237" cy="576263"/>
          </a:xfrm>
          <a:prstGeom prst="line">
            <a:avLst/>
          </a:prstGeom>
          <a:noFill/>
          <a:ln w="9525">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55" name="Text Box 133"/>
          <p:cNvSpPr txBox="1">
            <a:spLocks noChangeArrowheads="1"/>
          </p:cNvSpPr>
          <p:nvPr/>
        </p:nvSpPr>
        <p:spPr bwMode="auto">
          <a:xfrm>
            <a:off x="684213" y="5805264"/>
            <a:ext cx="7704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latin typeface="Arial" charset="0"/>
              </a:rPr>
              <a:t>システム管理者以外は、</a:t>
            </a:r>
            <a:r>
              <a:rPr lang="ja-JP" altLang="en-US" dirty="0">
                <a:solidFill>
                  <a:srgbClr val="FF0000"/>
                </a:solidFill>
                <a:latin typeface="Arial" charset="0"/>
              </a:rPr>
              <a:t>担当の業務のみにアクセスが可能</a:t>
            </a:r>
            <a:r>
              <a:rPr lang="ja-JP" altLang="en-US" dirty="0">
                <a:latin typeface="Arial" charset="0"/>
              </a:rPr>
              <a:t>、マネージャーは全業務へのアクセスが可能で、顧客情報の管理が効率的に出来ます。</a:t>
            </a:r>
          </a:p>
        </p:txBody>
      </p:sp>
      <p:pic>
        <p:nvPicPr>
          <p:cNvPr id="8256" name="Picture 135" descr="名称未設定 1"/>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302000" y="4016375"/>
            <a:ext cx="1485900" cy="24765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257" name="Object 136"/>
          <p:cNvGraphicFramePr>
            <a:graphicFrameLocks noChangeAspect="1"/>
          </p:cNvGraphicFramePr>
          <p:nvPr/>
        </p:nvGraphicFramePr>
        <p:xfrm>
          <a:off x="5426075" y="4799013"/>
          <a:ext cx="382588" cy="501650"/>
        </p:xfrm>
        <a:graphic>
          <a:graphicData uri="http://schemas.openxmlformats.org/presentationml/2006/ole">
            <mc:AlternateContent xmlns:mc="http://schemas.openxmlformats.org/markup-compatibility/2006">
              <mc:Choice xmlns:v="urn:schemas-microsoft-com:vml" Requires="v">
                <p:oleObj spid="_x0000_s109998" name="Visio" r:id="rId43" imgW="593824" imgH="773847" progId="Visio.Drawing.11">
                  <p:embed/>
                </p:oleObj>
              </mc:Choice>
              <mc:Fallback>
                <p:oleObj name="Visio" r:id="rId43" imgW="593824" imgH="773847" progId="Visio.Drawing.11">
                  <p:embed/>
                  <p:pic>
                    <p:nvPicPr>
                      <p:cNvPr id="0" name="Object 1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6075" y="4799013"/>
                        <a:ext cx="382588"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58" name="Object 137"/>
          <p:cNvGraphicFramePr>
            <a:graphicFrameLocks noChangeAspect="1"/>
          </p:cNvGraphicFramePr>
          <p:nvPr/>
        </p:nvGraphicFramePr>
        <p:xfrm>
          <a:off x="5868988" y="4868863"/>
          <a:ext cx="431800" cy="398462"/>
        </p:xfrm>
        <a:graphic>
          <a:graphicData uri="http://schemas.openxmlformats.org/presentationml/2006/ole">
            <mc:AlternateContent xmlns:mc="http://schemas.openxmlformats.org/markup-compatibility/2006">
              <mc:Choice xmlns:v="urn:schemas-microsoft-com:vml" Requires="v">
                <p:oleObj spid="_x0000_s109999" name="Visio" r:id="rId44" imgW="1027212" imgH="947618" progId="Visio.Drawing.11">
                  <p:embed/>
                </p:oleObj>
              </mc:Choice>
              <mc:Fallback>
                <p:oleObj name="Visio" r:id="rId44" imgW="1027212" imgH="947618" progId="Visio.Drawing.11">
                  <p:embed/>
                  <p:pic>
                    <p:nvPicPr>
                      <p:cNvPr id="0" name="Object 1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988" y="4868863"/>
                        <a:ext cx="43180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59" name="Object 138"/>
          <p:cNvGraphicFramePr>
            <a:graphicFrameLocks noChangeAspect="1"/>
          </p:cNvGraphicFramePr>
          <p:nvPr/>
        </p:nvGraphicFramePr>
        <p:xfrm>
          <a:off x="5726113" y="4746625"/>
          <a:ext cx="288925" cy="268288"/>
        </p:xfrm>
        <a:graphic>
          <a:graphicData uri="http://schemas.openxmlformats.org/presentationml/2006/ole">
            <mc:AlternateContent xmlns:mc="http://schemas.openxmlformats.org/markup-compatibility/2006">
              <mc:Choice xmlns:v="urn:schemas-microsoft-com:vml" Requires="v">
                <p:oleObj spid="_x0000_s110000" name="Visio" r:id="rId45" imgW="988040" imgH="916781" progId="Visio.Drawing.11">
                  <p:embed/>
                </p:oleObj>
              </mc:Choice>
              <mc:Fallback>
                <p:oleObj name="Visio" r:id="rId45" imgW="988040" imgH="916781" progId="Visio.Drawing.11">
                  <p:embed/>
                  <p:pic>
                    <p:nvPicPr>
                      <p:cNvPr id="0" name="Object 1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6113" y="4746625"/>
                        <a:ext cx="2889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60" name="Rectangle 139"/>
          <p:cNvSpPr>
            <a:spLocks noChangeArrowheads="1"/>
          </p:cNvSpPr>
          <p:nvPr/>
        </p:nvSpPr>
        <p:spPr bwMode="auto">
          <a:xfrm>
            <a:off x="4791075" y="4583113"/>
            <a:ext cx="1943100" cy="790575"/>
          </a:xfrm>
          <a:prstGeom prst="rect">
            <a:avLst/>
          </a:prstGeom>
          <a:noFill/>
          <a:ln w="1905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61" name="Text Box 140"/>
          <p:cNvSpPr txBox="1">
            <a:spLocks noChangeArrowheads="1"/>
          </p:cNvSpPr>
          <p:nvPr/>
        </p:nvSpPr>
        <p:spPr bwMode="auto">
          <a:xfrm>
            <a:off x="6343650" y="5229225"/>
            <a:ext cx="962025" cy="293688"/>
          </a:xfrm>
          <a:prstGeom prst="rect">
            <a:avLst/>
          </a:prstGeom>
          <a:solidFill>
            <a:srgbClr val="FFFFFF"/>
          </a:solidFill>
          <a:ln w="190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マネージャー</a:t>
            </a:r>
          </a:p>
        </p:txBody>
      </p:sp>
      <p:sp>
        <p:nvSpPr>
          <p:cNvPr id="8262" name="AutoShape 141"/>
          <p:cNvSpPr>
            <a:spLocks noChangeArrowheads="1"/>
          </p:cNvSpPr>
          <p:nvPr/>
        </p:nvSpPr>
        <p:spPr bwMode="auto">
          <a:xfrm>
            <a:off x="5003800" y="3789363"/>
            <a:ext cx="650875" cy="938212"/>
          </a:xfrm>
          <a:prstGeom prst="upArrow">
            <a:avLst>
              <a:gd name="adj1" fmla="val 60491"/>
              <a:gd name="adj2" fmla="val 55363"/>
            </a:avLst>
          </a:prstGeom>
          <a:solidFill>
            <a:schemeClr val="accent2"/>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角丸四角形 52"/>
          <p:cNvSpPr/>
          <p:nvPr/>
        </p:nvSpPr>
        <p:spPr>
          <a:xfrm>
            <a:off x="770235" y="3501232"/>
            <a:ext cx="7402165" cy="810418"/>
          </a:xfrm>
          <a:prstGeom prst="roundRect">
            <a:avLst>
              <a:gd name="adj" fmla="val 7526"/>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11266"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19E1E6D8-AF2F-4AA6-8588-5D6CAFDFFDF8}" type="slidenum">
              <a:rPr lang="en-US" altLang="ja-JP"/>
              <a:pPr eaLnBrk="1" hangingPunct="1"/>
              <a:t>11</a:t>
            </a:fld>
            <a:endParaRPr lang="en-US" altLang="ja-JP"/>
          </a:p>
        </p:txBody>
      </p:sp>
      <p:sp>
        <p:nvSpPr>
          <p:cNvPr id="11267" name="Rectangle 7"/>
          <p:cNvSpPr>
            <a:spLocks noGrp="1" noChangeArrowheads="1"/>
          </p:cNvSpPr>
          <p:nvPr>
            <p:ph type="title"/>
          </p:nvPr>
        </p:nvSpPr>
        <p:spPr>
          <a:xfrm>
            <a:off x="457200" y="0"/>
            <a:ext cx="8686800" cy="692150"/>
          </a:xfrm>
        </p:spPr>
        <p:txBody>
          <a:bodyPr/>
          <a:lstStyle/>
          <a:p>
            <a:pPr eaLnBrk="1" hangingPunct="1"/>
            <a:r>
              <a:rPr lang="ja-JP" altLang="en-US" sz="2800" dirty="0"/>
              <a:t>アウトバウンド機能①　プレディクティブ・プレビュー発信</a:t>
            </a:r>
          </a:p>
        </p:txBody>
      </p:sp>
      <p:pic>
        <p:nvPicPr>
          <p:cNvPr id="11269" name="Picture 9" descr="名称未設定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8193" y="3746213"/>
            <a:ext cx="2376488" cy="39528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1270" name="Oval 19"/>
          <p:cNvSpPr>
            <a:spLocks noChangeArrowheads="1"/>
          </p:cNvSpPr>
          <p:nvPr/>
        </p:nvSpPr>
        <p:spPr bwMode="auto">
          <a:xfrm>
            <a:off x="2344738" y="1412875"/>
            <a:ext cx="107473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1271" name="Object 20"/>
          <p:cNvGraphicFramePr>
            <a:graphicFrameLocks noChangeAspect="1"/>
          </p:cNvGraphicFramePr>
          <p:nvPr/>
        </p:nvGraphicFramePr>
        <p:xfrm>
          <a:off x="2627313" y="1052513"/>
          <a:ext cx="646112" cy="612775"/>
        </p:xfrm>
        <a:graphic>
          <a:graphicData uri="http://schemas.openxmlformats.org/presentationml/2006/ole">
            <mc:AlternateContent xmlns:mc="http://schemas.openxmlformats.org/markup-compatibility/2006">
              <mc:Choice xmlns:v="urn:schemas-microsoft-com:vml" Requires="v">
                <p:oleObj spid="_x0000_s83891" name="Visio" r:id="rId4" imgW="622995" imgH="587157" progId="Visio.Drawing.11">
                  <p:embed/>
                </p:oleObj>
              </mc:Choice>
              <mc:Fallback>
                <p:oleObj name="Visio" r:id="rId4" imgW="622995" imgH="587157" progId="Visio.Drawing.11">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1052513"/>
                        <a:ext cx="64611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2" name="Oval 21"/>
          <p:cNvSpPr>
            <a:spLocks noChangeArrowheads="1"/>
          </p:cNvSpPr>
          <p:nvPr/>
        </p:nvSpPr>
        <p:spPr bwMode="auto">
          <a:xfrm>
            <a:off x="4943798" y="1412875"/>
            <a:ext cx="107473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1273" name="Object 22"/>
          <p:cNvGraphicFramePr>
            <a:graphicFrameLocks noChangeAspect="1"/>
          </p:cNvGraphicFramePr>
          <p:nvPr>
            <p:extLst>
              <p:ext uri="{D42A27DB-BD31-4B8C-83A1-F6EECF244321}">
                <p14:modId xmlns:p14="http://schemas.microsoft.com/office/powerpoint/2010/main" val="842125230"/>
              </p:ext>
            </p:extLst>
          </p:nvPr>
        </p:nvGraphicFramePr>
        <p:xfrm>
          <a:off x="5226373" y="1052513"/>
          <a:ext cx="587375" cy="588962"/>
        </p:xfrm>
        <a:graphic>
          <a:graphicData uri="http://schemas.openxmlformats.org/presentationml/2006/ole">
            <mc:AlternateContent xmlns:mc="http://schemas.openxmlformats.org/markup-compatibility/2006">
              <mc:Choice xmlns:v="urn:schemas-microsoft-com:vml" Requires="v">
                <p:oleObj spid="_x0000_s83892" name="Visio" r:id="rId6" imgW="587573" imgH="588407" progId="Visio.Drawing.11">
                  <p:embed/>
                </p:oleObj>
              </mc:Choice>
              <mc:Fallback>
                <p:oleObj name="Visio" r:id="rId6" imgW="587573" imgH="588407" progId="Visio.Drawing.11">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6373" y="1052513"/>
                        <a:ext cx="587375"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274" name="Group 64"/>
          <p:cNvGrpSpPr>
            <a:grpSpLocks/>
          </p:cNvGrpSpPr>
          <p:nvPr/>
        </p:nvGrpSpPr>
        <p:grpSpPr bwMode="auto">
          <a:xfrm>
            <a:off x="971550" y="5229225"/>
            <a:ext cx="820738" cy="863600"/>
            <a:chOff x="1157" y="2614"/>
            <a:chExt cx="506" cy="532"/>
          </a:xfrm>
        </p:grpSpPr>
        <p:graphicFrame>
          <p:nvGraphicFramePr>
            <p:cNvPr id="11323" name="Object 65"/>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83893" name="Visio" r:id="rId8" imgW="622995" imgH="587157" progId="Visio.Drawing.11">
                    <p:embed/>
                  </p:oleObj>
                </mc:Choice>
                <mc:Fallback>
                  <p:oleObj name="Visio" r:id="rId8" imgW="622995" imgH="587157" progId="Visio.Drawing.11">
                    <p:embed/>
                    <p:pic>
                      <p:nvPicPr>
                        <p:cNvPr id="0" name="Object 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24" name="Object 66"/>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83894" name="Visio" r:id="rId9" imgW="1027212" imgH="947618" progId="Visio.Drawing.11">
                    <p:embed/>
                  </p:oleObj>
                </mc:Choice>
                <mc:Fallback>
                  <p:oleObj name="Visio" r:id="rId9" imgW="1027212" imgH="947618" progId="Visio.Drawing.11">
                    <p:embed/>
                    <p:pic>
                      <p:nvPicPr>
                        <p:cNvPr id="0" name="Object 6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25" name="Object 67"/>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83895" name="Visio" r:id="rId11" imgW="593824" imgH="773847" progId="Visio.Drawing.11">
                    <p:embed/>
                  </p:oleObj>
                </mc:Choice>
                <mc:Fallback>
                  <p:oleObj name="Visio" r:id="rId11" imgW="593824" imgH="773847" progId="Visio.Drawing.11">
                    <p:embed/>
                    <p:pic>
                      <p:nvPicPr>
                        <p:cNvPr id="0" name="Object 6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1275" name="Oval 74"/>
          <p:cNvSpPr>
            <a:spLocks noChangeArrowheads="1"/>
          </p:cNvSpPr>
          <p:nvPr/>
        </p:nvSpPr>
        <p:spPr bwMode="auto">
          <a:xfrm>
            <a:off x="688975" y="1412875"/>
            <a:ext cx="1074738"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1276" name="Object 75"/>
          <p:cNvGraphicFramePr>
            <a:graphicFrameLocks noChangeAspect="1"/>
          </p:cNvGraphicFramePr>
          <p:nvPr/>
        </p:nvGraphicFramePr>
        <p:xfrm>
          <a:off x="971550" y="1052513"/>
          <a:ext cx="646113" cy="612775"/>
        </p:xfrm>
        <a:graphic>
          <a:graphicData uri="http://schemas.openxmlformats.org/presentationml/2006/ole">
            <mc:AlternateContent xmlns:mc="http://schemas.openxmlformats.org/markup-compatibility/2006">
              <mc:Choice xmlns:v="urn:schemas-microsoft-com:vml" Requires="v">
                <p:oleObj spid="_x0000_s83896" name="Visio" r:id="rId13" imgW="622995" imgH="587157" progId="Visio.Drawing.11">
                  <p:embed/>
                </p:oleObj>
              </mc:Choice>
              <mc:Fallback>
                <p:oleObj name="Visio" r:id="rId13" imgW="622995" imgH="587157" progId="Visio.Drawing.11">
                  <p:embed/>
                  <p:pic>
                    <p:nvPicPr>
                      <p:cNvPr id="0" name="Object 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052513"/>
                        <a:ext cx="646113"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7" name="Oval 76"/>
          <p:cNvSpPr>
            <a:spLocks noChangeArrowheads="1"/>
          </p:cNvSpPr>
          <p:nvPr/>
        </p:nvSpPr>
        <p:spPr bwMode="auto">
          <a:xfrm>
            <a:off x="1403350" y="2276475"/>
            <a:ext cx="1074738"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1278" name="Object 77"/>
          <p:cNvGraphicFramePr>
            <a:graphicFrameLocks noChangeAspect="1"/>
          </p:cNvGraphicFramePr>
          <p:nvPr/>
        </p:nvGraphicFramePr>
        <p:xfrm>
          <a:off x="1685925" y="1916113"/>
          <a:ext cx="646113" cy="612775"/>
        </p:xfrm>
        <a:graphic>
          <a:graphicData uri="http://schemas.openxmlformats.org/presentationml/2006/ole">
            <mc:AlternateContent xmlns:mc="http://schemas.openxmlformats.org/markup-compatibility/2006">
              <mc:Choice xmlns:v="urn:schemas-microsoft-com:vml" Requires="v">
                <p:oleObj spid="_x0000_s83897" name="Visio" r:id="rId14" imgW="622995" imgH="587157" progId="Visio.Drawing.11">
                  <p:embed/>
                </p:oleObj>
              </mc:Choice>
              <mc:Fallback>
                <p:oleObj name="Visio" r:id="rId14" imgW="622995" imgH="587157" progId="Visio.Drawing.11">
                  <p:embed/>
                  <p:pic>
                    <p:nvPicPr>
                      <p:cNvPr id="0" name="Object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925" y="1916113"/>
                        <a:ext cx="646113"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9" name="Line 78"/>
          <p:cNvSpPr>
            <a:spLocks noChangeShapeType="1"/>
          </p:cNvSpPr>
          <p:nvPr/>
        </p:nvSpPr>
        <p:spPr bwMode="auto">
          <a:xfrm flipH="1" flipV="1">
            <a:off x="1042988" y="1844675"/>
            <a:ext cx="504825" cy="20161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 name="Line 79"/>
          <p:cNvSpPr>
            <a:spLocks noChangeShapeType="1"/>
          </p:cNvSpPr>
          <p:nvPr/>
        </p:nvSpPr>
        <p:spPr bwMode="auto">
          <a:xfrm flipV="1">
            <a:off x="1835150" y="2708275"/>
            <a:ext cx="0" cy="11525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1" name="Line 80"/>
          <p:cNvSpPr>
            <a:spLocks noChangeShapeType="1"/>
          </p:cNvSpPr>
          <p:nvPr/>
        </p:nvSpPr>
        <p:spPr bwMode="auto">
          <a:xfrm flipV="1">
            <a:off x="2195513" y="1844675"/>
            <a:ext cx="792162" cy="1728788"/>
          </a:xfrm>
          <a:prstGeom prst="line">
            <a:avLst/>
          </a:prstGeom>
          <a:noFill/>
          <a:ln w="38100">
            <a:solidFill>
              <a:srgbClr val="33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2" name="Rectangle 81"/>
          <p:cNvSpPr>
            <a:spLocks noChangeArrowheads="1"/>
          </p:cNvSpPr>
          <p:nvPr/>
        </p:nvSpPr>
        <p:spPr bwMode="auto">
          <a:xfrm>
            <a:off x="770236" y="5086350"/>
            <a:ext cx="2288878" cy="1079500"/>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3" name="Text Box 82"/>
          <p:cNvSpPr txBox="1">
            <a:spLocks noChangeArrowheads="1"/>
          </p:cNvSpPr>
          <p:nvPr/>
        </p:nvSpPr>
        <p:spPr bwMode="auto">
          <a:xfrm>
            <a:off x="1692275" y="5302250"/>
            <a:ext cx="1360488"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オペレーター　Ａ</a:t>
            </a:r>
          </a:p>
          <a:p>
            <a:pPr eaLnBrk="1" hangingPunct="1"/>
            <a:r>
              <a:rPr lang="ja-JP" altLang="en-US" sz="900"/>
              <a:t>アウトバウンド営業チーム</a:t>
            </a:r>
          </a:p>
          <a:p>
            <a:pPr eaLnBrk="1" hangingPunct="1"/>
            <a:r>
              <a:rPr lang="ja-JP" altLang="en-US" sz="900"/>
              <a:t>発信倍率 ３</a:t>
            </a:r>
          </a:p>
        </p:txBody>
      </p:sp>
      <p:sp>
        <p:nvSpPr>
          <p:cNvPr id="11294" name="Line 85"/>
          <p:cNvSpPr>
            <a:spLocks noChangeShapeType="1"/>
          </p:cNvSpPr>
          <p:nvPr/>
        </p:nvSpPr>
        <p:spPr bwMode="auto">
          <a:xfrm flipV="1">
            <a:off x="1476375" y="4076105"/>
            <a:ext cx="0" cy="1081087"/>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95" name="AutoShape 118"/>
          <p:cNvSpPr>
            <a:spLocks noChangeArrowheads="1"/>
          </p:cNvSpPr>
          <p:nvPr/>
        </p:nvSpPr>
        <p:spPr bwMode="auto">
          <a:xfrm>
            <a:off x="827088" y="1484313"/>
            <a:ext cx="360362" cy="360362"/>
          </a:xfrm>
          <a:custGeom>
            <a:avLst/>
            <a:gdLst>
              <a:gd name="T0" fmla="*/ 180181 w 21600"/>
              <a:gd name="T1" fmla="*/ 0 h 21600"/>
              <a:gd name="T2" fmla="*/ 52770 w 21600"/>
              <a:gd name="T3" fmla="*/ 52770 h 21600"/>
              <a:gd name="T4" fmla="*/ 0 w 21600"/>
              <a:gd name="T5" fmla="*/ 180181 h 21600"/>
              <a:gd name="T6" fmla="*/ 52770 w 21600"/>
              <a:gd name="T7" fmla="*/ 307592 h 21600"/>
              <a:gd name="T8" fmla="*/ 180181 w 21600"/>
              <a:gd name="T9" fmla="*/ 360362 h 21600"/>
              <a:gd name="T10" fmla="*/ 307592 w 21600"/>
              <a:gd name="T11" fmla="*/ 307592 h 21600"/>
              <a:gd name="T12" fmla="*/ 360362 w 21600"/>
              <a:gd name="T13" fmla="*/ 180181 h 21600"/>
              <a:gd name="T14" fmla="*/ 307592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96" name="AutoShape 119"/>
          <p:cNvSpPr>
            <a:spLocks noChangeArrowheads="1"/>
          </p:cNvSpPr>
          <p:nvPr/>
        </p:nvSpPr>
        <p:spPr bwMode="auto">
          <a:xfrm>
            <a:off x="1692275" y="2349500"/>
            <a:ext cx="360363" cy="360363"/>
          </a:xfrm>
          <a:custGeom>
            <a:avLst/>
            <a:gdLst>
              <a:gd name="T0" fmla="*/ 180182 w 21600"/>
              <a:gd name="T1" fmla="*/ 0 h 21600"/>
              <a:gd name="T2" fmla="*/ 52770 w 21600"/>
              <a:gd name="T3" fmla="*/ 52770 h 21600"/>
              <a:gd name="T4" fmla="*/ 0 w 21600"/>
              <a:gd name="T5" fmla="*/ 180182 h 21600"/>
              <a:gd name="T6" fmla="*/ 52770 w 21600"/>
              <a:gd name="T7" fmla="*/ 307593 h 21600"/>
              <a:gd name="T8" fmla="*/ 180182 w 21600"/>
              <a:gd name="T9" fmla="*/ 360363 h 21600"/>
              <a:gd name="T10" fmla="*/ 307593 w 21600"/>
              <a:gd name="T11" fmla="*/ 307593 h 21600"/>
              <a:gd name="T12" fmla="*/ 360363 w 21600"/>
              <a:gd name="T13" fmla="*/ 180182 h 21600"/>
              <a:gd name="T14" fmla="*/ 307593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97" name="AutoShape 120"/>
          <p:cNvSpPr>
            <a:spLocks noChangeArrowheads="1"/>
          </p:cNvSpPr>
          <p:nvPr/>
        </p:nvSpPr>
        <p:spPr bwMode="auto">
          <a:xfrm>
            <a:off x="2916238" y="1484313"/>
            <a:ext cx="360362" cy="360362"/>
          </a:xfrm>
          <a:custGeom>
            <a:avLst/>
            <a:gdLst>
              <a:gd name="T0" fmla="*/ 180181 w 21600"/>
              <a:gd name="T1" fmla="*/ 0 h 21600"/>
              <a:gd name="T2" fmla="*/ 52770 w 21600"/>
              <a:gd name="T3" fmla="*/ 52770 h 21600"/>
              <a:gd name="T4" fmla="*/ 0 w 21600"/>
              <a:gd name="T5" fmla="*/ 180181 h 21600"/>
              <a:gd name="T6" fmla="*/ 52770 w 21600"/>
              <a:gd name="T7" fmla="*/ 307592 h 21600"/>
              <a:gd name="T8" fmla="*/ 180181 w 21600"/>
              <a:gd name="T9" fmla="*/ 360362 h 21600"/>
              <a:gd name="T10" fmla="*/ 307592 w 21600"/>
              <a:gd name="T11" fmla="*/ 307592 h 21600"/>
              <a:gd name="T12" fmla="*/ 360362 w 21600"/>
              <a:gd name="T13" fmla="*/ 180181 h 21600"/>
              <a:gd name="T14" fmla="*/ 307592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26" y="10800"/>
                </a:moveTo>
                <a:cubicBezTo>
                  <a:pt x="3426" y="14873"/>
                  <a:pt x="6727" y="18174"/>
                  <a:pt x="10800" y="18174"/>
                </a:cubicBezTo>
                <a:cubicBezTo>
                  <a:pt x="14873" y="18174"/>
                  <a:pt x="18174" y="14873"/>
                  <a:pt x="18174" y="10800"/>
                </a:cubicBezTo>
                <a:cubicBezTo>
                  <a:pt x="18174" y="6727"/>
                  <a:pt x="14873" y="3426"/>
                  <a:pt x="10800" y="3426"/>
                </a:cubicBezTo>
                <a:cubicBezTo>
                  <a:pt x="6727" y="3426"/>
                  <a:pt x="3426" y="6727"/>
                  <a:pt x="3426"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98" name="Text Box 121"/>
          <p:cNvSpPr txBox="1">
            <a:spLocks noChangeArrowheads="1"/>
          </p:cNvSpPr>
          <p:nvPr/>
        </p:nvSpPr>
        <p:spPr bwMode="auto">
          <a:xfrm>
            <a:off x="455561" y="857250"/>
            <a:ext cx="1073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000" dirty="0"/>
              <a:t>03-xxxx-1111</a:t>
            </a:r>
          </a:p>
        </p:txBody>
      </p:sp>
      <p:sp>
        <p:nvSpPr>
          <p:cNvPr id="11299" name="Text Box 122"/>
          <p:cNvSpPr txBox="1">
            <a:spLocks noChangeArrowheads="1"/>
          </p:cNvSpPr>
          <p:nvPr/>
        </p:nvSpPr>
        <p:spPr bwMode="auto">
          <a:xfrm>
            <a:off x="2268538" y="836613"/>
            <a:ext cx="117211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100" dirty="0"/>
              <a:t>03-xxxx-2222</a:t>
            </a:r>
          </a:p>
        </p:txBody>
      </p:sp>
      <p:sp>
        <p:nvSpPr>
          <p:cNvPr id="11300" name="Text Box 123"/>
          <p:cNvSpPr txBox="1">
            <a:spLocks noChangeArrowheads="1"/>
          </p:cNvSpPr>
          <p:nvPr/>
        </p:nvSpPr>
        <p:spPr bwMode="auto">
          <a:xfrm>
            <a:off x="1482725" y="1744663"/>
            <a:ext cx="1073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000"/>
              <a:t>03-xxxx-3333</a:t>
            </a:r>
          </a:p>
        </p:txBody>
      </p:sp>
      <p:sp>
        <p:nvSpPr>
          <p:cNvPr id="11301" name="Line 84"/>
          <p:cNvSpPr>
            <a:spLocks noChangeShapeType="1"/>
          </p:cNvSpPr>
          <p:nvPr/>
        </p:nvSpPr>
        <p:spPr bwMode="auto">
          <a:xfrm flipV="1">
            <a:off x="2195513" y="3635664"/>
            <a:ext cx="0" cy="1244023"/>
          </a:xfrm>
          <a:prstGeom prst="line">
            <a:avLst/>
          </a:prstGeom>
          <a:noFill/>
          <a:ln w="38100">
            <a:solidFill>
              <a:srgbClr val="3333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02" name="Text Box 125"/>
          <p:cNvSpPr txBox="1">
            <a:spLocks noChangeArrowheads="1"/>
          </p:cNvSpPr>
          <p:nvPr/>
        </p:nvSpPr>
        <p:spPr bwMode="auto">
          <a:xfrm>
            <a:off x="1141413" y="2996952"/>
            <a:ext cx="1485900" cy="312737"/>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200"/>
              <a:t>②</a:t>
            </a:r>
            <a:r>
              <a:rPr lang="ja-JP" altLang="en-US" sz="1200"/>
              <a:t>　</a:t>
            </a:r>
            <a:r>
              <a:rPr lang="en-US" altLang="ja-JP" sz="1200"/>
              <a:t>3</a:t>
            </a:r>
            <a:r>
              <a:rPr lang="ja-JP" altLang="en-US" sz="1200"/>
              <a:t>通話同時発信</a:t>
            </a:r>
          </a:p>
        </p:txBody>
      </p:sp>
      <p:sp>
        <p:nvSpPr>
          <p:cNvPr id="11303" name="Text Box 126"/>
          <p:cNvSpPr txBox="1">
            <a:spLocks noChangeArrowheads="1"/>
          </p:cNvSpPr>
          <p:nvPr/>
        </p:nvSpPr>
        <p:spPr bwMode="auto">
          <a:xfrm>
            <a:off x="2627313" y="2133600"/>
            <a:ext cx="1085850" cy="312738"/>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200"/>
              <a:t>③</a:t>
            </a:r>
            <a:r>
              <a:rPr lang="ja-JP" altLang="en-US" sz="1200"/>
              <a:t>　通話成立</a:t>
            </a:r>
          </a:p>
        </p:txBody>
      </p:sp>
      <p:sp>
        <p:nvSpPr>
          <p:cNvPr id="11304" name="Text Box 127"/>
          <p:cNvSpPr txBox="1">
            <a:spLocks noChangeArrowheads="1"/>
          </p:cNvSpPr>
          <p:nvPr/>
        </p:nvSpPr>
        <p:spPr bwMode="auto">
          <a:xfrm>
            <a:off x="1908175" y="4221163"/>
            <a:ext cx="1543050" cy="4953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200"/>
              <a:t>④</a:t>
            </a:r>
            <a:r>
              <a:rPr lang="ja-JP" altLang="en-US" sz="1200"/>
              <a:t>　</a:t>
            </a:r>
            <a:r>
              <a:rPr lang="en-US" altLang="ja-JP" sz="1200"/>
              <a:t>03-xxxx-2222</a:t>
            </a:r>
          </a:p>
          <a:p>
            <a:pPr eaLnBrk="1" hangingPunct="1"/>
            <a:r>
              <a:rPr lang="ja-JP" altLang="en-US" sz="1200"/>
              <a:t>と通話開始</a:t>
            </a:r>
          </a:p>
        </p:txBody>
      </p:sp>
      <p:sp>
        <p:nvSpPr>
          <p:cNvPr id="11305" name="Text Box 128"/>
          <p:cNvSpPr txBox="1">
            <a:spLocks noChangeArrowheads="1"/>
          </p:cNvSpPr>
          <p:nvPr/>
        </p:nvSpPr>
        <p:spPr bwMode="auto">
          <a:xfrm>
            <a:off x="395288" y="4221163"/>
            <a:ext cx="1336675" cy="312737"/>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200"/>
              <a:t>①</a:t>
            </a:r>
            <a:r>
              <a:rPr lang="ja-JP" altLang="en-US" sz="1200"/>
              <a:t>　発信接続 </a:t>
            </a:r>
            <a:r>
              <a:rPr lang="en-US" altLang="ja-JP" sz="1200"/>
              <a:t>ON</a:t>
            </a:r>
          </a:p>
        </p:txBody>
      </p:sp>
      <p:sp>
        <p:nvSpPr>
          <p:cNvPr id="11306" name="Text Box 83"/>
          <p:cNvSpPr txBox="1">
            <a:spLocks noChangeArrowheads="1"/>
          </p:cNvSpPr>
          <p:nvPr/>
        </p:nvSpPr>
        <p:spPr bwMode="auto">
          <a:xfrm>
            <a:off x="827584" y="4867275"/>
            <a:ext cx="2165348" cy="307777"/>
          </a:xfrm>
          <a:prstGeom prst="rect">
            <a:avLst/>
          </a:prstGeom>
          <a:gradFill>
            <a:gsLst>
              <a:gs pos="0">
                <a:srgbClr val="FF8001"/>
              </a:gs>
              <a:gs pos="35000">
                <a:srgbClr val="FF9933"/>
              </a:gs>
              <a:gs pos="100000">
                <a:srgbClr val="FFC000"/>
              </a:gs>
            </a:gsLst>
          </a:gradFill>
          <a:ln>
            <a:solidFill>
              <a:srgbClr val="FF800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400" b="1" dirty="0"/>
              <a:t>プレディクティブ（</a:t>
            </a:r>
            <a:r>
              <a:rPr lang="en-US" altLang="ja-JP" sz="1400" b="1" dirty="0"/>
              <a:t>PD</a:t>
            </a:r>
            <a:r>
              <a:rPr lang="ja-JP" altLang="en-US" sz="1400" b="1" dirty="0"/>
              <a:t>）コール</a:t>
            </a:r>
          </a:p>
        </p:txBody>
      </p:sp>
      <p:sp>
        <p:nvSpPr>
          <p:cNvPr id="11307" name="Rectangle 129"/>
          <p:cNvSpPr>
            <a:spLocks noChangeArrowheads="1"/>
          </p:cNvSpPr>
          <p:nvPr/>
        </p:nvSpPr>
        <p:spPr bwMode="auto">
          <a:xfrm>
            <a:off x="468313" y="6224588"/>
            <a:ext cx="32400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400" dirty="0"/>
              <a:t>自動的に複数回線発信するため、非常に効率的なアウトバウンド業務が可能</a:t>
            </a:r>
          </a:p>
        </p:txBody>
      </p:sp>
      <p:graphicFrame>
        <p:nvGraphicFramePr>
          <p:cNvPr id="11308" name="Object 131"/>
          <p:cNvGraphicFramePr>
            <a:graphicFrameLocks noChangeAspect="1"/>
          </p:cNvGraphicFramePr>
          <p:nvPr>
            <p:extLst>
              <p:ext uri="{D42A27DB-BD31-4B8C-83A1-F6EECF244321}">
                <p14:modId xmlns:p14="http://schemas.microsoft.com/office/powerpoint/2010/main" val="2759639506"/>
              </p:ext>
            </p:extLst>
          </p:nvPr>
        </p:nvGraphicFramePr>
        <p:xfrm>
          <a:off x="6012185" y="5229225"/>
          <a:ext cx="368300" cy="349250"/>
        </p:xfrm>
        <a:graphic>
          <a:graphicData uri="http://schemas.openxmlformats.org/presentationml/2006/ole">
            <mc:AlternateContent xmlns:mc="http://schemas.openxmlformats.org/markup-compatibility/2006">
              <mc:Choice xmlns:v="urn:schemas-microsoft-com:vml" Requires="v">
                <p:oleObj spid="_x0000_s83898" name="Visio" r:id="rId15" imgW="622995" imgH="587157" progId="Visio.Drawing.11">
                  <p:embed/>
                </p:oleObj>
              </mc:Choice>
              <mc:Fallback>
                <p:oleObj name="Visio" r:id="rId15" imgW="622995" imgH="587157" progId="Visio.Drawing.11">
                  <p:embed/>
                  <p:pic>
                    <p:nvPicPr>
                      <p:cNvPr id="0" name="Object 1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85" y="5229225"/>
                        <a:ext cx="3683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09" name="Object 132"/>
          <p:cNvGraphicFramePr>
            <a:graphicFrameLocks noChangeAspect="1"/>
          </p:cNvGraphicFramePr>
          <p:nvPr>
            <p:extLst>
              <p:ext uri="{D42A27DB-BD31-4B8C-83A1-F6EECF244321}">
                <p14:modId xmlns:p14="http://schemas.microsoft.com/office/powerpoint/2010/main" val="300110214"/>
              </p:ext>
            </p:extLst>
          </p:nvPr>
        </p:nvGraphicFramePr>
        <p:xfrm>
          <a:off x="6228085" y="5229225"/>
          <a:ext cx="661988" cy="609600"/>
        </p:xfrm>
        <a:graphic>
          <a:graphicData uri="http://schemas.openxmlformats.org/presentationml/2006/ole">
            <mc:AlternateContent xmlns:mc="http://schemas.openxmlformats.org/markup-compatibility/2006">
              <mc:Choice xmlns:v="urn:schemas-microsoft-com:vml" Requires="v">
                <p:oleObj spid="_x0000_s83899" name="Visio" r:id="rId16" imgW="1027212" imgH="947618" progId="Visio.Drawing.11">
                  <p:embed/>
                </p:oleObj>
              </mc:Choice>
              <mc:Fallback>
                <p:oleObj name="Visio" r:id="rId16" imgW="1027212" imgH="947618" progId="Visio.Drawing.11">
                  <p:embed/>
                  <p:pic>
                    <p:nvPicPr>
                      <p:cNvPr id="0" name="Object 1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8085" y="5229225"/>
                        <a:ext cx="6619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10" name="Object 133"/>
          <p:cNvGraphicFramePr>
            <a:graphicFrameLocks noChangeAspect="1"/>
          </p:cNvGraphicFramePr>
          <p:nvPr>
            <p:extLst>
              <p:ext uri="{D42A27DB-BD31-4B8C-83A1-F6EECF244321}">
                <p14:modId xmlns:p14="http://schemas.microsoft.com/office/powerpoint/2010/main" val="476599984"/>
              </p:ext>
            </p:extLst>
          </p:nvPr>
        </p:nvGraphicFramePr>
        <p:xfrm>
          <a:off x="5940748" y="5445125"/>
          <a:ext cx="527050" cy="692150"/>
        </p:xfrm>
        <a:graphic>
          <a:graphicData uri="http://schemas.openxmlformats.org/presentationml/2006/ole">
            <mc:AlternateContent xmlns:mc="http://schemas.openxmlformats.org/markup-compatibility/2006">
              <mc:Choice xmlns:v="urn:schemas-microsoft-com:vml" Requires="v">
                <p:oleObj spid="_x0000_s83900" name="Visio" r:id="rId17" imgW="593824" imgH="773847" progId="Visio.Drawing.11">
                  <p:embed/>
                </p:oleObj>
              </mc:Choice>
              <mc:Fallback>
                <p:oleObj name="Visio" r:id="rId17" imgW="593824" imgH="773847" progId="Visio.Drawing.11">
                  <p:embed/>
                  <p:pic>
                    <p:nvPicPr>
                      <p:cNvPr id="0" name="Object 1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0748" y="5445125"/>
                        <a:ext cx="52705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11" name="Rectangle 134"/>
          <p:cNvSpPr>
            <a:spLocks noChangeArrowheads="1"/>
          </p:cNvSpPr>
          <p:nvPr/>
        </p:nvSpPr>
        <p:spPr bwMode="auto">
          <a:xfrm>
            <a:off x="5075560" y="5086350"/>
            <a:ext cx="2232025" cy="1079500"/>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12" name="Text Box 135"/>
          <p:cNvSpPr txBox="1">
            <a:spLocks noChangeArrowheads="1"/>
          </p:cNvSpPr>
          <p:nvPr/>
        </p:nvSpPr>
        <p:spPr bwMode="auto">
          <a:xfrm>
            <a:off x="5104135" y="5516563"/>
            <a:ext cx="9080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オペレーター　</a:t>
            </a:r>
            <a:r>
              <a:rPr lang="en-US" altLang="ja-JP" sz="900"/>
              <a:t>B</a:t>
            </a:r>
          </a:p>
          <a:p>
            <a:pPr eaLnBrk="1" hangingPunct="1"/>
            <a:r>
              <a:rPr lang="ja-JP" altLang="en-US" sz="900"/>
              <a:t>フォローチーム</a:t>
            </a:r>
          </a:p>
        </p:txBody>
      </p:sp>
      <p:sp>
        <p:nvSpPr>
          <p:cNvPr id="11314" name="Rectangle 137"/>
          <p:cNvSpPr>
            <a:spLocks noChangeArrowheads="1"/>
          </p:cNvSpPr>
          <p:nvPr/>
        </p:nvSpPr>
        <p:spPr bwMode="auto">
          <a:xfrm>
            <a:off x="4572323" y="6224588"/>
            <a:ext cx="3384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400" dirty="0"/>
              <a:t>顧客データを確認し、発信ボタンをクリックしてから発信するため、間違い発信がない</a:t>
            </a:r>
          </a:p>
        </p:txBody>
      </p:sp>
      <p:pic>
        <p:nvPicPr>
          <p:cNvPr id="11315" name="Picture 139" descr="名称未設定 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84292" y="3861048"/>
            <a:ext cx="1800225" cy="1317625"/>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1316" name="Text Box 140"/>
          <p:cNvSpPr txBox="1">
            <a:spLocks noChangeArrowheads="1"/>
          </p:cNvSpPr>
          <p:nvPr/>
        </p:nvSpPr>
        <p:spPr bwMode="auto">
          <a:xfrm>
            <a:off x="6100167" y="4108698"/>
            <a:ext cx="13144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800"/>
              <a:t>業務　Ａ</a:t>
            </a:r>
          </a:p>
          <a:p>
            <a:pPr eaLnBrk="1" hangingPunct="1"/>
            <a:r>
              <a:rPr lang="ja-JP" altLang="en-US" sz="800"/>
              <a:t>氏名：ソフツー　花子</a:t>
            </a:r>
          </a:p>
          <a:p>
            <a:pPr eaLnBrk="1" hangingPunct="1"/>
            <a:endParaRPr lang="ja-JP" altLang="en-US" sz="800"/>
          </a:p>
          <a:p>
            <a:pPr eaLnBrk="1" hangingPunct="1"/>
            <a:r>
              <a:rPr lang="ja-JP" altLang="en-US" sz="800"/>
              <a:t>連絡先：</a:t>
            </a:r>
            <a:r>
              <a:rPr lang="en-US" altLang="ja-JP" sz="800"/>
              <a:t>090-xxxx-5555</a:t>
            </a:r>
          </a:p>
        </p:txBody>
      </p:sp>
      <p:sp>
        <p:nvSpPr>
          <p:cNvPr id="11317" name="Text Box 141"/>
          <p:cNvSpPr txBox="1">
            <a:spLocks noChangeArrowheads="1"/>
          </p:cNvSpPr>
          <p:nvPr/>
        </p:nvSpPr>
        <p:spPr bwMode="auto">
          <a:xfrm>
            <a:off x="6949479" y="4005511"/>
            <a:ext cx="884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rgbClr val="B2B2B2"/>
                </a:solidFill>
              </a:rPr>
              <a:t>ブラウザ画面</a:t>
            </a:r>
          </a:p>
        </p:txBody>
      </p:sp>
      <p:pic>
        <p:nvPicPr>
          <p:cNvPr id="11318" name="Picture 143" descr="名称未設定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74929" y="4508748"/>
            <a:ext cx="4381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9" name="Line 144"/>
          <p:cNvSpPr>
            <a:spLocks noChangeShapeType="1"/>
          </p:cNvSpPr>
          <p:nvPr/>
        </p:nvSpPr>
        <p:spPr bwMode="auto">
          <a:xfrm flipV="1">
            <a:off x="5435923" y="1773238"/>
            <a:ext cx="0" cy="316865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20" name="Text Box 145"/>
          <p:cNvSpPr txBox="1">
            <a:spLocks noChangeArrowheads="1"/>
          </p:cNvSpPr>
          <p:nvPr/>
        </p:nvSpPr>
        <p:spPr bwMode="auto">
          <a:xfrm>
            <a:off x="4967804" y="848052"/>
            <a:ext cx="126028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100" dirty="0"/>
              <a:t>090-xxxx-5555</a:t>
            </a:r>
          </a:p>
        </p:txBody>
      </p:sp>
      <p:pic>
        <p:nvPicPr>
          <p:cNvPr id="11321" name="Picture 147" descr="名称未設定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84467" y="4665911"/>
            <a:ext cx="3238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2" name="Text Box 148"/>
          <p:cNvSpPr txBox="1">
            <a:spLocks noChangeArrowheads="1"/>
          </p:cNvSpPr>
          <p:nvPr/>
        </p:nvSpPr>
        <p:spPr bwMode="auto">
          <a:xfrm>
            <a:off x="4932685" y="4508500"/>
            <a:ext cx="984250" cy="293688"/>
          </a:xfrm>
          <a:prstGeom prst="rect">
            <a:avLst/>
          </a:prstGeom>
          <a:solidFill>
            <a:srgbClr val="FFFFFF"/>
          </a:solidFill>
          <a:ln w="190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クリック発信</a:t>
            </a:r>
          </a:p>
        </p:txBody>
      </p:sp>
      <p:graphicFrame>
        <p:nvGraphicFramePr>
          <p:cNvPr id="43162" name="Group 154"/>
          <p:cNvGraphicFramePr>
            <a:graphicFrameLocks noGrp="1"/>
          </p:cNvGraphicFramePr>
          <p:nvPr>
            <p:extLst>
              <p:ext uri="{D42A27DB-BD31-4B8C-83A1-F6EECF244321}">
                <p14:modId xmlns:p14="http://schemas.microsoft.com/office/powerpoint/2010/main" val="4042288056"/>
              </p:ext>
            </p:extLst>
          </p:nvPr>
        </p:nvGraphicFramePr>
        <p:xfrm>
          <a:off x="1116013" y="3573463"/>
          <a:ext cx="1512887" cy="503237"/>
        </p:xfrm>
        <a:graphic>
          <a:graphicData uri="http://schemas.openxmlformats.org/drawingml/2006/table">
            <a:tbl>
              <a:tblPr/>
              <a:tblGrid>
                <a:gridCol w="757237">
                  <a:extLst>
                    <a:ext uri="{9D8B030D-6E8A-4147-A177-3AD203B41FA5}">
                      <a16:colId xmlns:a16="http://schemas.microsoft.com/office/drawing/2014/main" val="20000"/>
                    </a:ext>
                  </a:extLst>
                </a:gridCol>
                <a:gridCol w="755650">
                  <a:extLst>
                    <a:ext uri="{9D8B030D-6E8A-4147-A177-3AD203B41FA5}">
                      <a16:colId xmlns:a16="http://schemas.microsoft.com/office/drawing/2014/main" val="20001"/>
                    </a:ext>
                  </a:extLst>
                </a:gridCol>
              </a:tblGrid>
              <a:tr h="25241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tx1"/>
                          </a:solidFill>
                          <a:effectLst/>
                          <a:latin typeface="HGP創英角ｺﾞｼｯｸUB" pitchFamily="50" charset="-128"/>
                          <a:ea typeface="HGP創英角ｺﾞｼｯｸUB" pitchFamily="50" charset="-128"/>
                        </a:rPr>
                        <a:t>発信倍率 </a:t>
                      </a:r>
                      <a:r>
                        <a:rPr kumimoji="1" lang="en-US" altLang="ja-JP" sz="1000" b="0" i="0" u="none" strike="noStrike" cap="none" normalizeH="0" baseline="0" dirty="0">
                          <a:ln>
                            <a:noFill/>
                          </a:ln>
                          <a:solidFill>
                            <a:schemeClr val="tx1"/>
                          </a:solidFill>
                          <a:effectLst/>
                          <a:latin typeface="HGP創英角ｺﾞｼｯｸUB" pitchFamily="50" charset="-128"/>
                          <a:ea typeface="HGP創英角ｺﾞｼｯｸUB" pitchFamily="50" charset="-128"/>
                        </a:rPr>
                        <a:t>3 </a:t>
                      </a:r>
                      <a:r>
                        <a:rPr kumimoji="1" lang="ja-JP" altLang="en-US" sz="1000" b="0" i="0" u="none" strike="noStrike" cap="none" normalizeH="0" baseline="0" dirty="0">
                          <a:ln>
                            <a:noFill/>
                          </a:ln>
                          <a:solidFill>
                            <a:schemeClr val="tx1"/>
                          </a:solidFill>
                          <a:effectLst/>
                          <a:latin typeface="HGP創英角ｺﾞｼｯｸUB" pitchFamily="50" charset="-128"/>
                          <a:ea typeface="HGP創英角ｺﾞｼｯｸUB" pitchFamily="50" charset="-128"/>
                        </a:rPr>
                        <a:t>設定</a:t>
                      </a:r>
                    </a:p>
                  </a:txBody>
                  <a:tcPr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250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a:ln>
                            <a:noFill/>
                          </a:ln>
                          <a:solidFill>
                            <a:schemeClr val="tx1"/>
                          </a:solidFill>
                          <a:effectLst/>
                          <a:latin typeface="HGP創英角ｺﾞｼｯｸUB" pitchFamily="50" charset="-128"/>
                          <a:ea typeface="HGP創英角ｺﾞｼｯｸUB" pitchFamily="50" charset="-128"/>
                        </a:rPr>
                        <a:t>発信</a:t>
                      </a:r>
                    </a:p>
                  </a:txBody>
                  <a:tcPr horzOverflow="overflow">
                    <a:lnL w="1905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tx1"/>
                          </a:solidFill>
                          <a:effectLst/>
                          <a:latin typeface="HGP創英角ｺﾞｼｯｸUB" pitchFamily="50" charset="-128"/>
                          <a:ea typeface="HGP創英角ｺﾞｼｯｸUB" pitchFamily="50" charset="-128"/>
                        </a:rPr>
                        <a:t>着信</a:t>
                      </a:r>
                    </a:p>
                  </a:txBody>
                  <a:tcPr horzOverflow="overflow">
                    <a:lnL w="12700" cap="flat" cmpd="sng" algn="ctr">
                      <a:solidFill>
                        <a:schemeClr val="tx1"/>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1313" name="Text Box 136"/>
          <p:cNvSpPr txBox="1">
            <a:spLocks noChangeArrowheads="1"/>
          </p:cNvSpPr>
          <p:nvPr/>
        </p:nvSpPr>
        <p:spPr bwMode="auto">
          <a:xfrm>
            <a:off x="4211960" y="4873627"/>
            <a:ext cx="1783557" cy="307777"/>
          </a:xfrm>
          <a:prstGeom prst="rect">
            <a:avLst/>
          </a:prstGeom>
          <a:gradFill>
            <a:gsLst>
              <a:gs pos="0">
                <a:srgbClr val="92D050"/>
              </a:gs>
              <a:gs pos="35000">
                <a:srgbClr val="D1F686"/>
              </a:gs>
              <a:gs pos="100000">
                <a:srgbClr val="EFFCD4"/>
              </a:gs>
            </a:gsLst>
          </a:gradFill>
          <a:ln>
            <a:solidFill>
              <a:srgbClr val="92D050"/>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400" b="1" dirty="0"/>
              <a:t>プレビュー（</a:t>
            </a:r>
            <a:r>
              <a:rPr lang="en-US" altLang="ja-JP" sz="1400" b="1" dirty="0"/>
              <a:t>PV</a:t>
            </a:r>
            <a:r>
              <a:rPr lang="ja-JP" altLang="en-US" sz="1400" b="1" dirty="0"/>
              <a:t>）コール</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19E1E6D8-AF2F-4AA6-8588-5D6CAFDFFDF8}" type="slidenum">
              <a:rPr lang="en-US" altLang="ja-JP"/>
              <a:pPr eaLnBrk="1" hangingPunct="1"/>
              <a:t>12</a:t>
            </a:fld>
            <a:endParaRPr lang="en-US" altLang="ja-JP" dirty="0"/>
          </a:p>
        </p:txBody>
      </p:sp>
      <p:sp>
        <p:nvSpPr>
          <p:cNvPr id="11267" name="Rectangle 7"/>
          <p:cNvSpPr>
            <a:spLocks noGrp="1" noChangeArrowheads="1"/>
          </p:cNvSpPr>
          <p:nvPr>
            <p:ph type="title"/>
          </p:nvPr>
        </p:nvSpPr>
        <p:spPr>
          <a:xfrm>
            <a:off x="457200" y="0"/>
            <a:ext cx="8686800" cy="692150"/>
          </a:xfrm>
        </p:spPr>
        <p:txBody>
          <a:bodyPr/>
          <a:lstStyle/>
          <a:p>
            <a:pPr eaLnBrk="1" hangingPunct="1"/>
            <a:r>
              <a:rPr lang="ja-JP" altLang="en-US" dirty="0"/>
              <a:t>アウトバウンド機能②　発信リスト管理機能</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1479339522"/>
              </p:ext>
            </p:extLst>
          </p:nvPr>
        </p:nvGraphicFramePr>
        <p:xfrm>
          <a:off x="1542008" y="1340768"/>
          <a:ext cx="581720" cy="551631"/>
        </p:xfrm>
        <a:graphic>
          <a:graphicData uri="http://schemas.openxmlformats.org/presentationml/2006/ole">
            <mc:AlternateContent xmlns:mc="http://schemas.openxmlformats.org/markup-compatibility/2006">
              <mc:Choice xmlns:v="urn:schemas-microsoft-com:vml" Requires="v">
                <p:oleObj spid="_x0000_s105782" name="Visio" r:id="rId3" imgW="622995" imgH="587157" progId="Visio.Drawing.11">
                  <p:embed/>
                </p:oleObj>
              </mc:Choice>
              <mc:Fallback>
                <p:oleObj name="Visio" r:id="rId3" imgW="622995" imgH="587157" progId="Visio.Drawing.11">
                  <p:embed/>
                  <p:pic>
                    <p:nvPicPr>
                      <p:cNvPr id="0" name="Object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008" y="1340768"/>
                        <a:ext cx="581720" cy="551631"/>
                      </a:xfrm>
                      <a:prstGeom prst="rect">
                        <a:avLst/>
                      </a:prstGeom>
                      <a:noFill/>
                      <a:ln>
                        <a:noFill/>
                      </a:ln>
                      <a:effectLst/>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3396114868"/>
              </p:ext>
            </p:extLst>
          </p:nvPr>
        </p:nvGraphicFramePr>
        <p:xfrm>
          <a:off x="1464344" y="1124744"/>
          <a:ext cx="503387" cy="463550"/>
        </p:xfrm>
        <a:graphic>
          <a:graphicData uri="http://schemas.openxmlformats.org/presentationml/2006/ole">
            <mc:AlternateContent xmlns:mc="http://schemas.openxmlformats.org/markup-compatibility/2006">
              <mc:Choice xmlns:v="urn:schemas-microsoft-com:vml" Requires="v">
                <p:oleObj spid="_x0000_s105783" name="Visio" r:id="rId5" imgW="1027212" imgH="947618" progId="Visio.Drawing.11">
                  <p:embed/>
                </p:oleObj>
              </mc:Choice>
              <mc:Fallback>
                <p:oleObj name="Visio" r:id="rId5" imgW="1027212" imgH="947618" progId="Visio.Drawing.11">
                  <p:embed/>
                  <p:pic>
                    <p:nvPicPr>
                      <p:cNvPr id="0" name="Object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4344" y="1124744"/>
                        <a:ext cx="503387" cy="463550"/>
                      </a:xfrm>
                      <a:prstGeom prst="rect">
                        <a:avLst/>
                      </a:prstGeom>
                      <a:noFill/>
                      <a:ln>
                        <a:noFill/>
                      </a:ln>
                      <a:effectLst/>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1738251546"/>
              </p:ext>
            </p:extLst>
          </p:nvPr>
        </p:nvGraphicFramePr>
        <p:xfrm>
          <a:off x="1037952" y="1124744"/>
          <a:ext cx="527050" cy="692150"/>
        </p:xfrm>
        <a:graphic>
          <a:graphicData uri="http://schemas.openxmlformats.org/presentationml/2006/ole">
            <mc:AlternateContent xmlns:mc="http://schemas.openxmlformats.org/markup-compatibility/2006">
              <mc:Choice xmlns:v="urn:schemas-microsoft-com:vml" Requires="v">
                <p:oleObj spid="_x0000_s105784" name="Visio" r:id="rId7" imgW="593824" imgH="773847" progId="Visio.Drawing.11">
                  <p:embed/>
                </p:oleObj>
              </mc:Choice>
              <mc:Fallback>
                <p:oleObj name="Visio" r:id="rId7" imgW="593824" imgH="773847" progId="Visio.Drawing.11">
                  <p:embed/>
                  <p:pic>
                    <p:nvPicPr>
                      <p:cNvPr id="0" name="Object 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952" y="1124744"/>
                        <a:ext cx="52705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 name="オブジェクト 59"/>
          <p:cNvGraphicFramePr>
            <a:graphicFrameLocks noChangeAspect="1"/>
          </p:cNvGraphicFramePr>
          <p:nvPr>
            <p:extLst>
              <p:ext uri="{D42A27DB-BD31-4B8C-83A1-F6EECF244321}">
                <p14:modId xmlns:p14="http://schemas.microsoft.com/office/powerpoint/2010/main" val="213193374"/>
              </p:ext>
            </p:extLst>
          </p:nvPr>
        </p:nvGraphicFramePr>
        <p:xfrm>
          <a:off x="1542008" y="2204864"/>
          <a:ext cx="581720" cy="551631"/>
        </p:xfrm>
        <a:graphic>
          <a:graphicData uri="http://schemas.openxmlformats.org/presentationml/2006/ole">
            <mc:AlternateContent xmlns:mc="http://schemas.openxmlformats.org/markup-compatibility/2006">
              <mc:Choice xmlns:v="urn:schemas-microsoft-com:vml" Requires="v">
                <p:oleObj spid="_x0000_s105785" name="Visio" r:id="rId9" imgW="622995" imgH="587157" progId="Visio.Drawing.11">
                  <p:embed/>
                </p:oleObj>
              </mc:Choice>
              <mc:Fallback>
                <p:oleObj name="Visio" r:id="rId9" imgW="622995" imgH="58715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008" y="2204864"/>
                        <a:ext cx="581720" cy="551631"/>
                      </a:xfrm>
                      <a:prstGeom prst="rect">
                        <a:avLst/>
                      </a:prstGeom>
                      <a:noFill/>
                      <a:ln>
                        <a:noFill/>
                      </a:ln>
                      <a:effectLst/>
                    </p:spPr>
                  </p:pic>
                </p:oleObj>
              </mc:Fallback>
            </mc:AlternateContent>
          </a:graphicData>
        </a:graphic>
      </p:graphicFrame>
      <p:graphicFrame>
        <p:nvGraphicFramePr>
          <p:cNvPr id="61" name="オブジェクト 60"/>
          <p:cNvGraphicFramePr>
            <a:graphicFrameLocks noChangeAspect="1"/>
          </p:cNvGraphicFramePr>
          <p:nvPr>
            <p:extLst>
              <p:ext uri="{D42A27DB-BD31-4B8C-83A1-F6EECF244321}">
                <p14:modId xmlns:p14="http://schemas.microsoft.com/office/powerpoint/2010/main" val="2383496461"/>
              </p:ext>
            </p:extLst>
          </p:nvPr>
        </p:nvGraphicFramePr>
        <p:xfrm>
          <a:off x="1464344" y="1988840"/>
          <a:ext cx="503387" cy="463550"/>
        </p:xfrm>
        <a:graphic>
          <a:graphicData uri="http://schemas.openxmlformats.org/presentationml/2006/ole">
            <mc:AlternateContent xmlns:mc="http://schemas.openxmlformats.org/markup-compatibility/2006">
              <mc:Choice xmlns:v="urn:schemas-microsoft-com:vml" Requires="v">
                <p:oleObj spid="_x0000_s105786" name="Visio" r:id="rId10" imgW="1027212" imgH="947618" progId="Visio.Drawing.11">
                  <p:embed/>
                </p:oleObj>
              </mc:Choice>
              <mc:Fallback>
                <p:oleObj name="Visio" r:id="rId10" imgW="1027212" imgH="947618"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4344" y="1988840"/>
                        <a:ext cx="503387" cy="463550"/>
                      </a:xfrm>
                      <a:prstGeom prst="rect">
                        <a:avLst/>
                      </a:prstGeom>
                      <a:noFill/>
                      <a:ln>
                        <a:noFill/>
                      </a:ln>
                      <a:effectLst/>
                    </p:spPr>
                  </p:pic>
                </p:oleObj>
              </mc:Fallback>
            </mc:AlternateContent>
          </a:graphicData>
        </a:graphic>
      </p:graphicFrame>
      <p:graphicFrame>
        <p:nvGraphicFramePr>
          <p:cNvPr id="62" name="オブジェクト 61"/>
          <p:cNvGraphicFramePr>
            <a:graphicFrameLocks noChangeAspect="1"/>
          </p:cNvGraphicFramePr>
          <p:nvPr>
            <p:extLst>
              <p:ext uri="{D42A27DB-BD31-4B8C-83A1-F6EECF244321}">
                <p14:modId xmlns:p14="http://schemas.microsoft.com/office/powerpoint/2010/main" val="4106975280"/>
              </p:ext>
            </p:extLst>
          </p:nvPr>
        </p:nvGraphicFramePr>
        <p:xfrm>
          <a:off x="1037952" y="1988840"/>
          <a:ext cx="527050" cy="692150"/>
        </p:xfrm>
        <a:graphic>
          <a:graphicData uri="http://schemas.openxmlformats.org/presentationml/2006/ole">
            <mc:AlternateContent xmlns:mc="http://schemas.openxmlformats.org/markup-compatibility/2006">
              <mc:Choice xmlns:v="urn:schemas-microsoft-com:vml" Requires="v">
                <p:oleObj spid="_x0000_s105787" name="Visio" r:id="rId11" imgW="593824" imgH="773847" progId="Visio.Drawing.11">
                  <p:embed/>
                </p:oleObj>
              </mc:Choice>
              <mc:Fallback>
                <p:oleObj name="Visio" r:id="rId11" imgW="593824" imgH="77384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952" y="1988840"/>
                        <a:ext cx="52705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 name="Oval 24"/>
          <p:cNvSpPr>
            <a:spLocks noChangeArrowheads="1"/>
          </p:cNvSpPr>
          <p:nvPr/>
        </p:nvSpPr>
        <p:spPr bwMode="auto">
          <a:xfrm>
            <a:off x="5940152" y="1332845"/>
            <a:ext cx="194468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64" name="Object 25"/>
          <p:cNvGraphicFramePr>
            <a:graphicFrameLocks noChangeAspect="1"/>
          </p:cNvGraphicFramePr>
          <p:nvPr>
            <p:extLst>
              <p:ext uri="{D42A27DB-BD31-4B8C-83A1-F6EECF244321}">
                <p14:modId xmlns:p14="http://schemas.microsoft.com/office/powerpoint/2010/main" val="3433866323"/>
              </p:ext>
            </p:extLst>
          </p:nvPr>
        </p:nvGraphicFramePr>
        <p:xfrm>
          <a:off x="6222727" y="972483"/>
          <a:ext cx="646112" cy="612775"/>
        </p:xfrm>
        <a:graphic>
          <a:graphicData uri="http://schemas.openxmlformats.org/presentationml/2006/ole">
            <mc:AlternateContent xmlns:mc="http://schemas.openxmlformats.org/markup-compatibility/2006">
              <mc:Choice xmlns:v="urn:schemas-microsoft-com:vml" Requires="v">
                <p:oleObj spid="_x0000_s105788" name="Visio" r:id="rId12" imgW="622995" imgH="587157" progId="Visio.Drawing.11">
                  <p:embed/>
                </p:oleObj>
              </mc:Choice>
              <mc:Fallback>
                <p:oleObj name="Visio" r:id="rId12" imgW="622995" imgH="58715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727" y="972483"/>
                        <a:ext cx="64611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 name="Text Box 62"/>
          <p:cNvSpPr txBox="1">
            <a:spLocks noChangeArrowheads="1"/>
          </p:cNvSpPr>
          <p:nvPr/>
        </p:nvSpPr>
        <p:spPr bwMode="auto">
          <a:xfrm>
            <a:off x="6802988" y="1062748"/>
            <a:ext cx="1428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dirty="0"/>
              <a:t>03-xxxx-1111</a:t>
            </a:r>
          </a:p>
        </p:txBody>
      </p:sp>
      <p:sp>
        <p:nvSpPr>
          <p:cNvPr id="66" name="Text Box 88"/>
          <p:cNvSpPr txBox="1">
            <a:spLocks noChangeArrowheads="1"/>
          </p:cNvSpPr>
          <p:nvPr/>
        </p:nvSpPr>
        <p:spPr bwMode="auto">
          <a:xfrm>
            <a:off x="6949802" y="1332845"/>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顧客</a:t>
            </a:r>
          </a:p>
        </p:txBody>
      </p:sp>
      <p:sp>
        <p:nvSpPr>
          <p:cNvPr id="67" name="Oval 24"/>
          <p:cNvSpPr>
            <a:spLocks noChangeArrowheads="1"/>
          </p:cNvSpPr>
          <p:nvPr/>
        </p:nvSpPr>
        <p:spPr bwMode="auto">
          <a:xfrm>
            <a:off x="5940152" y="2063056"/>
            <a:ext cx="194468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68" name="Object 25"/>
          <p:cNvGraphicFramePr>
            <a:graphicFrameLocks noChangeAspect="1"/>
          </p:cNvGraphicFramePr>
          <p:nvPr>
            <p:extLst>
              <p:ext uri="{D42A27DB-BD31-4B8C-83A1-F6EECF244321}">
                <p14:modId xmlns:p14="http://schemas.microsoft.com/office/powerpoint/2010/main" val="4124105880"/>
              </p:ext>
            </p:extLst>
          </p:nvPr>
        </p:nvGraphicFramePr>
        <p:xfrm>
          <a:off x="6222727" y="1702694"/>
          <a:ext cx="646112" cy="612775"/>
        </p:xfrm>
        <a:graphic>
          <a:graphicData uri="http://schemas.openxmlformats.org/presentationml/2006/ole">
            <mc:AlternateContent xmlns:mc="http://schemas.openxmlformats.org/markup-compatibility/2006">
              <mc:Choice xmlns:v="urn:schemas-microsoft-com:vml" Requires="v">
                <p:oleObj spid="_x0000_s105789" name="Visio" r:id="rId13" imgW="622995" imgH="587157" progId="Visio.Drawing.11">
                  <p:embed/>
                </p:oleObj>
              </mc:Choice>
              <mc:Fallback>
                <p:oleObj name="Visio" r:id="rId13" imgW="622995" imgH="58715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727" y="1702694"/>
                        <a:ext cx="64611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 name="Text Box 62"/>
          <p:cNvSpPr txBox="1">
            <a:spLocks noChangeArrowheads="1"/>
          </p:cNvSpPr>
          <p:nvPr/>
        </p:nvSpPr>
        <p:spPr bwMode="auto">
          <a:xfrm>
            <a:off x="6802988" y="1792959"/>
            <a:ext cx="14414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dirty="0"/>
              <a:t>03-xxxx-2222</a:t>
            </a:r>
          </a:p>
        </p:txBody>
      </p:sp>
      <p:sp>
        <p:nvSpPr>
          <p:cNvPr id="70" name="Text Box 88"/>
          <p:cNvSpPr txBox="1">
            <a:spLocks noChangeArrowheads="1"/>
          </p:cNvSpPr>
          <p:nvPr/>
        </p:nvSpPr>
        <p:spPr bwMode="auto">
          <a:xfrm>
            <a:off x="6949802" y="2063056"/>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顧客</a:t>
            </a:r>
          </a:p>
        </p:txBody>
      </p:sp>
      <p:sp>
        <p:nvSpPr>
          <p:cNvPr id="71" name="Oval 24"/>
          <p:cNvSpPr>
            <a:spLocks noChangeArrowheads="1"/>
          </p:cNvSpPr>
          <p:nvPr/>
        </p:nvSpPr>
        <p:spPr bwMode="auto">
          <a:xfrm>
            <a:off x="5940152" y="2782193"/>
            <a:ext cx="194468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72" name="Object 25"/>
          <p:cNvGraphicFramePr>
            <a:graphicFrameLocks noChangeAspect="1"/>
          </p:cNvGraphicFramePr>
          <p:nvPr>
            <p:extLst>
              <p:ext uri="{D42A27DB-BD31-4B8C-83A1-F6EECF244321}">
                <p14:modId xmlns:p14="http://schemas.microsoft.com/office/powerpoint/2010/main" val="1353440951"/>
              </p:ext>
            </p:extLst>
          </p:nvPr>
        </p:nvGraphicFramePr>
        <p:xfrm>
          <a:off x="6222727" y="2421831"/>
          <a:ext cx="646112" cy="612775"/>
        </p:xfrm>
        <a:graphic>
          <a:graphicData uri="http://schemas.openxmlformats.org/presentationml/2006/ole">
            <mc:AlternateContent xmlns:mc="http://schemas.openxmlformats.org/markup-compatibility/2006">
              <mc:Choice xmlns:v="urn:schemas-microsoft-com:vml" Requires="v">
                <p:oleObj spid="_x0000_s105790" name="Visio" r:id="rId14" imgW="622995" imgH="587157" progId="Visio.Drawing.11">
                  <p:embed/>
                </p:oleObj>
              </mc:Choice>
              <mc:Fallback>
                <p:oleObj name="Visio" r:id="rId14" imgW="622995" imgH="58715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727" y="2421831"/>
                        <a:ext cx="64611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 name="Text Box 62"/>
          <p:cNvSpPr txBox="1">
            <a:spLocks noChangeArrowheads="1"/>
          </p:cNvSpPr>
          <p:nvPr/>
        </p:nvSpPr>
        <p:spPr bwMode="auto">
          <a:xfrm>
            <a:off x="6802988" y="2512096"/>
            <a:ext cx="14414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dirty="0"/>
              <a:t>03-xxxx-3333</a:t>
            </a:r>
          </a:p>
        </p:txBody>
      </p:sp>
      <p:sp>
        <p:nvSpPr>
          <p:cNvPr id="74" name="Text Box 88"/>
          <p:cNvSpPr txBox="1">
            <a:spLocks noChangeArrowheads="1"/>
          </p:cNvSpPr>
          <p:nvPr/>
        </p:nvSpPr>
        <p:spPr bwMode="auto">
          <a:xfrm>
            <a:off x="6949802" y="2782193"/>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顧客</a:t>
            </a:r>
          </a:p>
        </p:txBody>
      </p:sp>
      <p:sp>
        <p:nvSpPr>
          <p:cNvPr id="75" name="Line 78"/>
          <p:cNvSpPr>
            <a:spLocks noChangeShapeType="1"/>
          </p:cNvSpPr>
          <p:nvPr/>
        </p:nvSpPr>
        <p:spPr bwMode="auto">
          <a:xfrm>
            <a:off x="2051721" y="1491198"/>
            <a:ext cx="3888432"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78"/>
          <p:cNvSpPr>
            <a:spLocks noChangeShapeType="1"/>
          </p:cNvSpPr>
          <p:nvPr/>
        </p:nvSpPr>
        <p:spPr bwMode="auto">
          <a:xfrm>
            <a:off x="2051721" y="2337694"/>
            <a:ext cx="3888432"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78"/>
          <p:cNvSpPr>
            <a:spLocks noChangeShapeType="1"/>
          </p:cNvSpPr>
          <p:nvPr/>
        </p:nvSpPr>
        <p:spPr bwMode="auto">
          <a:xfrm>
            <a:off x="2051721" y="2512096"/>
            <a:ext cx="3888432" cy="407416"/>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40974" name="Picture 14" descr="C:\Users\c-sugiyama\Desktop\SnapCrab_NoName_2013-4-5_13-41-13_No-00.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032" y="3380827"/>
            <a:ext cx="8741367" cy="2075653"/>
          </a:xfrm>
          <a:prstGeom prst="rect">
            <a:avLst/>
          </a:prstGeom>
          <a:noFill/>
          <a:ln w="19050">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79" name="Rectangle 129"/>
          <p:cNvSpPr>
            <a:spLocks noChangeArrowheads="1"/>
          </p:cNvSpPr>
          <p:nvPr/>
        </p:nvSpPr>
        <p:spPr bwMode="auto">
          <a:xfrm>
            <a:off x="261080" y="3068960"/>
            <a:ext cx="1223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dirty="0"/>
              <a:t>■発信リスト</a:t>
            </a:r>
          </a:p>
        </p:txBody>
      </p:sp>
      <p:sp>
        <p:nvSpPr>
          <p:cNvPr id="80" name="Oval 12"/>
          <p:cNvSpPr>
            <a:spLocks noChangeArrowheads="1"/>
          </p:cNvSpPr>
          <p:nvPr/>
        </p:nvSpPr>
        <p:spPr bwMode="auto">
          <a:xfrm>
            <a:off x="261080" y="3668858"/>
            <a:ext cx="1223367" cy="50405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 name="Text Box 20"/>
          <p:cNvSpPr txBox="1">
            <a:spLocks noChangeArrowheads="1"/>
          </p:cNvSpPr>
          <p:nvPr/>
        </p:nvSpPr>
        <p:spPr bwMode="auto">
          <a:xfrm>
            <a:off x="176661" y="4563763"/>
            <a:ext cx="1875059" cy="1194639"/>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no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発信開始ボタン</a:t>
            </a:r>
            <a:endParaRPr lang="en-US" altLang="ja-JP" sz="1400" dirty="0">
              <a:solidFill>
                <a:schemeClr val="bg1"/>
              </a:solidFill>
            </a:endParaRPr>
          </a:p>
          <a:p>
            <a:pPr eaLnBrk="1" hangingPunct="1"/>
            <a:r>
              <a:rPr lang="ja-JP" altLang="en-US" sz="1400" dirty="0">
                <a:solidFill>
                  <a:schemeClr val="bg1"/>
                </a:solidFill>
              </a:rPr>
              <a:t>発進停止ボタン</a:t>
            </a:r>
          </a:p>
        </p:txBody>
      </p:sp>
      <p:cxnSp>
        <p:nvCxnSpPr>
          <p:cNvPr id="6" name="直線コネクタ 5"/>
          <p:cNvCxnSpPr>
            <a:stCxn id="83" idx="0"/>
            <a:endCxn id="80" idx="4"/>
          </p:cNvCxnSpPr>
          <p:nvPr/>
        </p:nvCxnSpPr>
        <p:spPr>
          <a:xfrm flipH="1" flipV="1">
            <a:off x="872764" y="4172915"/>
            <a:ext cx="241427" cy="3908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75" name="Picture 15" descr="C:\Users\c-sugiyama\Desktop\SnapCrab_NoName_2013-4-5_13-41-13_No-00.png"/>
          <p:cNvPicPr>
            <a:picLocks noChangeAspect="1" noChangeArrowheads="1"/>
          </p:cNvPicPr>
          <p:nvPr/>
        </p:nvPicPr>
        <p:blipFill rotWithShape="1">
          <a:blip r:embed="rId16">
            <a:extLst>
              <a:ext uri="{28A0092B-C50C-407E-A947-70E740481C1C}">
                <a14:useLocalDpi xmlns:a14="http://schemas.microsoft.com/office/drawing/2010/main" val="0"/>
              </a:ext>
            </a:extLst>
          </a:blip>
          <a:srcRect l="4143"/>
          <a:stretch/>
        </p:blipFill>
        <p:spPr bwMode="auto">
          <a:xfrm>
            <a:off x="235812" y="5037011"/>
            <a:ext cx="1743900" cy="685800"/>
          </a:xfrm>
          <a:prstGeom prst="rect">
            <a:avLst/>
          </a:prstGeom>
          <a:noFill/>
          <a:extLst>
            <a:ext uri="{909E8E84-426E-40DD-AFC4-6F175D3DCCD1}">
              <a14:hiddenFill xmlns:a14="http://schemas.microsoft.com/office/drawing/2010/main">
                <a:solidFill>
                  <a:srgbClr val="FFFFFF"/>
                </a:solidFill>
              </a14:hiddenFill>
            </a:ext>
          </a:extLst>
        </p:spPr>
      </p:pic>
      <p:sp>
        <p:nvSpPr>
          <p:cNvPr id="97" name="Oval 12"/>
          <p:cNvSpPr>
            <a:spLocks noChangeArrowheads="1"/>
          </p:cNvSpPr>
          <p:nvPr/>
        </p:nvSpPr>
        <p:spPr bwMode="auto">
          <a:xfrm>
            <a:off x="3384253" y="3416829"/>
            <a:ext cx="2051843" cy="756086"/>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 name="Text Box 20"/>
          <p:cNvSpPr txBox="1">
            <a:spLocks noChangeArrowheads="1"/>
          </p:cNvSpPr>
          <p:nvPr/>
        </p:nvSpPr>
        <p:spPr bwMode="auto">
          <a:xfrm>
            <a:off x="2483768" y="4316930"/>
            <a:ext cx="2570411" cy="2352429"/>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no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リスト件数と発信件数を表示します。</a:t>
            </a:r>
          </a:p>
        </p:txBody>
      </p:sp>
      <p:cxnSp>
        <p:nvCxnSpPr>
          <p:cNvPr id="99" name="直線コネクタ 98"/>
          <p:cNvCxnSpPr>
            <a:stCxn id="98" idx="0"/>
            <a:endCxn id="97" idx="4"/>
          </p:cNvCxnSpPr>
          <p:nvPr/>
        </p:nvCxnSpPr>
        <p:spPr>
          <a:xfrm flipV="1">
            <a:off x="3768974" y="4172915"/>
            <a:ext cx="641201" cy="14401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85" name="Picture 25" descr="C:\Users\c-sugiyama\Desktop\SnapCrab_NoName_2013-4-5_13-41-13_No-00.png"/>
          <p:cNvPicPr>
            <a:picLocks noChangeAspect="1" noChangeArrowheads="1"/>
          </p:cNvPicPr>
          <p:nvPr/>
        </p:nvPicPr>
        <p:blipFill rotWithShape="1">
          <a:blip r:embed="rId17">
            <a:extLst>
              <a:ext uri="{28A0092B-C50C-407E-A947-70E740481C1C}">
                <a14:useLocalDpi xmlns:a14="http://schemas.microsoft.com/office/drawing/2010/main" val="0"/>
              </a:ext>
            </a:extLst>
          </a:blip>
          <a:srcRect t="8184" b="8183"/>
          <a:stretch/>
        </p:blipFill>
        <p:spPr bwMode="auto">
          <a:xfrm>
            <a:off x="2538953" y="4863498"/>
            <a:ext cx="2460039" cy="685800"/>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483768" y="5533516"/>
            <a:ext cx="2531462" cy="1061829"/>
          </a:xfrm>
          <a:prstGeom prst="rect">
            <a:avLst/>
          </a:prstGeom>
          <a:noFill/>
        </p:spPr>
        <p:txBody>
          <a:bodyPr wrap="none" rtlCol="0">
            <a:spAutoFit/>
          </a:bodyPr>
          <a:lstStyle/>
          <a:p>
            <a:r>
              <a:rPr lang="ja-JP" altLang="en-US" sz="1050" dirty="0">
                <a:solidFill>
                  <a:schemeClr val="bg1"/>
                </a:solidFill>
              </a:rPr>
              <a:t>全</a:t>
            </a:r>
            <a:r>
              <a:rPr kumimoji="1" lang="ja-JP" altLang="en-US" sz="1050" dirty="0">
                <a:solidFill>
                  <a:schemeClr val="bg1"/>
                </a:solidFill>
              </a:rPr>
              <a:t>件数：リストの全件数</a:t>
            </a:r>
            <a:endParaRPr kumimoji="1" lang="en-US" altLang="ja-JP" sz="1050" dirty="0">
              <a:solidFill>
                <a:schemeClr val="bg1"/>
              </a:solidFill>
            </a:endParaRPr>
          </a:p>
          <a:p>
            <a:r>
              <a:rPr lang="ja-JP" altLang="en-US" sz="1050" dirty="0">
                <a:solidFill>
                  <a:schemeClr val="bg1"/>
                </a:solidFill>
              </a:rPr>
              <a:t>待機中：待機リストの全件数</a:t>
            </a:r>
            <a:endParaRPr lang="en-US" altLang="ja-JP" sz="1050" dirty="0">
              <a:solidFill>
                <a:schemeClr val="bg1"/>
              </a:solidFill>
            </a:endParaRPr>
          </a:p>
          <a:p>
            <a:r>
              <a:rPr kumimoji="1" lang="ja-JP" altLang="en-US" sz="1050" dirty="0">
                <a:solidFill>
                  <a:schemeClr val="bg1"/>
                </a:solidFill>
              </a:rPr>
              <a:t>発信待：発信待（未発信）の件数</a:t>
            </a:r>
            <a:endParaRPr kumimoji="1" lang="en-US" altLang="ja-JP" sz="1050" dirty="0">
              <a:solidFill>
                <a:schemeClr val="bg1"/>
              </a:solidFill>
            </a:endParaRPr>
          </a:p>
          <a:p>
            <a:r>
              <a:rPr lang="ja-JP" altLang="en-US" sz="1050" dirty="0">
                <a:solidFill>
                  <a:schemeClr val="bg1"/>
                </a:solidFill>
              </a:rPr>
              <a:t>作業中：現在通話中の件数</a:t>
            </a:r>
            <a:endParaRPr lang="en-US" altLang="ja-JP" sz="1050" dirty="0">
              <a:solidFill>
                <a:schemeClr val="bg1"/>
              </a:solidFill>
            </a:endParaRPr>
          </a:p>
          <a:p>
            <a:r>
              <a:rPr kumimoji="1" lang="ja-JP" altLang="en-US" sz="1050" dirty="0">
                <a:solidFill>
                  <a:schemeClr val="bg1"/>
                </a:solidFill>
              </a:rPr>
              <a:t>作業保存済：通話後の件数</a:t>
            </a:r>
            <a:endParaRPr kumimoji="1" lang="en-US" altLang="ja-JP" sz="1050" dirty="0">
              <a:solidFill>
                <a:schemeClr val="bg1"/>
              </a:solidFill>
            </a:endParaRPr>
          </a:p>
          <a:p>
            <a:r>
              <a:rPr lang="ja-JP" altLang="en-US" sz="1050" dirty="0">
                <a:solidFill>
                  <a:schemeClr val="bg1"/>
                </a:solidFill>
              </a:rPr>
              <a:t>自動発信：自動発信（自動再架電）の件数</a:t>
            </a:r>
            <a:endParaRPr kumimoji="1" lang="ja-JP" altLang="en-US" sz="1050" dirty="0">
              <a:solidFill>
                <a:schemeClr val="bg1"/>
              </a:solidFill>
            </a:endParaRPr>
          </a:p>
        </p:txBody>
      </p:sp>
      <p:sp>
        <p:nvSpPr>
          <p:cNvPr id="108" name="Oval 12"/>
          <p:cNvSpPr>
            <a:spLocks noChangeArrowheads="1"/>
          </p:cNvSpPr>
          <p:nvPr/>
        </p:nvSpPr>
        <p:spPr bwMode="auto">
          <a:xfrm>
            <a:off x="5471855" y="3416829"/>
            <a:ext cx="3420625" cy="66024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 name="Text Box 20"/>
          <p:cNvSpPr txBox="1">
            <a:spLocks noChangeArrowheads="1"/>
          </p:cNvSpPr>
          <p:nvPr/>
        </p:nvSpPr>
        <p:spPr bwMode="auto">
          <a:xfrm>
            <a:off x="5471856" y="4418653"/>
            <a:ext cx="3420624" cy="1339749"/>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no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会話結果の件数を表示します。</a:t>
            </a:r>
          </a:p>
        </p:txBody>
      </p:sp>
      <p:cxnSp>
        <p:nvCxnSpPr>
          <p:cNvPr id="110" name="直線コネクタ 109"/>
          <p:cNvCxnSpPr>
            <a:stCxn id="109" idx="0"/>
            <a:endCxn id="108" idx="4"/>
          </p:cNvCxnSpPr>
          <p:nvPr/>
        </p:nvCxnSpPr>
        <p:spPr>
          <a:xfrm flipV="1">
            <a:off x="7182168" y="4077072"/>
            <a:ext cx="0" cy="34158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95" name="Picture 35" descr="C:\Users\c-sugiyama\Desktop\SnapCrab_NoName_2013-4-5_13-41-13_No-00.png"/>
          <p:cNvPicPr>
            <a:picLocks noChangeAspect="1" noChangeArrowheads="1"/>
          </p:cNvPicPr>
          <p:nvPr/>
        </p:nvPicPr>
        <p:blipFill rotWithShape="1">
          <a:blip r:embed="rId18">
            <a:extLst>
              <a:ext uri="{28A0092B-C50C-407E-A947-70E740481C1C}">
                <a14:useLocalDpi xmlns:a14="http://schemas.microsoft.com/office/drawing/2010/main" val="0"/>
              </a:ext>
            </a:extLst>
          </a:blip>
          <a:srcRect l="1436" r="45610"/>
          <a:stretch/>
        </p:blipFill>
        <p:spPr bwMode="auto">
          <a:xfrm>
            <a:off x="5580112" y="4723606"/>
            <a:ext cx="3112901"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37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19E1E6D8-AF2F-4AA6-8588-5D6CAFDFFDF8}" type="slidenum">
              <a:rPr lang="en-US" altLang="ja-JP"/>
              <a:pPr eaLnBrk="1" hangingPunct="1"/>
              <a:t>13</a:t>
            </a:fld>
            <a:endParaRPr lang="en-US" altLang="ja-JP" dirty="0"/>
          </a:p>
        </p:txBody>
      </p:sp>
      <p:sp>
        <p:nvSpPr>
          <p:cNvPr id="11267" name="Rectangle 7"/>
          <p:cNvSpPr>
            <a:spLocks noGrp="1" noChangeArrowheads="1"/>
          </p:cNvSpPr>
          <p:nvPr>
            <p:ph type="title"/>
          </p:nvPr>
        </p:nvSpPr>
        <p:spPr>
          <a:xfrm>
            <a:off x="457200" y="0"/>
            <a:ext cx="8686800" cy="692150"/>
          </a:xfrm>
        </p:spPr>
        <p:txBody>
          <a:bodyPr/>
          <a:lstStyle/>
          <a:p>
            <a:pPr eaLnBrk="1" hangingPunct="1"/>
            <a:r>
              <a:rPr lang="ja-JP" altLang="en-US" dirty="0"/>
              <a:t>アウトバウンド機能③　自動発信アンケート機能</a:t>
            </a:r>
          </a:p>
        </p:txBody>
      </p:sp>
      <p:sp>
        <p:nvSpPr>
          <p:cNvPr id="21" name="テキスト ボックス 20"/>
          <p:cNvSpPr txBox="1"/>
          <p:nvPr/>
        </p:nvSpPr>
        <p:spPr>
          <a:xfrm>
            <a:off x="2483768" y="5533516"/>
            <a:ext cx="2531462" cy="1061829"/>
          </a:xfrm>
          <a:prstGeom prst="rect">
            <a:avLst/>
          </a:prstGeom>
          <a:noFill/>
        </p:spPr>
        <p:txBody>
          <a:bodyPr wrap="none" rtlCol="0">
            <a:spAutoFit/>
          </a:bodyPr>
          <a:lstStyle/>
          <a:p>
            <a:r>
              <a:rPr lang="ja-JP" altLang="en-US" sz="1050" dirty="0">
                <a:solidFill>
                  <a:schemeClr val="bg1"/>
                </a:solidFill>
              </a:rPr>
              <a:t>全</a:t>
            </a:r>
            <a:r>
              <a:rPr kumimoji="1" lang="ja-JP" altLang="en-US" sz="1050" dirty="0">
                <a:solidFill>
                  <a:schemeClr val="bg1"/>
                </a:solidFill>
              </a:rPr>
              <a:t>件数：リストの全件数</a:t>
            </a:r>
            <a:endParaRPr kumimoji="1" lang="en-US" altLang="ja-JP" sz="1050" dirty="0">
              <a:solidFill>
                <a:schemeClr val="bg1"/>
              </a:solidFill>
            </a:endParaRPr>
          </a:p>
          <a:p>
            <a:r>
              <a:rPr lang="ja-JP" altLang="en-US" sz="1050" dirty="0">
                <a:solidFill>
                  <a:schemeClr val="bg1"/>
                </a:solidFill>
              </a:rPr>
              <a:t>待機中：待機リストの全件数</a:t>
            </a:r>
            <a:endParaRPr lang="en-US" altLang="ja-JP" sz="1050" dirty="0">
              <a:solidFill>
                <a:schemeClr val="bg1"/>
              </a:solidFill>
            </a:endParaRPr>
          </a:p>
          <a:p>
            <a:r>
              <a:rPr kumimoji="1" lang="ja-JP" altLang="en-US" sz="1050" dirty="0">
                <a:solidFill>
                  <a:schemeClr val="bg1"/>
                </a:solidFill>
              </a:rPr>
              <a:t>発信待：発信待（未発信）の件数</a:t>
            </a:r>
            <a:endParaRPr kumimoji="1" lang="en-US" altLang="ja-JP" sz="1050" dirty="0">
              <a:solidFill>
                <a:schemeClr val="bg1"/>
              </a:solidFill>
            </a:endParaRPr>
          </a:p>
          <a:p>
            <a:r>
              <a:rPr lang="ja-JP" altLang="en-US" sz="1050" dirty="0">
                <a:solidFill>
                  <a:schemeClr val="bg1"/>
                </a:solidFill>
              </a:rPr>
              <a:t>作業中：現在通話中の件数</a:t>
            </a:r>
            <a:endParaRPr lang="en-US" altLang="ja-JP" sz="1050" dirty="0">
              <a:solidFill>
                <a:schemeClr val="bg1"/>
              </a:solidFill>
            </a:endParaRPr>
          </a:p>
          <a:p>
            <a:r>
              <a:rPr kumimoji="1" lang="ja-JP" altLang="en-US" sz="1050" dirty="0">
                <a:solidFill>
                  <a:schemeClr val="bg1"/>
                </a:solidFill>
              </a:rPr>
              <a:t>作業保存済：通話後の件数</a:t>
            </a:r>
            <a:endParaRPr kumimoji="1" lang="en-US" altLang="ja-JP" sz="1050" dirty="0">
              <a:solidFill>
                <a:schemeClr val="bg1"/>
              </a:solidFill>
            </a:endParaRPr>
          </a:p>
          <a:p>
            <a:r>
              <a:rPr lang="ja-JP" altLang="en-US" sz="1050" dirty="0">
                <a:solidFill>
                  <a:schemeClr val="bg1"/>
                </a:solidFill>
              </a:rPr>
              <a:t>自動発信：自動発信（自動再架電）の件数</a:t>
            </a:r>
            <a:endParaRPr kumimoji="1" lang="ja-JP" altLang="en-US" sz="1050" dirty="0">
              <a:solidFill>
                <a:schemeClr val="bg1"/>
              </a:solidFill>
            </a:endParaRPr>
          </a:p>
        </p:txBody>
      </p:sp>
      <p:pic>
        <p:nvPicPr>
          <p:cNvPr id="40" name="図 39"/>
          <p:cNvPicPr>
            <a:picLocks noChangeAspect="1"/>
          </p:cNvPicPr>
          <p:nvPr/>
        </p:nvPicPr>
        <p:blipFill>
          <a:blip r:embed="rId2"/>
          <a:stretch>
            <a:fillRect/>
          </a:stretch>
        </p:blipFill>
        <p:spPr>
          <a:xfrm>
            <a:off x="1403648" y="4838932"/>
            <a:ext cx="6129808" cy="1756413"/>
          </a:xfrm>
          <a:prstGeom prst="rect">
            <a:avLst/>
          </a:prstGeom>
          <a:ln w="12700">
            <a:solidFill>
              <a:schemeClr val="bg1">
                <a:lumMod val="75000"/>
              </a:schemeClr>
            </a:solidFill>
          </a:ln>
        </p:spPr>
      </p:pic>
      <p:sp>
        <p:nvSpPr>
          <p:cNvPr id="42" name="円/楕円 41"/>
          <p:cNvSpPr/>
          <p:nvPr/>
        </p:nvSpPr>
        <p:spPr>
          <a:xfrm>
            <a:off x="6084168" y="5738021"/>
            <a:ext cx="1152128" cy="1011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318356" y="886290"/>
            <a:ext cx="8964488" cy="307777"/>
          </a:xfrm>
          <a:prstGeom prst="rect">
            <a:avLst/>
          </a:prstGeom>
          <a:solidFill>
            <a:schemeClr val="bg1">
              <a:alpha val="59000"/>
            </a:schemeClr>
          </a:solidFill>
        </p:spPr>
        <p:txBody>
          <a:bodyPr wrap="square">
            <a:spAutoFit/>
          </a:bodyPr>
          <a:lstStyle/>
          <a:p>
            <a:r>
              <a:rPr lang="ja-JP" altLang="en-US" sz="1400" dirty="0"/>
              <a:t>自動発信後にコールを</a:t>
            </a:r>
            <a:r>
              <a:rPr lang="en-US" altLang="ja-JP" sz="1400" dirty="0"/>
              <a:t>IVR(</a:t>
            </a:r>
            <a:r>
              <a:rPr lang="ja-JP" altLang="en-US" sz="1400" dirty="0"/>
              <a:t>自動音声</a:t>
            </a:r>
            <a:r>
              <a:rPr lang="en-US" altLang="ja-JP" sz="1400" dirty="0"/>
              <a:t>)</a:t>
            </a:r>
            <a:r>
              <a:rPr lang="ja-JP" altLang="en-US" sz="1400" dirty="0"/>
              <a:t>へ接続。その後、分岐で押されたボタンを発着信履歴に表示します。</a:t>
            </a: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23801"/>
          <a:stretch/>
        </p:blipFill>
        <p:spPr>
          <a:xfrm>
            <a:off x="755576" y="1470934"/>
            <a:ext cx="7254552" cy="3075594"/>
          </a:xfrm>
          <a:prstGeom prst="rect">
            <a:avLst/>
          </a:prstGeom>
        </p:spPr>
      </p:pic>
    </p:spTree>
    <p:extLst>
      <p:ext uri="{BB962C8B-B14F-4D97-AF65-F5344CB8AC3E}">
        <p14:creationId xmlns:p14="http://schemas.microsoft.com/office/powerpoint/2010/main" val="417488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902767" y="2678360"/>
            <a:ext cx="7414145" cy="569665"/>
          </a:xfrm>
          <a:prstGeom prst="roundRect">
            <a:avLst>
              <a:gd name="adj" fmla="val 10191"/>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12290"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22828D6A-B1F5-471C-8517-A35562FF7854}" type="slidenum">
              <a:rPr lang="en-US" altLang="ja-JP"/>
              <a:pPr eaLnBrk="1" hangingPunct="1"/>
              <a:t>14</a:t>
            </a:fld>
            <a:endParaRPr lang="en-US" altLang="ja-JP"/>
          </a:p>
        </p:txBody>
      </p:sp>
      <p:sp>
        <p:nvSpPr>
          <p:cNvPr id="12291" name="Oval 89"/>
          <p:cNvSpPr>
            <a:spLocks noChangeArrowheads="1"/>
          </p:cNvSpPr>
          <p:nvPr/>
        </p:nvSpPr>
        <p:spPr bwMode="auto">
          <a:xfrm>
            <a:off x="5003800" y="1412875"/>
            <a:ext cx="1944688"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2" name="Text Box 90"/>
          <p:cNvSpPr txBox="1">
            <a:spLocks noChangeArrowheads="1"/>
          </p:cNvSpPr>
          <p:nvPr/>
        </p:nvSpPr>
        <p:spPr bwMode="auto">
          <a:xfrm>
            <a:off x="6013450" y="1412875"/>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顧客</a:t>
            </a:r>
          </a:p>
        </p:txBody>
      </p:sp>
      <p:grpSp>
        <p:nvGrpSpPr>
          <p:cNvPr id="12293" name="Group 72"/>
          <p:cNvGrpSpPr>
            <a:grpSpLocks/>
          </p:cNvGrpSpPr>
          <p:nvPr/>
        </p:nvGrpSpPr>
        <p:grpSpPr bwMode="auto">
          <a:xfrm>
            <a:off x="2339975" y="4005263"/>
            <a:ext cx="1800225" cy="1317625"/>
            <a:chOff x="1701" y="2614"/>
            <a:chExt cx="1134" cy="830"/>
          </a:xfrm>
        </p:grpSpPr>
        <p:pic>
          <p:nvPicPr>
            <p:cNvPr id="12334" name="Picture 61" descr="名称未設定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 y="2614"/>
              <a:ext cx="1134" cy="830"/>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2335" name="Text Box 66"/>
            <p:cNvSpPr txBox="1">
              <a:spLocks noChangeArrowheads="1"/>
            </p:cNvSpPr>
            <p:nvPr/>
          </p:nvSpPr>
          <p:spPr bwMode="auto">
            <a:xfrm>
              <a:off x="1711" y="2738"/>
              <a:ext cx="112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業務　Ａ</a:t>
              </a:r>
            </a:p>
            <a:p>
              <a:pPr eaLnBrk="1" hangingPunct="1"/>
              <a:r>
                <a:rPr lang="ja-JP" altLang="en-US" sz="1200"/>
                <a:t>氏名：ソフツー　太郎</a:t>
              </a:r>
            </a:p>
            <a:p>
              <a:pPr eaLnBrk="1" hangingPunct="1"/>
              <a:r>
                <a:rPr lang="ja-JP" altLang="en-US" sz="1200"/>
                <a:t>連絡先：</a:t>
              </a:r>
              <a:r>
                <a:rPr lang="en-US" altLang="ja-JP" sz="1200"/>
                <a:t>03-xxxx-1111</a:t>
              </a:r>
            </a:p>
            <a:p>
              <a:pPr eaLnBrk="1" hangingPunct="1"/>
              <a:r>
                <a:rPr lang="ja-JP" altLang="en-US" sz="1200"/>
                <a:t>住所：東京都中央区</a:t>
              </a:r>
            </a:p>
            <a:p>
              <a:pPr eaLnBrk="1" hangingPunct="1"/>
              <a:r>
                <a:rPr lang="ja-JP" altLang="en-US" sz="1200"/>
                <a:t>購入履歴</a:t>
              </a:r>
            </a:p>
          </p:txBody>
        </p:sp>
        <p:sp>
          <p:nvSpPr>
            <p:cNvPr id="12336" name="Text Box 70"/>
            <p:cNvSpPr txBox="1">
              <a:spLocks noChangeArrowheads="1"/>
            </p:cNvSpPr>
            <p:nvPr/>
          </p:nvSpPr>
          <p:spPr bwMode="auto">
            <a:xfrm>
              <a:off x="2200" y="3249"/>
              <a:ext cx="55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rgbClr val="B2B2B2"/>
                  </a:solidFill>
                </a:rPr>
                <a:t>ブラウザ画面</a:t>
              </a:r>
            </a:p>
          </p:txBody>
        </p:sp>
      </p:grpSp>
      <p:sp>
        <p:nvSpPr>
          <p:cNvPr id="12294" name="Freeform 71"/>
          <p:cNvSpPr>
            <a:spLocks/>
          </p:cNvSpPr>
          <p:nvPr/>
        </p:nvSpPr>
        <p:spPr bwMode="auto">
          <a:xfrm>
            <a:off x="1835150" y="5661025"/>
            <a:ext cx="1296988" cy="431800"/>
          </a:xfrm>
          <a:custGeom>
            <a:avLst/>
            <a:gdLst>
              <a:gd name="T0" fmla="*/ 0 w 817"/>
              <a:gd name="T1" fmla="*/ 0 h 272"/>
              <a:gd name="T2" fmla="*/ 0 w 817"/>
              <a:gd name="T3" fmla="*/ 431800 h 272"/>
              <a:gd name="T4" fmla="*/ 1296988 w 817"/>
              <a:gd name="T5" fmla="*/ 431800 h 272"/>
              <a:gd name="T6" fmla="*/ 1296988 w 817"/>
              <a:gd name="T7" fmla="*/ 215900 h 2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7" h="272">
                <a:moveTo>
                  <a:pt x="0" y="0"/>
                </a:moveTo>
                <a:lnTo>
                  <a:pt x="0" y="272"/>
                </a:lnTo>
                <a:lnTo>
                  <a:pt x="817" y="272"/>
                </a:lnTo>
                <a:lnTo>
                  <a:pt x="817" y="136"/>
                </a:lnTo>
              </a:path>
            </a:pathLst>
          </a:custGeom>
          <a:noFill/>
          <a:ln w="19050">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95" name="Rectangle 3"/>
          <p:cNvSpPr>
            <a:spLocks noGrp="1" noChangeArrowheads="1"/>
          </p:cNvSpPr>
          <p:nvPr>
            <p:ph type="title"/>
          </p:nvPr>
        </p:nvSpPr>
        <p:spPr>
          <a:xfrm>
            <a:off x="457200" y="0"/>
            <a:ext cx="8686800" cy="692150"/>
          </a:xfrm>
        </p:spPr>
        <p:txBody>
          <a:bodyPr/>
          <a:lstStyle/>
          <a:p>
            <a:pPr eaLnBrk="1" hangingPunct="1"/>
            <a:r>
              <a:rPr lang="ja-JP" altLang="en-US" dirty="0"/>
              <a:t>インバウンド機能①　マルチ着信ポップアップ機能</a:t>
            </a:r>
          </a:p>
        </p:txBody>
      </p:sp>
      <p:pic>
        <p:nvPicPr>
          <p:cNvPr id="12297" name="Picture 5" descr="名称未設定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313" y="2781300"/>
            <a:ext cx="2376487" cy="3952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2298" name="Oval 24"/>
          <p:cNvSpPr>
            <a:spLocks noChangeArrowheads="1"/>
          </p:cNvSpPr>
          <p:nvPr/>
        </p:nvSpPr>
        <p:spPr bwMode="auto">
          <a:xfrm>
            <a:off x="1258888" y="1412875"/>
            <a:ext cx="194468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2299" name="Object 25"/>
          <p:cNvGraphicFramePr>
            <a:graphicFrameLocks noChangeAspect="1"/>
          </p:cNvGraphicFramePr>
          <p:nvPr/>
        </p:nvGraphicFramePr>
        <p:xfrm>
          <a:off x="1541463" y="1052513"/>
          <a:ext cx="646112" cy="612775"/>
        </p:xfrm>
        <a:graphic>
          <a:graphicData uri="http://schemas.openxmlformats.org/presentationml/2006/ole">
            <mc:AlternateContent xmlns:mc="http://schemas.openxmlformats.org/markup-compatibility/2006">
              <mc:Choice xmlns:v="urn:schemas-microsoft-com:vml" Requires="v">
                <p:oleObj spid="_x0000_s100689" name="Visio" r:id="rId5" imgW="622995" imgH="587157" progId="Visio.Drawing.11">
                  <p:embed/>
                </p:oleObj>
              </mc:Choice>
              <mc:Fallback>
                <p:oleObj name="Visio" r:id="rId5" imgW="622995" imgH="587157" progId="Visio.Drawing.11">
                  <p:embed/>
                  <p:pic>
                    <p:nvPicPr>
                      <p:cNvPr id="0"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463" y="1052513"/>
                        <a:ext cx="64611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00" name="Object 40"/>
          <p:cNvGraphicFramePr>
            <a:graphicFrameLocks noChangeAspect="1"/>
          </p:cNvGraphicFramePr>
          <p:nvPr/>
        </p:nvGraphicFramePr>
        <p:xfrm>
          <a:off x="5292725" y="1052513"/>
          <a:ext cx="646113" cy="612775"/>
        </p:xfrm>
        <a:graphic>
          <a:graphicData uri="http://schemas.openxmlformats.org/presentationml/2006/ole">
            <mc:AlternateContent xmlns:mc="http://schemas.openxmlformats.org/markup-compatibility/2006">
              <mc:Choice xmlns:v="urn:schemas-microsoft-com:vml" Requires="v">
                <p:oleObj spid="_x0000_s100690" name="Visio" r:id="rId7" imgW="622995" imgH="587157" progId="Visio.Drawing.11">
                  <p:embed/>
                </p:oleObj>
              </mc:Choice>
              <mc:Fallback>
                <p:oleObj name="Visio" r:id="rId7" imgW="622995" imgH="587157" progId="Visio.Drawing.11">
                  <p:embed/>
                  <p:pic>
                    <p:nvPicPr>
                      <p:cNvPr id="0"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052513"/>
                        <a:ext cx="646113"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01" name="Object 58"/>
          <p:cNvGraphicFramePr>
            <a:graphicFrameLocks noChangeAspect="1"/>
          </p:cNvGraphicFramePr>
          <p:nvPr/>
        </p:nvGraphicFramePr>
        <p:xfrm>
          <a:off x="1476375" y="5157788"/>
          <a:ext cx="646113" cy="612775"/>
        </p:xfrm>
        <a:graphic>
          <a:graphicData uri="http://schemas.openxmlformats.org/presentationml/2006/ole">
            <mc:AlternateContent xmlns:mc="http://schemas.openxmlformats.org/markup-compatibility/2006">
              <mc:Choice xmlns:v="urn:schemas-microsoft-com:vml" Requires="v">
                <p:oleObj spid="_x0000_s100691" name="Visio" r:id="rId8" imgW="622995" imgH="587157" progId="Visio.Drawing.11">
                  <p:embed/>
                </p:oleObj>
              </mc:Choice>
              <mc:Fallback>
                <p:oleObj name="Visio" r:id="rId8" imgW="622995" imgH="587157" progId="Visio.Drawing.11">
                  <p:embed/>
                  <p:pic>
                    <p:nvPicPr>
                      <p:cNvPr id="0" name="Object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5157788"/>
                        <a:ext cx="646113"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02" name="Object 59"/>
          <p:cNvGraphicFramePr>
            <a:graphicFrameLocks noChangeAspect="1"/>
          </p:cNvGraphicFramePr>
          <p:nvPr/>
        </p:nvGraphicFramePr>
        <p:xfrm>
          <a:off x="2700338" y="5373688"/>
          <a:ext cx="773112" cy="712787"/>
        </p:xfrm>
        <a:graphic>
          <a:graphicData uri="http://schemas.openxmlformats.org/presentationml/2006/ole">
            <mc:AlternateContent xmlns:mc="http://schemas.openxmlformats.org/markup-compatibility/2006">
              <mc:Choice xmlns:v="urn:schemas-microsoft-com:vml" Requires="v">
                <p:oleObj spid="_x0000_s100692" name="Visio" r:id="rId9" imgW="1027212" imgH="947618" progId="Visio.Drawing.11">
                  <p:embed/>
                </p:oleObj>
              </mc:Choice>
              <mc:Fallback>
                <p:oleObj name="Visio" r:id="rId9" imgW="1027212" imgH="947618" progId="Visio.Drawing.11">
                  <p:embed/>
                  <p:pic>
                    <p:nvPicPr>
                      <p:cNvPr id="0" name="Object 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0338" y="5373688"/>
                        <a:ext cx="773112"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03" name="Object 60"/>
          <p:cNvGraphicFramePr>
            <a:graphicFrameLocks noChangeAspect="1"/>
          </p:cNvGraphicFramePr>
          <p:nvPr/>
        </p:nvGraphicFramePr>
        <p:xfrm>
          <a:off x="1187450" y="5300663"/>
          <a:ext cx="615950" cy="808037"/>
        </p:xfrm>
        <a:graphic>
          <a:graphicData uri="http://schemas.openxmlformats.org/presentationml/2006/ole">
            <mc:AlternateContent xmlns:mc="http://schemas.openxmlformats.org/markup-compatibility/2006">
              <mc:Choice xmlns:v="urn:schemas-microsoft-com:vml" Requires="v">
                <p:oleObj spid="_x0000_s100693" name="Visio" r:id="rId11" imgW="593824" imgH="773847" progId="Visio.Drawing.11">
                  <p:embed/>
                </p:oleObj>
              </mc:Choice>
              <mc:Fallback>
                <p:oleObj name="Visio" r:id="rId11" imgW="593824" imgH="773847" progId="Visio.Drawing.11">
                  <p:embed/>
                  <p:pic>
                    <p:nvPicPr>
                      <p:cNvPr id="0" name="Object 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7450" y="5300663"/>
                        <a:ext cx="615950"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4" name="Text Box 62"/>
          <p:cNvSpPr txBox="1">
            <a:spLocks noChangeArrowheads="1"/>
          </p:cNvSpPr>
          <p:nvPr/>
        </p:nvSpPr>
        <p:spPr bwMode="auto">
          <a:xfrm>
            <a:off x="1979613" y="1052513"/>
            <a:ext cx="1428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a:t>03-xxxx-1111</a:t>
            </a:r>
          </a:p>
        </p:txBody>
      </p:sp>
      <p:sp>
        <p:nvSpPr>
          <p:cNvPr id="12305" name="Line 64"/>
          <p:cNvSpPr>
            <a:spLocks noChangeShapeType="1"/>
          </p:cNvSpPr>
          <p:nvPr/>
        </p:nvSpPr>
        <p:spPr bwMode="auto">
          <a:xfrm>
            <a:off x="1908175" y="5300663"/>
            <a:ext cx="1008063" cy="360362"/>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6" name="Text Box 65"/>
          <p:cNvSpPr txBox="1">
            <a:spLocks noChangeArrowheads="1"/>
          </p:cNvSpPr>
          <p:nvPr/>
        </p:nvSpPr>
        <p:spPr bwMode="auto">
          <a:xfrm>
            <a:off x="2124075" y="5238750"/>
            <a:ext cx="576263" cy="495300"/>
          </a:xfrm>
          <a:prstGeom prst="rect">
            <a:avLst/>
          </a:prstGeom>
          <a:solidFill>
            <a:srgbClr val="FFFF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番号</a:t>
            </a:r>
          </a:p>
          <a:p>
            <a:pPr algn="ctr" eaLnBrk="1" hangingPunct="1"/>
            <a:r>
              <a:rPr lang="ja-JP" altLang="en-US" sz="1200"/>
              <a:t>情報</a:t>
            </a:r>
          </a:p>
        </p:txBody>
      </p:sp>
      <p:sp>
        <p:nvSpPr>
          <p:cNvPr id="12307" name="Text Box 73"/>
          <p:cNvSpPr txBox="1">
            <a:spLocks noChangeArrowheads="1"/>
          </p:cNvSpPr>
          <p:nvPr/>
        </p:nvSpPr>
        <p:spPr bwMode="auto">
          <a:xfrm>
            <a:off x="5795963" y="1052513"/>
            <a:ext cx="1428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a:t>03-xxxx-2222</a:t>
            </a:r>
          </a:p>
        </p:txBody>
      </p:sp>
      <p:grpSp>
        <p:nvGrpSpPr>
          <p:cNvPr id="12308" name="Group 74"/>
          <p:cNvGrpSpPr>
            <a:grpSpLocks/>
          </p:cNvGrpSpPr>
          <p:nvPr/>
        </p:nvGrpSpPr>
        <p:grpSpPr bwMode="auto">
          <a:xfrm>
            <a:off x="6227763" y="3284538"/>
            <a:ext cx="1800225" cy="1317625"/>
            <a:chOff x="1701" y="2614"/>
            <a:chExt cx="1134" cy="830"/>
          </a:xfrm>
        </p:grpSpPr>
        <p:pic>
          <p:nvPicPr>
            <p:cNvPr id="12331" name="Picture 75" descr="名称未設定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 y="2614"/>
              <a:ext cx="1134" cy="830"/>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2332" name="Text Box 76"/>
            <p:cNvSpPr txBox="1">
              <a:spLocks noChangeArrowheads="1"/>
            </p:cNvSpPr>
            <p:nvPr/>
          </p:nvSpPr>
          <p:spPr bwMode="auto">
            <a:xfrm>
              <a:off x="1711" y="2738"/>
              <a:ext cx="112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業務　Ａ</a:t>
              </a:r>
            </a:p>
            <a:p>
              <a:pPr eaLnBrk="1" hangingPunct="1"/>
              <a:r>
                <a:rPr lang="ja-JP" altLang="en-US" sz="1200"/>
                <a:t>氏名：ソフツー　花子</a:t>
              </a:r>
            </a:p>
            <a:p>
              <a:pPr eaLnBrk="1" hangingPunct="1"/>
              <a:r>
                <a:rPr lang="ja-JP" altLang="en-US" sz="1200"/>
                <a:t>連絡先：</a:t>
              </a:r>
              <a:r>
                <a:rPr lang="en-US" altLang="ja-JP" sz="1200"/>
                <a:t>03-xxxx-2222</a:t>
              </a:r>
            </a:p>
            <a:p>
              <a:pPr eaLnBrk="1" hangingPunct="1"/>
              <a:r>
                <a:rPr lang="ja-JP" altLang="en-US" sz="1200"/>
                <a:t>住所：東京都江戸川区</a:t>
              </a:r>
            </a:p>
            <a:p>
              <a:pPr eaLnBrk="1" hangingPunct="1"/>
              <a:r>
                <a:rPr lang="ja-JP" altLang="en-US" sz="1200"/>
                <a:t>購入履歴</a:t>
              </a:r>
            </a:p>
          </p:txBody>
        </p:sp>
        <p:sp>
          <p:nvSpPr>
            <p:cNvPr id="12333" name="Text Box 77"/>
            <p:cNvSpPr txBox="1">
              <a:spLocks noChangeArrowheads="1"/>
            </p:cNvSpPr>
            <p:nvPr/>
          </p:nvSpPr>
          <p:spPr bwMode="auto">
            <a:xfrm>
              <a:off x="2200" y="3249"/>
              <a:ext cx="55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rgbClr val="B2B2B2"/>
                  </a:solidFill>
                </a:rPr>
                <a:t>ブラウザ画面</a:t>
              </a:r>
            </a:p>
          </p:txBody>
        </p:sp>
      </p:grpSp>
      <p:graphicFrame>
        <p:nvGraphicFramePr>
          <p:cNvPr id="12309" name="Object 79"/>
          <p:cNvGraphicFramePr>
            <a:graphicFrameLocks noChangeAspect="1"/>
          </p:cNvGraphicFramePr>
          <p:nvPr/>
        </p:nvGraphicFramePr>
        <p:xfrm>
          <a:off x="5438775" y="4903788"/>
          <a:ext cx="646113" cy="612775"/>
        </p:xfrm>
        <a:graphic>
          <a:graphicData uri="http://schemas.openxmlformats.org/presentationml/2006/ole">
            <mc:AlternateContent xmlns:mc="http://schemas.openxmlformats.org/markup-compatibility/2006">
              <mc:Choice xmlns:v="urn:schemas-microsoft-com:vml" Requires="v">
                <p:oleObj spid="_x0000_s100694" name="Visio" r:id="rId13" imgW="622995" imgH="587157" progId="Visio.Drawing.11">
                  <p:embed/>
                </p:oleObj>
              </mc:Choice>
              <mc:Fallback>
                <p:oleObj name="Visio" r:id="rId13" imgW="622995" imgH="587157" progId="Visio.Drawing.11">
                  <p:embed/>
                  <p:pic>
                    <p:nvPicPr>
                      <p:cNvPr id="0" name="Object 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8775" y="4903788"/>
                        <a:ext cx="646113"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310" name="Group 80"/>
          <p:cNvGrpSpPr>
            <a:grpSpLocks/>
          </p:cNvGrpSpPr>
          <p:nvPr/>
        </p:nvGrpSpPr>
        <p:grpSpPr bwMode="auto">
          <a:xfrm>
            <a:off x="7092950" y="4508500"/>
            <a:ext cx="1800225" cy="1317625"/>
            <a:chOff x="1701" y="2614"/>
            <a:chExt cx="1134" cy="830"/>
          </a:xfrm>
        </p:grpSpPr>
        <p:pic>
          <p:nvPicPr>
            <p:cNvPr id="12328" name="Picture 81" descr="名称未設定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 y="2614"/>
              <a:ext cx="1134" cy="830"/>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2329" name="Text Box 82"/>
            <p:cNvSpPr txBox="1">
              <a:spLocks noChangeArrowheads="1"/>
            </p:cNvSpPr>
            <p:nvPr/>
          </p:nvSpPr>
          <p:spPr bwMode="auto">
            <a:xfrm>
              <a:off x="1711" y="2738"/>
              <a:ext cx="4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業務　Ｂ</a:t>
              </a:r>
            </a:p>
            <a:p>
              <a:pPr eaLnBrk="1" hangingPunct="1"/>
              <a:r>
                <a:rPr lang="ja-JP" altLang="en-US" sz="1200"/>
                <a:t>表示なし</a:t>
              </a:r>
            </a:p>
          </p:txBody>
        </p:sp>
        <p:sp>
          <p:nvSpPr>
            <p:cNvPr id="12330" name="Text Box 83"/>
            <p:cNvSpPr txBox="1">
              <a:spLocks noChangeArrowheads="1"/>
            </p:cNvSpPr>
            <p:nvPr/>
          </p:nvSpPr>
          <p:spPr bwMode="auto">
            <a:xfrm>
              <a:off x="2200" y="3249"/>
              <a:ext cx="55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solidFill>
                    <a:srgbClr val="B2B2B2"/>
                  </a:solidFill>
                </a:rPr>
                <a:t>ブラウザ画面</a:t>
              </a:r>
            </a:p>
          </p:txBody>
        </p:sp>
      </p:grpSp>
      <p:graphicFrame>
        <p:nvGraphicFramePr>
          <p:cNvPr id="12311" name="Object 84"/>
          <p:cNvGraphicFramePr>
            <a:graphicFrameLocks noChangeAspect="1"/>
          </p:cNvGraphicFramePr>
          <p:nvPr/>
        </p:nvGraphicFramePr>
        <p:xfrm>
          <a:off x="6372225" y="4797425"/>
          <a:ext cx="773113" cy="712788"/>
        </p:xfrm>
        <a:graphic>
          <a:graphicData uri="http://schemas.openxmlformats.org/presentationml/2006/ole">
            <mc:AlternateContent xmlns:mc="http://schemas.openxmlformats.org/markup-compatibility/2006">
              <mc:Choice xmlns:v="urn:schemas-microsoft-com:vml" Requires="v">
                <p:oleObj spid="_x0000_s100695" name="Visio" r:id="rId14" imgW="1027212" imgH="947618" progId="Visio.Drawing.11">
                  <p:embed/>
                </p:oleObj>
              </mc:Choice>
              <mc:Fallback>
                <p:oleObj name="Visio" r:id="rId14" imgW="1027212" imgH="947618" progId="Visio.Drawing.11">
                  <p:embed/>
                  <p:pic>
                    <p:nvPicPr>
                      <p:cNvPr id="0" name="Object 8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4797425"/>
                        <a:ext cx="773113"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12" name="Rectangle 86"/>
          <p:cNvSpPr>
            <a:spLocks noChangeArrowheads="1"/>
          </p:cNvSpPr>
          <p:nvPr/>
        </p:nvSpPr>
        <p:spPr bwMode="auto">
          <a:xfrm>
            <a:off x="1116013" y="6165850"/>
            <a:ext cx="3168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400"/>
              <a:t>番号情報から顧客情報をポップアップ</a:t>
            </a:r>
          </a:p>
        </p:txBody>
      </p:sp>
      <p:sp>
        <p:nvSpPr>
          <p:cNvPr id="12313" name="Rectangle 87"/>
          <p:cNvSpPr>
            <a:spLocks noChangeArrowheads="1"/>
          </p:cNvSpPr>
          <p:nvPr/>
        </p:nvSpPr>
        <p:spPr bwMode="auto">
          <a:xfrm>
            <a:off x="5076825" y="6021388"/>
            <a:ext cx="38163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a:t>2</a:t>
            </a:r>
            <a:r>
              <a:rPr lang="ja-JP" altLang="en-US" sz="1400"/>
              <a:t>つの業務にログイン時、登録されている業務画面にポップアップ</a:t>
            </a:r>
          </a:p>
        </p:txBody>
      </p:sp>
      <p:sp>
        <p:nvSpPr>
          <p:cNvPr id="12314" name="Text Box 88"/>
          <p:cNvSpPr txBox="1">
            <a:spLocks noChangeArrowheads="1"/>
          </p:cNvSpPr>
          <p:nvPr/>
        </p:nvSpPr>
        <p:spPr bwMode="auto">
          <a:xfrm>
            <a:off x="2268538" y="1412875"/>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顧客</a:t>
            </a:r>
          </a:p>
        </p:txBody>
      </p:sp>
      <p:sp>
        <p:nvSpPr>
          <p:cNvPr id="12315" name="Text Box 91"/>
          <p:cNvSpPr txBox="1">
            <a:spLocks noChangeArrowheads="1"/>
          </p:cNvSpPr>
          <p:nvPr/>
        </p:nvSpPr>
        <p:spPr bwMode="auto">
          <a:xfrm>
            <a:off x="1090613" y="2781300"/>
            <a:ext cx="1393825" cy="314325"/>
          </a:xfrm>
          <a:prstGeom prst="rect">
            <a:avLst/>
          </a:prstGeom>
          <a:solidFill>
            <a:srgbClr val="FFFFFF"/>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a:t>0120-xxx-xxx</a:t>
            </a:r>
          </a:p>
        </p:txBody>
      </p:sp>
      <p:sp>
        <p:nvSpPr>
          <p:cNvPr id="12316" name="Line 19"/>
          <p:cNvSpPr>
            <a:spLocks noChangeShapeType="1"/>
          </p:cNvSpPr>
          <p:nvPr/>
        </p:nvSpPr>
        <p:spPr bwMode="auto">
          <a:xfrm flipH="1">
            <a:off x="1763713" y="1700213"/>
            <a:ext cx="0" cy="1081087"/>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17" name="Line 92"/>
          <p:cNvSpPr>
            <a:spLocks noChangeShapeType="1"/>
          </p:cNvSpPr>
          <p:nvPr/>
        </p:nvSpPr>
        <p:spPr bwMode="auto">
          <a:xfrm flipH="1">
            <a:off x="1763713" y="3141663"/>
            <a:ext cx="0" cy="20161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18" name="Text Box 63"/>
          <p:cNvSpPr txBox="1">
            <a:spLocks noChangeArrowheads="1"/>
          </p:cNvSpPr>
          <p:nvPr/>
        </p:nvSpPr>
        <p:spPr bwMode="auto">
          <a:xfrm>
            <a:off x="1403350" y="3644900"/>
            <a:ext cx="647700" cy="293688"/>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着信</a:t>
            </a:r>
          </a:p>
        </p:txBody>
      </p:sp>
      <p:graphicFrame>
        <p:nvGraphicFramePr>
          <p:cNvPr id="12319" name="Object 78"/>
          <p:cNvGraphicFramePr>
            <a:graphicFrameLocks noChangeAspect="1"/>
          </p:cNvGraphicFramePr>
          <p:nvPr/>
        </p:nvGraphicFramePr>
        <p:xfrm>
          <a:off x="5867400" y="5229225"/>
          <a:ext cx="615950" cy="808038"/>
        </p:xfrm>
        <a:graphic>
          <a:graphicData uri="http://schemas.openxmlformats.org/presentationml/2006/ole">
            <mc:AlternateContent xmlns:mc="http://schemas.openxmlformats.org/markup-compatibility/2006">
              <mc:Choice xmlns:v="urn:schemas-microsoft-com:vml" Requires="v">
                <p:oleObj spid="_x0000_s100696" name="Visio" r:id="rId15" imgW="593824" imgH="773847" progId="Visio.Drawing.11">
                  <p:embed/>
                </p:oleObj>
              </mc:Choice>
              <mc:Fallback>
                <p:oleObj name="Visio" r:id="rId15" imgW="593824" imgH="773847" progId="Visio.Drawing.11">
                  <p:embed/>
                  <p:pic>
                    <p:nvPicPr>
                      <p:cNvPr id="0" name="Object 7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7400" y="5229225"/>
                        <a:ext cx="6159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20" name="Line 94"/>
          <p:cNvSpPr>
            <a:spLocks noChangeShapeType="1"/>
          </p:cNvSpPr>
          <p:nvPr/>
        </p:nvSpPr>
        <p:spPr bwMode="auto">
          <a:xfrm flipH="1">
            <a:off x="5797550" y="3141663"/>
            <a:ext cx="0" cy="18002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21" name="Text Box 85"/>
          <p:cNvSpPr txBox="1">
            <a:spLocks noChangeArrowheads="1"/>
          </p:cNvSpPr>
          <p:nvPr/>
        </p:nvSpPr>
        <p:spPr bwMode="auto">
          <a:xfrm>
            <a:off x="5437188" y="3621088"/>
            <a:ext cx="647700" cy="293687"/>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着信</a:t>
            </a:r>
          </a:p>
        </p:txBody>
      </p:sp>
      <p:sp>
        <p:nvSpPr>
          <p:cNvPr id="12322" name="Text Box 95"/>
          <p:cNvSpPr txBox="1">
            <a:spLocks noChangeArrowheads="1"/>
          </p:cNvSpPr>
          <p:nvPr/>
        </p:nvSpPr>
        <p:spPr bwMode="auto">
          <a:xfrm>
            <a:off x="5076825" y="2746375"/>
            <a:ext cx="1368425" cy="466725"/>
          </a:xfrm>
          <a:prstGeom prst="rect">
            <a:avLst/>
          </a:prstGeom>
          <a:solidFill>
            <a:srgbClr val="FFFFFF"/>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200"/>
              <a:t>03-xxxx-xxxx</a:t>
            </a:r>
          </a:p>
          <a:p>
            <a:pPr algn="ctr" eaLnBrk="1" hangingPunct="1"/>
            <a:r>
              <a:rPr lang="ja-JP" altLang="en-US" sz="1200"/>
              <a:t>業務</a:t>
            </a:r>
            <a:r>
              <a:rPr lang="en-US" altLang="ja-JP" sz="1200"/>
              <a:t>A</a:t>
            </a:r>
            <a:r>
              <a:rPr lang="ja-JP" altLang="en-US" sz="1200"/>
              <a:t>番号</a:t>
            </a:r>
          </a:p>
        </p:txBody>
      </p:sp>
      <p:sp>
        <p:nvSpPr>
          <p:cNvPr id="12323" name="Line 96"/>
          <p:cNvSpPr>
            <a:spLocks noChangeShapeType="1"/>
          </p:cNvSpPr>
          <p:nvPr/>
        </p:nvSpPr>
        <p:spPr bwMode="auto">
          <a:xfrm flipH="1">
            <a:off x="5795963" y="1700213"/>
            <a:ext cx="0" cy="1081087"/>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24" name="Text Box 99"/>
          <p:cNvSpPr txBox="1">
            <a:spLocks noChangeArrowheads="1"/>
          </p:cNvSpPr>
          <p:nvPr/>
        </p:nvSpPr>
        <p:spPr bwMode="auto">
          <a:xfrm>
            <a:off x="6732588" y="2746375"/>
            <a:ext cx="1439862" cy="466725"/>
          </a:xfrm>
          <a:prstGeom prst="rect">
            <a:avLst/>
          </a:prstGeom>
          <a:solidFill>
            <a:srgbClr val="FFFFFF"/>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200">
                <a:solidFill>
                  <a:srgbClr val="B2B2B2"/>
                </a:solidFill>
              </a:rPr>
              <a:t>050-xxxx-xxxx</a:t>
            </a:r>
          </a:p>
          <a:p>
            <a:pPr algn="ctr" eaLnBrk="1" hangingPunct="1"/>
            <a:r>
              <a:rPr lang="ja-JP" altLang="en-US" sz="1200">
                <a:solidFill>
                  <a:srgbClr val="B2B2B2"/>
                </a:solidFill>
              </a:rPr>
              <a:t>業務</a:t>
            </a:r>
            <a:r>
              <a:rPr lang="en-US" altLang="ja-JP" sz="1200">
                <a:solidFill>
                  <a:srgbClr val="B2B2B2"/>
                </a:solidFill>
              </a:rPr>
              <a:t>B</a:t>
            </a:r>
            <a:r>
              <a:rPr lang="ja-JP" altLang="en-US" sz="1200">
                <a:solidFill>
                  <a:srgbClr val="B2B2B2"/>
                </a:solidFill>
              </a:rPr>
              <a:t>番号</a:t>
            </a:r>
          </a:p>
        </p:txBody>
      </p:sp>
      <p:sp>
        <p:nvSpPr>
          <p:cNvPr id="12325" name="Rectangle 100"/>
          <p:cNvSpPr>
            <a:spLocks noChangeArrowheads="1"/>
          </p:cNvSpPr>
          <p:nvPr/>
        </p:nvSpPr>
        <p:spPr bwMode="auto">
          <a:xfrm>
            <a:off x="1763713" y="1989138"/>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t>0120-xxx-xxx</a:t>
            </a:r>
            <a:r>
              <a:rPr lang="ja-JP" altLang="en-US" sz="1200"/>
              <a:t>に問合せ</a:t>
            </a:r>
          </a:p>
        </p:txBody>
      </p:sp>
      <p:sp>
        <p:nvSpPr>
          <p:cNvPr id="12326" name="Rectangle 101"/>
          <p:cNvSpPr>
            <a:spLocks noChangeArrowheads="1"/>
          </p:cNvSpPr>
          <p:nvPr/>
        </p:nvSpPr>
        <p:spPr bwMode="auto">
          <a:xfrm>
            <a:off x="5795963" y="1989138"/>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t>03-xxxx-xxxx</a:t>
            </a:r>
            <a:r>
              <a:rPr lang="ja-JP" altLang="en-US" sz="1200"/>
              <a:t>に問合せ</a:t>
            </a:r>
          </a:p>
        </p:txBody>
      </p:sp>
      <p:sp>
        <p:nvSpPr>
          <p:cNvPr id="12327" name="Rectangle 102"/>
          <p:cNvSpPr>
            <a:spLocks noChangeArrowheads="1"/>
          </p:cNvSpPr>
          <p:nvPr/>
        </p:nvSpPr>
        <p:spPr bwMode="auto">
          <a:xfrm>
            <a:off x="6732588" y="2420938"/>
            <a:ext cx="1981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000">
                <a:solidFill>
                  <a:srgbClr val="B2B2B2"/>
                </a:solidFill>
              </a:rPr>
              <a:t>050-xxxx-xxxx</a:t>
            </a:r>
            <a:r>
              <a:rPr lang="ja-JP" altLang="en-US" sz="1000">
                <a:solidFill>
                  <a:srgbClr val="B2B2B2"/>
                </a:solidFill>
              </a:rPr>
              <a:t>に問合せなし</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角丸四角形 66"/>
          <p:cNvSpPr/>
          <p:nvPr/>
        </p:nvSpPr>
        <p:spPr>
          <a:xfrm>
            <a:off x="899592" y="2708275"/>
            <a:ext cx="7128395" cy="573088"/>
          </a:xfrm>
          <a:prstGeom prst="roundRect">
            <a:avLst>
              <a:gd name="adj" fmla="val 10161"/>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13314"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E0068793-0F9A-4CD5-8A13-FB70CCA21382}" type="slidenum">
              <a:rPr lang="en-US" altLang="ja-JP"/>
              <a:pPr eaLnBrk="1" hangingPunct="1"/>
              <a:t>15</a:t>
            </a:fld>
            <a:endParaRPr lang="en-US" altLang="ja-JP"/>
          </a:p>
        </p:txBody>
      </p:sp>
      <p:sp>
        <p:nvSpPr>
          <p:cNvPr id="13315" name="Freeform 2"/>
          <p:cNvSpPr>
            <a:spLocks/>
          </p:cNvSpPr>
          <p:nvPr/>
        </p:nvSpPr>
        <p:spPr bwMode="auto">
          <a:xfrm>
            <a:off x="5938838" y="5618163"/>
            <a:ext cx="2305050" cy="792162"/>
          </a:xfrm>
          <a:custGeom>
            <a:avLst/>
            <a:gdLst>
              <a:gd name="T0" fmla="*/ 2305050 w 1452"/>
              <a:gd name="T1" fmla="*/ 0 h 363"/>
              <a:gd name="T2" fmla="*/ 2305050 w 1452"/>
              <a:gd name="T3" fmla="*/ 792162 h 363"/>
              <a:gd name="T4" fmla="*/ 0 w 1452"/>
              <a:gd name="T5" fmla="*/ 792162 h 363"/>
              <a:gd name="T6" fmla="*/ 0 w 1452"/>
              <a:gd name="T7" fmla="*/ 397172 h 3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3">
                <a:moveTo>
                  <a:pt x="1452" y="0"/>
                </a:moveTo>
                <a:lnTo>
                  <a:pt x="1452" y="363"/>
                </a:lnTo>
                <a:lnTo>
                  <a:pt x="0" y="363"/>
                </a:lnTo>
                <a:lnTo>
                  <a:pt x="0" y="182"/>
                </a:lnTo>
              </a:path>
            </a:pathLst>
          </a:custGeom>
          <a:noFill/>
          <a:ln w="38100">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16" name="Rectangle 3"/>
          <p:cNvSpPr>
            <a:spLocks noGrp="1" noChangeArrowheads="1"/>
          </p:cNvSpPr>
          <p:nvPr>
            <p:ph type="title"/>
          </p:nvPr>
        </p:nvSpPr>
        <p:spPr>
          <a:xfrm>
            <a:off x="457200" y="0"/>
            <a:ext cx="8686800" cy="692150"/>
          </a:xfrm>
        </p:spPr>
        <p:txBody>
          <a:bodyPr/>
          <a:lstStyle/>
          <a:p>
            <a:pPr eaLnBrk="1" hangingPunct="1"/>
            <a:r>
              <a:rPr lang="ja-JP" altLang="en-US" sz="2800" dirty="0"/>
              <a:t>インバウンド機能②　</a:t>
            </a:r>
            <a:r>
              <a:rPr lang="en-US" altLang="ja-JP" sz="2800" dirty="0"/>
              <a:t>ACD</a:t>
            </a:r>
            <a:r>
              <a:rPr lang="ja-JP" altLang="en-US" sz="2800" dirty="0"/>
              <a:t>機能（スキルベースルーティング）</a:t>
            </a:r>
          </a:p>
        </p:txBody>
      </p:sp>
      <p:pic>
        <p:nvPicPr>
          <p:cNvPr id="13318" name="Picture 5" descr="名称未設定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313" y="2816225"/>
            <a:ext cx="2376487" cy="3952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nvGrpSpPr>
          <p:cNvPr id="13319" name="Group 6"/>
          <p:cNvGrpSpPr>
            <a:grpSpLocks/>
          </p:cNvGrpSpPr>
          <p:nvPr/>
        </p:nvGrpSpPr>
        <p:grpSpPr bwMode="auto">
          <a:xfrm>
            <a:off x="1476375" y="4970463"/>
            <a:ext cx="615950" cy="647700"/>
            <a:chOff x="1157" y="2614"/>
            <a:chExt cx="506" cy="532"/>
          </a:xfrm>
        </p:grpSpPr>
        <p:graphicFrame>
          <p:nvGraphicFramePr>
            <p:cNvPr id="13376" name="Object 7"/>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3187" name="Visio" r:id="rId4" imgW="622995" imgH="587157" progId="Visio.Drawing.11">
                    <p:embed/>
                  </p:oleObj>
                </mc:Choice>
                <mc:Fallback>
                  <p:oleObj name="Visio" r:id="rId4" imgW="622995" imgH="587157" progId="Visio.Drawing.11">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77" name="Object 8"/>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3188" name="Visio" r:id="rId6" imgW="1027212" imgH="947618" progId="Visio.Drawing.11">
                    <p:embed/>
                  </p:oleObj>
                </mc:Choice>
                <mc:Fallback>
                  <p:oleObj name="Visio" r:id="rId6" imgW="1027212" imgH="947618" progId="Visio.Drawing.11">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78" name="Object 9"/>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3189" name="Visio" r:id="rId8" imgW="593824" imgH="773847" progId="Visio.Drawing.11">
                    <p:embed/>
                  </p:oleObj>
                </mc:Choice>
                <mc:Fallback>
                  <p:oleObj name="Visio" r:id="rId8" imgW="593824" imgH="773847" progId="Visio.Drawing.11">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320" name="Rectangle 10"/>
          <p:cNvSpPr>
            <a:spLocks noChangeArrowheads="1"/>
          </p:cNvSpPr>
          <p:nvPr/>
        </p:nvSpPr>
        <p:spPr bwMode="auto">
          <a:xfrm>
            <a:off x="1331913" y="4826000"/>
            <a:ext cx="2663825" cy="936625"/>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3321" name="Group 11"/>
          <p:cNvGrpSpPr>
            <a:grpSpLocks/>
          </p:cNvGrpSpPr>
          <p:nvPr/>
        </p:nvGrpSpPr>
        <p:grpSpPr bwMode="auto">
          <a:xfrm>
            <a:off x="2339975" y="4970463"/>
            <a:ext cx="615950" cy="647700"/>
            <a:chOff x="1157" y="2614"/>
            <a:chExt cx="506" cy="532"/>
          </a:xfrm>
        </p:grpSpPr>
        <p:graphicFrame>
          <p:nvGraphicFramePr>
            <p:cNvPr id="13373" name="Object 12"/>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3190" name="Visio" r:id="rId10" imgW="622995" imgH="587157" progId="Visio.Drawing.11">
                    <p:embed/>
                  </p:oleObj>
                </mc:Choice>
                <mc:Fallback>
                  <p:oleObj name="Visio" r:id="rId10" imgW="622995" imgH="587157" progId="Visio.Drawing.11">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74" name="Object 13"/>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3191" name="Visio" r:id="rId11" imgW="1027212" imgH="947618" progId="Visio.Drawing.11">
                    <p:embed/>
                  </p:oleObj>
                </mc:Choice>
                <mc:Fallback>
                  <p:oleObj name="Visio" r:id="rId11" imgW="1027212" imgH="947618" progId="Visio.Drawing.11">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75" name="Object 14"/>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3192" name="Visio" r:id="rId12" imgW="593824" imgH="773847" progId="Visio.Drawing.11">
                    <p:embed/>
                  </p:oleObj>
                </mc:Choice>
                <mc:Fallback>
                  <p:oleObj name="Visio" r:id="rId12" imgW="593824" imgH="773847" progId="Visio.Drawing.11">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3322" name="Group 15"/>
          <p:cNvGrpSpPr>
            <a:grpSpLocks/>
          </p:cNvGrpSpPr>
          <p:nvPr/>
        </p:nvGrpSpPr>
        <p:grpSpPr bwMode="auto">
          <a:xfrm>
            <a:off x="3203575" y="4970463"/>
            <a:ext cx="615950" cy="647700"/>
            <a:chOff x="1157" y="2614"/>
            <a:chExt cx="506" cy="532"/>
          </a:xfrm>
        </p:grpSpPr>
        <p:graphicFrame>
          <p:nvGraphicFramePr>
            <p:cNvPr id="13370" name="Object 16"/>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3193" name="Visio" r:id="rId13" imgW="622995" imgH="587157" progId="Visio.Drawing.11">
                    <p:embed/>
                  </p:oleObj>
                </mc:Choice>
                <mc:Fallback>
                  <p:oleObj name="Visio" r:id="rId13" imgW="622995" imgH="587157" progId="Visio.Drawing.11">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71" name="Object 17"/>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3194" name="Visio" r:id="rId14" imgW="1027212" imgH="947618" progId="Visio.Drawing.11">
                    <p:embed/>
                  </p:oleObj>
                </mc:Choice>
                <mc:Fallback>
                  <p:oleObj name="Visio" r:id="rId14" imgW="1027212" imgH="947618" progId="Visio.Drawing.11">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72" name="Object 18"/>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3195" name="Visio" r:id="rId15" imgW="593824" imgH="773847" progId="Visio.Drawing.11">
                    <p:embed/>
                  </p:oleObj>
                </mc:Choice>
                <mc:Fallback>
                  <p:oleObj name="Visio" r:id="rId15" imgW="593824" imgH="773847" progId="Visio.Drawing.11">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323" name="Line 20"/>
          <p:cNvSpPr>
            <a:spLocks noChangeShapeType="1"/>
          </p:cNvSpPr>
          <p:nvPr/>
        </p:nvSpPr>
        <p:spPr bwMode="auto">
          <a:xfrm>
            <a:off x="1979613" y="3602038"/>
            <a:ext cx="576262" cy="13684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4" name="Line 21"/>
          <p:cNvSpPr>
            <a:spLocks noChangeShapeType="1"/>
          </p:cNvSpPr>
          <p:nvPr/>
        </p:nvSpPr>
        <p:spPr bwMode="auto">
          <a:xfrm>
            <a:off x="2268538" y="3602038"/>
            <a:ext cx="1150937" cy="13684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5" name="Rectangle 23"/>
          <p:cNvSpPr>
            <a:spLocks noChangeArrowheads="1"/>
          </p:cNvSpPr>
          <p:nvPr/>
        </p:nvSpPr>
        <p:spPr bwMode="auto">
          <a:xfrm>
            <a:off x="1258888" y="5762625"/>
            <a:ext cx="2735262"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400" dirty="0"/>
              <a:t>（着信方法）</a:t>
            </a:r>
          </a:p>
          <a:p>
            <a:r>
              <a:rPr lang="ja-JP" altLang="en-US" sz="1400" dirty="0"/>
              <a:t>グローバル着信、待ち時間順着信</a:t>
            </a:r>
          </a:p>
          <a:p>
            <a:r>
              <a:rPr lang="ja-JP" altLang="en-US" sz="1400" dirty="0"/>
              <a:t>着信回数順着信、ランダム着信、順次着信</a:t>
            </a:r>
          </a:p>
        </p:txBody>
      </p:sp>
      <p:grpSp>
        <p:nvGrpSpPr>
          <p:cNvPr id="13326" name="Group 26"/>
          <p:cNvGrpSpPr>
            <a:grpSpLocks/>
          </p:cNvGrpSpPr>
          <p:nvPr/>
        </p:nvGrpSpPr>
        <p:grpSpPr bwMode="auto">
          <a:xfrm>
            <a:off x="4716463" y="4970463"/>
            <a:ext cx="615950" cy="647700"/>
            <a:chOff x="1157" y="2614"/>
            <a:chExt cx="506" cy="532"/>
          </a:xfrm>
        </p:grpSpPr>
        <p:graphicFrame>
          <p:nvGraphicFramePr>
            <p:cNvPr id="13367" name="Object 27"/>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3196" name="Visio" r:id="rId16" imgW="622995" imgH="587157" progId="Visio.Drawing.11">
                    <p:embed/>
                  </p:oleObj>
                </mc:Choice>
                <mc:Fallback>
                  <p:oleObj name="Visio" r:id="rId16" imgW="622995" imgH="587157" progId="Visio.Drawing.11">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68" name="Object 28"/>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3197" name="Visio" r:id="rId17" imgW="1027212" imgH="947618" progId="Visio.Drawing.11">
                    <p:embed/>
                  </p:oleObj>
                </mc:Choice>
                <mc:Fallback>
                  <p:oleObj name="Visio" r:id="rId17" imgW="1027212" imgH="947618" progId="Visio.Drawing.11">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69" name="Object 29"/>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3198" name="Visio" r:id="rId18" imgW="593824" imgH="773847" progId="Visio.Drawing.11">
                    <p:embed/>
                  </p:oleObj>
                </mc:Choice>
                <mc:Fallback>
                  <p:oleObj name="Visio" r:id="rId18" imgW="593824" imgH="773847" progId="Visio.Drawing.11">
                    <p:embed/>
                    <p:pic>
                      <p:nvPicPr>
                        <p:cNvPr id="0" name="Object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327" name="Rectangle 30"/>
          <p:cNvSpPr>
            <a:spLocks noChangeArrowheads="1"/>
          </p:cNvSpPr>
          <p:nvPr/>
        </p:nvSpPr>
        <p:spPr bwMode="auto">
          <a:xfrm>
            <a:off x="4572000" y="4826000"/>
            <a:ext cx="2663825" cy="936625"/>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3328" name="Group 31"/>
          <p:cNvGrpSpPr>
            <a:grpSpLocks/>
          </p:cNvGrpSpPr>
          <p:nvPr/>
        </p:nvGrpSpPr>
        <p:grpSpPr bwMode="auto">
          <a:xfrm>
            <a:off x="5580063" y="4970463"/>
            <a:ext cx="615950" cy="647700"/>
            <a:chOff x="1157" y="2614"/>
            <a:chExt cx="506" cy="532"/>
          </a:xfrm>
        </p:grpSpPr>
        <p:graphicFrame>
          <p:nvGraphicFramePr>
            <p:cNvPr id="13364" name="Object 32"/>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3199" name="Visio" r:id="rId19" imgW="622995" imgH="587157" progId="Visio.Drawing.11">
                    <p:embed/>
                  </p:oleObj>
                </mc:Choice>
                <mc:Fallback>
                  <p:oleObj name="Visio" r:id="rId19" imgW="622995" imgH="587157" progId="Visio.Drawing.11">
                    <p:embed/>
                    <p:pic>
                      <p:nvPicPr>
                        <p:cNvPr id="0" name="Object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65" name="Object 33"/>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3200" name="Visio" r:id="rId20" imgW="1027212" imgH="947618" progId="Visio.Drawing.11">
                    <p:embed/>
                  </p:oleObj>
                </mc:Choice>
                <mc:Fallback>
                  <p:oleObj name="Visio" r:id="rId20" imgW="1027212" imgH="947618" progId="Visio.Drawing.11">
                    <p:embed/>
                    <p:pic>
                      <p:nvPicPr>
                        <p:cNvPr id="0" name="Object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66" name="Object 34"/>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3201" name="Visio" r:id="rId21" imgW="593824" imgH="773847" progId="Visio.Drawing.11">
                    <p:embed/>
                  </p:oleObj>
                </mc:Choice>
                <mc:Fallback>
                  <p:oleObj name="Visio" r:id="rId21" imgW="593824" imgH="773847" progId="Visio.Drawing.11">
                    <p:embed/>
                    <p:pic>
                      <p:nvPicPr>
                        <p:cNvPr id="0" name="Object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3329" name="Group 35"/>
          <p:cNvGrpSpPr>
            <a:grpSpLocks/>
          </p:cNvGrpSpPr>
          <p:nvPr/>
        </p:nvGrpSpPr>
        <p:grpSpPr bwMode="auto">
          <a:xfrm>
            <a:off x="6443663" y="4970463"/>
            <a:ext cx="615950" cy="647700"/>
            <a:chOff x="1157" y="2614"/>
            <a:chExt cx="506" cy="532"/>
          </a:xfrm>
        </p:grpSpPr>
        <p:graphicFrame>
          <p:nvGraphicFramePr>
            <p:cNvPr id="13361" name="Object 36"/>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3202" name="Visio" r:id="rId22" imgW="622995" imgH="587157" progId="Visio.Drawing.11">
                    <p:embed/>
                  </p:oleObj>
                </mc:Choice>
                <mc:Fallback>
                  <p:oleObj name="Visio" r:id="rId22" imgW="622995" imgH="587157" progId="Visio.Drawing.11">
                    <p:embed/>
                    <p:pic>
                      <p:nvPicPr>
                        <p:cNvPr id="0" name="Object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62" name="Object 37"/>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3203" name="Visio" r:id="rId23" imgW="1027212" imgH="947618" progId="Visio.Drawing.11">
                    <p:embed/>
                  </p:oleObj>
                </mc:Choice>
                <mc:Fallback>
                  <p:oleObj name="Visio" r:id="rId23" imgW="1027212" imgH="947618" progId="Visio.Drawing.11">
                    <p:embed/>
                    <p:pic>
                      <p:nvPicPr>
                        <p:cNvPr id="0"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63" name="Object 38"/>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3204" name="Visio" r:id="rId24" imgW="593824" imgH="773847" progId="Visio.Drawing.11">
                    <p:embed/>
                  </p:oleObj>
                </mc:Choice>
                <mc:Fallback>
                  <p:oleObj name="Visio" r:id="rId24" imgW="593824" imgH="773847" progId="Visio.Drawing.11">
                    <p:embed/>
                    <p:pic>
                      <p:nvPicPr>
                        <p:cNvPr id="0" name="Object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330" name="Line 45"/>
          <p:cNvSpPr>
            <a:spLocks noChangeShapeType="1"/>
          </p:cNvSpPr>
          <p:nvPr/>
        </p:nvSpPr>
        <p:spPr bwMode="auto">
          <a:xfrm>
            <a:off x="5435600" y="3602038"/>
            <a:ext cx="504825" cy="137477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31" name="Line 46"/>
          <p:cNvSpPr>
            <a:spLocks noChangeShapeType="1"/>
          </p:cNvSpPr>
          <p:nvPr/>
        </p:nvSpPr>
        <p:spPr bwMode="auto">
          <a:xfrm>
            <a:off x="5940425" y="3746500"/>
            <a:ext cx="792163" cy="1230313"/>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32" name="Text Box 47"/>
          <p:cNvSpPr txBox="1">
            <a:spLocks noChangeArrowheads="1"/>
          </p:cNvSpPr>
          <p:nvPr/>
        </p:nvSpPr>
        <p:spPr bwMode="auto">
          <a:xfrm>
            <a:off x="7451725" y="4826000"/>
            <a:ext cx="1441450" cy="936625"/>
          </a:xfrm>
          <a:prstGeom prst="rect">
            <a:avLst/>
          </a:prstGeom>
          <a:solidFill>
            <a:srgbClr val="99CCFF"/>
          </a:solidFill>
          <a:ln w="9525">
            <a:solidFill>
              <a:srgbClr val="C0C0C0"/>
            </a:solidFill>
            <a:miter lim="800000"/>
            <a:headEnd/>
            <a:tailEnd/>
          </a:ln>
          <a:effectLst/>
        </p:spPr>
        <p:txBody>
          <a:bodyPr anchor="ctr" anchorCtr="1"/>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dirty="0">
                <a:solidFill>
                  <a:schemeClr val="bg1"/>
                </a:solidFill>
                <a:effectLst>
                  <a:outerShdw blurRad="38100" dist="38100" dir="2700000" algn="tl">
                    <a:srgbClr val="000000">
                      <a:alpha val="43137"/>
                    </a:srgbClr>
                  </a:outerShdw>
                </a:effectLst>
              </a:rPr>
              <a:t>（あふれ呼ガイダンス）</a:t>
            </a:r>
          </a:p>
          <a:p>
            <a:pPr eaLnBrk="1" hangingPunct="1"/>
            <a:r>
              <a:rPr lang="ja-JP" altLang="en-US" sz="1000" dirty="0">
                <a:solidFill>
                  <a:schemeClr val="bg1"/>
                </a:solidFill>
                <a:effectLst>
                  <a:outerShdw blurRad="38100" dist="38100" dir="2700000" algn="tl">
                    <a:srgbClr val="000000">
                      <a:alpha val="43137"/>
                    </a:srgbClr>
                  </a:outerShdw>
                </a:effectLst>
              </a:rPr>
              <a:t>只今混み合っています</a:t>
            </a:r>
          </a:p>
          <a:p>
            <a:pPr eaLnBrk="1" hangingPunct="1"/>
            <a:r>
              <a:rPr lang="ja-JP" altLang="en-US" sz="1000" dirty="0">
                <a:solidFill>
                  <a:schemeClr val="bg1"/>
                </a:solidFill>
                <a:effectLst>
                  <a:outerShdw blurRad="38100" dist="38100" dir="2700000" algn="tl">
                    <a:srgbClr val="000000">
                      <a:alpha val="43137"/>
                    </a:srgbClr>
                  </a:outerShdw>
                </a:effectLst>
              </a:rPr>
              <a:t>しばらくお待ちください</a:t>
            </a:r>
          </a:p>
        </p:txBody>
      </p:sp>
      <p:sp>
        <p:nvSpPr>
          <p:cNvPr id="13333" name="Line 48"/>
          <p:cNvSpPr>
            <a:spLocks noChangeShapeType="1"/>
          </p:cNvSpPr>
          <p:nvPr/>
        </p:nvSpPr>
        <p:spPr bwMode="auto">
          <a:xfrm>
            <a:off x="6804025" y="3817938"/>
            <a:ext cx="1081088" cy="1008062"/>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34" name="AutoShape 50"/>
          <p:cNvSpPr>
            <a:spLocks noChangeArrowheads="1"/>
          </p:cNvSpPr>
          <p:nvPr/>
        </p:nvSpPr>
        <p:spPr bwMode="auto">
          <a:xfrm>
            <a:off x="4860925" y="5618163"/>
            <a:ext cx="360363" cy="360362"/>
          </a:xfrm>
          <a:custGeom>
            <a:avLst/>
            <a:gdLst>
              <a:gd name="T0" fmla="*/ 180182 w 21600"/>
              <a:gd name="T1" fmla="*/ 0 h 21600"/>
              <a:gd name="T2" fmla="*/ 52770 w 21600"/>
              <a:gd name="T3" fmla="*/ 52770 h 21600"/>
              <a:gd name="T4" fmla="*/ 0 w 21600"/>
              <a:gd name="T5" fmla="*/ 180181 h 21600"/>
              <a:gd name="T6" fmla="*/ 52770 w 21600"/>
              <a:gd name="T7" fmla="*/ 307592 h 21600"/>
              <a:gd name="T8" fmla="*/ 180182 w 21600"/>
              <a:gd name="T9" fmla="*/ 360362 h 21600"/>
              <a:gd name="T10" fmla="*/ 307593 w 21600"/>
              <a:gd name="T11" fmla="*/ 307592 h 21600"/>
              <a:gd name="T12" fmla="*/ 360363 w 21600"/>
              <a:gd name="T13" fmla="*/ 180181 h 21600"/>
              <a:gd name="T14" fmla="*/ 307593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5" name="AutoShape 51"/>
          <p:cNvSpPr>
            <a:spLocks noChangeArrowheads="1"/>
          </p:cNvSpPr>
          <p:nvPr/>
        </p:nvSpPr>
        <p:spPr bwMode="auto">
          <a:xfrm>
            <a:off x="6589713" y="5618163"/>
            <a:ext cx="360362" cy="360362"/>
          </a:xfrm>
          <a:custGeom>
            <a:avLst/>
            <a:gdLst>
              <a:gd name="T0" fmla="*/ 180181 w 21600"/>
              <a:gd name="T1" fmla="*/ 0 h 21600"/>
              <a:gd name="T2" fmla="*/ 52770 w 21600"/>
              <a:gd name="T3" fmla="*/ 52770 h 21600"/>
              <a:gd name="T4" fmla="*/ 0 w 21600"/>
              <a:gd name="T5" fmla="*/ 180181 h 21600"/>
              <a:gd name="T6" fmla="*/ 52770 w 21600"/>
              <a:gd name="T7" fmla="*/ 307592 h 21600"/>
              <a:gd name="T8" fmla="*/ 180181 w 21600"/>
              <a:gd name="T9" fmla="*/ 360362 h 21600"/>
              <a:gd name="T10" fmla="*/ 307592 w 21600"/>
              <a:gd name="T11" fmla="*/ 307592 h 21600"/>
              <a:gd name="T12" fmla="*/ 360362 w 21600"/>
              <a:gd name="T13" fmla="*/ 180181 h 21600"/>
              <a:gd name="T14" fmla="*/ 307592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6" name="AutoShape 52"/>
          <p:cNvSpPr>
            <a:spLocks noChangeArrowheads="1"/>
          </p:cNvSpPr>
          <p:nvPr/>
        </p:nvSpPr>
        <p:spPr bwMode="auto">
          <a:xfrm>
            <a:off x="5724525" y="5618163"/>
            <a:ext cx="360363" cy="360362"/>
          </a:xfrm>
          <a:custGeom>
            <a:avLst/>
            <a:gdLst>
              <a:gd name="T0" fmla="*/ 180182 w 21600"/>
              <a:gd name="T1" fmla="*/ 0 h 21600"/>
              <a:gd name="T2" fmla="*/ 52770 w 21600"/>
              <a:gd name="T3" fmla="*/ 52770 h 21600"/>
              <a:gd name="T4" fmla="*/ 0 w 21600"/>
              <a:gd name="T5" fmla="*/ 180181 h 21600"/>
              <a:gd name="T6" fmla="*/ 52770 w 21600"/>
              <a:gd name="T7" fmla="*/ 307592 h 21600"/>
              <a:gd name="T8" fmla="*/ 180182 w 21600"/>
              <a:gd name="T9" fmla="*/ 360362 h 21600"/>
              <a:gd name="T10" fmla="*/ 307593 w 21600"/>
              <a:gd name="T11" fmla="*/ 307592 h 21600"/>
              <a:gd name="T12" fmla="*/ 360363 w 21600"/>
              <a:gd name="T13" fmla="*/ 180181 h 21600"/>
              <a:gd name="T14" fmla="*/ 307593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26" y="10800"/>
                </a:moveTo>
                <a:cubicBezTo>
                  <a:pt x="3426" y="14873"/>
                  <a:pt x="6727" y="18174"/>
                  <a:pt x="10800" y="18174"/>
                </a:cubicBezTo>
                <a:cubicBezTo>
                  <a:pt x="14873" y="18174"/>
                  <a:pt x="18174" y="14873"/>
                  <a:pt x="18174" y="10800"/>
                </a:cubicBezTo>
                <a:cubicBezTo>
                  <a:pt x="18174" y="6727"/>
                  <a:pt x="14873" y="3426"/>
                  <a:pt x="10800" y="3426"/>
                </a:cubicBezTo>
                <a:cubicBezTo>
                  <a:pt x="6727" y="3426"/>
                  <a:pt x="3426" y="6727"/>
                  <a:pt x="3426"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7" name="Text Box 53"/>
          <p:cNvSpPr txBox="1">
            <a:spLocks noChangeArrowheads="1"/>
          </p:cNvSpPr>
          <p:nvPr/>
        </p:nvSpPr>
        <p:spPr bwMode="auto">
          <a:xfrm>
            <a:off x="6227763" y="6130925"/>
            <a:ext cx="1716087" cy="4953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オペレーターが空き次第</a:t>
            </a:r>
          </a:p>
          <a:p>
            <a:pPr eaLnBrk="1" hangingPunct="1"/>
            <a:r>
              <a:rPr lang="ja-JP" altLang="en-US" sz="1200"/>
              <a:t>再度振り分け</a:t>
            </a:r>
          </a:p>
        </p:txBody>
      </p:sp>
      <p:sp>
        <p:nvSpPr>
          <p:cNvPr id="13338" name="Line 39"/>
          <p:cNvSpPr>
            <a:spLocks noChangeShapeType="1"/>
          </p:cNvSpPr>
          <p:nvPr/>
        </p:nvSpPr>
        <p:spPr bwMode="auto">
          <a:xfrm flipH="1">
            <a:off x="5724525" y="1700213"/>
            <a:ext cx="0" cy="11525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39" name="Text Box 59"/>
          <p:cNvSpPr txBox="1">
            <a:spLocks noChangeArrowheads="1"/>
          </p:cNvSpPr>
          <p:nvPr/>
        </p:nvSpPr>
        <p:spPr bwMode="auto">
          <a:xfrm>
            <a:off x="1116013" y="2862263"/>
            <a:ext cx="1393825" cy="314325"/>
          </a:xfrm>
          <a:prstGeom prst="rect">
            <a:avLst/>
          </a:prstGeom>
          <a:solidFill>
            <a:srgbClr val="FFFFFF"/>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a:t>0120-xxx-xxx</a:t>
            </a:r>
          </a:p>
        </p:txBody>
      </p:sp>
      <p:sp>
        <p:nvSpPr>
          <p:cNvPr id="13340" name="Line 19"/>
          <p:cNvSpPr>
            <a:spLocks noChangeShapeType="1"/>
          </p:cNvSpPr>
          <p:nvPr/>
        </p:nvSpPr>
        <p:spPr bwMode="auto">
          <a:xfrm flipH="1">
            <a:off x="1763713" y="1700213"/>
            <a:ext cx="0" cy="11525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41" name="Line 60"/>
          <p:cNvSpPr>
            <a:spLocks noChangeShapeType="1"/>
          </p:cNvSpPr>
          <p:nvPr/>
        </p:nvSpPr>
        <p:spPr bwMode="auto">
          <a:xfrm flipH="1">
            <a:off x="1763713" y="3176588"/>
            <a:ext cx="0" cy="18002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42" name="Text Box 22"/>
          <p:cNvSpPr txBox="1">
            <a:spLocks noChangeArrowheads="1"/>
          </p:cNvSpPr>
          <p:nvPr/>
        </p:nvSpPr>
        <p:spPr bwMode="auto">
          <a:xfrm>
            <a:off x="1331913" y="3459163"/>
            <a:ext cx="1820862" cy="4762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着信優先度設定に応じた</a:t>
            </a:r>
          </a:p>
          <a:p>
            <a:pPr eaLnBrk="1" hangingPunct="1"/>
            <a:r>
              <a:rPr lang="ja-JP" altLang="en-US" sz="1200"/>
              <a:t>着信の振り分けが可能</a:t>
            </a:r>
          </a:p>
        </p:txBody>
      </p:sp>
      <p:sp>
        <p:nvSpPr>
          <p:cNvPr id="13343" name="Text Box 54"/>
          <p:cNvSpPr txBox="1">
            <a:spLocks noChangeArrowheads="1"/>
          </p:cNvSpPr>
          <p:nvPr/>
        </p:nvSpPr>
        <p:spPr bwMode="auto">
          <a:xfrm>
            <a:off x="1331913" y="4522788"/>
            <a:ext cx="609600" cy="233362"/>
          </a:xfrm>
          <a:prstGeom prst="rect">
            <a:avLst/>
          </a:prstGeom>
          <a:solidFill>
            <a:srgbClr val="FFFFFF"/>
          </a:solidFill>
          <a:ln w="190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800">
                <a:solidFill>
                  <a:srgbClr val="FF0000"/>
                </a:solidFill>
              </a:rPr>
              <a:t>①</a:t>
            </a:r>
            <a:r>
              <a:rPr lang="ja-JP" altLang="en-US" sz="800">
                <a:solidFill>
                  <a:srgbClr val="FF0000"/>
                </a:solidFill>
              </a:rPr>
              <a:t>優先度</a:t>
            </a:r>
          </a:p>
        </p:txBody>
      </p:sp>
      <p:sp>
        <p:nvSpPr>
          <p:cNvPr id="13344" name="Text Box 61"/>
          <p:cNvSpPr txBox="1">
            <a:spLocks noChangeArrowheads="1"/>
          </p:cNvSpPr>
          <p:nvPr/>
        </p:nvSpPr>
        <p:spPr bwMode="auto">
          <a:xfrm>
            <a:off x="2124075" y="4522788"/>
            <a:ext cx="609600" cy="233362"/>
          </a:xfrm>
          <a:prstGeom prst="rect">
            <a:avLst/>
          </a:prstGeom>
          <a:solidFill>
            <a:srgbClr val="FFFFFF"/>
          </a:solidFill>
          <a:ln w="190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800">
                <a:solidFill>
                  <a:srgbClr val="FF0000"/>
                </a:solidFill>
              </a:rPr>
              <a:t>②</a:t>
            </a:r>
            <a:r>
              <a:rPr lang="ja-JP" altLang="en-US" sz="800">
                <a:solidFill>
                  <a:srgbClr val="FF0000"/>
                </a:solidFill>
              </a:rPr>
              <a:t>優先度</a:t>
            </a:r>
          </a:p>
        </p:txBody>
      </p:sp>
      <p:sp>
        <p:nvSpPr>
          <p:cNvPr id="13345" name="Text Box 62"/>
          <p:cNvSpPr txBox="1">
            <a:spLocks noChangeArrowheads="1"/>
          </p:cNvSpPr>
          <p:nvPr/>
        </p:nvSpPr>
        <p:spPr bwMode="auto">
          <a:xfrm>
            <a:off x="2916238" y="4522788"/>
            <a:ext cx="609600" cy="233362"/>
          </a:xfrm>
          <a:prstGeom prst="rect">
            <a:avLst/>
          </a:prstGeom>
          <a:solidFill>
            <a:srgbClr val="FFFFFF"/>
          </a:solidFill>
          <a:ln w="190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800">
                <a:solidFill>
                  <a:srgbClr val="FF0000"/>
                </a:solidFill>
              </a:rPr>
              <a:t>③</a:t>
            </a:r>
            <a:r>
              <a:rPr lang="ja-JP" altLang="en-US" sz="800">
                <a:solidFill>
                  <a:srgbClr val="FF0000"/>
                </a:solidFill>
              </a:rPr>
              <a:t>優先度</a:t>
            </a:r>
          </a:p>
        </p:txBody>
      </p:sp>
      <p:sp>
        <p:nvSpPr>
          <p:cNvPr id="13346" name="Text Box 63"/>
          <p:cNvSpPr txBox="1">
            <a:spLocks noChangeArrowheads="1"/>
          </p:cNvSpPr>
          <p:nvPr/>
        </p:nvSpPr>
        <p:spPr bwMode="auto">
          <a:xfrm>
            <a:off x="5148263" y="2862263"/>
            <a:ext cx="1349375" cy="314325"/>
          </a:xfrm>
          <a:prstGeom prst="rect">
            <a:avLst/>
          </a:prstGeom>
          <a:solidFill>
            <a:srgbClr val="FFFFFF"/>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a:t>03-xxxx-xxxx</a:t>
            </a:r>
          </a:p>
        </p:txBody>
      </p:sp>
      <p:sp>
        <p:nvSpPr>
          <p:cNvPr id="13347" name="Oval 64"/>
          <p:cNvSpPr>
            <a:spLocks noChangeArrowheads="1"/>
          </p:cNvSpPr>
          <p:nvPr/>
        </p:nvSpPr>
        <p:spPr bwMode="auto">
          <a:xfrm>
            <a:off x="5003800" y="1412875"/>
            <a:ext cx="1944688"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48" name="Text Box 65"/>
          <p:cNvSpPr txBox="1">
            <a:spLocks noChangeArrowheads="1"/>
          </p:cNvSpPr>
          <p:nvPr/>
        </p:nvSpPr>
        <p:spPr bwMode="auto">
          <a:xfrm>
            <a:off x="6013450" y="1412875"/>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顧客</a:t>
            </a:r>
          </a:p>
        </p:txBody>
      </p:sp>
      <p:graphicFrame>
        <p:nvGraphicFramePr>
          <p:cNvPr id="13349" name="Object 66"/>
          <p:cNvGraphicFramePr>
            <a:graphicFrameLocks noChangeAspect="1"/>
          </p:cNvGraphicFramePr>
          <p:nvPr/>
        </p:nvGraphicFramePr>
        <p:xfrm>
          <a:off x="5292725" y="1052513"/>
          <a:ext cx="646113" cy="612775"/>
        </p:xfrm>
        <a:graphic>
          <a:graphicData uri="http://schemas.openxmlformats.org/presentationml/2006/ole">
            <mc:AlternateContent xmlns:mc="http://schemas.openxmlformats.org/markup-compatibility/2006">
              <mc:Choice xmlns:v="urn:schemas-microsoft-com:vml" Requires="v">
                <p:oleObj spid="_x0000_s103205" name="Visio" r:id="rId25" imgW="622995" imgH="587157" progId="Visio.Drawing.11">
                  <p:embed/>
                </p:oleObj>
              </mc:Choice>
              <mc:Fallback>
                <p:oleObj name="Visio" r:id="rId25" imgW="622995" imgH="587157" progId="Visio.Drawing.11">
                  <p:embed/>
                  <p:pic>
                    <p:nvPicPr>
                      <p:cNvPr id="0" name="Object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1052513"/>
                        <a:ext cx="646113"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50" name="Oval 68"/>
          <p:cNvSpPr>
            <a:spLocks noChangeArrowheads="1"/>
          </p:cNvSpPr>
          <p:nvPr/>
        </p:nvSpPr>
        <p:spPr bwMode="auto">
          <a:xfrm>
            <a:off x="1258888" y="1412875"/>
            <a:ext cx="194468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3351" name="Object 69"/>
          <p:cNvGraphicFramePr>
            <a:graphicFrameLocks noChangeAspect="1"/>
          </p:cNvGraphicFramePr>
          <p:nvPr/>
        </p:nvGraphicFramePr>
        <p:xfrm>
          <a:off x="1541463" y="1052513"/>
          <a:ext cx="646112" cy="612775"/>
        </p:xfrm>
        <a:graphic>
          <a:graphicData uri="http://schemas.openxmlformats.org/presentationml/2006/ole">
            <mc:AlternateContent xmlns:mc="http://schemas.openxmlformats.org/markup-compatibility/2006">
              <mc:Choice xmlns:v="urn:schemas-microsoft-com:vml" Requires="v">
                <p:oleObj spid="_x0000_s103206" name="Visio" r:id="rId26" imgW="622995" imgH="587157" progId="Visio.Drawing.11">
                  <p:embed/>
                </p:oleObj>
              </mc:Choice>
              <mc:Fallback>
                <p:oleObj name="Visio" r:id="rId26" imgW="622995" imgH="587157" progId="Visio.Drawing.11">
                  <p:embed/>
                  <p:pic>
                    <p:nvPicPr>
                      <p:cNvPr id="0" name="Object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463" y="1052513"/>
                        <a:ext cx="64611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52" name="Text Box 70"/>
          <p:cNvSpPr txBox="1">
            <a:spLocks noChangeArrowheads="1"/>
          </p:cNvSpPr>
          <p:nvPr/>
        </p:nvSpPr>
        <p:spPr bwMode="auto">
          <a:xfrm>
            <a:off x="2268538" y="1412875"/>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顧客</a:t>
            </a:r>
          </a:p>
        </p:txBody>
      </p:sp>
      <p:sp>
        <p:nvSpPr>
          <p:cNvPr id="13353" name="Line 71"/>
          <p:cNvSpPr>
            <a:spLocks noChangeShapeType="1"/>
          </p:cNvSpPr>
          <p:nvPr/>
        </p:nvSpPr>
        <p:spPr bwMode="auto">
          <a:xfrm flipH="1">
            <a:off x="5003800" y="3608388"/>
            <a:ext cx="0" cy="13684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54" name="Line 72"/>
          <p:cNvSpPr>
            <a:spLocks noChangeShapeType="1"/>
          </p:cNvSpPr>
          <p:nvPr/>
        </p:nvSpPr>
        <p:spPr bwMode="auto">
          <a:xfrm flipH="1">
            <a:off x="5724525" y="3176588"/>
            <a:ext cx="0" cy="43180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55" name="Text Box 49"/>
          <p:cNvSpPr txBox="1">
            <a:spLocks noChangeArrowheads="1"/>
          </p:cNvSpPr>
          <p:nvPr/>
        </p:nvSpPr>
        <p:spPr bwMode="auto">
          <a:xfrm>
            <a:off x="4643438" y="3459163"/>
            <a:ext cx="2378075" cy="4762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オペレーターが塞がっている場合の</a:t>
            </a:r>
          </a:p>
          <a:p>
            <a:pPr eaLnBrk="1" hangingPunct="1"/>
            <a:r>
              <a:rPr lang="ja-JP" altLang="en-US" sz="1200"/>
              <a:t>あふれ呼設定が可能</a:t>
            </a:r>
          </a:p>
        </p:txBody>
      </p:sp>
      <p:sp>
        <p:nvSpPr>
          <p:cNvPr id="13356" name="Rectangle 73"/>
          <p:cNvSpPr>
            <a:spLocks noChangeArrowheads="1"/>
          </p:cNvSpPr>
          <p:nvPr/>
        </p:nvSpPr>
        <p:spPr bwMode="auto">
          <a:xfrm>
            <a:off x="1763713" y="1989138"/>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t>0120-xxx-xxx</a:t>
            </a:r>
            <a:r>
              <a:rPr lang="ja-JP" altLang="en-US" sz="1200"/>
              <a:t>に問合せ</a:t>
            </a:r>
          </a:p>
        </p:txBody>
      </p:sp>
      <p:sp>
        <p:nvSpPr>
          <p:cNvPr id="13357" name="Rectangle 74"/>
          <p:cNvSpPr>
            <a:spLocks noChangeArrowheads="1"/>
          </p:cNvSpPr>
          <p:nvPr/>
        </p:nvSpPr>
        <p:spPr bwMode="auto">
          <a:xfrm>
            <a:off x="5795963" y="1989138"/>
            <a:ext cx="1800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t>03-xxxx-xxxx</a:t>
            </a:r>
            <a:r>
              <a:rPr lang="ja-JP" altLang="en-US" sz="1200"/>
              <a:t>に問合せ</a:t>
            </a:r>
          </a:p>
        </p:txBody>
      </p:sp>
      <p:sp>
        <p:nvSpPr>
          <p:cNvPr id="13358" name="AutoShape 42"/>
          <p:cNvSpPr>
            <a:spLocks noChangeArrowheads="1"/>
          </p:cNvSpPr>
          <p:nvPr/>
        </p:nvSpPr>
        <p:spPr bwMode="auto">
          <a:xfrm>
            <a:off x="4860925" y="4400550"/>
            <a:ext cx="360363" cy="360363"/>
          </a:xfrm>
          <a:custGeom>
            <a:avLst/>
            <a:gdLst>
              <a:gd name="T0" fmla="*/ 180182 w 21600"/>
              <a:gd name="T1" fmla="*/ 0 h 21600"/>
              <a:gd name="T2" fmla="*/ 52770 w 21600"/>
              <a:gd name="T3" fmla="*/ 52770 h 21600"/>
              <a:gd name="T4" fmla="*/ 0 w 21600"/>
              <a:gd name="T5" fmla="*/ 180182 h 21600"/>
              <a:gd name="T6" fmla="*/ 52770 w 21600"/>
              <a:gd name="T7" fmla="*/ 307593 h 21600"/>
              <a:gd name="T8" fmla="*/ 180182 w 21600"/>
              <a:gd name="T9" fmla="*/ 360363 h 21600"/>
              <a:gd name="T10" fmla="*/ 307593 w 21600"/>
              <a:gd name="T11" fmla="*/ 307593 h 21600"/>
              <a:gd name="T12" fmla="*/ 360363 w 21600"/>
              <a:gd name="T13" fmla="*/ 180182 h 21600"/>
              <a:gd name="T14" fmla="*/ 307593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59" name="AutoShape 43"/>
          <p:cNvSpPr>
            <a:spLocks noChangeArrowheads="1"/>
          </p:cNvSpPr>
          <p:nvPr/>
        </p:nvSpPr>
        <p:spPr bwMode="auto">
          <a:xfrm>
            <a:off x="5580063" y="4400550"/>
            <a:ext cx="360362" cy="360363"/>
          </a:xfrm>
          <a:custGeom>
            <a:avLst/>
            <a:gdLst>
              <a:gd name="T0" fmla="*/ 180181 w 21600"/>
              <a:gd name="T1" fmla="*/ 0 h 21600"/>
              <a:gd name="T2" fmla="*/ 52770 w 21600"/>
              <a:gd name="T3" fmla="*/ 52770 h 21600"/>
              <a:gd name="T4" fmla="*/ 0 w 21600"/>
              <a:gd name="T5" fmla="*/ 180182 h 21600"/>
              <a:gd name="T6" fmla="*/ 52770 w 21600"/>
              <a:gd name="T7" fmla="*/ 307593 h 21600"/>
              <a:gd name="T8" fmla="*/ 180181 w 21600"/>
              <a:gd name="T9" fmla="*/ 360363 h 21600"/>
              <a:gd name="T10" fmla="*/ 307592 w 21600"/>
              <a:gd name="T11" fmla="*/ 307593 h 21600"/>
              <a:gd name="T12" fmla="*/ 360362 w 21600"/>
              <a:gd name="T13" fmla="*/ 180182 h 21600"/>
              <a:gd name="T14" fmla="*/ 307592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60" name="AutoShape 44"/>
          <p:cNvSpPr>
            <a:spLocks noChangeArrowheads="1"/>
          </p:cNvSpPr>
          <p:nvPr/>
        </p:nvSpPr>
        <p:spPr bwMode="auto">
          <a:xfrm>
            <a:off x="6300788" y="4400550"/>
            <a:ext cx="360362" cy="360363"/>
          </a:xfrm>
          <a:custGeom>
            <a:avLst/>
            <a:gdLst>
              <a:gd name="T0" fmla="*/ 180181 w 21600"/>
              <a:gd name="T1" fmla="*/ 0 h 21600"/>
              <a:gd name="T2" fmla="*/ 52770 w 21600"/>
              <a:gd name="T3" fmla="*/ 52770 h 21600"/>
              <a:gd name="T4" fmla="*/ 0 w 21600"/>
              <a:gd name="T5" fmla="*/ 180182 h 21600"/>
              <a:gd name="T6" fmla="*/ 52770 w 21600"/>
              <a:gd name="T7" fmla="*/ 307593 h 21600"/>
              <a:gd name="T8" fmla="*/ 180181 w 21600"/>
              <a:gd name="T9" fmla="*/ 360363 h 21600"/>
              <a:gd name="T10" fmla="*/ 307592 w 21600"/>
              <a:gd name="T11" fmla="*/ 307593 h 21600"/>
              <a:gd name="T12" fmla="*/ 360362 w 21600"/>
              <a:gd name="T13" fmla="*/ 180182 h 21600"/>
              <a:gd name="T14" fmla="*/ 307592 w 21600"/>
              <a:gd name="T15" fmla="*/ 5277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p:cNvSpPr/>
          <p:nvPr/>
        </p:nvSpPr>
        <p:spPr>
          <a:xfrm>
            <a:off x="761753" y="2068513"/>
            <a:ext cx="7771059" cy="579437"/>
          </a:xfrm>
          <a:prstGeom prst="roundRect">
            <a:avLst>
              <a:gd name="adj" fmla="val 6819"/>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14338"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FB6A646F-13C9-431D-B33E-00F8E7CDBFA8}" type="slidenum">
              <a:rPr lang="en-US" altLang="ja-JP"/>
              <a:pPr eaLnBrk="1" hangingPunct="1"/>
              <a:t>16</a:t>
            </a:fld>
            <a:endParaRPr lang="en-US" altLang="ja-JP"/>
          </a:p>
        </p:txBody>
      </p:sp>
      <p:sp>
        <p:nvSpPr>
          <p:cNvPr id="14339" name="Line 247"/>
          <p:cNvSpPr>
            <a:spLocks noChangeShapeType="1"/>
          </p:cNvSpPr>
          <p:nvPr/>
        </p:nvSpPr>
        <p:spPr bwMode="auto">
          <a:xfrm>
            <a:off x="6372225" y="2492375"/>
            <a:ext cx="0" cy="504825"/>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0" name="Line 241"/>
          <p:cNvSpPr>
            <a:spLocks noChangeShapeType="1"/>
          </p:cNvSpPr>
          <p:nvPr/>
        </p:nvSpPr>
        <p:spPr bwMode="auto">
          <a:xfrm>
            <a:off x="7019925" y="3860800"/>
            <a:ext cx="0" cy="865188"/>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1" name="Line 227"/>
          <p:cNvSpPr>
            <a:spLocks noChangeShapeType="1"/>
          </p:cNvSpPr>
          <p:nvPr/>
        </p:nvSpPr>
        <p:spPr bwMode="auto">
          <a:xfrm>
            <a:off x="7451725" y="3357563"/>
            <a:ext cx="0" cy="431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2" name="Text Box 228"/>
          <p:cNvSpPr txBox="1">
            <a:spLocks noChangeArrowheads="1"/>
          </p:cNvSpPr>
          <p:nvPr/>
        </p:nvSpPr>
        <p:spPr bwMode="auto">
          <a:xfrm>
            <a:off x="6156325" y="3141663"/>
            <a:ext cx="2376488" cy="284162"/>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夜間</a:t>
            </a:r>
          </a:p>
        </p:txBody>
      </p:sp>
      <p:sp>
        <p:nvSpPr>
          <p:cNvPr id="14343" name="Line 199"/>
          <p:cNvSpPr>
            <a:spLocks noChangeShapeType="1"/>
          </p:cNvSpPr>
          <p:nvPr/>
        </p:nvSpPr>
        <p:spPr bwMode="auto">
          <a:xfrm>
            <a:off x="3563938" y="3357563"/>
            <a:ext cx="0" cy="2159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4" name="Text Box 197"/>
          <p:cNvSpPr txBox="1">
            <a:spLocks noChangeArrowheads="1"/>
          </p:cNvSpPr>
          <p:nvPr/>
        </p:nvSpPr>
        <p:spPr bwMode="auto">
          <a:xfrm>
            <a:off x="755650" y="3141663"/>
            <a:ext cx="5184775" cy="284162"/>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問合せ内容に応じた窓口番号の案内ガイダンスを再生</a:t>
            </a:r>
          </a:p>
        </p:txBody>
      </p:sp>
      <p:sp>
        <p:nvSpPr>
          <p:cNvPr id="14345" name="Rectangle 7"/>
          <p:cNvSpPr>
            <a:spLocks noGrp="1" noChangeArrowheads="1"/>
          </p:cNvSpPr>
          <p:nvPr>
            <p:ph type="title"/>
          </p:nvPr>
        </p:nvSpPr>
        <p:spPr>
          <a:xfrm>
            <a:off x="457200" y="0"/>
            <a:ext cx="8686800" cy="692150"/>
          </a:xfrm>
        </p:spPr>
        <p:txBody>
          <a:bodyPr/>
          <a:lstStyle/>
          <a:p>
            <a:pPr eaLnBrk="1" hangingPunct="1"/>
            <a:r>
              <a:rPr lang="ja-JP" altLang="en-US" sz="2800" dirty="0"/>
              <a:t>インバウンド機能③　</a:t>
            </a:r>
            <a:r>
              <a:rPr lang="en-US" altLang="ja-JP" sz="2800" dirty="0"/>
              <a:t>IVR</a:t>
            </a:r>
            <a:r>
              <a:rPr lang="ja-JP" altLang="en-US" sz="2800" dirty="0"/>
              <a:t>機能（音声自動応答）</a:t>
            </a:r>
          </a:p>
        </p:txBody>
      </p:sp>
      <p:pic>
        <p:nvPicPr>
          <p:cNvPr id="14347" name="Picture 70" descr="名称未設定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0" y="2170113"/>
            <a:ext cx="2376488" cy="39528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nvGrpSpPr>
          <p:cNvPr id="14348" name="Group 76"/>
          <p:cNvGrpSpPr>
            <a:grpSpLocks/>
          </p:cNvGrpSpPr>
          <p:nvPr/>
        </p:nvGrpSpPr>
        <p:grpSpPr bwMode="auto">
          <a:xfrm>
            <a:off x="468313" y="5013325"/>
            <a:ext cx="615950" cy="647700"/>
            <a:chOff x="1157" y="2614"/>
            <a:chExt cx="506" cy="532"/>
          </a:xfrm>
        </p:grpSpPr>
        <p:graphicFrame>
          <p:nvGraphicFramePr>
            <p:cNvPr id="14404" name="Object 73"/>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7185" name="Visio" r:id="rId4" imgW="622995" imgH="587157" progId="Visio.Drawing.11">
                    <p:embed/>
                  </p:oleObj>
                </mc:Choice>
                <mc:Fallback>
                  <p:oleObj name="Visio" r:id="rId4" imgW="622995" imgH="587157" progId="Visio.Drawing.11">
                    <p:embed/>
                    <p:pic>
                      <p:nvPicPr>
                        <p:cNvPr id="0" name="Object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405" name="Object 74"/>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7186" name="Visio" r:id="rId6" imgW="1027212" imgH="947618" progId="Visio.Drawing.11">
                    <p:embed/>
                  </p:oleObj>
                </mc:Choice>
                <mc:Fallback>
                  <p:oleObj name="Visio" r:id="rId6" imgW="1027212" imgH="947618" progId="Visio.Drawing.11">
                    <p:embed/>
                    <p:pic>
                      <p:nvPicPr>
                        <p:cNvPr id="0" name="Object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406" name="Object 75"/>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7187" name="Visio" r:id="rId8" imgW="593824" imgH="773847" progId="Visio.Drawing.11">
                    <p:embed/>
                  </p:oleObj>
                </mc:Choice>
                <mc:Fallback>
                  <p:oleObj name="Visio" r:id="rId8" imgW="593824" imgH="773847" progId="Visio.Drawing.11">
                    <p:embed/>
                    <p:pic>
                      <p:nvPicPr>
                        <p:cNvPr id="0" name="Object 7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349" name="Rectangle 77"/>
          <p:cNvSpPr>
            <a:spLocks noChangeArrowheads="1"/>
          </p:cNvSpPr>
          <p:nvPr/>
        </p:nvSpPr>
        <p:spPr bwMode="auto">
          <a:xfrm>
            <a:off x="323850" y="4868863"/>
            <a:ext cx="1800225" cy="936625"/>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50" name="Group 78"/>
          <p:cNvGrpSpPr>
            <a:grpSpLocks/>
          </p:cNvGrpSpPr>
          <p:nvPr/>
        </p:nvGrpSpPr>
        <p:grpSpPr bwMode="auto">
          <a:xfrm>
            <a:off x="1331913" y="5013325"/>
            <a:ext cx="615950" cy="647700"/>
            <a:chOff x="1157" y="2614"/>
            <a:chExt cx="506" cy="532"/>
          </a:xfrm>
        </p:grpSpPr>
        <p:graphicFrame>
          <p:nvGraphicFramePr>
            <p:cNvPr id="14401" name="Object 79"/>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7188" name="Visio" r:id="rId10" imgW="622995" imgH="587157" progId="Visio.Drawing.11">
                    <p:embed/>
                  </p:oleObj>
                </mc:Choice>
                <mc:Fallback>
                  <p:oleObj name="Visio" r:id="rId10" imgW="622995" imgH="587157" progId="Visio.Drawing.11">
                    <p:embed/>
                    <p:pic>
                      <p:nvPicPr>
                        <p:cNvPr id="0" name="Object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402" name="Object 80"/>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7189" name="Visio" r:id="rId11" imgW="1027212" imgH="947618" progId="Visio.Drawing.11">
                    <p:embed/>
                  </p:oleObj>
                </mc:Choice>
                <mc:Fallback>
                  <p:oleObj name="Visio" r:id="rId11" imgW="1027212" imgH="947618" progId="Visio.Drawing.11">
                    <p:embed/>
                    <p:pic>
                      <p:nvPicPr>
                        <p:cNvPr id="0" name="Object 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403" name="Object 81"/>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7190" name="Visio" r:id="rId12" imgW="593824" imgH="773847" progId="Visio.Drawing.11">
                    <p:embed/>
                  </p:oleObj>
                </mc:Choice>
                <mc:Fallback>
                  <p:oleObj name="Visio" r:id="rId12" imgW="593824" imgH="773847" progId="Visio.Drawing.11">
                    <p:embed/>
                    <p:pic>
                      <p:nvPicPr>
                        <p:cNvPr id="0" name="Object 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351" name="Oval 71"/>
          <p:cNvSpPr>
            <a:spLocks noChangeArrowheads="1"/>
          </p:cNvSpPr>
          <p:nvPr/>
        </p:nvSpPr>
        <p:spPr bwMode="auto">
          <a:xfrm>
            <a:off x="2344738" y="1412875"/>
            <a:ext cx="107473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4352" name="Object 72"/>
          <p:cNvGraphicFramePr>
            <a:graphicFrameLocks noChangeAspect="1"/>
          </p:cNvGraphicFramePr>
          <p:nvPr/>
        </p:nvGraphicFramePr>
        <p:xfrm>
          <a:off x="2627313" y="1052513"/>
          <a:ext cx="646112" cy="612775"/>
        </p:xfrm>
        <a:graphic>
          <a:graphicData uri="http://schemas.openxmlformats.org/presentationml/2006/ole">
            <mc:AlternateContent xmlns:mc="http://schemas.openxmlformats.org/markup-compatibility/2006">
              <mc:Choice xmlns:v="urn:schemas-microsoft-com:vml" Requires="v">
                <p:oleObj spid="_x0000_s107191" name="Visio" r:id="rId13" imgW="622995" imgH="587157" progId="Visio.Drawing.11">
                  <p:embed/>
                </p:oleObj>
              </mc:Choice>
              <mc:Fallback>
                <p:oleObj name="Visio" r:id="rId13" imgW="622995" imgH="587157" progId="Visio.Drawing.11">
                  <p:embed/>
                  <p:pic>
                    <p:nvPicPr>
                      <p:cNvPr id="0" name="Object 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1052513"/>
                        <a:ext cx="646112"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53" name="Oval 141"/>
          <p:cNvSpPr>
            <a:spLocks noChangeArrowheads="1"/>
          </p:cNvSpPr>
          <p:nvPr/>
        </p:nvSpPr>
        <p:spPr bwMode="auto">
          <a:xfrm>
            <a:off x="5735638" y="1412875"/>
            <a:ext cx="1074737" cy="358775"/>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4354" name="Object 161"/>
          <p:cNvGraphicFramePr>
            <a:graphicFrameLocks noChangeAspect="1"/>
          </p:cNvGraphicFramePr>
          <p:nvPr/>
        </p:nvGraphicFramePr>
        <p:xfrm>
          <a:off x="6018213" y="1052513"/>
          <a:ext cx="587375" cy="588962"/>
        </p:xfrm>
        <a:graphic>
          <a:graphicData uri="http://schemas.openxmlformats.org/presentationml/2006/ole">
            <mc:AlternateContent xmlns:mc="http://schemas.openxmlformats.org/markup-compatibility/2006">
              <mc:Choice xmlns:v="urn:schemas-microsoft-com:vml" Requires="v">
                <p:oleObj spid="_x0000_s107192" name="Visio" r:id="rId14" imgW="587573" imgH="588407" progId="Visio.Drawing.11">
                  <p:embed/>
                </p:oleObj>
              </mc:Choice>
              <mc:Fallback>
                <p:oleObj name="Visio" r:id="rId14" imgW="587573" imgH="588407" progId="Visio.Drawing.11">
                  <p:embed/>
                  <p:pic>
                    <p:nvPicPr>
                      <p:cNvPr id="0" name="Object 16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8213" y="1052513"/>
                        <a:ext cx="587375"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55" name="Text Box 194"/>
          <p:cNvSpPr txBox="1">
            <a:spLocks noChangeArrowheads="1"/>
          </p:cNvSpPr>
          <p:nvPr/>
        </p:nvSpPr>
        <p:spPr bwMode="auto">
          <a:xfrm>
            <a:off x="755650" y="4725988"/>
            <a:ext cx="896938" cy="284162"/>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b="1"/>
              <a:t>料金チーム</a:t>
            </a:r>
          </a:p>
        </p:txBody>
      </p:sp>
      <p:sp>
        <p:nvSpPr>
          <p:cNvPr id="14356" name="Freeform 201"/>
          <p:cNvSpPr>
            <a:spLocks/>
          </p:cNvSpPr>
          <p:nvPr/>
        </p:nvSpPr>
        <p:spPr bwMode="auto">
          <a:xfrm>
            <a:off x="1258888" y="3573463"/>
            <a:ext cx="4103687" cy="288925"/>
          </a:xfrm>
          <a:custGeom>
            <a:avLst/>
            <a:gdLst>
              <a:gd name="T0" fmla="*/ 0 w 3583"/>
              <a:gd name="T1" fmla="*/ 288925 h 182"/>
              <a:gd name="T2" fmla="*/ 0 w 3583"/>
              <a:gd name="T3" fmla="*/ 0 h 182"/>
              <a:gd name="T4" fmla="*/ 4103687 w 3583"/>
              <a:gd name="T5" fmla="*/ 0 h 182"/>
              <a:gd name="T6" fmla="*/ 4103687 w 3583"/>
              <a:gd name="T7" fmla="*/ 288925 h 1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83" h="182">
                <a:moveTo>
                  <a:pt x="0" y="182"/>
                </a:moveTo>
                <a:lnTo>
                  <a:pt x="0" y="0"/>
                </a:lnTo>
                <a:lnTo>
                  <a:pt x="3583" y="0"/>
                </a:lnTo>
                <a:lnTo>
                  <a:pt x="3583" y="182"/>
                </a:lnTo>
              </a:path>
            </a:pathLst>
          </a:cu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7" name="Line 202"/>
          <p:cNvSpPr>
            <a:spLocks noChangeShapeType="1"/>
          </p:cNvSpPr>
          <p:nvPr/>
        </p:nvSpPr>
        <p:spPr bwMode="auto">
          <a:xfrm>
            <a:off x="1260475" y="4005263"/>
            <a:ext cx="0" cy="7207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8" name="Text Box 191"/>
          <p:cNvSpPr txBox="1">
            <a:spLocks noChangeArrowheads="1"/>
          </p:cNvSpPr>
          <p:nvPr/>
        </p:nvSpPr>
        <p:spPr bwMode="auto">
          <a:xfrm>
            <a:off x="373063" y="3765550"/>
            <a:ext cx="1731962" cy="293688"/>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料金の問合せは１番・・・</a:t>
            </a:r>
          </a:p>
        </p:txBody>
      </p:sp>
      <p:sp>
        <p:nvSpPr>
          <p:cNvPr id="14359" name="Line 203"/>
          <p:cNvSpPr>
            <a:spLocks noChangeShapeType="1"/>
          </p:cNvSpPr>
          <p:nvPr/>
        </p:nvSpPr>
        <p:spPr bwMode="auto">
          <a:xfrm>
            <a:off x="3563938" y="3573463"/>
            <a:ext cx="0" cy="11525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0" name="Line 204"/>
          <p:cNvSpPr>
            <a:spLocks noChangeShapeType="1"/>
          </p:cNvSpPr>
          <p:nvPr/>
        </p:nvSpPr>
        <p:spPr bwMode="auto">
          <a:xfrm>
            <a:off x="5076825" y="3860800"/>
            <a:ext cx="0" cy="865188"/>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1" name="Text Box 192"/>
          <p:cNvSpPr txBox="1">
            <a:spLocks noChangeArrowheads="1"/>
          </p:cNvSpPr>
          <p:nvPr/>
        </p:nvSpPr>
        <p:spPr bwMode="auto">
          <a:xfrm>
            <a:off x="2484438" y="3765550"/>
            <a:ext cx="1712912" cy="293688"/>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新規の問合せは</a:t>
            </a:r>
            <a:r>
              <a:rPr lang="en-US" altLang="ja-JP" sz="1200"/>
              <a:t>2</a:t>
            </a:r>
            <a:r>
              <a:rPr lang="ja-JP" altLang="en-US" sz="1200"/>
              <a:t>番・・・</a:t>
            </a:r>
          </a:p>
        </p:txBody>
      </p:sp>
      <p:sp>
        <p:nvSpPr>
          <p:cNvPr id="14362" name="Text Box 193"/>
          <p:cNvSpPr txBox="1">
            <a:spLocks noChangeArrowheads="1"/>
          </p:cNvSpPr>
          <p:nvPr/>
        </p:nvSpPr>
        <p:spPr bwMode="auto">
          <a:xfrm>
            <a:off x="4500563" y="3765550"/>
            <a:ext cx="1712912" cy="293688"/>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技術の問合せは</a:t>
            </a:r>
            <a:r>
              <a:rPr lang="en-US" altLang="ja-JP" sz="1200"/>
              <a:t>3</a:t>
            </a:r>
            <a:r>
              <a:rPr lang="ja-JP" altLang="en-US" sz="1200"/>
              <a:t>番・・・</a:t>
            </a:r>
          </a:p>
        </p:txBody>
      </p:sp>
      <p:sp>
        <p:nvSpPr>
          <p:cNvPr id="14363" name="Rectangle 205"/>
          <p:cNvSpPr>
            <a:spLocks noChangeArrowheads="1"/>
          </p:cNvSpPr>
          <p:nvPr/>
        </p:nvSpPr>
        <p:spPr bwMode="auto">
          <a:xfrm>
            <a:off x="755650" y="6021388"/>
            <a:ext cx="71294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400" dirty="0"/>
              <a:t>・階層の制限はありません。</a:t>
            </a:r>
            <a:r>
              <a:rPr lang="en-US" altLang="ja-JP" sz="1400" dirty="0"/>
              <a:t>ACD</a:t>
            </a:r>
            <a:r>
              <a:rPr lang="ja-JP" altLang="en-US" sz="1400" dirty="0"/>
              <a:t>や転送、タイマー機能と組み合わせた複雑な設定も可能</a:t>
            </a:r>
          </a:p>
          <a:p>
            <a:r>
              <a:rPr lang="ja-JP" altLang="en-US" sz="1400" dirty="0"/>
              <a:t>・お客様ご自身でガイダンスの録音も可能です。</a:t>
            </a:r>
          </a:p>
        </p:txBody>
      </p:sp>
      <p:grpSp>
        <p:nvGrpSpPr>
          <p:cNvPr id="14364" name="Group 206"/>
          <p:cNvGrpSpPr>
            <a:grpSpLocks/>
          </p:cNvGrpSpPr>
          <p:nvPr/>
        </p:nvGrpSpPr>
        <p:grpSpPr bwMode="auto">
          <a:xfrm>
            <a:off x="2555875" y="5013325"/>
            <a:ext cx="615950" cy="647700"/>
            <a:chOff x="1157" y="2614"/>
            <a:chExt cx="506" cy="532"/>
          </a:xfrm>
        </p:grpSpPr>
        <p:graphicFrame>
          <p:nvGraphicFramePr>
            <p:cNvPr id="14398" name="Object 207"/>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7193" name="Visio" r:id="rId16" imgW="622995" imgH="587157" progId="Visio.Drawing.11">
                    <p:embed/>
                  </p:oleObj>
                </mc:Choice>
                <mc:Fallback>
                  <p:oleObj name="Visio" r:id="rId16" imgW="622995" imgH="587157" progId="Visio.Drawing.11">
                    <p:embed/>
                    <p:pic>
                      <p:nvPicPr>
                        <p:cNvPr id="0" name="Object 2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99" name="Object 208"/>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7194" name="Visio" r:id="rId17" imgW="1027212" imgH="947618" progId="Visio.Drawing.11">
                    <p:embed/>
                  </p:oleObj>
                </mc:Choice>
                <mc:Fallback>
                  <p:oleObj name="Visio" r:id="rId17" imgW="1027212" imgH="947618" progId="Visio.Drawing.11">
                    <p:embed/>
                    <p:pic>
                      <p:nvPicPr>
                        <p:cNvPr id="0" name="Object 2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400" name="Object 209"/>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7195" name="Visio" r:id="rId18" imgW="593824" imgH="773847" progId="Visio.Drawing.11">
                    <p:embed/>
                  </p:oleObj>
                </mc:Choice>
                <mc:Fallback>
                  <p:oleObj name="Visio" r:id="rId18" imgW="593824" imgH="773847" progId="Visio.Drawing.11">
                    <p:embed/>
                    <p:pic>
                      <p:nvPicPr>
                        <p:cNvPr id="0" name="Object 2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365" name="Rectangle 210"/>
          <p:cNvSpPr>
            <a:spLocks noChangeArrowheads="1"/>
          </p:cNvSpPr>
          <p:nvPr/>
        </p:nvSpPr>
        <p:spPr bwMode="auto">
          <a:xfrm>
            <a:off x="2411413" y="4868863"/>
            <a:ext cx="1800225" cy="936625"/>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66" name="Group 211"/>
          <p:cNvGrpSpPr>
            <a:grpSpLocks/>
          </p:cNvGrpSpPr>
          <p:nvPr/>
        </p:nvGrpSpPr>
        <p:grpSpPr bwMode="auto">
          <a:xfrm>
            <a:off x="3419475" y="5013325"/>
            <a:ext cx="615950" cy="647700"/>
            <a:chOff x="1157" y="2614"/>
            <a:chExt cx="506" cy="532"/>
          </a:xfrm>
        </p:grpSpPr>
        <p:graphicFrame>
          <p:nvGraphicFramePr>
            <p:cNvPr id="14395" name="Object 212"/>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7196" name="Visio" r:id="rId19" imgW="622995" imgH="587157" progId="Visio.Drawing.11">
                    <p:embed/>
                  </p:oleObj>
                </mc:Choice>
                <mc:Fallback>
                  <p:oleObj name="Visio" r:id="rId19" imgW="622995" imgH="587157" progId="Visio.Drawing.11">
                    <p:embed/>
                    <p:pic>
                      <p:nvPicPr>
                        <p:cNvPr id="0" name="Object 2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96" name="Object 213"/>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7197" name="Visio" r:id="rId20" imgW="1027212" imgH="947618" progId="Visio.Drawing.11">
                    <p:embed/>
                  </p:oleObj>
                </mc:Choice>
                <mc:Fallback>
                  <p:oleObj name="Visio" r:id="rId20" imgW="1027212" imgH="947618" progId="Visio.Drawing.11">
                    <p:embed/>
                    <p:pic>
                      <p:nvPicPr>
                        <p:cNvPr id="0" name="Object 2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97" name="Object 214"/>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7198" name="Visio" r:id="rId21" imgW="593824" imgH="773847" progId="Visio.Drawing.11">
                    <p:embed/>
                  </p:oleObj>
                </mc:Choice>
                <mc:Fallback>
                  <p:oleObj name="Visio" r:id="rId21" imgW="593824" imgH="773847" progId="Visio.Drawing.11">
                    <p:embed/>
                    <p:pic>
                      <p:nvPicPr>
                        <p:cNvPr id="0" name="Object 2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367" name="Text Box 215"/>
          <p:cNvSpPr txBox="1">
            <a:spLocks noChangeArrowheads="1"/>
          </p:cNvSpPr>
          <p:nvPr/>
        </p:nvSpPr>
        <p:spPr bwMode="auto">
          <a:xfrm>
            <a:off x="2844800" y="4725988"/>
            <a:ext cx="896938" cy="284162"/>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b="1"/>
              <a:t>新規チーム</a:t>
            </a:r>
          </a:p>
        </p:txBody>
      </p:sp>
      <p:sp>
        <p:nvSpPr>
          <p:cNvPr id="14368" name="Rectangle 220"/>
          <p:cNvSpPr>
            <a:spLocks noChangeArrowheads="1"/>
          </p:cNvSpPr>
          <p:nvPr/>
        </p:nvSpPr>
        <p:spPr bwMode="auto">
          <a:xfrm>
            <a:off x="4498975" y="4868863"/>
            <a:ext cx="1800225" cy="936625"/>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69" name="Group 221"/>
          <p:cNvGrpSpPr>
            <a:grpSpLocks/>
          </p:cNvGrpSpPr>
          <p:nvPr/>
        </p:nvGrpSpPr>
        <p:grpSpPr bwMode="auto">
          <a:xfrm>
            <a:off x="5076825" y="5013325"/>
            <a:ext cx="615950" cy="647700"/>
            <a:chOff x="1157" y="2614"/>
            <a:chExt cx="506" cy="532"/>
          </a:xfrm>
        </p:grpSpPr>
        <p:graphicFrame>
          <p:nvGraphicFramePr>
            <p:cNvPr id="14392" name="Object 222"/>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7199" name="Visio" r:id="rId22" imgW="622995" imgH="587157" progId="Visio.Drawing.11">
                    <p:embed/>
                  </p:oleObj>
                </mc:Choice>
                <mc:Fallback>
                  <p:oleObj name="Visio" r:id="rId22" imgW="622995" imgH="587157" progId="Visio.Drawing.11">
                    <p:embed/>
                    <p:pic>
                      <p:nvPicPr>
                        <p:cNvPr id="0" name="Object 2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93" name="Object 223"/>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7200" name="Visio" r:id="rId23" imgW="1027212" imgH="947618" progId="Visio.Drawing.11">
                    <p:embed/>
                  </p:oleObj>
                </mc:Choice>
                <mc:Fallback>
                  <p:oleObj name="Visio" r:id="rId23" imgW="1027212" imgH="947618" progId="Visio.Drawing.11">
                    <p:embed/>
                    <p:pic>
                      <p:nvPicPr>
                        <p:cNvPr id="0" name="Object 2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94" name="Object 224"/>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7201" name="Visio" r:id="rId24" imgW="593824" imgH="773847" progId="Visio.Drawing.11">
                    <p:embed/>
                  </p:oleObj>
                </mc:Choice>
                <mc:Fallback>
                  <p:oleObj name="Visio" r:id="rId24" imgW="593824" imgH="773847" progId="Visio.Drawing.11">
                    <p:embed/>
                    <p:pic>
                      <p:nvPicPr>
                        <p:cNvPr id="0" name="Object 2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370" name="Text Box 225"/>
          <p:cNvSpPr txBox="1">
            <a:spLocks noChangeArrowheads="1"/>
          </p:cNvSpPr>
          <p:nvPr/>
        </p:nvSpPr>
        <p:spPr bwMode="auto">
          <a:xfrm>
            <a:off x="4657725" y="4725988"/>
            <a:ext cx="1460500" cy="284162"/>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b="1"/>
              <a:t>メーカー窓口（外線）</a:t>
            </a:r>
          </a:p>
        </p:txBody>
      </p:sp>
      <p:sp>
        <p:nvSpPr>
          <p:cNvPr id="14371" name="Text Box 229"/>
          <p:cNvSpPr txBox="1">
            <a:spLocks noChangeArrowheads="1"/>
          </p:cNvSpPr>
          <p:nvPr/>
        </p:nvSpPr>
        <p:spPr bwMode="auto">
          <a:xfrm>
            <a:off x="5105400" y="4287838"/>
            <a:ext cx="12779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（ウィスパー機能）</a:t>
            </a:r>
          </a:p>
          <a:p>
            <a:pPr eaLnBrk="1" hangingPunct="1"/>
            <a:r>
              <a:rPr lang="en-US" altLang="ja-JP" sz="900"/>
              <a:t>A</a:t>
            </a:r>
            <a:r>
              <a:rPr lang="ja-JP" altLang="en-US" sz="900"/>
              <a:t>社からの転送です・・・</a:t>
            </a:r>
          </a:p>
        </p:txBody>
      </p:sp>
      <p:sp>
        <p:nvSpPr>
          <p:cNvPr id="14372" name="Text Box 230"/>
          <p:cNvSpPr txBox="1">
            <a:spLocks noChangeArrowheads="1"/>
          </p:cNvSpPr>
          <p:nvPr/>
        </p:nvSpPr>
        <p:spPr bwMode="auto">
          <a:xfrm>
            <a:off x="6516688" y="3765550"/>
            <a:ext cx="2379662" cy="4762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只今の時間は・・・営業時間は・・・・</a:t>
            </a:r>
          </a:p>
          <a:p>
            <a:pPr eaLnBrk="1" hangingPunct="1"/>
            <a:r>
              <a:rPr lang="ja-JP" altLang="en-US" sz="1200"/>
              <a:t>緊急の場合は</a:t>
            </a:r>
            <a:r>
              <a:rPr lang="en-US" altLang="ja-JP" sz="1200"/>
              <a:t>9</a:t>
            </a:r>
            <a:r>
              <a:rPr lang="ja-JP" altLang="en-US" sz="1200"/>
              <a:t>番・・・</a:t>
            </a:r>
          </a:p>
        </p:txBody>
      </p:sp>
      <p:grpSp>
        <p:nvGrpSpPr>
          <p:cNvPr id="14373" name="Group 231"/>
          <p:cNvGrpSpPr>
            <a:grpSpLocks/>
          </p:cNvGrpSpPr>
          <p:nvPr/>
        </p:nvGrpSpPr>
        <p:grpSpPr bwMode="auto">
          <a:xfrm>
            <a:off x="6732588" y="5013325"/>
            <a:ext cx="615950" cy="647700"/>
            <a:chOff x="1157" y="2614"/>
            <a:chExt cx="506" cy="532"/>
          </a:xfrm>
        </p:grpSpPr>
        <p:graphicFrame>
          <p:nvGraphicFramePr>
            <p:cNvPr id="14389" name="Object 232"/>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7202" name="Visio" r:id="rId25" imgW="622995" imgH="587157" progId="Visio.Drawing.11">
                    <p:embed/>
                  </p:oleObj>
                </mc:Choice>
                <mc:Fallback>
                  <p:oleObj name="Visio" r:id="rId25" imgW="622995" imgH="587157" progId="Visio.Drawing.11">
                    <p:embed/>
                    <p:pic>
                      <p:nvPicPr>
                        <p:cNvPr id="0" name="Object 2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90" name="Object 233"/>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7203" name="Visio" r:id="rId26" imgW="1027212" imgH="947618" progId="Visio.Drawing.11">
                    <p:embed/>
                  </p:oleObj>
                </mc:Choice>
                <mc:Fallback>
                  <p:oleObj name="Visio" r:id="rId26" imgW="1027212" imgH="947618" progId="Visio.Drawing.11">
                    <p:embed/>
                    <p:pic>
                      <p:nvPicPr>
                        <p:cNvPr id="0" name="Object 2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91" name="Object 234"/>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7204" name="Visio" r:id="rId27" imgW="593824" imgH="773847" progId="Visio.Drawing.11">
                    <p:embed/>
                  </p:oleObj>
                </mc:Choice>
                <mc:Fallback>
                  <p:oleObj name="Visio" r:id="rId27" imgW="593824" imgH="773847" progId="Visio.Drawing.11">
                    <p:embed/>
                    <p:pic>
                      <p:nvPicPr>
                        <p:cNvPr id="0" name="Object 2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374" name="Rectangle 235"/>
          <p:cNvSpPr>
            <a:spLocks noChangeArrowheads="1"/>
          </p:cNvSpPr>
          <p:nvPr/>
        </p:nvSpPr>
        <p:spPr bwMode="auto">
          <a:xfrm>
            <a:off x="6588125" y="4868863"/>
            <a:ext cx="1800225" cy="936625"/>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75" name="Group 236"/>
          <p:cNvGrpSpPr>
            <a:grpSpLocks/>
          </p:cNvGrpSpPr>
          <p:nvPr/>
        </p:nvGrpSpPr>
        <p:grpSpPr bwMode="auto">
          <a:xfrm>
            <a:off x="7596188" y="5013325"/>
            <a:ext cx="615950" cy="647700"/>
            <a:chOff x="1157" y="2614"/>
            <a:chExt cx="506" cy="532"/>
          </a:xfrm>
        </p:grpSpPr>
        <p:graphicFrame>
          <p:nvGraphicFramePr>
            <p:cNvPr id="14386" name="Object 237"/>
            <p:cNvGraphicFramePr>
              <a:graphicFrameLocks noChangeAspect="1"/>
            </p:cNvGraphicFramePr>
            <p:nvPr/>
          </p:nvGraphicFramePr>
          <p:xfrm>
            <a:off x="1157" y="2931"/>
            <a:ext cx="227" cy="215"/>
          </p:xfrm>
          <a:graphic>
            <a:graphicData uri="http://schemas.openxmlformats.org/presentationml/2006/ole">
              <mc:AlternateContent xmlns:mc="http://schemas.openxmlformats.org/markup-compatibility/2006">
                <mc:Choice xmlns:v="urn:schemas-microsoft-com:vml" Requires="v">
                  <p:oleObj spid="_x0000_s107205" name="Visio" r:id="rId28" imgW="622995" imgH="587157" progId="Visio.Drawing.11">
                    <p:embed/>
                  </p:oleObj>
                </mc:Choice>
                <mc:Fallback>
                  <p:oleObj name="Visio" r:id="rId28" imgW="622995" imgH="587157" progId="Visio.Drawing.11">
                    <p:embed/>
                    <p:pic>
                      <p:nvPicPr>
                        <p:cNvPr id="0" name="Object 2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931"/>
                          <a:ext cx="22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87" name="Object 238"/>
            <p:cNvGraphicFramePr>
              <a:graphicFrameLocks noChangeAspect="1"/>
            </p:cNvGraphicFramePr>
            <p:nvPr/>
          </p:nvGraphicFramePr>
          <p:xfrm>
            <a:off x="1157" y="2614"/>
            <a:ext cx="408" cy="376"/>
          </p:xfrm>
          <a:graphic>
            <a:graphicData uri="http://schemas.openxmlformats.org/presentationml/2006/ole">
              <mc:AlternateContent xmlns:mc="http://schemas.openxmlformats.org/markup-compatibility/2006">
                <mc:Choice xmlns:v="urn:schemas-microsoft-com:vml" Requires="v">
                  <p:oleObj spid="_x0000_s107206" name="Visio" r:id="rId29" imgW="1027212" imgH="947618" progId="Visio.Drawing.11">
                    <p:embed/>
                  </p:oleObj>
                </mc:Choice>
                <mc:Fallback>
                  <p:oleObj name="Visio" r:id="rId29" imgW="1027212" imgH="947618" progId="Visio.Drawing.11">
                    <p:embed/>
                    <p:pic>
                      <p:nvPicPr>
                        <p:cNvPr id="0" name="Object 2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2614"/>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88" name="Object 239"/>
            <p:cNvGraphicFramePr>
              <a:graphicFrameLocks noChangeAspect="1"/>
            </p:cNvGraphicFramePr>
            <p:nvPr/>
          </p:nvGraphicFramePr>
          <p:xfrm>
            <a:off x="1338" y="2704"/>
            <a:ext cx="325" cy="426"/>
          </p:xfrm>
          <a:graphic>
            <a:graphicData uri="http://schemas.openxmlformats.org/presentationml/2006/ole">
              <mc:AlternateContent xmlns:mc="http://schemas.openxmlformats.org/markup-compatibility/2006">
                <mc:Choice xmlns:v="urn:schemas-microsoft-com:vml" Requires="v">
                  <p:oleObj spid="_x0000_s107207" name="Visio" r:id="rId30" imgW="593824" imgH="773847" progId="Visio.Drawing.11">
                    <p:embed/>
                  </p:oleObj>
                </mc:Choice>
                <mc:Fallback>
                  <p:oleObj name="Visio" r:id="rId30" imgW="593824" imgH="773847" progId="Visio.Drawing.11">
                    <p:embed/>
                    <p:pic>
                      <p:nvPicPr>
                        <p:cNvPr id="0" name="Object 2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2704"/>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376" name="Text Box 240"/>
          <p:cNvSpPr txBox="1">
            <a:spLocks noChangeArrowheads="1"/>
          </p:cNvSpPr>
          <p:nvPr/>
        </p:nvSpPr>
        <p:spPr bwMode="auto">
          <a:xfrm>
            <a:off x="6769100" y="4725988"/>
            <a:ext cx="1412875" cy="284162"/>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b="1"/>
              <a:t>時間外窓口（外線）</a:t>
            </a:r>
          </a:p>
        </p:txBody>
      </p:sp>
      <p:sp>
        <p:nvSpPr>
          <p:cNvPr id="14377" name="Text Box 242"/>
          <p:cNvSpPr txBox="1">
            <a:spLocks noChangeArrowheads="1"/>
          </p:cNvSpPr>
          <p:nvPr/>
        </p:nvSpPr>
        <p:spPr bwMode="auto">
          <a:xfrm>
            <a:off x="7092950" y="4287838"/>
            <a:ext cx="162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（ウィスパー機能）</a:t>
            </a:r>
          </a:p>
          <a:p>
            <a:pPr eaLnBrk="1" hangingPunct="1"/>
            <a:r>
              <a:rPr lang="en-US" altLang="ja-JP" sz="900"/>
              <a:t>A</a:t>
            </a:r>
            <a:r>
              <a:rPr lang="ja-JP" altLang="en-US" sz="900"/>
              <a:t>社からの時間外転送です・・・</a:t>
            </a:r>
          </a:p>
        </p:txBody>
      </p:sp>
      <p:sp>
        <p:nvSpPr>
          <p:cNvPr id="14378" name="Text Box 244"/>
          <p:cNvSpPr txBox="1">
            <a:spLocks noChangeArrowheads="1"/>
          </p:cNvSpPr>
          <p:nvPr/>
        </p:nvSpPr>
        <p:spPr bwMode="auto">
          <a:xfrm>
            <a:off x="5795963" y="2205038"/>
            <a:ext cx="1349375" cy="314325"/>
          </a:xfrm>
          <a:prstGeom prst="rect">
            <a:avLst/>
          </a:prstGeom>
          <a:solidFill>
            <a:srgbClr val="FFFFFF"/>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a:t>03-xxxx-xxxx</a:t>
            </a:r>
          </a:p>
        </p:txBody>
      </p:sp>
      <p:sp>
        <p:nvSpPr>
          <p:cNvPr id="14379" name="Line 189"/>
          <p:cNvSpPr>
            <a:spLocks noChangeShapeType="1"/>
          </p:cNvSpPr>
          <p:nvPr/>
        </p:nvSpPr>
        <p:spPr bwMode="auto">
          <a:xfrm>
            <a:off x="2627313" y="1700213"/>
            <a:ext cx="0" cy="5048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0" name="Line 245"/>
          <p:cNvSpPr>
            <a:spLocks noChangeShapeType="1"/>
          </p:cNvSpPr>
          <p:nvPr/>
        </p:nvSpPr>
        <p:spPr bwMode="auto">
          <a:xfrm>
            <a:off x="6372225" y="1700213"/>
            <a:ext cx="0" cy="50482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1" name="Line 246"/>
          <p:cNvSpPr>
            <a:spLocks noChangeShapeType="1"/>
          </p:cNvSpPr>
          <p:nvPr/>
        </p:nvSpPr>
        <p:spPr bwMode="auto">
          <a:xfrm>
            <a:off x="2627313" y="2492375"/>
            <a:ext cx="0" cy="504825"/>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2" name="Text Box 243"/>
          <p:cNvSpPr txBox="1">
            <a:spLocks noChangeArrowheads="1"/>
          </p:cNvSpPr>
          <p:nvPr/>
        </p:nvSpPr>
        <p:spPr bwMode="auto">
          <a:xfrm>
            <a:off x="1763713" y="2205038"/>
            <a:ext cx="1393825" cy="314325"/>
          </a:xfrm>
          <a:prstGeom prst="rect">
            <a:avLst/>
          </a:prstGeom>
          <a:solidFill>
            <a:srgbClr val="FFFFFF"/>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400"/>
              <a:t>0120-xxx-xxx</a:t>
            </a:r>
          </a:p>
        </p:txBody>
      </p:sp>
      <p:sp>
        <p:nvSpPr>
          <p:cNvPr id="14383" name="Text Box 188"/>
          <p:cNvSpPr txBox="1">
            <a:spLocks noChangeArrowheads="1"/>
          </p:cNvSpPr>
          <p:nvPr/>
        </p:nvSpPr>
        <p:spPr bwMode="auto">
          <a:xfrm>
            <a:off x="755650" y="2854325"/>
            <a:ext cx="7777163" cy="314325"/>
          </a:xfrm>
          <a:prstGeom prst="rect">
            <a:avLst/>
          </a:prstGeom>
          <a:solidFill>
            <a:schemeClr val="accent2"/>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400">
                <a:solidFill>
                  <a:schemeClr val="bg1"/>
                </a:solidFill>
              </a:rPr>
              <a:t>自動ガイダンス</a:t>
            </a:r>
          </a:p>
        </p:txBody>
      </p:sp>
      <p:sp>
        <p:nvSpPr>
          <p:cNvPr id="14384" name="Rectangle 248"/>
          <p:cNvSpPr>
            <a:spLocks noChangeArrowheads="1"/>
          </p:cNvSpPr>
          <p:nvPr/>
        </p:nvSpPr>
        <p:spPr bwMode="auto">
          <a:xfrm>
            <a:off x="3203575" y="981075"/>
            <a:ext cx="1800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t>0120-xxx-xxx</a:t>
            </a:r>
            <a:r>
              <a:rPr lang="ja-JP" altLang="en-US" sz="1200"/>
              <a:t>に問合せ</a:t>
            </a:r>
          </a:p>
        </p:txBody>
      </p:sp>
      <p:sp>
        <p:nvSpPr>
          <p:cNvPr id="14385" name="Rectangle 249"/>
          <p:cNvSpPr>
            <a:spLocks noChangeArrowheads="1"/>
          </p:cNvSpPr>
          <p:nvPr/>
        </p:nvSpPr>
        <p:spPr bwMode="auto">
          <a:xfrm>
            <a:off x="6588125" y="981075"/>
            <a:ext cx="1800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t>03-xxxx-xxxx</a:t>
            </a:r>
            <a:r>
              <a:rPr lang="ja-JP" altLang="en-US" sz="1200"/>
              <a:t>に問合せ</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180863E5-CD99-4335-80C0-A4FCEFFC1593}" type="slidenum">
              <a:rPr lang="en-US" altLang="ja-JP"/>
              <a:pPr eaLnBrk="1" hangingPunct="1"/>
              <a:t>17</a:t>
            </a:fld>
            <a:endParaRPr lang="en-US" altLang="ja-JP"/>
          </a:p>
        </p:txBody>
      </p:sp>
      <p:sp>
        <p:nvSpPr>
          <p:cNvPr id="15363" name="Rectangle 3"/>
          <p:cNvSpPr>
            <a:spLocks noGrp="1" noChangeArrowheads="1"/>
          </p:cNvSpPr>
          <p:nvPr>
            <p:ph type="title"/>
          </p:nvPr>
        </p:nvSpPr>
        <p:spPr>
          <a:xfrm>
            <a:off x="457200" y="0"/>
            <a:ext cx="8229600" cy="692150"/>
          </a:xfrm>
        </p:spPr>
        <p:txBody>
          <a:bodyPr/>
          <a:lstStyle/>
          <a:p>
            <a:pPr eaLnBrk="1" hangingPunct="1"/>
            <a:r>
              <a:rPr lang="ja-JP" altLang="en-US" dirty="0"/>
              <a:t>管理機能①　全通話録音機能</a:t>
            </a:r>
          </a:p>
        </p:txBody>
      </p:sp>
      <p:sp>
        <p:nvSpPr>
          <p:cNvPr id="15364" name="Text Box 6"/>
          <p:cNvSpPr txBox="1">
            <a:spLocks noChangeArrowheads="1"/>
          </p:cNvSpPr>
          <p:nvPr/>
        </p:nvSpPr>
        <p:spPr bwMode="auto">
          <a:xfrm>
            <a:off x="611188" y="836613"/>
            <a:ext cx="7715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通話内容を録音することが出来、内線や外線での検索やオペレーター毎の検索が可能で、通話内容の管理やオペレーターのトレーニングなどが可能です。</a:t>
            </a:r>
          </a:p>
        </p:txBody>
      </p:sp>
      <p:pic>
        <p:nvPicPr>
          <p:cNvPr id="15365" name="Picture 14" descr="名称未設定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228" y="1628800"/>
            <a:ext cx="69913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Oval 15"/>
          <p:cNvSpPr>
            <a:spLocks noChangeArrowheads="1"/>
          </p:cNvSpPr>
          <p:nvPr/>
        </p:nvSpPr>
        <p:spPr bwMode="auto">
          <a:xfrm>
            <a:off x="6660828" y="3646512"/>
            <a:ext cx="1296987" cy="5762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7" name="Oval 16"/>
          <p:cNvSpPr>
            <a:spLocks noChangeArrowheads="1"/>
          </p:cNvSpPr>
          <p:nvPr/>
        </p:nvSpPr>
        <p:spPr bwMode="auto">
          <a:xfrm>
            <a:off x="5508303" y="2133625"/>
            <a:ext cx="1296987" cy="2873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8" name="Oval 17"/>
          <p:cNvSpPr>
            <a:spLocks noChangeArrowheads="1"/>
          </p:cNvSpPr>
          <p:nvPr/>
        </p:nvSpPr>
        <p:spPr bwMode="auto">
          <a:xfrm>
            <a:off x="828353" y="1846287"/>
            <a:ext cx="1800225" cy="2873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9" name="Line 18"/>
          <p:cNvSpPr>
            <a:spLocks noChangeShapeType="1"/>
          </p:cNvSpPr>
          <p:nvPr/>
        </p:nvSpPr>
        <p:spPr bwMode="auto">
          <a:xfrm flipH="1">
            <a:off x="1388739" y="2133625"/>
            <a:ext cx="302940" cy="2259012"/>
          </a:xfrm>
          <a:prstGeom prst="line">
            <a:avLst/>
          </a:prstGeom>
          <a:noFill/>
          <a:ln w="19050">
            <a:gradFill>
              <a:gsLst>
                <a:gs pos="0">
                  <a:srgbClr val="FF0000"/>
                </a:gs>
                <a:gs pos="100000">
                  <a:srgbClr val="3366FF"/>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0" name="Text Box 19"/>
          <p:cNvSpPr txBox="1">
            <a:spLocks noChangeArrowheads="1"/>
          </p:cNvSpPr>
          <p:nvPr/>
        </p:nvSpPr>
        <p:spPr bwMode="auto">
          <a:xfrm>
            <a:off x="323528" y="4149750"/>
            <a:ext cx="2795958" cy="584775"/>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内線番号と（相手）外線番号の</a:t>
            </a:r>
          </a:p>
          <a:p>
            <a:pPr eaLnBrk="1" hangingPunct="1"/>
            <a:r>
              <a:rPr lang="ja-JP" altLang="en-US" sz="1600" dirty="0">
                <a:solidFill>
                  <a:schemeClr val="bg1"/>
                </a:solidFill>
              </a:rPr>
              <a:t>表示が可能</a:t>
            </a:r>
          </a:p>
        </p:txBody>
      </p:sp>
      <p:sp>
        <p:nvSpPr>
          <p:cNvPr id="15371" name="Line 21"/>
          <p:cNvSpPr>
            <a:spLocks noChangeShapeType="1"/>
          </p:cNvSpPr>
          <p:nvPr/>
        </p:nvSpPr>
        <p:spPr bwMode="auto">
          <a:xfrm flipH="1">
            <a:off x="7236296" y="4221187"/>
            <a:ext cx="72232" cy="720725"/>
          </a:xfrm>
          <a:prstGeom prst="line">
            <a:avLst/>
          </a:prstGeom>
          <a:noFill/>
          <a:ln w="19050">
            <a:gradFill>
              <a:gsLst>
                <a:gs pos="0">
                  <a:srgbClr val="FF0000"/>
                </a:gs>
                <a:gs pos="100000">
                  <a:srgbClr val="3366FF"/>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2" name="Text Box 20"/>
          <p:cNvSpPr txBox="1">
            <a:spLocks noChangeArrowheads="1"/>
          </p:cNvSpPr>
          <p:nvPr/>
        </p:nvSpPr>
        <p:spPr bwMode="auto">
          <a:xfrm>
            <a:off x="5724203" y="4941912"/>
            <a:ext cx="2316660" cy="584775"/>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録音データのダウンロード</a:t>
            </a:r>
          </a:p>
          <a:p>
            <a:pPr eaLnBrk="1" hangingPunct="1"/>
            <a:r>
              <a:rPr lang="ja-JP" altLang="en-US" sz="1600" dirty="0">
                <a:solidFill>
                  <a:schemeClr val="bg1"/>
                </a:solidFill>
              </a:rPr>
              <a:t>が可能</a:t>
            </a:r>
          </a:p>
        </p:txBody>
      </p:sp>
      <p:sp>
        <p:nvSpPr>
          <p:cNvPr id="15373" name="Line 23"/>
          <p:cNvSpPr>
            <a:spLocks noChangeShapeType="1"/>
          </p:cNvSpPr>
          <p:nvPr/>
        </p:nvSpPr>
        <p:spPr bwMode="auto">
          <a:xfrm flipH="1">
            <a:off x="4787578" y="2420962"/>
            <a:ext cx="1225550" cy="2836863"/>
          </a:xfrm>
          <a:prstGeom prst="line">
            <a:avLst/>
          </a:prstGeom>
          <a:noFill/>
          <a:ln w="19050">
            <a:gradFill>
              <a:gsLst>
                <a:gs pos="0">
                  <a:srgbClr val="FF0000"/>
                </a:gs>
                <a:gs pos="100000">
                  <a:srgbClr val="3366FF"/>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4" name="Text Box 22"/>
          <p:cNvSpPr txBox="1">
            <a:spLocks noChangeArrowheads="1"/>
          </p:cNvSpPr>
          <p:nvPr/>
        </p:nvSpPr>
        <p:spPr bwMode="auto">
          <a:xfrm>
            <a:off x="2484115" y="4941912"/>
            <a:ext cx="2638864" cy="338554"/>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オペレーター名の表示が可能</a:t>
            </a:r>
          </a:p>
        </p:txBody>
      </p:sp>
      <p:sp>
        <p:nvSpPr>
          <p:cNvPr id="15" name="Text Box 6"/>
          <p:cNvSpPr txBox="1">
            <a:spLocks noChangeArrowheads="1"/>
          </p:cNvSpPr>
          <p:nvPr/>
        </p:nvSpPr>
        <p:spPr bwMode="auto">
          <a:xfrm>
            <a:off x="457200" y="5638408"/>
            <a:ext cx="87129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t>録音データは「システム設定」より、期間を指定して一括でダウンロードすることも可能です。</a:t>
            </a:r>
            <a:endParaRPr lang="en-US" altLang="ja-JP" sz="1600" dirty="0"/>
          </a:p>
          <a:p>
            <a:pPr eaLnBrk="1" hangingPunct="1"/>
            <a:r>
              <a:rPr lang="ja-JP" altLang="en-US" sz="1600" dirty="0"/>
              <a:t>現在利用可能な容量などもご確認いただけます。</a:t>
            </a:r>
            <a:endParaRPr lang="en-US" altLang="ja-JP"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95" y="1795328"/>
            <a:ext cx="7127081" cy="378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7B24C58E-9F79-4118-99AD-EC286552B976}" type="slidenum">
              <a:rPr lang="en-US" altLang="ja-JP"/>
              <a:pPr eaLnBrk="1" hangingPunct="1"/>
              <a:t>18</a:t>
            </a:fld>
            <a:endParaRPr lang="en-US" altLang="ja-JP"/>
          </a:p>
        </p:txBody>
      </p:sp>
      <p:sp>
        <p:nvSpPr>
          <p:cNvPr id="16388" name="Rectangle 2"/>
          <p:cNvSpPr>
            <a:spLocks noGrp="1" noChangeArrowheads="1"/>
          </p:cNvSpPr>
          <p:nvPr>
            <p:ph type="title"/>
          </p:nvPr>
        </p:nvSpPr>
        <p:spPr>
          <a:xfrm>
            <a:off x="457200" y="0"/>
            <a:ext cx="8229600" cy="692150"/>
          </a:xfrm>
        </p:spPr>
        <p:txBody>
          <a:bodyPr/>
          <a:lstStyle/>
          <a:p>
            <a:pPr eaLnBrk="1" hangingPunct="1"/>
            <a:r>
              <a:rPr lang="ja-JP" altLang="en-US" dirty="0"/>
              <a:t>管理機能②　リアルタイムモニタ機能</a:t>
            </a:r>
          </a:p>
        </p:txBody>
      </p:sp>
      <p:sp>
        <p:nvSpPr>
          <p:cNvPr id="16391" name="Text Box 8"/>
          <p:cNvSpPr txBox="1">
            <a:spLocks noChangeArrowheads="1"/>
          </p:cNvSpPr>
          <p:nvPr/>
        </p:nvSpPr>
        <p:spPr bwMode="auto">
          <a:xfrm>
            <a:off x="611188" y="836712"/>
            <a:ext cx="71291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オペレーター名や内線番号が一目で把握出来、会話の内容モニタリングやオペレーターにささやきを行うことが出来ます。</a:t>
            </a:r>
            <a:endParaRPr lang="en-US" altLang="ja-JP" dirty="0"/>
          </a:p>
          <a:p>
            <a:pPr eaLnBrk="1" hangingPunct="1"/>
            <a:r>
              <a:rPr lang="ja-JP" altLang="en-US" dirty="0"/>
              <a:t>また、待ち呼数等をリアルタイムで把握、的確なマネジメントが可能です。</a:t>
            </a:r>
          </a:p>
        </p:txBody>
      </p:sp>
      <p:sp>
        <p:nvSpPr>
          <p:cNvPr id="16394" name="Oval 12"/>
          <p:cNvSpPr>
            <a:spLocks noChangeArrowheads="1"/>
          </p:cNvSpPr>
          <p:nvPr/>
        </p:nvSpPr>
        <p:spPr bwMode="auto">
          <a:xfrm>
            <a:off x="3779912" y="3275641"/>
            <a:ext cx="2160588" cy="12239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7" name="Text Box 9"/>
          <p:cNvSpPr txBox="1">
            <a:spLocks noChangeArrowheads="1"/>
          </p:cNvSpPr>
          <p:nvPr/>
        </p:nvSpPr>
        <p:spPr bwMode="auto">
          <a:xfrm>
            <a:off x="611560" y="5867980"/>
            <a:ext cx="4389343" cy="338554"/>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実際のオフィスのレイアウトと同じ座席配置が可能</a:t>
            </a:r>
          </a:p>
        </p:txBody>
      </p:sp>
      <p:sp>
        <p:nvSpPr>
          <p:cNvPr id="16398" name="Text Box 13"/>
          <p:cNvSpPr txBox="1">
            <a:spLocks noChangeArrowheads="1"/>
          </p:cNvSpPr>
          <p:nvPr/>
        </p:nvSpPr>
        <p:spPr bwMode="auto">
          <a:xfrm>
            <a:off x="5796136" y="4644686"/>
            <a:ext cx="3152602" cy="830997"/>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座席にマウスを合わせるだけで、</a:t>
            </a:r>
            <a:endParaRPr lang="en-US" altLang="ja-JP" sz="1600" dirty="0">
              <a:solidFill>
                <a:schemeClr val="bg1"/>
              </a:solidFill>
            </a:endParaRPr>
          </a:p>
          <a:p>
            <a:pPr eaLnBrk="1" hangingPunct="1"/>
            <a:r>
              <a:rPr lang="ja-JP" altLang="en-US" sz="1600" dirty="0">
                <a:solidFill>
                  <a:schemeClr val="bg1"/>
                </a:solidFill>
              </a:rPr>
              <a:t>モニタリングやささやき（ウイスパー）が可能</a:t>
            </a: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95" y="2098988"/>
            <a:ext cx="7127081" cy="45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Oval 12"/>
          <p:cNvSpPr>
            <a:spLocks noChangeArrowheads="1"/>
          </p:cNvSpPr>
          <p:nvPr/>
        </p:nvSpPr>
        <p:spPr bwMode="auto">
          <a:xfrm>
            <a:off x="611560" y="1867336"/>
            <a:ext cx="7704856" cy="769576"/>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Text Box 13"/>
          <p:cNvSpPr txBox="1">
            <a:spLocks noChangeArrowheads="1"/>
          </p:cNvSpPr>
          <p:nvPr/>
        </p:nvSpPr>
        <p:spPr bwMode="auto">
          <a:xfrm>
            <a:off x="6084168" y="2752488"/>
            <a:ext cx="3009900" cy="584775"/>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電話の状況を全項目リアルタイムで把握</a:t>
            </a:r>
          </a:p>
        </p:txBody>
      </p:sp>
      <p:sp>
        <p:nvSpPr>
          <p:cNvPr id="15" name="Line 23"/>
          <p:cNvSpPr>
            <a:spLocks noChangeShapeType="1"/>
          </p:cNvSpPr>
          <p:nvPr/>
        </p:nvSpPr>
        <p:spPr bwMode="auto">
          <a:xfrm>
            <a:off x="5868144" y="2610139"/>
            <a:ext cx="216023" cy="142349"/>
          </a:xfrm>
          <a:prstGeom prst="line">
            <a:avLst/>
          </a:prstGeom>
          <a:noFill/>
          <a:ln w="19050">
            <a:gradFill>
              <a:gsLst>
                <a:gs pos="0">
                  <a:srgbClr val="FF0000"/>
                </a:gs>
                <a:gs pos="100000">
                  <a:srgbClr val="3366FF"/>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23"/>
          <p:cNvSpPr>
            <a:spLocks noChangeShapeType="1"/>
          </p:cNvSpPr>
          <p:nvPr/>
        </p:nvSpPr>
        <p:spPr bwMode="auto">
          <a:xfrm>
            <a:off x="5652120" y="4293096"/>
            <a:ext cx="502693" cy="351590"/>
          </a:xfrm>
          <a:prstGeom prst="line">
            <a:avLst/>
          </a:prstGeom>
          <a:noFill/>
          <a:ln w="19050">
            <a:gradFill>
              <a:gsLst>
                <a:gs pos="0">
                  <a:srgbClr val="FF0000"/>
                </a:gs>
                <a:gs pos="100000">
                  <a:srgbClr val="3366FF"/>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23"/>
          <p:cNvSpPr>
            <a:spLocks noChangeShapeType="1"/>
          </p:cNvSpPr>
          <p:nvPr/>
        </p:nvSpPr>
        <p:spPr bwMode="auto">
          <a:xfrm flipH="1">
            <a:off x="2195736" y="4021716"/>
            <a:ext cx="936104" cy="1846263"/>
          </a:xfrm>
          <a:prstGeom prst="line">
            <a:avLst/>
          </a:prstGeom>
          <a:noFill/>
          <a:ln w="19050">
            <a:gradFill>
              <a:gsLst>
                <a:gs pos="0">
                  <a:srgbClr val="FF0000"/>
                </a:gs>
                <a:gs pos="100000">
                  <a:srgbClr val="3366FF"/>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AD196DF6-591B-4BB8-A8A0-E3F8EE031188}" type="slidenum">
              <a:rPr lang="en-US" altLang="ja-JP"/>
              <a:pPr eaLnBrk="1" hangingPunct="1"/>
              <a:t>1</a:t>
            </a:fld>
            <a:endParaRPr lang="en-US" altLang="ja-JP"/>
          </a:p>
        </p:txBody>
      </p:sp>
      <p:sp>
        <p:nvSpPr>
          <p:cNvPr id="4099" name="Rectangle 6"/>
          <p:cNvSpPr>
            <a:spLocks noGrp="1" noChangeArrowheads="1"/>
          </p:cNvSpPr>
          <p:nvPr>
            <p:ph type="title"/>
          </p:nvPr>
        </p:nvSpPr>
        <p:spPr>
          <a:xfrm>
            <a:off x="457200" y="0"/>
            <a:ext cx="8229600" cy="692150"/>
          </a:xfrm>
        </p:spPr>
        <p:txBody>
          <a:bodyPr/>
          <a:lstStyle/>
          <a:p>
            <a:pPr eaLnBrk="1" hangingPunct="1"/>
            <a:r>
              <a:rPr lang="ja-JP" altLang="en-US" dirty="0"/>
              <a:t>株式会社ソフツー　会社概要</a:t>
            </a:r>
          </a:p>
        </p:txBody>
      </p:sp>
      <p:sp>
        <p:nvSpPr>
          <p:cNvPr id="4100" name="Rectangle 7"/>
          <p:cNvSpPr>
            <a:spLocks noChangeArrowheads="1"/>
          </p:cNvSpPr>
          <p:nvPr/>
        </p:nvSpPr>
        <p:spPr bwMode="auto">
          <a:xfrm>
            <a:off x="539552" y="865371"/>
            <a:ext cx="7848798" cy="579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144588">
              <a:lnSpc>
                <a:spcPct val="120000"/>
              </a:lnSpc>
              <a:tabLst>
                <a:tab pos="2327275" algn="l"/>
              </a:tabLst>
            </a:pPr>
            <a:r>
              <a:rPr lang="en-US" altLang="zh-TW" dirty="0"/>
              <a:t>■</a:t>
            </a:r>
            <a:r>
              <a:rPr lang="zh-TW" altLang="en-US" dirty="0"/>
              <a:t>会社名</a:t>
            </a:r>
            <a:r>
              <a:rPr lang="zh-TW" altLang="ja-JP" dirty="0"/>
              <a:t>	</a:t>
            </a:r>
            <a:r>
              <a:rPr lang="ja-JP" altLang="ja-JP" dirty="0"/>
              <a:t>株式会社ソフツー</a:t>
            </a:r>
            <a:r>
              <a:rPr lang="ja-JP" altLang="en-US" dirty="0"/>
              <a:t>（</a:t>
            </a:r>
            <a:r>
              <a:rPr lang="en-US" altLang="ja-JP" dirty="0"/>
              <a:t>SOFTSU Co., Ltd.</a:t>
            </a:r>
            <a:r>
              <a:rPr lang="ja-JP" altLang="en-US" dirty="0"/>
              <a:t>） </a:t>
            </a:r>
            <a:endParaRPr lang="zh-TW" altLang="en-US" dirty="0"/>
          </a:p>
          <a:p>
            <a:pPr defTabSz="1144588">
              <a:lnSpc>
                <a:spcPct val="120000"/>
              </a:lnSpc>
              <a:tabLst>
                <a:tab pos="2327275" algn="l"/>
              </a:tabLst>
            </a:pPr>
            <a:r>
              <a:rPr lang="en-US" altLang="zh-TW" dirty="0"/>
              <a:t>■</a:t>
            </a:r>
            <a:r>
              <a:rPr lang="zh-TW" altLang="en-US" dirty="0"/>
              <a:t>代表取締役</a:t>
            </a:r>
            <a:r>
              <a:rPr lang="zh-TW" altLang="ja-JP"/>
              <a:t>	</a:t>
            </a:r>
            <a:r>
              <a:rPr lang="zh-TW" altLang="en-US"/>
              <a:t>鍾 勝雄</a:t>
            </a:r>
            <a:endParaRPr lang="ja-JP" altLang="en-US" dirty="0"/>
          </a:p>
          <a:p>
            <a:pPr defTabSz="1144588">
              <a:lnSpc>
                <a:spcPct val="120000"/>
              </a:lnSpc>
              <a:tabLst>
                <a:tab pos="2327275" algn="l"/>
              </a:tabLst>
            </a:pPr>
            <a:r>
              <a:rPr lang="en-US" altLang="zh-TW" dirty="0"/>
              <a:t>■</a:t>
            </a:r>
            <a:r>
              <a:rPr lang="zh-TW" altLang="en-US" dirty="0"/>
              <a:t>資本</a:t>
            </a:r>
            <a:r>
              <a:rPr lang="ja-JP" altLang="en-US" dirty="0"/>
              <a:t>金</a:t>
            </a:r>
            <a:r>
              <a:rPr lang="zh-TW" altLang="ja-JP" dirty="0"/>
              <a:t>	</a:t>
            </a:r>
            <a:r>
              <a:rPr lang="en-US" altLang="ja-JP" dirty="0"/>
              <a:t>2,000</a:t>
            </a:r>
            <a:r>
              <a:rPr lang="ja-JP" altLang="en-US" dirty="0"/>
              <a:t>万</a:t>
            </a:r>
            <a:r>
              <a:rPr lang="ja-JP" altLang="ja-JP" dirty="0"/>
              <a:t>円</a:t>
            </a:r>
            <a:endParaRPr lang="en-US" altLang="zh-TW" dirty="0"/>
          </a:p>
          <a:p>
            <a:pPr defTabSz="1144588">
              <a:lnSpc>
                <a:spcPct val="120000"/>
              </a:lnSpc>
              <a:tabLst>
                <a:tab pos="2327275" algn="l"/>
              </a:tabLst>
            </a:pPr>
            <a:r>
              <a:rPr lang="en-US" altLang="zh-TW" dirty="0"/>
              <a:t>■</a:t>
            </a:r>
            <a:r>
              <a:rPr lang="zh-TW" altLang="en-US" dirty="0"/>
              <a:t>設立年月日</a:t>
            </a:r>
            <a:r>
              <a:rPr lang="zh-TW" altLang="ja-JP" dirty="0"/>
              <a:t>	</a:t>
            </a:r>
            <a:r>
              <a:rPr lang="ja-JP" altLang="en-US" dirty="0"/>
              <a:t>平成</a:t>
            </a:r>
            <a:r>
              <a:rPr lang="en-US" altLang="ja-JP" dirty="0"/>
              <a:t>20</a:t>
            </a:r>
            <a:r>
              <a:rPr lang="ja-JP" altLang="en-US" dirty="0"/>
              <a:t>年</a:t>
            </a:r>
            <a:r>
              <a:rPr lang="en-US" altLang="ja-JP" dirty="0"/>
              <a:t>7</a:t>
            </a:r>
            <a:r>
              <a:rPr lang="ja-JP" altLang="en-US" dirty="0"/>
              <a:t>月</a:t>
            </a:r>
            <a:r>
              <a:rPr lang="en-US" altLang="ja-JP" dirty="0"/>
              <a:t>8</a:t>
            </a:r>
            <a:r>
              <a:rPr lang="ja-JP" altLang="en-US" dirty="0"/>
              <a:t>日</a:t>
            </a:r>
          </a:p>
          <a:p>
            <a:pPr defTabSz="1144588">
              <a:lnSpc>
                <a:spcPct val="120000"/>
              </a:lnSpc>
              <a:tabLst>
                <a:tab pos="2327275" algn="l"/>
              </a:tabLst>
            </a:pPr>
            <a:r>
              <a:rPr lang="en-US" altLang="zh-TW" dirty="0"/>
              <a:t>■</a:t>
            </a:r>
            <a:r>
              <a:rPr lang="ja-JP" altLang="en-US" dirty="0"/>
              <a:t>本社	〒</a:t>
            </a:r>
            <a:r>
              <a:rPr lang="en-US" altLang="ja-JP" dirty="0"/>
              <a:t>103-0004</a:t>
            </a:r>
            <a:r>
              <a:rPr lang="ja-JP" altLang="en-US" dirty="0"/>
              <a:t> 東京都中央区東日本橋</a:t>
            </a:r>
            <a:r>
              <a:rPr lang="en-US" altLang="ja-JP" dirty="0"/>
              <a:t>1-1-7</a:t>
            </a:r>
          </a:p>
          <a:p>
            <a:pPr defTabSz="1144588">
              <a:lnSpc>
                <a:spcPct val="120000"/>
              </a:lnSpc>
              <a:tabLst>
                <a:tab pos="2327275" algn="l"/>
              </a:tabLst>
            </a:pPr>
            <a:r>
              <a:rPr lang="en-US" altLang="ja-JP" dirty="0"/>
              <a:t>		</a:t>
            </a:r>
            <a:r>
              <a:rPr lang="ja-JP" altLang="en-US" dirty="0"/>
              <a:t>　　 野村不動産東日本橋ビル</a:t>
            </a:r>
            <a:r>
              <a:rPr lang="en-US" altLang="ja-JP" dirty="0"/>
              <a:t>5F</a:t>
            </a:r>
          </a:p>
          <a:p>
            <a:pPr defTabSz="1144588">
              <a:lnSpc>
                <a:spcPct val="120000"/>
              </a:lnSpc>
              <a:tabLst>
                <a:tab pos="2327275" algn="l"/>
              </a:tabLst>
            </a:pPr>
            <a:r>
              <a:rPr lang="ja-JP" altLang="en-US" dirty="0"/>
              <a:t>■福岡営業所</a:t>
            </a:r>
            <a:r>
              <a:rPr lang="en-US" altLang="ja-JP" dirty="0"/>
              <a:t>	</a:t>
            </a:r>
            <a:r>
              <a:rPr lang="ja-JP" altLang="en-US" dirty="0"/>
              <a:t>〒</a:t>
            </a:r>
            <a:r>
              <a:rPr lang="en-US" altLang="ja-JP" dirty="0"/>
              <a:t>812-0013</a:t>
            </a:r>
            <a:r>
              <a:rPr lang="ja-JP" altLang="en-US" dirty="0"/>
              <a:t> 福岡県福岡市博多区博多駅東</a:t>
            </a:r>
            <a:r>
              <a:rPr lang="en-US" altLang="ja-JP" dirty="0"/>
              <a:t>2-8-11</a:t>
            </a:r>
          </a:p>
          <a:p>
            <a:pPr defTabSz="1144588">
              <a:lnSpc>
                <a:spcPct val="120000"/>
              </a:lnSpc>
              <a:tabLst>
                <a:tab pos="2327275" algn="l"/>
              </a:tabLst>
            </a:pPr>
            <a:r>
              <a:rPr lang="en-US" altLang="ja-JP" dirty="0"/>
              <a:t>		</a:t>
            </a:r>
            <a:r>
              <a:rPr lang="ja-JP" altLang="en-US" dirty="0"/>
              <a:t>　　 第２石橋ビル </a:t>
            </a:r>
            <a:r>
              <a:rPr lang="en-US" altLang="ja-JP" dirty="0"/>
              <a:t>6-C</a:t>
            </a:r>
            <a:endParaRPr lang="zh-TW" altLang="en-US" dirty="0"/>
          </a:p>
          <a:p>
            <a:pPr defTabSz="1144588">
              <a:tabLst>
                <a:tab pos="2327275" algn="l"/>
              </a:tabLst>
            </a:pPr>
            <a:endParaRPr lang="en-US" altLang="zh-TW" dirty="0"/>
          </a:p>
          <a:p>
            <a:pPr defTabSz="1144588">
              <a:tabLst>
                <a:tab pos="2327275" algn="l"/>
              </a:tabLst>
            </a:pPr>
            <a:r>
              <a:rPr lang="en-US" altLang="zh-TW" dirty="0"/>
              <a:t>■WEB</a:t>
            </a:r>
            <a:r>
              <a:rPr lang="en-US" altLang="ja-JP" dirty="0"/>
              <a:t>	</a:t>
            </a:r>
            <a:r>
              <a:rPr lang="ja-JP" altLang="en-US" dirty="0"/>
              <a:t>（コーポレートサイト）</a:t>
            </a:r>
            <a:br>
              <a:rPr lang="ja-JP" altLang="en-US" dirty="0"/>
            </a:br>
            <a:r>
              <a:rPr lang="ja-JP" altLang="en-US" dirty="0"/>
              <a:t>	</a:t>
            </a:r>
            <a:r>
              <a:rPr lang="en-US" altLang="zh-TW" dirty="0"/>
              <a:t>http:</a:t>
            </a:r>
            <a:r>
              <a:rPr lang="en-US" altLang="ja-JP" dirty="0"/>
              <a:t>//</a:t>
            </a:r>
            <a:r>
              <a:rPr lang="en-US" altLang="zh-TW" dirty="0"/>
              <a:t>www.softsu.co</a:t>
            </a:r>
            <a:r>
              <a:rPr lang="en-US" altLang="ja-JP" dirty="0"/>
              <a:t>.jp</a:t>
            </a:r>
            <a:endParaRPr lang="zh-TW" altLang="en-US" dirty="0"/>
          </a:p>
          <a:p>
            <a:pPr defTabSz="1144588">
              <a:tabLst>
                <a:tab pos="2327275" algn="l"/>
              </a:tabLst>
            </a:pPr>
            <a:r>
              <a:rPr lang="en-US" altLang="ja-JP" dirty="0"/>
              <a:t>	</a:t>
            </a:r>
            <a:r>
              <a:rPr lang="ja-JP" altLang="en-US" dirty="0"/>
              <a:t>（クラウド</a:t>
            </a:r>
            <a:r>
              <a:rPr lang="en-US" altLang="ja-JP" dirty="0"/>
              <a:t>CTI</a:t>
            </a:r>
            <a:r>
              <a:rPr lang="ja-JP" altLang="en-US" dirty="0"/>
              <a:t>サービス　</a:t>
            </a:r>
            <a:r>
              <a:rPr lang="en-US" altLang="ja-JP" dirty="0" err="1"/>
              <a:t>BlueBean</a:t>
            </a:r>
            <a:r>
              <a:rPr lang="ja-JP" altLang="en-US" dirty="0"/>
              <a:t>サイト）</a:t>
            </a:r>
          </a:p>
          <a:p>
            <a:pPr defTabSz="1144588">
              <a:tabLst>
                <a:tab pos="2327275" algn="l"/>
              </a:tabLst>
            </a:pPr>
            <a:r>
              <a:rPr lang="ja-JP" altLang="en-US" dirty="0"/>
              <a:t>	</a:t>
            </a:r>
            <a:r>
              <a:rPr lang="en-US" altLang="ja-JP" dirty="0"/>
              <a:t>http://bluebean.softsu.com/</a:t>
            </a:r>
          </a:p>
          <a:p>
            <a:pPr defTabSz="1144588">
              <a:tabLst>
                <a:tab pos="2327275" algn="l"/>
              </a:tabLst>
            </a:pPr>
            <a:r>
              <a:rPr lang="en-US" altLang="ja-JP" dirty="0"/>
              <a:t>	</a:t>
            </a:r>
            <a:r>
              <a:rPr lang="ja-JP" altLang="en-US" dirty="0"/>
              <a:t>（</a:t>
            </a:r>
            <a:r>
              <a:rPr lang="en-US" altLang="ja-JP" dirty="0"/>
              <a:t>EC</a:t>
            </a:r>
            <a:r>
              <a:rPr lang="ja-JP" altLang="en-US" dirty="0"/>
              <a:t>サイト　</a:t>
            </a:r>
            <a:r>
              <a:rPr lang="en-US" altLang="ja-JP" dirty="0"/>
              <a:t>IPKIKI</a:t>
            </a:r>
            <a:r>
              <a:rPr lang="ja-JP" altLang="en-US" dirty="0"/>
              <a:t>）</a:t>
            </a:r>
          </a:p>
          <a:p>
            <a:pPr defTabSz="1144588">
              <a:tabLst>
                <a:tab pos="2327275" algn="l"/>
              </a:tabLst>
            </a:pPr>
            <a:r>
              <a:rPr lang="ja-JP" altLang="en-US" dirty="0"/>
              <a:t>	</a:t>
            </a:r>
            <a:r>
              <a:rPr lang="en-US" altLang="ja-JP" dirty="0"/>
              <a:t>http://www.ipkiki.com/</a:t>
            </a:r>
          </a:p>
          <a:p>
            <a:pPr defTabSz="1144588">
              <a:tabLst>
                <a:tab pos="2327275" algn="l"/>
              </a:tabLst>
            </a:pPr>
            <a:endParaRPr lang="en-US" altLang="ja-JP" dirty="0"/>
          </a:p>
          <a:p>
            <a:pPr defTabSz="1144588">
              <a:tabLst>
                <a:tab pos="2327275" algn="l"/>
              </a:tabLst>
            </a:pPr>
            <a:r>
              <a:rPr lang="en-US" altLang="zh-TW" dirty="0"/>
              <a:t>■</a:t>
            </a:r>
            <a:r>
              <a:rPr lang="zh-TW" altLang="en-US" dirty="0"/>
              <a:t>事業内容</a:t>
            </a:r>
            <a:r>
              <a:rPr lang="zh-TW" altLang="ja-JP" dirty="0"/>
              <a:t>	</a:t>
            </a:r>
            <a:r>
              <a:rPr lang="ja-JP" altLang="ja-JP" dirty="0"/>
              <a:t>クラウドCTIサービス事業</a:t>
            </a:r>
            <a:endParaRPr lang="ja-JP" altLang="en-US" dirty="0"/>
          </a:p>
          <a:p>
            <a:pPr defTabSz="1144588">
              <a:tabLst>
                <a:tab pos="2327275" algn="l"/>
              </a:tabLst>
            </a:pPr>
            <a:r>
              <a:rPr lang="ja-JP" altLang="en-US" dirty="0"/>
              <a:t>	</a:t>
            </a:r>
            <a:r>
              <a:rPr lang="en-US" altLang="ja-JP" dirty="0"/>
              <a:t>SIP/VOIP</a:t>
            </a:r>
            <a:r>
              <a:rPr lang="ja-JP" altLang="en-US" dirty="0"/>
              <a:t>機器販売事業</a:t>
            </a:r>
            <a:endParaRPr lang="en-US" altLang="ja-JP" dirty="0"/>
          </a:p>
          <a:p>
            <a:pPr defTabSz="1144588">
              <a:tabLst>
                <a:tab pos="2327275" algn="l"/>
              </a:tabLst>
            </a:pPr>
            <a:r>
              <a:rPr lang="ja-JP" altLang="en-US" dirty="0"/>
              <a:t>	ホテル用電話機販売事業</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73000B97-74EC-4C21-83C2-62A05449A55C}" type="slidenum">
              <a:rPr lang="en-US" altLang="ja-JP"/>
              <a:pPr eaLnBrk="1" hangingPunct="1"/>
              <a:t>19</a:t>
            </a:fld>
            <a:endParaRPr lang="en-US" altLang="ja-JP"/>
          </a:p>
        </p:txBody>
      </p:sp>
      <p:sp>
        <p:nvSpPr>
          <p:cNvPr id="17411" name="Rectangle 2"/>
          <p:cNvSpPr>
            <a:spLocks noGrp="1" noChangeArrowheads="1"/>
          </p:cNvSpPr>
          <p:nvPr>
            <p:ph type="title"/>
          </p:nvPr>
        </p:nvSpPr>
        <p:spPr>
          <a:xfrm>
            <a:off x="457200" y="0"/>
            <a:ext cx="8229600" cy="692150"/>
          </a:xfrm>
        </p:spPr>
        <p:txBody>
          <a:bodyPr/>
          <a:lstStyle/>
          <a:p>
            <a:pPr eaLnBrk="1" hangingPunct="1"/>
            <a:r>
              <a:rPr lang="ja-JP" altLang="en-US" dirty="0"/>
              <a:t>管理機能③　オペレーター画面設定機能</a:t>
            </a:r>
          </a:p>
        </p:txBody>
      </p:sp>
      <p:pic>
        <p:nvPicPr>
          <p:cNvPr id="17412" name="Picture 5" descr="名称未設定 3"/>
          <p:cNvPicPr>
            <a:picLocks noChangeAspect="1" noChangeArrowheads="1"/>
          </p:cNvPicPr>
          <p:nvPr/>
        </p:nvPicPr>
        <p:blipFill rotWithShape="1">
          <a:blip r:embed="rId2">
            <a:extLst>
              <a:ext uri="{28A0092B-C50C-407E-A947-70E740481C1C}">
                <a14:useLocalDpi xmlns:a14="http://schemas.microsoft.com/office/drawing/2010/main" val="0"/>
              </a:ext>
            </a:extLst>
          </a:blip>
          <a:srcRect t="4042" b="7988"/>
          <a:stretch/>
        </p:blipFill>
        <p:spPr bwMode="auto">
          <a:xfrm>
            <a:off x="227087" y="836712"/>
            <a:ext cx="5778474" cy="3456384"/>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4" descr="名称未設定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7" y="3970774"/>
            <a:ext cx="4032448" cy="2787615"/>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 Box 6"/>
          <p:cNvSpPr txBox="1">
            <a:spLocks noChangeArrowheads="1"/>
          </p:cNvSpPr>
          <p:nvPr/>
        </p:nvSpPr>
        <p:spPr bwMode="auto">
          <a:xfrm>
            <a:off x="2676599" y="3541762"/>
            <a:ext cx="2262158" cy="369332"/>
          </a:xfrm>
          <a:prstGeom prst="rect">
            <a:avLst/>
          </a:prstGeom>
          <a:solidFill>
            <a:srgbClr val="FFFFFF"/>
          </a:solidFill>
          <a:ln w="1905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設定画面（管理画面）</a:t>
            </a:r>
          </a:p>
        </p:txBody>
      </p:sp>
      <p:sp>
        <p:nvSpPr>
          <p:cNvPr id="17416" name="Rectangle 8"/>
          <p:cNvSpPr>
            <a:spLocks noChangeArrowheads="1"/>
          </p:cNvSpPr>
          <p:nvPr/>
        </p:nvSpPr>
        <p:spPr bwMode="auto">
          <a:xfrm>
            <a:off x="4385217" y="4058730"/>
            <a:ext cx="2663825" cy="187166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23" name="Text Box 16"/>
          <p:cNvSpPr txBox="1">
            <a:spLocks noChangeArrowheads="1"/>
          </p:cNvSpPr>
          <p:nvPr/>
        </p:nvSpPr>
        <p:spPr bwMode="auto">
          <a:xfrm>
            <a:off x="376625" y="4939010"/>
            <a:ext cx="3778599" cy="523220"/>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管理画面で作成した内容がそのままオペレーター</a:t>
            </a:r>
            <a:endParaRPr lang="en-US" altLang="ja-JP" sz="1400" dirty="0">
              <a:solidFill>
                <a:schemeClr val="bg1"/>
              </a:solidFill>
            </a:endParaRPr>
          </a:p>
          <a:p>
            <a:pPr eaLnBrk="1" hangingPunct="1"/>
            <a:r>
              <a:rPr lang="ja-JP" altLang="en-US" sz="1400" dirty="0">
                <a:solidFill>
                  <a:schemeClr val="bg1"/>
                </a:solidFill>
              </a:rPr>
              <a:t>画面に反映されます。</a:t>
            </a:r>
          </a:p>
        </p:txBody>
      </p:sp>
      <p:sp>
        <p:nvSpPr>
          <p:cNvPr id="17425" name="Rectangle 18"/>
          <p:cNvSpPr>
            <a:spLocks noChangeArrowheads="1"/>
          </p:cNvSpPr>
          <p:nvPr/>
        </p:nvSpPr>
        <p:spPr bwMode="auto">
          <a:xfrm>
            <a:off x="442987" y="1398637"/>
            <a:ext cx="4495770" cy="257213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26" name="Text Box 19"/>
          <p:cNvSpPr txBox="1">
            <a:spLocks noChangeArrowheads="1"/>
          </p:cNvSpPr>
          <p:nvPr/>
        </p:nvSpPr>
        <p:spPr bwMode="auto">
          <a:xfrm>
            <a:off x="3900562" y="2190799"/>
            <a:ext cx="4487862" cy="749300"/>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オペレーター画面の作成。顧客情報などの必要項目を作成</a:t>
            </a:r>
          </a:p>
          <a:p>
            <a:pPr eaLnBrk="1" hangingPunct="1"/>
            <a:r>
              <a:rPr lang="ja-JP" altLang="en-US" sz="1400" dirty="0">
                <a:solidFill>
                  <a:schemeClr val="bg1"/>
                </a:solidFill>
              </a:rPr>
              <a:t>業務毎の作成が可能。検索項目や必須項目などの</a:t>
            </a:r>
          </a:p>
          <a:p>
            <a:pPr eaLnBrk="1" hangingPunct="1"/>
            <a:r>
              <a:rPr lang="ja-JP" altLang="en-US" sz="1400" dirty="0">
                <a:solidFill>
                  <a:schemeClr val="bg1"/>
                </a:solidFill>
              </a:rPr>
              <a:t>作成にも対応。</a:t>
            </a:r>
          </a:p>
        </p:txBody>
      </p:sp>
      <p:sp>
        <p:nvSpPr>
          <p:cNvPr id="17427" name="Line 20"/>
          <p:cNvSpPr>
            <a:spLocks noChangeShapeType="1"/>
          </p:cNvSpPr>
          <p:nvPr/>
        </p:nvSpPr>
        <p:spPr bwMode="auto">
          <a:xfrm flipH="1" flipV="1">
            <a:off x="3540199" y="2190799"/>
            <a:ext cx="360363" cy="28733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5" name="Text Box 7"/>
          <p:cNvSpPr txBox="1">
            <a:spLocks noChangeArrowheads="1"/>
          </p:cNvSpPr>
          <p:nvPr/>
        </p:nvSpPr>
        <p:spPr bwMode="auto">
          <a:xfrm>
            <a:off x="6804248" y="3624746"/>
            <a:ext cx="1816100" cy="385763"/>
          </a:xfrm>
          <a:prstGeom prst="rect">
            <a:avLst/>
          </a:prstGeom>
          <a:solidFill>
            <a:srgbClr val="FFFFFF"/>
          </a:solidFill>
          <a:ln w="1905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オペレーター画面</a:t>
            </a:r>
          </a:p>
        </p:txBody>
      </p:sp>
      <p:sp>
        <p:nvSpPr>
          <p:cNvPr id="2" name="曲折矢印 1"/>
          <p:cNvSpPr/>
          <p:nvPr/>
        </p:nvSpPr>
        <p:spPr>
          <a:xfrm flipV="1">
            <a:off x="3241359" y="4124886"/>
            <a:ext cx="1014241" cy="722451"/>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オペレーター画面（</a:t>
            </a:r>
            <a:r>
              <a:rPr lang="en-US" altLang="ja-JP" dirty="0"/>
              <a:t>OP</a:t>
            </a:r>
            <a:r>
              <a:rPr lang="ja-JP" altLang="en-US" dirty="0"/>
              <a:t>画面）について</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20</a:t>
            </a:fld>
            <a:endParaRPr lang="en-US" altLang="ja-JP"/>
          </a:p>
        </p:txBody>
      </p:sp>
      <p:pic>
        <p:nvPicPr>
          <p:cNvPr id="4" name="図 3"/>
          <p:cNvPicPr>
            <a:picLocks noChangeAspect="1"/>
          </p:cNvPicPr>
          <p:nvPr/>
        </p:nvPicPr>
        <p:blipFill>
          <a:blip r:embed="rId2"/>
          <a:stretch>
            <a:fillRect/>
          </a:stretch>
        </p:blipFill>
        <p:spPr>
          <a:xfrm>
            <a:off x="179513" y="908720"/>
            <a:ext cx="7566045" cy="5429926"/>
          </a:xfrm>
          <a:prstGeom prst="rect">
            <a:avLst/>
          </a:prstGeom>
        </p:spPr>
      </p:pic>
      <p:sp>
        <p:nvSpPr>
          <p:cNvPr id="5" name="円/楕円 4"/>
          <p:cNvSpPr/>
          <p:nvPr/>
        </p:nvSpPr>
        <p:spPr>
          <a:xfrm>
            <a:off x="6561563" y="2555420"/>
            <a:ext cx="1080120" cy="504056"/>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Text Box 13"/>
          <p:cNvSpPr txBox="1">
            <a:spLocks noChangeArrowheads="1"/>
          </p:cNvSpPr>
          <p:nvPr/>
        </p:nvSpPr>
        <p:spPr bwMode="auto">
          <a:xfrm>
            <a:off x="3591448" y="1268760"/>
            <a:ext cx="2664296" cy="2308324"/>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待ち呼の確認を行えます</a:t>
            </a:r>
            <a:endParaRPr lang="en-US" altLang="ja-JP" sz="1600" dirty="0">
              <a:solidFill>
                <a:schemeClr val="bg1"/>
              </a:solidFill>
            </a:endParaRPr>
          </a:p>
          <a:p>
            <a:pPr eaLnBrk="1" hangingPunct="1"/>
            <a:endParaRPr lang="en-US" altLang="ja-JP" sz="1600" dirty="0">
              <a:solidFill>
                <a:schemeClr val="bg1"/>
              </a:solidFill>
            </a:endParaRPr>
          </a:p>
          <a:p>
            <a:pPr eaLnBrk="1" hangingPunct="1"/>
            <a:endParaRPr lang="en-US" altLang="ja-JP" sz="1600" dirty="0">
              <a:solidFill>
                <a:schemeClr val="bg1"/>
              </a:solidFill>
            </a:endParaRPr>
          </a:p>
          <a:p>
            <a:pPr eaLnBrk="1" hangingPunct="1"/>
            <a:endParaRPr lang="en-US" altLang="ja-JP" sz="1600" dirty="0">
              <a:solidFill>
                <a:schemeClr val="bg1"/>
              </a:solidFill>
            </a:endParaRPr>
          </a:p>
          <a:p>
            <a:pPr eaLnBrk="1" hangingPunct="1"/>
            <a:endParaRPr lang="en-US" altLang="ja-JP" sz="1600" dirty="0">
              <a:solidFill>
                <a:schemeClr val="bg1"/>
              </a:solidFill>
            </a:endParaRPr>
          </a:p>
          <a:p>
            <a:pPr eaLnBrk="1" hangingPunct="1"/>
            <a:endParaRPr lang="en-US" altLang="ja-JP" sz="1600" dirty="0">
              <a:solidFill>
                <a:schemeClr val="bg1"/>
              </a:solidFill>
            </a:endParaRPr>
          </a:p>
          <a:p>
            <a:pPr eaLnBrk="1" hangingPunct="1"/>
            <a:endParaRPr lang="en-US" altLang="ja-JP" sz="1600" dirty="0">
              <a:solidFill>
                <a:schemeClr val="bg1"/>
              </a:solidFill>
            </a:endParaRPr>
          </a:p>
          <a:p>
            <a:pPr eaLnBrk="1" hangingPunct="1"/>
            <a:endParaRPr lang="en-US" altLang="ja-JP" sz="1600" dirty="0">
              <a:solidFill>
                <a:schemeClr val="bg1"/>
              </a:solidFill>
            </a:endParaRPr>
          </a:p>
          <a:p>
            <a:pPr eaLnBrk="1" hangingPunct="1"/>
            <a:endParaRPr lang="ja-JP" altLang="en-US" sz="1600" dirty="0">
              <a:solidFill>
                <a:schemeClr val="bg1"/>
              </a:solidFill>
            </a:endParaRPr>
          </a:p>
        </p:txBody>
      </p:sp>
      <p:pic>
        <p:nvPicPr>
          <p:cNvPr id="6" name="図 5"/>
          <p:cNvPicPr>
            <a:picLocks noChangeAspect="1"/>
          </p:cNvPicPr>
          <p:nvPr/>
        </p:nvPicPr>
        <p:blipFill rotWithShape="1">
          <a:blip r:embed="rId3"/>
          <a:srcRect l="2682" t="13799" r="28439" b="3595"/>
          <a:stretch/>
        </p:blipFill>
        <p:spPr>
          <a:xfrm>
            <a:off x="3681243" y="1628800"/>
            <a:ext cx="2484707" cy="1847603"/>
          </a:xfrm>
          <a:prstGeom prst="rect">
            <a:avLst/>
          </a:prstGeom>
          <a:ln w="12700">
            <a:solidFill>
              <a:schemeClr val="bg1">
                <a:lumMod val="75000"/>
              </a:schemeClr>
            </a:solidFill>
          </a:ln>
        </p:spPr>
      </p:pic>
      <p:sp>
        <p:nvSpPr>
          <p:cNvPr id="7" name="左矢印 15"/>
          <p:cNvSpPr/>
          <p:nvPr/>
        </p:nvSpPr>
        <p:spPr>
          <a:xfrm rot="635534">
            <a:off x="5754639" y="2679419"/>
            <a:ext cx="822625" cy="296919"/>
          </a:xfrm>
          <a:custGeom>
            <a:avLst/>
            <a:gdLst>
              <a:gd name="connsiteX0" fmla="*/ 0 w 792088"/>
              <a:gd name="connsiteY0" fmla="*/ 167515 h 335029"/>
              <a:gd name="connsiteX1" fmla="*/ 167515 w 792088"/>
              <a:gd name="connsiteY1" fmla="*/ 0 h 335029"/>
              <a:gd name="connsiteX2" fmla="*/ 167515 w 792088"/>
              <a:gd name="connsiteY2" fmla="*/ 83757 h 335029"/>
              <a:gd name="connsiteX3" fmla="*/ 792088 w 792088"/>
              <a:gd name="connsiteY3" fmla="*/ 83757 h 335029"/>
              <a:gd name="connsiteX4" fmla="*/ 792088 w 792088"/>
              <a:gd name="connsiteY4" fmla="*/ 251272 h 335029"/>
              <a:gd name="connsiteX5" fmla="*/ 167515 w 792088"/>
              <a:gd name="connsiteY5" fmla="*/ 251272 h 335029"/>
              <a:gd name="connsiteX6" fmla="*/ 167515 w 792088"/>
              <a:gd name="connsiteY6" fmla="*/ 335029 h 335029"/>
              <a:gd name="connsiteX7" fmla="*/ 0 w 792088"/>
              <a:gd name="connsiteY7" fmla="*/ 167515 h 335029"/>
              <a:gd name="connsiteX0" fmla="*/ 0 w 876754"/>
              <a:gd name="connsiteY0" fmla="*/ 40515 h 335029"/>
              <a:gd name="connsiteX1" fmla="*/ 252181 w 876754"/>
              <a:gd name="connsiteY1" fmla="*/ 0 h 335029"/>
              <a:gd name="connsiteX2" fmla="*/ 252181 w 876754"/>
              <a:gd name="connsiteY2" fmla="*/ 83757 h 335029"/>
              <a:gd name="connsiteX3" fmla="*/ 876754 w 876754"/>
              <a:gd name="connsiteY3" fmla="*/ 83757 h 335029"/>
              <a:gd name="connsiteX4" fmla="*/ 876754 w 876754"/>
              <a:gd name="connsiteY4" fmla="*/ 251272 h 335029"/>
              <a:gd name="connsiteX5" fmla="*/ 252181 w 876754"/>
              <a:gd name="connsiteY5" fmla="*/ 251272 h 335029"/>
              <a:gd name="connsiteX6" fmla="*/ 252181 w 876754"/>
              <a:gd name="connsiteY6" fmla="*/ 335029 h 335029"/>
              <a:gd name="connsiteX7" fmla="*/ 0 w 876754"/>
              <a:gd name="connsiteY7" fmla="*/ 40515 h 335029"/>
              <a:gd name="connsiteX0" fmla="*/ 0 w 876754"/>
              <a:gd name="connsiteY0" fmla="*/ 65915 h 360429"/>
              <a:gd name="connsiteX1" fmla="*/ 379181 w 876754"/>
              <a:gd name="connsiteY1" fmla="*/ 0 h 360429"/>
              <a:gd name="connsiteX2" fmla="*/ 252181 w 876754"/>
              <a:gd name="connsiteY2" fmla="*/ 109157 h 360429"/>
              <a:gd name="connsiteX3" fmla="*/ 876754 w 876754"/>
              <a:gd name="connsiteY3" fmla="*/ 109157 h 360429"/>
              <a:gd name="connsiteX4" fmla="*/ 876754 w 876754"/>
              <a:gd name="connsiteY4" fmla="*/ 276672 h 360429"/>
              <a:gd name="connsiteX5" fmla="*/ 252181 w 876754"/>
              <a:gd name="connsiteY5" fmla="*/ 276672 h 360429"/>
              <a:gd name="connsiteX6" fmla="*/ 252181 w 876754"/>
              <a:gd name="connsiteY6" fmla="*/ 360429 h 360429"/>
              <a:gd name="connsiteX7" fmla="*/ 0 w 876754"/>
              <a:gd name="connsiteY7" fmla="*/ 65915 h 360429"/>
              <a:gd name="connsiteX0" fmla="*/ 0 w 876754"/>
              <a:gd name="connsiteY0" fmla="*/ 65915 h 360429"/>
              <a:gd name="connsiteX1" fmla="*/ 379181 w 876754"/>
              <a:gd name="connsiteY1" fmla="*/ 0 h 360429"/>
              <a:gd name="connsiteX2" fmla="*/ 252181 w 876754"/>
              <a:gd name="connsiteY2" fmla="*/ 109157 h 360429"/>
              <a:gd name="connsiteX3" fmla="*/ 876754 w 876754"/>
              <a:gd name="connsiteY3" fmla="*/ 109157 h 360429"/>
              <a:gd name="connsiteX4" fmla="*/ 876754 w 876754"/>
              <a:gd name="connsiteY4" fmla="*/ 276672 h 360429"/>
              <a:gd name="connsiteX5" fmla="*/ 252181 w 876754"/>
              <a:gd name="connsiteY5" fmla="*/ 276672 h 360429"/>
              <a:gd name="connsiteX6" fmla="*/ 252181 w 876754"/>
              <a:gd name="connsiteY6" fmla="*/ 360429 h 360429"/>
              <a:gd name="connsiteX7" fmla="*/ 0 w 876754"/>
              <a:gd name="connsiteY7" fmla="*/ 65915 h 360429"/>
              <a:gd name="connsiteX0" fmla="*/ 0 w 876754"/>
              <a:gd name="connsiteY0" fmla="*/ 6648 h 360429"/>
              <a:gd name="connsiteX1" fmla="*/ 379181 w 876754"/>
              <a:gd name="connsiteY1" fmla="*/ 0 h 360429"/>
              <a:gd name="connsiteX2" fmla="*/ 252181 w 876754"/>
              <a:gd name="connsiteY2" fmla="*/ 109157 h 360429"/>
              <a:gd name="connsiteX3" fmla="*/ 876754 w 876754"/>
              <a:gd name="connsiteY3" fmla="*/ 109157 h 360429"/>
              <a:gd name="connsiteX4" fmla="*/ 876754 w 876754"/>
              <a:gd name="connsiteY4" fmla="*/ 276672 h 360429"/>
              <a:gd name="connsiteX5" fmla="*/ 252181 w 876754"/>
              <a:gd name="connsiteY5" fmla="*/ 276672 h 360429"/>
              <a:gd name="connsiteX6" fmla="*/ 252181 w 876754"/>
              <a:gd name="connsiteY6" fmla="*/ 360429 h 360429"/>
              <a:gd name="connsiteX7" fmla="*/ 0 w 876754"/>
              <a:gd name="connsiteY7" fmla="*/ 6648 h 360429"/>
              <a:gd name="connsiteX0" fmla="*/ 0 w 876754"/>
              <a:gd name="connsiteY0" fmla="*/ 6648 h 360429"/>
              <a:gd name="connsiteX1" fmla="*/ 379181 w 876754"/>
              <a:gd name="connsiteY1" fmla="*/ 0 h 360429"/>
              <a:gd name="connsiteX2" fmla="*/ 252181 w 876754"/>
              <a:gd name="connsiteY2" fmla="*/ 109157 h 360429"/>
              <a:gd name="connsiteX3" fmla="*/ 876754 w 876754"/>
              <a:gd name="connsiteY3" fmla="*/ 109157 h 360429"/>
              <a:gd name="connsiteX4" fmla="*/ 876754 w 876754"/>
              <a:gd name="connsiteY4" fmla="*/ 276672 h 360429"/>
              <a:gd name="connsiteX5" fmla="*/ 252181 w 876754"/>
              <a:gd name="connsiteY5" fmla="*/ 276672 h 360429"/>
              <a:gd name="connsiteX6" fmla="*/ 142114 w 876754"/>
              <a:gd name="connsiteY6" fmla="*/ 360429 h 360429"/>
              <a:gd name="connsiteX7" fmla="*/ 0 w 876754"/>
              <a:gd name="connsiteY7" fmla="*/ 6648 h 360429"/>
              <a:gd name="connsiteX0" fmla="*/ 0 w 876754"/>
              <a:gd name="connsiteY0" fmla="*/ 6648 h 360429"/>
              <a:gd name="connsiteX1" fmla="*/ 379181 w 876754"/>
              <a:gd name="connsiteY1" fmla="*/ 0 h 360429"/>
              <a:gd name="connsiteX2" fmla="*/ 252181 w 876754"/>
              <a:gd name="connsiteY2" fmla="*/ 109157 h 360429"/>
              <a:gd name="connsiteX3" fmla="*/ 876754 w 876754"/>
              <a:gd name="connsiteY3" fmla="*/ 109157 h 360429"/>
              <a:gd name="connsiteX4" fmla="*/ 876754 w 876754"/>
              <a:gd name="connsiteY4" fmla="*/ 276672 h 360429"/>
              <a:gd name="connsiteX5" fmla="*/ 226781 w 876754"/>
              <a:gd name="connsiteY5" fmla="*/ 234339 h 360429"/>
              <a:gd name="connsiteX6" fmla="*/ 142114 w 876754"/>
              <a:gd name="connsiteY6" fmla="*/ 360429 h 360429"/>
              <a:gd name="connsiteX7" fmla="*/ 0 w 876754"/>
              <a:gd name="connsiteY7" fmla="*/ 6648 h 360429"/>
              <a:gd name="connsiteX0" fmla="*/ 0 w 876754"/>
              <a:gd name="connsiteY0" fmla="*/ 6648 h 360429"/>
              <a:gd name="connsiteX1" fmla="*/ 379181 w 876754"/>
              <a:gd name="connsiteY1" fmla="*/ 0 h 360429"/>
              <a:gd name="connsiteX2" fmla="*/ 252181 w 876754"/>
              <a:gd name="connsiteY2" fmla="*/ 109157 h 360429"/>
              <a:gd name="connsiteX3" fmla="*/ 876754 w 876754"/>
              <a:gd name="connsiteY3" fmla="*/ 109157 h 360429"/>
              <a:gd name="connsiteX4" fmla="*/ 876754 w 876754"/>
              <a:gd name="connsiteY4" fmla="*/ 276672 h 360429"/>
              <a:gd name="connsiteX5" fmla="*/ 226781 w 876754"/>
              <a:gd name="connsiteY5" fmla="*/ 234339 h 360429"/>
              <a:gd name="connsiteX6" fmla="*/ 142114 w 876754"/>
              <a:gd name="connsiteY6" fmla="*/ 360429 h 360429"/>
              <a:gd name="connsiteX7" fmla="*/ 0 w 876754"/>
              <a:gd name="connsiteY7" fmla="*/ 6648 h 360429"/>
              <a:gd name="connsiteX0" fmla="*/ 0 w 885221"/>
              <a:gd name="connsiteY0" fmla="*/ 6648 h 360429"/>
              <a:gd name="connsiteX1" fmla="*/ 379181 w 885221"/>
              <a:gd name="connsiteY1" fmla="*/ 0 h 360429"/>
              <a:gd name="connsiteX2" fmla="*/ 252181 w 885221"/>
              <a:gd name="connsiteY2" fmla="*/ 109157 h 360429"/>
              <a:gd name="connsiteX3" fmla="*/ 876754 w 885221"/>
              <a:gd name="connsiteY3" fmla="*/ 109157 h 360429"/>
              <a:gd name="connsiteX4" fmla="*/ 885221 w 885221"/>
              <a:gd name="connsiteY4" fmla="*/ 124272 h 360429"/>
              <a:gd name="connsiteX5" fmla="*/ 226781 w 885221"/>
              <a:gd name="connsiteY5" fmla="*/ 234339 h 360429"/>
              <a:gd name="connsiteX6" fmla="*/ 142114 w 885221"/>
              <a:gd name="connsiteY6" fmla="*/ 360429 h 360429"/>
              <a:gd name="connsiteX7" fmla="*/ 0 w 885221"/>
              <a:gd name="connsiteY7" fmla="*/ 6648 h 360429"/>
              <a:gd name="connsiteX0" fmla="*/ 0 w 885221"/>
              <a:gd name="connsiteY0" fmla="*/ 6648 h 360429"/>
              <a:gd name="connsiteX1" fmla="*/ 379181 w 885221"/>
              <a:gd name="connsiteY1" fmla="*/ 0 h 360429"/>
              <a:gd name="connsiteX2" fmla="*/ 252181 w 885221"/>
              <a:gd name="connsiteY2" fmla="*/ 109157 h 360429"/>
              <a:gd name="connsiteX3" fmla="*/ 876754 w 885221"/>
              <a:gd name="connsiteY3" fmla="*/ 109157 h 360429"/>
              <a:gd name="connsiteX4" fmla="*/ 885221 w 885221"/>
              <a:gd name="connsiteY4" fmla="*/ 124272 h 360429"/>
              <a:gd name="connsiteX5" fmla="*/ 226781 w 885221"/>
              <a:gd name="connsiteY5" fmla="*/ 234339 h 360429"/>
              <a:gd name="connsiteX6" fmla="*/ 142114 w 885221"/>
              <a:gd name="connsiteY6" fmla="*/ 360429 h 360429"/>
              <a:gd name="connsiteX7" fmla="*/ 0 w 885221"/>
              <a:gd name="connsiteY7" fmla="*/ 6648 h 360429"/>
              <a:gd name="connsiteX0" fmla="*/ 0 w 885221"/>
              <a:gd name="connsiteY0" fmla="*/ 6648 h 360429"/>
              <a:gd name="connsiteX1" fmla="*/ 379181 w 885221"/>
              <a:gd name="connsiteY1" fmla="*/ 0 h 360429"/>
              <a:gd name="connsiteX2" fmla="*/ 252181 w 885221"/>
              <a:gd name="connsiteY2" fmla="*/ 109157 h 360429"/>
              <a:gd name="connsiteX3" fmla="*/ 876754 w 885221"/>
              <a:gd name="connsiteY3" fmla="*/ 109157 h 360429"/>
              <a:gd name="connsiteX4" fmla="*/ 885221 w 885221"/>
              <a:gd name="connsiteY4" fmla="*/ 124272 h 360429"/>
              <a:gd name="connsiteX5" fmla="*/ 260648 w 885221"/>
              <a:gd name="connsiteY5" fmla="*/ 268206 h 360429"/>
              <a:gd name="connsiteX6" fmla="*/ 142114 w 885221"/>
              <a:gd name="connsiteY6" fmla="*/ 360429 h 360429"/>
              <a:gd name="connsiteX7" fmla="*/ 0 w 885221"/>
              <a:gd name="connsiteY7" fmla="*/ 6648 h 360429"/>
              <a:gd name="connsiteX0" fmla="*/ 0 w 885221"/>
              <a:gd name="connsiteY0" fmla="*/ 6648 h 360429"/>
              <a:gd name="connsiteX1" fmla="*/ 379181 w 885221"/>
              <a:gd name="connsiteY1" fmla="*/ 0 h 360429"/>
              <a:gd name="connsiteX2" fmla="*/ 252181 w 885221"/>
              <a:gd name="connsiteY2" fmla="*/ 109157 h 360429"/>
              <a:gd name="connsiteX3" fmla="*/ 876754 w 885221"/>
              <a:gd name="connsiteY3" fmla="*/ 109157 h 360429"/>
              <a:gd name="connsiteX4" fmla="*/ 885221 w 885221"/>
              <a:gd name="connsiteY4" fmla="*/ 124272 h 360429"/>
              <a:gd name="connsiteX5" fmla="*/ 260648 w 885221"/>
              <a:gd name="connsiteY5" fmla="*/ 268206 h 360429"/>
              <a:gd name="connsiteX6" fmla="*/ 142114 w 885221"/>
              <a:gd name="connsiteY6" fmla="*/ 360429 h 360429"/>
              <a:gd name="connsiteX7" fmla="*/ 0 w 885221"/>
              <a:gd name="connsiteY7" fmla="*/ 6648 h 360429"/>
              <a:gd name="connsiteX0" fmla="*/ 0 w 885221"/>
              <a:gd name="connsiteY0" fmla="*/ 6648 h 360429"/>
              <a:gd name="connsiteX1" fmla="*/ 379181 w 885221"/>
              <a:gd name="connsiteY1" fmla="*/ 0 h 360429"/>
              <a:gd name="connsiteX2" fmla="*/ 252181 w 885221"/>
              <a:gd name="connsiteY2" fmla="*/ 109157 h 360429"/>
              <a:gd name="connsiteX3" fmla="*/ 876754 w 885221"/>
              <a:gd name="connsiteY3" fmla="*/ 109157 h 360429"/>
              <a:gd name="connsiteX4" fmla="*/ 885221 w 885221"/>
              <a:gd name="connsiteY4" fmla="*/ 124272 h 360429"/>
              <a:gd name="connsiteX5" fmla="*/ 209848 w 885221"/>
              <a:gd name="connsiteY5" fmla="*/ 268206 h 360429"/>
              <a:gd name="connsiteX6" fmla="*/ 142114 w 885221"/>
              <a:gd name="connsiteY6" fmla="*/ 360429 h 360429"/>
              <a:gd name="connsiteX7" fmla="*/ 0 w 885221"/>
              <a:gd name="connsiteY7" fmla="*/ 6648 h 360429"/>
              <a:gd name="connsiteX0" fmla="*/ 0 w 885221"/>
              <a:gd name="connsiteY0" fmla="*/ 6648 h 360429"/>
              <a:gd name="connsiteX1" fmla="*/ 379181 w 885221"/>
              <a:gd name="connsiteY1" fmla="*/ 0 h 360429"/>
              <a:gd name="connsiteX2" fmla="*/ 277581 w 885221"/>
              <a:gd name="connsiteY2" fmla="*/ 151491 h 360429"/>
              <a:gd name="connsiteX3" fmla="*/ 876754 w 885221"/>
              <a:gd name="connsiteY3" fmla="*/ 109157 h 360429"/>
              <a:gd name="connsiteX4" fmla="*/ 885221 w 885221"/>
              <a:gd name="connsiteY4" fmla="*/ 124272 h 360429"/>
              <a:gd name="connsiteX5" fmla="*/ 209848 w 885221"/>
              <a:gd name="connsiteY5" fmla="*/ 268206 h 360429"/>
              <a:gd name="connsiteX6" fmla="*/ 142114 w 885221"/>
              <a:gd name="connsiteY6" fmla="*/ 360429 h 360429"/>
              <a:gd name="connsiteX7" fmla="*/ 0 w 885221"/>
              <a:gd name="connsiteY7" fmla="*/ 6648 h 360429"/>
              <a:gd name="connsiteX0" fmla="*/ 0 w 885221"/>
              <a:gd name="connsiteY0" fmla="*/ 6648 h 360429"/>
              <a:gd name="connsiteX1" fmla="*/ 379181 w 885221"/>
              <a:gd name="connsiteY1" fmla="*/ 0 h 360429"/>
              <a:gd name="connsiteX2" fmla="*/ 277581 w 885221"/>
              <a:gd name="connsiteY2" fmla="*/ 151491 h 360429"/>
              <a:gd name="connsiteX3" fmla="*/ 876754 w 885221"/>
              <a:gd name="connsiteY3" fmla="*/ 109157 h 360429"/>
              <a:gd name="connsiteX4" fmla="*/ 885221 w 885221"/>
              <a:gd name="connsiteY4" fmla="*/ 124272 h 360429"/>
              <a:gd name="connsiteX5" fmla="*/ 209848 w 885221"/>
              <a:gd name="connsiteY5" fmla="*/ 268206 h 360429"/>
              <a:gd name="connsiteX6" fmla="*/ 142114 w 885221"/>
              <a:gd name="connsiteY6" fmla="*/ 360429 h 360429"/>
              <a:gd name="connsiteX7" fmla="*/ 0 w 885221"/>
              <a:gd name="connsiteY7" fmla="*/ 6648 h 360429"/>
              <a:gd name="connsiteX0" fmla="*/ 0 w 885221"/>
              <a:gd name="connsiteY0" fmla="*/ 6648 h 360429"/>
              <a:gd name="connsiteX1" fmla="*/ 379181 w 885221"/>
              <a:gd name="connsiteY1" fmla="*/ 0 h 360429"/>
              <a:gd name="connsiteX2" fmla="*/ 311448 w 885221"/>
              <a:gd name="connsiteY2" fmla="*/ 126091 h 360429"/>
              <a:gd name="connsiteX3" fmla="*/ 876754 w 885221"/>
              <a:gd name="connsiteY3" fmla="*/ 109157 h 360429"/>
              <a:gd name="connsiteX4" fmla="*/ 885221 w 885221"/>
              <a:gd name="connsiteY4" fmla="*/ 124272 h 360429"/>
              <a:gd name="connsiteX5" fmla="*/ 209848 w 885221"/>
              <a:gd name="connsiteY5" fmla="*/ 268206 h 360429"/>
              <a:gd name="connsiteX6" fmla="*/ 142114 w 885221"/>
              <a:gd name="connsiteY6" fmla="*/ 360429 h 360429"/>
              <a:gd name="connsiteX7" fmla="*/ 0 w 885221"/>
              <a:gd name="connsiteY7" fmla="*/ 6648 h 360429"/>
              <a:gd name="connsiteX0" fmla="*/ 0 w 885221"/>
              <a:gd name="connsiteY0" fmla="*/ 6648 h 360429"/>
              <a:gd name="connsiteX1" fmla="*/ 397111 w 885221"/>
              <a:gd name="connsiteY1" fmla="*/ 0 h 360429"/>
              <a:gd name="connsiteX2" fmla="*/ 311448 w 885221"/>
              <a:gd name="connsiteY2" fmla="*/ 126091 h 360429"/>
              <a:gd name="connsiteX3" fmla="*/ 876754 w 885221"/>
              <a:gd name="connsiteY3" fmla="*/ 109157 h 360429"/>
              <a:gd name="connsiteX4" fmla="*/ 885221 w 885221"/>
              <a:gd name="connsiteY4" fmla="*/ 124272 h 360429"/>
              <a:gd name="connsiteX5" fmla="*/ 209848 w 885221"/>
              <a:gd name="connsiteY5" fmla="*/ 268206 h 360429"/>
              <a:gd name="connsiteX6" fmla="*/ 142114 w 885221"/>
              <a:gd name="connsiteY6" fmla="*/ 360429 h 360429"/>
              <a:gd name="connsiteX7" fmla="*/ 0 w 885221"/>
              <a:gd name="connsiteY7" fmla="*/ 6648 h 360429"/>
              <a:gd name="connsiteX0" fmla="*/ 0 w 885221"/>
              <a:gd name="connsiteY0" fmla="*/ 6648 h 360429"/>
              <a:gd name="connsiteX1" fmla="*/ 397111 w 885221"/>
              <a:gd name="connsiteY1" fmla="*/ 0 h 360429"/>
              <a:gd name="connsiteX2" fmla="*/ 279175 w 885221"/>
              <a:gd name="connsiteY2" fmla="*/ 118919 h 360429"/>
              <a:gd name="connsiteX3" fmla="*/ 876754 w 885221"/>
              <a:gd name="connsiteY3" fmla="*/ 109157 h 360429"/>
              <a:gd name="connsiteX4" fmla="*/ 885221 w 885221"/>
              <a:gd name="connsiteY4" fmla="*/ 124272 h 360429"/>
              <a:gd name="connsiteX5" fmla="*/ 209848 w 885221"/>
              <a:gd name="connsiteY5" fmla="*/ 268206 h 360429"/>
              <a:gd name="connsiteX6" fmla="*/ 142114 w 885221"/>
              <a:gd name="connsiteY6" fmla="*/ 360429 h 360429"/>
              <a:gd name="connsiteX7" fmla="*/ 0 w 885221"/>
              <a:gd name="connsiteY7" fmla="*/ 6648 h 360429"/>
              <a:gd name="connsiteX0" fmla="*/ 0 w 921080"/>
              <a:gd name="connsiteY0" fmla="*/ 6648 h 360429"/>
              <a:gd name="connsiteX1" fmla="*/ 397111 w 921080"/>
              <a:gd name="connsiteY1" fmla="*/ 0 h 360429"/>
              <a:gd name="connsiteX2" fmla="*/ 279175 w 921080"/>
              <a:gd name="connsiteY2" fmla="*/ 118919 h 360429"/>
              <a:gd name="connsiteX3" fmla="*/ 876754 w 921080"/>
              <a:gd name="connsiteY3" fmla="*/ 109157 h 360429"/>
              <a:gd name="connsiteX4" fmla="*/ 921080 w 921080"/>
              <a:gd name="connsiteY4" fmla="*/ 131444 h 360429"/>
              <a:gd name="connsiteX5" fmla="*/ 209848 w 921080"/>
              <a:gd name="connsiteY5" fmla="*/ 268206 h 360429"/>
              <a:gd name="connsiteX6" fmla="*/ 142114 w 921080"/>
              <a:gd name="connsiteY6" fmla="*/ 360429 h 360429"/>
              <a:gd name="connsiteX7" fmla="*/ 0 w 921080"/>
              <a:gd name="connsiteY7" fmla="*/ 6648 h 360429"/>
              <a:gd name="connsiteX0" fmla="*/ 0 w 910322"/>
              <a:gd name="connsiteY0" fmla="*/ 6648 h 360429"/>
              <a:gd name="connsiteX1" fmla="*/ 397111 w 910322"/>
              <a:gd name="connsiteY1" fmla="*/ 0 h 360429"/>
              <a:gd name="connsiteX2" fmla="*/ 279175 w 910322"/>
              <a:gd name="connsiteY2" fmla="*/ 118919 h 360429"/>
              <a:gd name="connsiteX3" fmla="*/ 876754 w 910322"/>
              <a:gd name="connsiteY3" fmla="*/ 109157 h 360429"/>
              <a:gd name="connsiteX4" fmla="*/ 910322 w 910322"/>
              <a:gd name="connsiteY4" fmla="*/ 102757 h 360429"/>
              <a:gd name="connsiteX5" fmla="*/ 209848 w 910322"/>
              <a:gd name="connsiteY5" fmla="*/ 268206 h 360429"/>
              <a:gd name="connsiteX6" fmla="*/ 142114 w 910322"/>
              <a:gd name="connsiteY6" fmla="*/ 360429 h 360429"/>
              <a:gd name="connsiteX7" fmla="*/ 0 w 910322"/>
              <a:gd name="connsiteY7" fmla="*/ 6648 h 360429"/>
              <a:gd name="connsiteX0" fmla="*/ 0 w 910322"/>
              <a:gd name="connsiteY0" fmla="*/ 6648 h 360429"/>
              <a:gd name="connsiteX1" fmla="*/ 397111 w 910322"/>
              <a:gd name="connsiteY1" fmla="*/ 0 h 360429"/>
              <a:gd name="connsiteX2" fmla="*/ 279175 w 910322"/>
              <a:gd name="connsiteY2" fmla="*/ 118919 h 360429"/>
              <a:gd name="connsiteX3" fmla="*/ 876754 w 910322"/>
              <a:gd name="connsiteY3" fmla="*/ 109157 h 360429"/>
              <a:gd name="connsiteX4" fmla="*/ 910322 w 910322"/>
              <a:gd name="connsiteY4" fmla="*/ 102757 h 360429"/>
              <a:gd name="connsiteX5" fmla="*/ 209848 w 910322"/>
              <a:gd name="connsiteY5" fmla="*/ 268206 h 360429"/>
              <a:gd name="connsiteX6" fmla="*/ 142114 w 910322"/>
              <a:gd name="connsiteY6" fmla="*/ 360429 h 360429"/>
              <a:gd name="connsiteX7" fmla="*/ 0 w 910322"/>
              <a:gd name="connsiteY7" fmla="*/ 6648 h 360429"/>
              <a:gd name="connsiteX0" fmla="*/ 0 w 910322"/>
              <a:gd name="connsiteY0" fmla="*/ 6648 h 360429"/>
              <a:gd name="connsiteX1" fmla="*/ 397111 w 910322"/>
              <a:gd name="connsiteY1" fmla="*/ 0 h 360429"/>
              <a:gd name="connsiteX2" fmla="*/ 279175 w 910322"/>
              <a:gd name="connsiteY2" fmla="*/ 118919 h 360429"/>
              <a:gd name="connsiteX3" fmla="*/ 876754 w 910322"/>
              <a:gd name="connsiteY3" fmla="*/ 109157 h 360429"/>
              <a:gd name="connsiteX4" fmla="*/ 910322 w 910322"/>
              <a:gd name="connsiteY4" fmla="*/ 102757 h 360429"/>
              <a:gd name="connsiteX5" fmla="*/ 209848 w 910322"/>
              <a:gd name="connsiteY5" fmla="*/ 268206 h 360429"/>
              <a:gd name="connsiteX6" fmla="*/ 142114 w 910322"/>
              <a:gd name="connsiteY6" fmla="*/ 360429 h 360429"/>
              <a:gd name="connsiteX7" fmla="*/ 0 w 910322"/>
              <a:gd name="connsiteY7" fmla="*/ 6648 h 360429"/>
              <a:gd name="connsiteX0" fmla="*/ 0 w 870877"/>
              <a:gd name="connsiteY0" fmla="*/ 0 h 360952"/>
              <a:gd name="connsiteX1" fmla="*/ 357666 w 870877"/>
              <a:gd name="connsiteY1" fmla="*/ 523 h 360952"/>
              <a:gd name="connsiteX2" fmla="*/ 239730 w 870877"/>
              <a:gd name="connsiteY2" fmla="*/ 119442 h 360952"/>
              <a:gd name="connsiteX3" fmla="*/ 837309 w 870877"/>
              <a:gd name="connsiteY3" fmla="*/ 109680 h 360952"/>
              <a:gd name="connsiteX4" fmla="*/ 870877 w 870877"/>
              <a:gd name="connsiteY4" fmla="*/ 103280 h 360952"/>
              <a:gd name="connsiteX5" fmla="*/ 170403 w 870877"/>
              <a:gd name="connsiteY5" fmla="*/ 268729 h 360952"/>
              <a:gd name="connsiteX6" fmla="*/ 102669 w 870877"/>
              <a:gd name="connsiteY6" fmla="*/ 360952 h 360952"/>
              <a:gd name="connsiteX7" fmla="*/ 0 w 870877"/>
              <a:gd name="connsiteY7" fmla="*/ 0 h 360952"/>
              <a:gd name="connsiteX0" fmla="*/ 0 w 870877"/>
              <a:gd name="connsiteY0" fmla="*/ 0 h 360952"/>
              <a:gd name="connsiteX1" fmla="*/ 357666 w 870877"/>
              <a:gd name="connsiteY1" fmla="*/ 523 h 360952"/>
              <a:gd name="connsiteX2" fmla="*/ 239730 w 870877"/>
              <a:gd name="connsiteY2" fmla="*/ 119442 h 360952"/>
              <a:gd name="connsiteX3" fmla="*/ 837309 w 870877"/>
              <a:gd name="connsiteY3" fmla="*/ 109680 h 360952"/>
              <a:gd name="connsiteX4" fmla="*/ 870877 w 870877"/>
              <a:gd name="connsiteY4" fmla="*/ 103280 h 360952"/>
              <a:gd name="connsiteX5" fmla="*/ 191918 w 870877"/>
              <a:gd name="connsiteY5" fmla="*/ 232870 h 360952"/>
              <a:gd name="connsiteX6" fmla="*/ 102669 w 870877"/>
              <a:gd name="connsiteY6" fmla="*/ 360952 h 360952"/>
              <a:gd name="connsiteX7" fmla="*/ 0 w 870877"/>
              <a:gd name="connsiteY7" fmla="*/ 0 h 360952"/>
              <a:gd name="connsiteX0" fmla="*/ 0 w 870877"/>
              <a:gd name="connsiteY0" fmla="*/ 0 h 314335"/>
              <a:gd name="connsiteX1" fmla="*/ 357666 w 870877"/>
              <a:gd name="connsiteY1" fmla="*/ 523 h 314335"/>
              <a:gd name="connsiteX2" fmla="*/ 239730 w 870877"/>
              <a:gd name="connsiteY2" fmla="*/ 119442 h 314335"/>
              <a:gd name="connsiteX3" fmla="*/ 837309 w 870877"/>
              <a:gd name="connsiteY3" fmla="*/ 109680 h 314335"/>
              <a:gd name="connsiteX4" fmla="*/ 870877 w 870877"/>
              <a:gd name="connsiteY4" fmla="*/ 103280 h 314335"/>
              <a:gd name="connsiteX5" fmla="*/ 191918 w 870877"/>
              <a:gd name="connsiteY5" fmla="*/ 232870 h 314335"/>
              <a:gd name="connsiteX6" fmla="*/ 127770 w 870877"/>
              <a:gd name="connsiteY6" fmla="*/ 314335 h 314335"/>
              <a:gd name="connsiteX7" fmla="*/ 0 w 870877"/>
              <a:gd name="connsiteY7" fmla="*/ 0 h 314335"/>
              <a:gd name="connsiteX0" fmla="*/ 0 w 870877"/>
              <a:gd name="connsiteY0" fmla="*/ 0 h 314335"/>
              <a:gd name="connsiteX1" fmla="*/ 357666 w 870877"/>
              <a:gd name="connsiteY1" fmla="*/ 523 h 314335"/>
              <a:gd name="connsiteX2" fmla="*/ 254073 w 870877"/>
              <a:gd name="connsiteY2" fmla="*/ 119442 h 314335"/>
              <a:gd name="connsiteX3" fmla="*/ 837309 w 870877"/>
              <a:gd name="connsiteY3" fmla="*/ 109680 h 314335"/>
              <a:gd name="connsiteX4" fmla="*/ 870877 w 870877"/>
              <a:gd name="connsiteY4" fmla="*/ 103280 h 314335"/>
              <a:gd name="connsiteX5" fmla="*/ 191918 w 870877"/>
              <a:gd name="connsiteY5" fmla="*/ 232870 h 314335"/>
              <a:gd name="connsiteX6" fmla="*/ 127770 w 870877"/>
              <a:gd name="connsiteY6" fmla="*/ 314335 h 314335"/>
              <a:gd name="connsiteX7" fmla="*/ 0 w 870877"/>
              <a:gd name="connsiteY7" fmla="*/ 0 h 314335"/>
              <a:gd name="connsiteX0" fmla="*/ 0 w 870877"/>
              <a:gd name="connsiteY0" fmla="*/ 0 h 314335"/>
              <a:gd name="connsiteX1" fmla="*/ 343323 w 870877"/>
              <a:gd name="connsiteY1" fmla="*/ 22038 h 314335"/>
              <a:gd name="connsiteX2" fmla="*/ 254073 w 870877"/>
              <a:gd name="connsiteY2" fmla="*/ 119442 h 314335"/>
              <a:gd name="connsiteX3" fmla="*/ 837309 w 870877"/>
              <a:gd name="connsiteY3" fmla="*/ 109680 h 314335"/>
              <a:gd name="connsiteX4" fmla="*/ 870877 w 870877"/>
              <a:gd name="connsiteY4" fmla="*/ 103280 h 314335"/>
              <a:gd name="connsiteX5" fmla="*/ 191918 w 870877"/>
              <a:gd name="connsiteY5" fmla="*/ 232870 h 314335"/>
              <a:gd name="connsiteX6" fmla="*/ 127770 w 870877"/>
              <a:gd name="connsiteY6" fmla="*/ 314335 h 314335"/>
              <a:gd name="connsiteX7" fmla="*/ 0 w 870877"/>
              <a:gd name="connsiteY7" fmla="*/ 0 h 3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877" h="314335">
                <a:moveTo>
                  <a:pt x="0" y="0"/>
                </a:moveTo>
                <a:lnTo>
                  <a:pt x="343323" y="22038"/>
                </a:lnTo>
                <a:lnTo>
                  <a:pt x="254073" y="119442"/>
                </a:lnTo>
                <a:cubicBezTo>
                  <a:pt x="453266" y="130531"/>
                  <a:pt x="638116" y="138035"/>
                  <a:pt x="837309" y="109680"/>
                </a:cubicBezTo>
                <a:lnTo>
                  <a:pt x="870877" y="103280"/>
                </a:lnTo>
                <a:cubicBezTo>
                  <a:pt x="617531" y="258503"/>
                  <a:pt x="436798" y="246981"/>
                  <a:pt x="191918" y="232870"/>
                </a:cubicBezTo>
                <a:lnTo>
                  <a:pt x="127770" y="314335"/>
                </a:lnTo>
                <a:lnTo>
                  <a:pt x="0" y="0"/>
                </a:lnTo>
                <a:close/>
              </a:path>
            </a:pathLst>
          </a:custGeom>
          <a:solidFill>
            <a:srgbClr val="FF6600"/>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8"/>
          <p:cNvSpPr>
            <a:spLocks noChangeArrowheads="1"/>
          </p:cNvSpPr>
          <p:nvPr/>
        </p:nvSpPr>
        <p:spPr bwMode="auto">
          <a:xfrm>
            <a:off x="256726" y="1177752"/>
            <a:ext cx="3230847" cy="26663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Text Box 10"/>
          <p:cNvSpPr txBox="1">
            <a:spLocks noChangeArrowheads="1"/>
          </p:cNvSpPr>
          <p:nvPr/>
        </p:nvSpPr>
        <p:spPr bwMode="auto">
          <a:xfrm>
            <a:off x="3173148" y="3979673"/>
            <a:ext cx="2880444" cy="307777"/>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顧客情報エリア。顧客情報を入力。</a:t>
            </a:r>
          </a:p>
        </p:txBody>
      </p:sp>
      <p:sp>
        <p:nvSpPr>
          <p:cNvPr id="12" name="Line 11"/>
          <p:cNvSpPr>
            <a:spLocks noChangeShapeType="1"/>
          </p:cNvSpPr>
          <p:nvPr/>
        </p:nvSpPr>
        <p:spPr bwMode="auto">
          <a:xfrm flipH="1" flipV="1">
            <a:off x="2093028" y="3886263"/>
            <a:ext cx="1080120" cy="226896"/>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Rectangle 13"/>
          <p:cNvSpPr>
            <a:spLocks noChangeArrowheads="1"/>
          </p:cNvSpPr>
          <p:nvPr/>
        </p:nvSpPr>
        <p:spPr bwMode="auto">
          <a:xfrm>
            <a:off x="206460" y="4747036"/>
            <a:ext cx="6242954" cy="150025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Text Box 16"/>
          <p:cNvSpPr txBox="1">
            <a:spLocks noChangeArrowheads="1"/>
          </p:cNvSpPr>
          <p:nvPr/>
        </p:nvSpPr>
        <p:spPr bwMode="auto">
          <a:xfrm>
            <a:off x="179512" y="6255245"/>
            <a:ext cx="3474028" cy="307777"/>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対応履歴エリア。顧客との対応内容を入力。</a:t>
            </a:r>
          </a:p>
        </p:txBody>
      </p:sp>
      <p:sp>
        <p:nvSpPr>
          <p:cNvPr id="16" name="Rectangle 12"/>
          <p:cNvSpPr>
            <a:spLocks noChangeArrowheads="1"/>
          </p:cNvSpPr>
          <p:nvPr/>
        </p:nvSpPr>
        <p:spPr bwMode="auto">
          <a:xfrm>
            <a:off x="6561562" y="908844"/>
            <a:ext cx="1183995" cy="535627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Text Box 14"/>
          <p:cNvSpPr txBox="1">
            <a:spLocks noChangeArrowheads="1"/>
          </p:cNvSpPr>
          <p:nvPr/>
        </p:nvSpPr>
        <p:spPr bwMode="auto">
          <a:xfrm>
            <a:off x="4923596" y="6233301"/>
            <a:ext cx="3659597" cy="523220"/>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メニューバー。各種操作（ログアウト、離席、検索など）を行います。</a:t>
            </a:r>
          </a:p>
        </p:txBody>
      </p:sp>
      <p:sp>
        <p:nvSpPr>
          <p:cNvPr id="19" name="角丸四角形 18"/>
          <p:cNvSpPr/>
          <p:nvPr/>
        </p:nvSpPr>
        <p:spPr>
          <a:xfrm>
            <a:off x="6631490" y="1483043"/>
            <a:ext cx="1044138" cy="436160"/>
          </a:xfrm>
          <a:prstGeom prst="roundRect">
            <a:avLst/>
          </a:prstGeom>
          <a:noFill/>
          <a:ln w="5715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吹き出し 19"/>
          <p:cNvSpPr/>
          <p:nvPr/>
        </p:nvSpPr>
        <p:spPr>
          <a:xfrm>
            <a:off x="7857705" y="1177752"/>
            <a:ext cx="1178791" cy="1184878"/>
          </a:xfrm>
          <a:prstGeom prst="wedgeRectCallout">
            <a:avLst>
              <a:gd name="adj1" fmla="val -63782"/>
              <a:gd name="adj2" fmla="val -15340"/>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rPr>
              <a:t>クリック発信時の通知番号を選択可能です（管理画面で</a:t>
            </a:r>
            <a:endParaRPr lang="en-US" altLang="ja-JP" sz="1200" dirty="0">
              <a:solidFill>
                <a:schemeClr val="tx1"/>
              </a:solidFill>
            </a:endParaRPr>
          </a:p>
          <a:p>
            <a:r>
              <a:rPr lang="ja-JP" altLang="en-US" sz="1200" dirty="0">
                <a:solidFill>
                  <a:schemeClr val="tx1"/>
                </a:solidFill>
              </a:rPr>
              <a:t>あらかじめ設定が必要）</a:t>
            </a:r>
            <a:endParaRPr kumimoji="1" lang="ja-JP" altLang="en-US" sz="1200" dirty="0">
              <a:solidFill>
                <a:schemeClr val="tx1"/>
              </a:solidFill>
            </a:endParaRPr>
          </a:p>
        </p:txBody>
      </p:sp>
    </p:spTree>
    <p:extLst>
      <p:ext uri="{BB962C8B-B14F-4D97-AF65-F5344CB8AC3E}">
        <p14:creationId xmlns:p14="http://schemas.microsoft.com/office/powerpoint/2010/main" val="3078520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A6C062E6-DFF6-4B64-AFD3-834F36CAE6F4}" type="slidenum">
              <a:rPr lang="en-US" altLang="ja-JP"/>
              <a:pPr eaLnBrk="1" hangingPunct="1"/>
              <a:t>21</a:t>
            </a:fld>
            <a:endParaRPr lang="en-US" altLang="ja-JP"/>
          </a:p>
        </p:txBody>
      </p:sp>
      <p:sp>
        <p:nvSpPr>
          <p:cNvPr id="18435" name="Rectangle 2"/>
          <p:cNvSpPr>
            <a:spLocks noGrp="1" noChangeArrowheads="1"/>
          </p:cNvSpPr>
          <p:nvPr>
            <p:ph type="title"/>
          </p:nvPr>
        </p:nvSpPr>
        <p:spPr>
          <a:xfrm>
            <a:off x="457200" y="0"/>
            <a:ext cx="8229600" cy="692150"/>
          </a:xfrm>
        </p:spPr>
        <p:txBody>
          <a:bodyPr/>
          <a:lstStyle/>
          <a:p>
            <a:pPr eaLnBrk="1" hangingPunct="1"/>
            <a:r>
              <a:rPr lang="en-US" altLang="ja-JP" dirty="0"/>
              <a:t>CRM</a:t>
            </a:r>
            <a:r>
              <a:rPr lang="ja-JP" altLang="en-US" dirty="0"/>
              <a:t>機能①　顧客情報管理機能</a:t>
            </a:r>
          </a:p>
        </p:txBody>
      </p:sp>
      <p:pic>
        <p:nvPicPr>
          <p:cNvPr id="1843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1569" t="20226" r="8545" b="4546"/>
          <a:stretch>
            <a:fillRect/>
          </a:stretch>
        </p:blipFill>
        <p:spPr bwMode="auto">
          <a:xfrm>
            <a:off x="1255713" y="1327943"/>
            <a:ext cx="3028255" cy="3616407"/>
          </a:xfrm>
          <a:prstGeom prst="rect">
            <a:avLst/>
          </a:prstGeom>
          <a:noFill/>
          <a:ln w="1905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l="1622" t="20453" r="9138" b="39769"/>
          <a:stretch>
            <a:fillRect/>
          </a:stretch>
        </p:blipFill>
        <p:spPr bwMode="auto">
          <a:xfrm>
            <a:off x="5003800" y="1212140"/>
            <a:ext cx="2305050" cy="1466850"/>
          </a:xfrm>
          <a:prstGeom prst="rect">
            <a:avLst/>
          </a:prstGeom>
          <a:noFill/>
          <a:ln w="1905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l="1677" t="20226" r="8220" b="42876"/>
          <a:stretch>
            <a:fillRect/>
          </a:stretch>
        </p:blipFill>
        <p:spPr bwMode="auto">
          <a:xfrm>
            <a:off x="4787900" y="4365625"/>
            <a:ext cx="2520950" cy="1473200"/>
          </a:xfrm>
          <a:prstGeom prst="rect">
            <a:avLst/>
          </a:prstGeom>
          <a:noFill/>
          <a:ln w="1905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Text Box 18"/>
          <p:cNvSpPr txBox="1">
            <a:spLocks noChangeArrowheads="1"/>
          </p:cNvSpPr>
          <p:nvPr/>
        </p:nvSpPr>
        <p:spPr bwMode="auto">
          <a:xfrm>
            <a:off x="2266950" y="1124744"/>
            <a:ext cx="1803400" cy="3238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顧客連絡先検索機能</a:t>
            </a:r>
          </a:p>
        </p:txBody>
      </p:sp>
      <p:sp>
        <p:nvSpPr>
          <p:cNvPr id="18442" name="Text Box 21"/>
          <p:cNvSpPr txBox="1">
            <a:spLocks noChangeArrowheads="1"/>
          </p:cNvSpPr>
          <p:nvPr/>
        </p:nvSpPr>
        <p:spPr bwMode="auto">
          <a:xfrm>
            <a:off x="6303963" y="1067678"/>
            <a:ext cx="1987550" cy="3238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顧客情報インポート機能</a:t>
            </a:r>
          </a:p>
        </p:txBody>
      </p:sp>
      <p:sp>
        <p:nvSpPr>
          <p:cNvPr id="18443" name="Text Box 22"/>
          <p:cNvSpPr txBox="1">
            <a:spLocks noChangeArrowheads="1"/>
          </p:cNvSpPr>
          <p:nvPr/>
        </p:nvSpPr>
        <p:spPr bwMode="auto">
          <a:xfrm>
            <a:off x="6227763" y="4221163"/>
            <a:ext cx="2343150" cy="3238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架電禁止情報インポート機能</a:t>
            </a:r>
          </a:p>
        </p:txBody>
      </p:sp>
      <p:sp>
        <p:nvSpPr>
          <p:cNvPr id="18444" name="Text Box 24"/>
          <p:cNvSpPr txBox="1">
            <a:spLocks noChangeArrowheads="1"/>
          </p:cNvSpPr>
          <p:nvPr/>
        </p:nvSpPr>
        <p:spPr bwMode="auto">
          <a:xfrm>
            <a:off x="1225550" y="5079752"/>
            <a:ext cx="1965325" cy="396875"/>
          </a:xfrm>
          <a:prstGeom prst="rect">
            <a:avLst/>
          </a:prstGeom>
          <a:solidFill>
            <a:srgbClr val="FFFFFF"/>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dirty="0"/>
              <a:t>・全ての入力項目から検索が可能</a:t>
            </a:r>
          </a:p>
          <a:p>
            <a:pPr eaLnBrk="1" hangingPunct="1"/>
            <a:r>
              <a:rPr lang="ja-JP" altLang="en-US" sz="1000" dirty="0"/>
              <a:t>・検索項目のカスタマイズ可能</a:t>
            </a:r>
          </a:p>
        </p:txBody>
      </p:sp>
      <p:sp>
        <p:nvSpPr>
          <p:cNvPr id="18446" name="Text Box 28"/>
          <p:cNvSpPr txBox="1">
            <a:spLocks noChangeArrowheads="1"/>
          </p:cNvSpPr>
          <p:nvPr/>
        </p:nvSpPr>
        <p:spPr bwMode="auto">
          <a:xfrm>
            <a:off x="4973638" y="2723440"/>
            <a:ext cx="1873250" cy="549275"/>
          </a:xfrm>
          <a:prstGeom prst="rect">
            <a:avLst/>
          </a:prstGeom>
          <a:solidFill>
            <a:srgbClr val="FFFFFF"/>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t>・顧客情報をリストから取込可能</a:t>
            </a:r>
          </a:p>
          <a:p>
            <a:pPr eaLnBrk="1" hangingPunct="1"/>
            <a:r>
              <a:rPr lang="ja-JP" altLang="en-US" sz="1000"/>
              <a:t>・スケジュールによる取込可能</a:t>
            </a:r>
          </a:p>
          <a:p>
            <a:pPr eaLnBrk="1" hangingPunct="1"/>
            <a:r>
              <a:rPr lang="ja-JP" altLang="en-US" sz="1000"/>
              <a:t>・業務毎の取込可能</a:t>
            </a:r>
          </a:p>
        </p:txBody>
      </p:sp>
      <p:sp>
        <p:nvSpPr>
          <p:cNvPr id="18447" name="Text Box 29"/>
          <p:cNvSpPr txBox="1">
            <a:spLocks noChangeArrowheads="1"/>
          </p:cNvSpPr>
          <p:nvPr/>
        </p:nvSpPr>
        <p:spPr bwMode="auto">
          <a:xfrm>
            <a:off x="4786313" y="5876925"/>
            <a:ext cx="2127250" cy="549275"/>
          </a:xfrm>
          <a:prstGeom prst="rect">
            <a:avLst/>
          </a:prstGeom>
          <a:solidFill>
            <a:srgbClr val="FFFFFF"/>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a:t>・架電禁止顧客をリストから取込可能</a:t>
            </a:r>
          </a:p>
          <a:p>
            <a:pPr eaLnBrk="1" hangingPunct="1"/>
            <a:r>
              <a:rPr lang="ja-JP" altLang="en-US" sz="1000"/>
              <a:t>・スケジュールによる取込可能</a:t>
            </a:r>
          </a:p>
          <a:p>
            <a:pPr eaLnBrk="1" hangingPunct="1"/>
            <a:r>
              <a:rPr lang="ja-JP" altLang="en-US" sz="1000"/>
              <a:t>・業務毎の取込可能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35911787-1D18-4DE7-A171-A3D9133D7215}" type="slidenum">
              <a:rPr lang="en-US" altLang="ja-JP"/>
              <a:pPr eaLnBrk="1" hangingPunct="1"/>
              <a:t>22</a:t>
            </a:fld>
            <a:endParaRPr lang="en-US" altLang="ja-JP"/>
          </a:p>
        </p:txBody>
      </p:sp>
      <p:pic>
        <p:nvPicPr>
          <p:cNvPr id="19459" name="Picture 7" descr="名称未設定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98588"/>
            <a:ext cx="3743325" cy="3081337"/>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9460" name="Rectangle 3"/>
          <p:cNvSpPr>
            <a:spLocks noGrp="1" noChangeArrowheads="1"/>
          </p:cNvSpPr>
          <p:nvPr>
            <p:ph type="title"/>
          </p:nvPr>
        </p:nvSpPr>
        <p:spPr>
          <a:xfrm>
            <a:off x="457200" y="0"/>
            <a:ext cx="8686800" cy="692150"/>
          </a:xfrm>
        </p:spPr>
        <p:txBody>
          <a:bodyPr/>
          <a:lstStyle/>
          <a:p>
            <a:pPr eaLnBrk="1" hangingPunct="1"/>
            <a:r>
              <a:rPr lang="en-US" altLang="ja-JP" dirty="0"/>
              <a:t>CRM</a:t>
            </a:r>
            <a:r>
              <a:rPr lang="ja-JP" altLang="en-US" dirty="0"/>
              <a:t>機能②　顧客情報レポート機能</a:t>
            </a:r>
          </a:p>
        </p:txBody>
      </p:sp>
      <p:pic>
        <p:nvPicPr>
          <p:cNvPr id="19461" name="Picture 6" descr="名称未設定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398588"/>
            <a:ext cx="3778250" cy="3109912"/>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 Box 9"/>
          <p:cNvSpPr txBox="1">
            <a:spLocks noChangeArrowheads="1"/>
          </p:cNvSpPr>
          <p:nvPr/>
        </p:nvSpPr>
        <p:spPr bwMode="auto">
          <a:xfrm>
            <a:off x="395288" y="1254125"/>
            <a:ext cx="1658937" cy="3238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表形式レポート機能</a:t>
            </a:r>
          </a:p>
        </p:txBody>
      </p:sp>
      <p:sp>
        <p:nvSpPr>
          <p:cNvPr id="19463" name="Text Box 10"/>
          <p:cNvSpPr txBox="1">
            <a:spLocks noChangeArrowheads="1"/>
          </p:cNvSpPr>
          <p:nvPr/>
        </p:nvSpPr>
        <p:spPr bwMode="auto">
          <a:xfrm>
            <a:off x="4643438" y="1254125"/>
            <a:ext cx="1481137" cy="3238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集計レポート機能</a:t>
            </a:r>
          </a:p>
        </p:txBody>
      </p:sp>
      <p:sp>
        <p:nvSpPr>
          <p:cNvPr id="19464" name="Text Box 11"/>
          <p:cNvSpPr txBox="1">
            <a:spLocks noChangeArrowheads="1"/>
          </p:cNvSpPr>
          <p:nvPr/>
        </p:nvSpPr>
        <p:spPr bwMode="auto">
          <a:xfrm>
            <a:off x="611188" y="5019675"/>
            <a:ext cx="7715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a:t>顧客情報の抽出が出来ます。全対応の履歴と最新の対応記録の抽出が出来、一覧表示と集計形式の２種類から選択が可能。</a:t>
            </a:r>
          </a:p>
          <a:p>
            <a:pPr eaLnBrk="1" hangingPunct="1"/>
            <a:r>
              <a:rPr lang="ja-JP" altLang="en-US"/>
              <a:t>いずれも</a:t>
            </a:r>
            <a:r>
              <a:rPr lang="en-US" altLang="ja-JP"/>
              <a:t>CSV</a:t>
            </a:r>
            <a:r>
              <a:rPr lang="ja-JP" altLang="en-US"/>
              <a:t>でのダウンロードが可能です。</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90950" y="1069871"/>
            <a:ext cx="4421270" cy="2592288"/>
          </a:xfrm>
          <a:prstGeom prst="rect">
            <a:avLst/>
          </a:prstGeom>
          <a:ln w="19050">
            <a:solidFill>
              <a:schemeClr val="bg1">
                <a:lumMod val="75000"/>
              </a:schemeClr>
            </a:solidFill>
          </a:ln>
        </p:spPr>
      </p:pic>
      <p:sp>
        <p:nvSpPr>
          <p:cNvPr id="20482"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8FA3B291-F0EE-419B-9E03-98F9CB02052D}" type="slidenum">
              <a:rPr lang="en-US" altLang="ja-JP"/>
              <a:pPr eaLnBrk="1" hangingPunct="1"/>
              <a:t>23</a:t>
            </a:fld>
            <a:endParaRPr lang="en-US" altLang="ja-JP"/>
          </a:p>
        </p:txBody>
      </p:sp>
      <p:sp>
        <p:nvSpPr>
          <p:cNvPr id="20484" name="Rectangle 2"/>
          <p:cNvSpPr>
            <a:spLocks noGrp="1" noChangeArrowheads="1"/>
          </p:cNvSpPr>
          <p:nvPr>
            <p:ph type="title"/>
          </p:nvPr>
        </p:nvSpPr>
        <p:spPr>
          <a:xfrm>
            <a:off x="457200" y="0"/>
            <a:ext cx="8686800" cy="692150"/>
          </a:xfrm>
        </p:spPr>
        <p:txBody>
          <a:bodyPr/>
          <a:lstStyle/>
          <a:p>
            <a:pPr eaLnBrk="1" hangingPunct="1"/>
            <a:r>
              <a:rPr lang="en-US" altLang="ja-JP" dirty="0"/>
              <a:t>CRM</a:t>
            </a:r>
            <a:r>
              <a:rPr lang="ja-JP" altLang="en-US" dirty="0"/>
              <a:t>機能③　作業グループ（</a:t>
            </a:r>
            <a:r>
              <a:rPr lang="en-US" altLang="ja-JP" dirty="0"/>
              <a:t>ACD</a:t>
            </a:r>
            <a:r>
              <a:rPr lang="ja-JP" altLang="en-US" dirty="0"/>
              <a:t>）レポート機能</a:t>
            </a:r>
          </a:p>
        </p:txBody>
      </p:sp>
      <p:sp>
        <p:nvSpPr>
          <p:cNvPr id="20485" name="Text Box 64"/>
          <p:cNvSpPr txBox="1">
            <a:spLocks noChangeArrowheads="1"/>
          </p:cNvSpPr>
          <p:nvPr/>
        </p:nvSpPr>
        <p:spPr bwMode="auto">
          <a:xfrm>
            <a:off x="107504" y="866776"/>
            <a:ext cx="2835275" cy="369332"/>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a:t>作業グループ（</a:t>
            </a:r>
            <a:r>
              <a:rPr lang="en-US" altLang="ja-JP"/>
              <a:t>ACD</a:t>
            </a:r>
            <a:r>
              <a:rPr lang="ja-JP" altLang="en-US"/>
              <a:t>）レポート</a:t>
            </a:r>
          </a:p>
        </p:txBody>
      </p:sp>
      <p:sp>
        <p:nvSpPr>
          <p:cNvPr id="20486" name="Rectangle 74"/>
          <p:cNvSpPr>
            <a:spLocks noChangeArrowheads="1"/>
          </p:cNvSpPr>
          <p:nvPr/>
        </p:nvSpPr>
        <p:spPr bwMode="auto">
          <a:xfrm>
            <a:off x="223530" y="4933141"/>
            <a:ext cx="8424863" cy="143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ja-JP" sz="1400" dirty="0"/>
              <a:t>【</a:t>
            </a:r>
            <a:r>
              <a:rPr lang="ja-JP" altLang="en-US" sz="1400" dirty="0"/>
              <a:t>出力可能項目</a:t>
            </a:r>
            <a:r>
              <a:rPr lang="en-US" altLang="ja-JP" sz="1400" dirty="0"/>
              <a:t>】</a:t>
            </a:r>
          </a:p>
          <a:p>
            <a:endParaRPr lang="en-US" altLang="ja-JP" sz="1400" dirty="0"/>
          </a:p>
          <a:p>
            <a:r>
              <a:rPr lang="ja-JP" altLang="en-US" sz="1200" dirty="0"/>
              <a:t>・作業グループ（</a:t>
            </a:r>
            <a:r>
              <a:rPr lang="en-US" altLang="ja-JP" sz="1200" dirty="0"/>
              <a:t>ACD</a:t>
            </a:r>
            <a:r>
              <a:rPr lang="ja-JP" altLang="en-US" sz="1200" dirty="0"/>
              <a:t>）番号　・作業グループ（</a:t>
            </a:r>
            <a:r>
              <a:rPr lang="en-US" altLang="ja-JP" sz="1200" dirty="0"/>
              <a:t>ACD</a:t>
            </a:r>
            <a:r>
              <a:rPr lang="ja-JP" altLang="en-US" sz="1200" dirty="0"/>
              <a:t>）名　・着信数　・応答数　・応答率</a:t>
            </a:r>
            <a:r>
              <a:rPr lang="en-US" altLang="ja-JP" sz="1200" dirty="0"/>
              <a:t>(%)</a:t>
            </a:r>
            <a:r>
              <a:rPr lang="ja-JP" altLang="en-US" sz="1200" dirty="0"/>
              <a:t>　・放棄数　・放棄率</a:t>
            </a:r>
            <a:r>
              <a:rPr lang="en-US" altLang="ja-JP" sz="1200" dirty="0"/>
              <a:t>(%)</a:t>
            </a:r>
            <a:r>
              <a:rPr lang="ja-JP" altLang="en-US" sz="1200" dirty="0"/>
              <a:t>　・放棄時間平均</a:t>
            </a:r>
          </a:p>
          <a:p>
            <a:r>
              <a:rPr lang="ja-JP" altLang="en-US" sz="1200" dirty="0"/>
              <a:t>・放棄時間最大　・放棄時間最小　・タイムアウト数　・通話時間合計　・通話時間平均　・通話時間最大　・通話時間最小</a:t>
            </a:r>
          </a:p>
          <a:p>
            <a:r>
              <a:rPr lang="ja-JP" altLang="en-US" sz="1200" dirty="0"/>
              <a:t>・待ち時間合計　・待ち時間平均　・待ち時間最大　・待ち時間最小　・自動発信数　・自動発信応答数　・自動発信応答率</a:t>
            </a:r>
            <a:r>
              <a:rPr lang="en-US" altLang="ja-JP" sz="1200" dirty="0"/>
              <a:t>(%)</a:t>
            </a:r>
          </a:p>
          <a:p>
            <a:r>
              <a:rPr lang="ja-JP" altLang="en-US" sz="1200" dirty="0"/>
              <a:t>・自動発信待ち時間合計　・自動発信待ち時間平均　・自動発信待ち時間最大　・自動発信待ち時間最小　・自動発信放棄数</a:t>
            </a:r>
          </a:p>
          <a:p>
            <a:r>
              <a:rPr lang="ja-JP" altLang="en-US" sz="1200" dirty="0"/>
              <a:t>・自動発信放棄率</a:t>
            </a:r>
            <a:r>
              <a:rPr lang="en-US" altLang="ja-JP" sz="1200" dirty="0"/>
              <a:t>(%)</a:t>
            </a:r>
            <a:r>
              <a:rPr lang="ja-JP" altLang="en-US" sz="1200" dirty="0"/>
              <a:t>　・自動発信放棄時間合計　・自動発信放棄時間平均　・自動発信放棄時間最大　・自動発信放棄時間最小</a:t>
            </a:r>
          </a:p>
        </p:txBody>
      </p:sp>
      <p:pic>
        <p:nvPicPr>
          <p:cNvPr id="3" name="図 2"/>
          <p:cNvPicPr>
            <a:picLocks noChangeAspect="1"/>
          </p:cNvPicPr>
          <p:nvPr/>
        </p:nvPicPr>
        <p:blipFill>
          <a:blip r:embed="rId3"/>
          <a:stretch>
            <a:fillRect/>
          </a:stretch>
        </p:blipFill>
        <p:spPr>
          <a:xfrm>
            <a:off x="2501241" y="2097745"/>
            <a:ext cx="6141863" cy="3237859"/>
          </a:xfrm>
          <a:prstGeom prst="rect">
            <a:avLst/>
          </a:prstGeom>
          <a:ln w="19050">
            <a:solidFill>
              <a:schemeClr val="bg1">
                <a:lumMod val="75000"/>
              </a:schemeClr>
            </a:solidFill>
          </a:ln>
        </p:spPr>
      </p:pic>
      <p:sp>
        <p:nvSpPr>
          <p:cNvPr id="9" name="Text Box 64"/>
          <p:cNvSpPr txBox="1">
            <a:spLocks noChangeArrowheads="1"/>
          </p:cNvSpPr>
          <p:nvPr/>
        </p:nvSpPr>
        <p:spPr bwMode="auto">
          <a:xfrm>
            <a:off x="5438650" y="1844824"/>
            <a:ext cx="3304110" cy="369332"/>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作業グループ（</a:t>
            </a:r>
            <a:r>
              <a:rPr lang="en-US" altLang="ja-JP" dirty="0"/>
              <a:t>ACD</a:t>
            </a:r>
            <a:r>
              <a:rPr lang="ja-JP" altLang="en-US" dirty="0"/>
              <a:t>）レポート詳細</a:t>
            </a:r>
          </a:p>
        </p:txBody>
      </p:sp>
      <p:sp>
        <p:nvSpPr>
          <p:cNvPr id="11" name="Text Box 13"/>
          <p:cNvSpPr txBox="1">
            <a:spLocks noChangeArrowheads="1"/>
          </p:cNvSpPr>
          <p:nvPr/>
        </p:nvSpPr>
        <p:spPr bwMode="auto">
          <a:xfrm>
            <a:off x="6467872" y="2420531"/>
            <a:ext cx="2304256" cy="584775"/>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時間帯・日別・曜日別にグラフ表示が可能</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13E5FED6-942D-4827-A9B1-9F382B66C0C4}" type="slidenum">
              <a:rPr lang="en-US" altLang="ja-JP"/>
              <a:pPr eaLnBrk="1" hangingPunct="1"/>
              <a:t>24</a:t>
            </a:fld>
            <a:endParaRPr lang="en-US" altLang="ja-JP"/>
          </a:p>
        </p:txBody>
      </p:sp>
      <p:pic>
        <p:nvPicPr>
          <p:cNvPr id="21507" name="Picture 6" descr="名称未設定 5"/>
          <p:cNvPicPr>
            <a:picLocks noChangeAspect="1" noChangeArrowheads="1"/>
          </p:cNvPicPr>
          <p:nvPr/>
        </p:nvPicPr>
        <p:blipFill>
          <a:blip r:embed="rId2">
            <a:extLst>
              <a:ext uri="{28A0092B-C50C-407E-A947-70E740481C1C}">
                <a14:useLocalDpi xmlns:a14="http://schemas.microsoft.com/office/drawing/2010/main" val="0"/>
              </a:ext>
            </a:extLst>
          </a:blip>
          <a:srcRect t="4887"/>
          <a:stretch>
            <a:fillRect/>
          </a:stretch>
        </p:blipFill>
        <p:spPr bwMode="auto">
          <a:xfrm>
            <a:off x="543073" y="1484784"/>
            <a:ext cx="6184900" cy="3922713"/>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1508" name="Rectangle 3"/>
          <p:cNvSpPr>
            <a:spLocks noGrp="1" noChangeArrowheads="1"/>
          </p:cNvSpPr>
          <p:nvPr>
            <p:ph type="title"/>
          </p:nvPr>
        </p:nvSpPr>
        <p:spPr>
          <a:xfrm>
            <a:off x="457200" y="0"/>
            <a:ext cx="8229600" cy="692150"/>
          </a:xfrm>
        </p:spPr>
        <p:txBody>
          <a:bodyPr/>
          <a:lstStyle/>
          <a:p>
            <a:pPr eaLnBrk="1" hangingPunct="1"/>
            <a:r>
              <a:rPr lang="en-US" altLang="ja-JP" dirty="0"/>
              <a:t>CRM</a:t>
            </a:r>
            <a:r>
              <a:rPr lang="ja-JP" altLang="en-US" dirty="0"/>
              <a:t>機能④　オペレーターレポート機能</a:t>
            </a:r>
          </a:p>
        </p:txBody>
      </p:sp>
      <p:sp>
        <p:nvSpPr>
          <p:cNvPr id="21509" name="Text Box 4"/>
          <p:cNvSpPr txBox="1">
            <a:spLocks noChangeArrowheads="1"/>
          </p:cNvSpPr>
          <p:nvPr/>
        </p:nvSpPr>
        <p:spPr bwMode="auto">
          <a:xfrm>
            <a:off x="5511948" y="1556222"/>
            <a:ext cx="2084388" cy="385762"/>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オペレーターレポート</a:t>
            </a:r>
          </a:p>
        </p:txBody>
      </p:sp>
      <p:sp>
        <p:nvSpPr>
          <p:cNvPr id="21510" name="Rectangle 5"/>
          <p:cNvSpPr>
            <a:spLocks noChangeArrowheads="1"/>
          </p:cNvSpPr>
          <p:nvPr/>
        </p:nvSpPr>
        <p:spPr bwMode="auto">
          <a:xfrm>
            <a:off x="250825" y="5455802"/>
            <a:ext cx="856932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ja-JP" sz="1400" dirty="0"/>
              <a:t>【</a:t>
            </a:r>
            <a:r>
              <a:rPr lang="ja-JP" altLang="en-US" sz="1400" dirty="0"/>
              <a:t>出力可能項目</a:t>
            </a:r>
            <a:r>
              <a:rPr lang="en-US" altLang="ja-JP" sz="1400" dirty="0"/>
              <a:t>】</a:t>
            </a:r>
          </a:p>
          <a:p>
            <a:r>
              <a:rPr lang="ja-JP" altLang="en-US" sz="1200" dirty="0"/>
              <a:t>・ログイン</a:t>
            </a:r>
            <a:r>
              <a:rPr lang="en-US" altLang="ja-JP" sz="1200" dirty="0"/>
              <a:t>ID</a:t>
            </a:r>
            <a:r>
              <a:rPr lang="ja-JP" altLang="en-US" sz="1200" dirty="0"/>
              <a:t>　・名前　・ログイン回数　・ログイン時間合計　・ログイン時間平均　・ログイン時間最大　・ログイン時間最小　・通話回数</a:t>
            </a:r>
            <a:br>
              <a:rPr lang="ja-JP" altLang="en-US" sz="1200" dirty="0"/>
            </a:br>
            <a:r>
              <a:rPr lang="ja-JP" altLang="en-US" sz="1200" dirty="0"/>
              <a:t>・通話時間合計　・通話時間平均　・通話時間最大　・通話時間最小　・後処理回数　・後処理時間合計　・後処理時間平均</a:t>
            </a:r>
            <a:br>
              <a:rPr lang="ja-JP" altLang="en-US" sz="1200" dirty="0"/>
            </a:br>
            <a:r>
              <a:rPr lang="ja-JP" altLang="en-US" sz="1200" dirty="0"/>
              <a:t>・後処理時間最大　・後処理時間最小　・休憩回数　・休憩時間合計　・休憩時間平均　・休憩時間最大　・休憩時間最小</a:t>
            </a:r>
            <a:br>
              <a:rPr lang="ja-JP" altLang="en-US" sz="1200" dirty="0"/>
            </a:br>
            <a:r>
              <a:rPr lang="ja-JP" altLang="en-US" sz="1200" dirty="0"/>
              <a:t>・離席回数　・離席時間合計　・離席時間平均　・離席時間最大　・離席時間最小　・稼動率</a:t>
            </a:r>
            <a:r>
              <a:rPr lang="en-US" altLang="ja-JP" sz="1200" dirty="0"/>
              <a:t>(%)</a:t>
            </a:r>
          </a:p>
        </p:txBody>
      </p:sp>
      <p:sp>
        <p:nvSpPr>
          <p:cNvPr id="7" name="Text Box 6"/>
          <p:cNvSpPr txBox="1">
            <a:spLocks noChangeArrowheads="1"/>
          </p:cNvSpPr>
          <p:nvPr/>
        </p:nvSpPr>
        <p:spPr bwMode="auto">
          <a:xfrm>
            <a:off x="611188" y="836613"/>
            <a:ext cx="77152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オペレーターごとのステータスレポートを確認することができます。</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A77D3476-D2FC-44CB-B7DE-1A9DFE757F78}" type="slidenum">
              <a:rPr lang="en-US" altLang="ja-JP"/>
              <a:pPr eaLnBrk="1" hangingPunct="1"/>
              <a:t>25</a:t>
            </a:fld>
            <a:endParaRPr lang="en-US" altLang="ja-JP"/>
          </a:p>
        </p:txBody>
      </p:sp>
      <p:pic>
        <p:nvPicPr>
          <p:cNvPr id="22531" name="Picture 16" descr="Customer Contacts  BlueBean V4"/>
          <p:cNvPicPr>
            <a:picLocks noChangeAspect="1" noChangeArrowheads="1"/>
          </p:cNvPicPr>
          <p:nvPr/>
        </p:nvPicPr>
        <p:blipFill rotWithShape="1">
          <a:blip r:embed="rId2">
            <a:extLst>
              <a:ext uri="{28A0092B-C50C-407E-A947-70E740481C1C}">
                <a14:useLocalDpi xmlns:a14="http://schemas.microsoft.com/office/drawing/2010/main" val="0"/>
              </a:ext>
            </a:extLst>
          </a:blip>
          <a:srcRect r="20256"/>
          <a:stretch/>
        </p:blipFill>
        <p:spPr bwMode="auto">
          <a:xfrm>
            <a:off x="2108522" y="1643856"/>
            <a:ext cx="4537075" cy="4089400"/>
          </a:xfrm>
          <a:prstGeom prst="rect">
            <a:avLst/>
          </a:prstGeom>
          <a:noFill/>
          <a:ln w="1905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2532" name="Rectangle 3"/>
          <p:cNvSpPr>
            <a:spLocks noGrp="1" noChangeArrowheads="1"/>
          </p:cNvSpPr>
          <p:nvPr>
            <p:ph type="title"/>
          </p:nvPr>
        </p:nvSpPr>
        <p:spPr>
          <a:xfrm>
            <a:off x="457200" y="0"/>
            <a:ext cx="8229600" cy="692150"/>
          </a:xfrm>
        </p:spPr>
        <p:txBody>
          <a:bodyPr/>
          <a:lstStyle/>
          <a:p>
            <a:pPr eaLnBrk="1" hangingPunct="1"/>
            <a:r>
              <a:rPr lang="en-US" altLang="ja-JP" dirty="0"/>
              <a:t>CRM</a:t>
            </a:r>
            <a:r>
              <a:rPr lang="ja-JP" altLang="en-US" dirty="0"/>
              <a:t>機能⑤　再架電登録・管理機能</a:t>
            </a:r>
          </a:p>
        </p:txBody>
      </p:sp>
      <p:sp>
        <p:nvSpPr>
          <p:cNvPr id="22534" name="Text Box 11"/>
          <p:cNvSpPr txBox="1">
            <a:spLocks noChangeArrowheads="1"/>
          </p:cNvSpPr>
          <p:nvPr/>
        </p:nvSpPr>
        <p:spPr bwMode="auto">
          <a:xfrm>
            <a:off x="611188" y="902048"/>
            <a:ext cx="70631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オペレーターが登録したプレビュー発信での再架電情報を、管理画面にて</a:t>
            </a:r>
            <a:endParaRPr lang="en-US" altLang="ja-JP" dirty="0"/>
          </a:p>
          <a:p>
            <a:pPr eaLnBrk="1" hangingPunct="1"/>
            <a:r>
              <a:rPr lang="ja-JP" altLang="en-US" dirty="0"/>
              <a:t>再割り当てすることが可能です。</a:t>
            </a:r>
          </a:p>
        </p:txBody>
      </p:sp>
      <p:sp>
        <p:nvSpPr>
          <p:cNvPr id="22535" name="Rectangle 12"/>
          <p:cNvSpPr>
            <a:spLocks noChangeArrowheads="1"/>
          </p:cNvSpPr>
          <p:nvPr/>
        </p:nvSpPr>
        <p:spPr bwMode="auto">
          <a:xfrm>
            <a:off x="2252984" y="2996952"/>
            <a:ext cx="1008063" cy="2735139"/>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6" name="Line 13"/>
          <p:cNvSpPr>
            <a:spLocks noChangeShapeType="1"/>
          </p:cNvSpPr>
          <p:nvPr/>
        </p:nvSpPr>
        <p:spPr bwMode="auto">
          <a:xfrm flipH="1" flipV="1">
            <a:off x="5636739" y="5733255"/>
            <a:ext cx="143669" cy="36115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7" name="Text Box 14"/>
          <p:cNvSpPr txBox="1">
            <a:spLocks noChangeArrowheads="1"/>
          </p:cNvSpPr>
          <p:nvPr/>
        </p:nvSpPr>
        <p:spPr bwMode="auto">
          <a:xfrm>
            <a:off x="395536" y="6129486"/>
            <a:ext cx="2679700" cy="3238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t>顧客情報。名前や電話番号など。</a:t>
            </a:r>
          </a:p>
        </p:txBody>
      </p:sp>
      <p:sp>
        <p:nvSpPr>
          <p:cNvPr id="22538" name="Rectangle 18"/>
          <p:cNvSpPr>
            <a:spLocks noChangeArrowheads="1"/>
          </p:cNvSpPr>
          <p:nvPr/>
        </p:nvSpPr>
        <p:spPr bwMode="auto">
          <a:xfrm>
            <a:off x="4413572" y="2996952"/>
            <a:ext cx="2232025" cy="273630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40" name="Text Box 20"/>
          <p:cNvSpPr txBox="1">
            <a:spLocks noChangeArrowheads="1"/>
          </p:cNvSpPr>
          <p:nvPr/>
        </p:nvSpPr>
        <p:spPr bwMode="auto">
          <a:xfrm>
            <a:off x="4556447" y="6092825"/>
            <a:ext cx="2386012" cy="323850"/>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所属チームと担当オペレータ。</a:t>
            </a:r>
          </a:p>
        </p:txBody>
      </p:sp>
      <p:sp>
        <p:nvSpPr>
          <p:cNvPr id="22545" name="Line 25"/>
          <p:cNvSpPr>
            <a:spLocks noChangeShapeType="1"/>
          </p:cNvSpPr>
          <p:nvPr/>
        </p:nvSpPr>
        <p:spPr bwMode="auto">
          <a:xfrm flipV="1">
            <a:off x="1907704" y="5480498"/>
            <a:ext cx="361155" cy="684806"/>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CA9F9F5D-176E-4F31-B59C-9D37CE930163}" type="slidenum">
              <a:rPr lang="en-US" altLang="ja-JP"/>
              <a:pPr eaLnBrk="1" hangingPunct="1"/>
              <a:t>26</a:t>
            </a:fld>
            <a:endParaRPr lang="en-US" altLang="ja-JP"/>
          </a:p>
        </p:txBody>
      </p:sp>
      <p:sp>
        <p:nvSpPr>
          <p:cNvPr id="23555" name="Rectangle 2"/>
          <p:cNvSpPr>
            <a:spLocks noGrp="1" noChangeArrowheads="1"/>
          </p:cNvSpPr>
          <p:nvPr>
            <p:ph type="title"/>
          </p:nvPr>
        </p:nvSpPr>
        <p:spPr>
          <a:xfrm>
            <a:off x="457200" y="3213100"/>
            <a:ext cx="8229600" cy="638175"/>
          </a:xfrm>
        </p:spPr>
        <p:txBody>
          <a:bodyPr/>
          <a:lstStyle/>
          <a:p>
            <a:pPr algn="ctr" eaLnBrk="1" hangingPunct="1"/>
            <a:r>
              <a:rPr lang="ja-JP" altLang="en-US" sz="3600" b="1" dirty="0"/>
              <a:t>システム構成について</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導入にあたって必要なも</a:t>
            </a:r>
            <a:r>
              <a:rPr lang="ja-JP" altLang="en-US" dirty="0"/>
              <a:t>の</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27</a:t>
            </a:fld>
            <a:endParaRPr lang="en-US" altLang="ja-JP"/>
          </a:p>
        </p:txBody>
      </p:sp>
      <p:sp>
        <p:nvSpPr>
          <p:cNvPr id="5" name="正方形/長方形 4"/>
          <p:cNvSpPr/>
          <p:nvPr/>
        </p:nvSpPr>
        <p:spPr>
          <a:xfrm>
            <a:off x="179512" y="908720"/>
            <a:ext cx="3888432" cy="3600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①</a:t>
            </a:r>
            <a:r>
              <a:rPr lang="ja-JP" altLang="en-US" dirty="0"/>
              <a:t>　</a:t>
            </a:r>
            <a:r>
              <a:rPr kumimoji="1" lang="en-US" altLang="ja-JP" dirty="0"/>
              <a:t>PC</a:t>
            </a:r>
            <a:endParaRPr kumimoji="1" lang="ja-JP" altLang="en-US" dirty="0"/>
          </a:p>
        </p:txBody>
      </p:sp>
      <p:sp>
        <p:nvSpPr>
          <p:cNvPr id="6" name="正方形/長方形 5"/>
          <p:cNvSpPr/>
          <p:nvPr/>
        </p:nvSpPr>
        <p:spPr>
          <a:xfrm>
            <a:off x="179512" y="2348880"/>
            <a:ext cx="3888432" cy="3600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②</a:t>
            </a:r>
            <a:r>
              <a:rPr lang="ja-JP" altLang="en-US" dirty="0"/>
              <a:t>　</a:t>
            </a:r>
            <a:r>
              <a:rPr kumimoji="1" lang="en-US" altLang="ja-JP" dirty="0"/>
              <a:t>IP</a:t>
            </a:r>
            <a:r>
              <a:rPr lang="ja-JP" altLang="en-US" dirty="0"/>
              <a:t>電話機</a:t>
            </a:r>
            <a:endParaRPr kumimoji="1" lang="ja-JP" altLang="en-US" dirty="0"/>
          </a:p>
        </p:txBody>
      </p:sp>
      <p:sp>
        <p:nvSpPr>
          <p:cNvPr id="7" name="正方形/長方形 6"/>
          <p:cNvSpPr/>
          <p:nvPr/>
        </p:nvSpPr>
        <p:spPr>
          <a:xfrm>
            <a:off x="179512" y="3717032"/>
            <a:ext cx="3888432" cy="3600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③</a:t>
            </a:r>
            <a:r>
              <a:rPr lang="ja-JP" altLang="en-US" dirty="0"/>
              <a:t>　</a:t>
            </a:r>
            <a:r>
              <a:rPr kumimoji="1" lang="ja-JP" altLang="en-US" dirty="0"/>
              <a:t>インターネット回線・</a:t>
            </a:r>
            <a:r>
              <a:rPr kumimoji="1" lang="en-US" altLang="ja-JP" dirty="0"/>
              <a:t>LAN</a:t>
            </a:r>
            <a:r>
              <a:rPr kumimoji="1" lang="ja-JP" altLang="en-US" dirty="0"/>
              <a:t>環境</a:t>
            </a:r>
          </a:p>
        </p:txBody>
      </p:sp>
      <p:sp>
        <p:nvSpPr>
          <p:cNvPr id="8" name="正方形/長方形 7"/>
          <p:cNvSpPr/>
          <p:nvPr/>
        </p:nvSpPr>
        <p:spPr>
          <a:xfrm>
            <a:off x="179512" y="5589240"/>
            <a:ext cx="3888432" cy="3600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④</a:t>
            </a:r>
            <a:r>
              <a:rPr lang="ja-JP" altLang="en-US" dirty="0"/>
              <a:t>　</a:t>
            </a:r>
            <a:r>
              <a:rPr kumimoji="1" lang="en-US" altLang="ja-JP" dirty="0"/>
              <a:t>IP</a:t>
            </a:r>
            <a:r>
              <a:rPr kumimoji="1" lang="ja-JP" altLang="en-US" dirty="0"/>
              <a:t>電話回線</a:t>
            </a:r>
          </a:p>
        </p:txBody>
      </p:sp>
      <p:sp>
        <p:nvSpPr>
          <p:cNvPr id="9" name="正方形/長方形 8"/>
          <p:cNvSpPr/>
          <p:nvPr/>
        </p:nvSpPr>
        <p:spPr>
          <a:xfrm>
            <a:off x="323528" y="1268760"/>
            <a:ext cx="7701499" cy="954107"/>
          </a:xfrm>
          <a:prstGeom prst="rect">
            <a:avLst/>
          </a:prstGeom>
        </p:spPr>
        <p:txBody>
          <a:bodyPr wrap="square">
            <a:spAutoFit/>
          </a:bodyPr>
          <a:lstStyle/>
          <a:p>
            <a:r>
              <a:rPr lang="ja-JP" altLang="en-US" sz="1400" dirty="0"/>
              <a:t>・</a:t>
            </a:r>
            <a:r>
              <a:rPr lang="en-US" altLang="ja-JP" sz="1400" dirty="0"/>
              <a:t>OS</a:t>
            </a:r>
            <a:r>
              <a:rPr lang="ja-JP" altLang="en-US" sz="1400" dirty="0"/>
              <a:t>：</a:t>
            </a:r>
            <a:r>
              <a:rPr lang="en-US" altLang="ja-JP" sz="1400" dirty="0"/>
              <a:t>Windows 8.1/10</a:t>
            </a:r>
            <a:r>
              <a:rPr lang="ja-JP" altLang="en-US" sz="1400" dirty="0"/>
              <a:t> （</a:t>
            </a:r>
            <a:r>
              <a:rPr lang="en-US" altLang="ja-JP" sz="1400" dirty="0"/>
              <a:t>32/64bit</a:t>
            </a:r>
            <a:r>
              <a:rPr lang="ja-JP" altLang="en-US" sz="1400" dirty="0"/>
              <a:t>）</a:t>
            </a:r>
          </a:p>
          <a:p>
            <a:r>
              <a:rPr lang="ja-JP" altLang="en-US" sz="1400" dirty="0"/>
              <a:t>・</a:t>
            </a:r>
            <a:r>
              <a:rPr lang="en-US" altLang="ja-JP" sz="1400" dirty="0"/>
              <a:t>CPU</a:t>
            </a:r>
            <a:r>
              <a:rPr lang="ja-JP" altLang="en-US" sz="1400" dirty="0"/>
              <a:t>：</a:t>
            </a:r>
            <a:r>
              <a:rPr lang="en-US" altLang="ja-JP" sz="1400" dirty="0" err="1"/>
              <a:t>DualCore</a:t>
            </a:r>
            <a:r>
              <a:rPr lang="ja-JP" altLang="en-US" sz="1400" dirty="0"/>
              <a:t>以上（</a:t>
            </a:r>
            <a:r>
              <a:rPr lang="en-US" altLang="ja-JP" sz="1400" dirty="0"/>
              <a:t>Core2Duo</a:t>
            </a:r>
            <a:r>
              <a:rPr lang="ja-JP" altLang="en-US" sz="1400" dirty="0" err="1"/>
              <a:t>、</a:t>
            </a:r>
            <a:r>
              <a:rPr lang="en-US" altLang="ja-JP" sz="1400" dirty="0"/>
              <a:t>Core i3/5/7</a:t>
            </a:r>
            <a:r>
              <a:rPr lang="ja-JP" altLang="en-US" sz="1400" dirty="0"/>
              <a:t>）</a:t>
            </a:r>
          </a:p>
          <a:p>
            <a:r>
              <a:rPr lang="ja-JP" altLang="en-US" sz="1400" dirty="0"/>
              <a:t>・メモリ：</a:t>
            </a:r>
            <a:r>
              <a:rPr lang="en-US" altLang="ja-JP" sz="1400" dirty="0"/>
              <a:t>2GB</a:t>
            </a:r>
            <a:r>
              <a:rPr lang="ja-JP" altLang="en-US" sz="1400" dirty="0"/>
              <a:t>以上（</a:t>
            </a:r>
            <a:r>
              <a:rPr lang="en-US" altLang="ja-JP" sz="1400" dirty="0"/>
              <a:t>Windows10</a:t>
            </a:r>
            <a:r>
              <a:rPr lang="ja-JP" altLang="en-US" sz="1400" dirty="0"/>
              <a:t>は</a:t>
            </a:r>
            <a:r>
              <a:rPr lang="en-US" altLang="ja-JP" sz="1400" dirty="0"/>
              <a:t>4GB</a:t>
            </a:r>
            <a:r>
              <a:rPr lang="ja-JP" altLang="en-US" sz="1400" dirty="0"/>
              <a:t>以上：</a:t>
            </a:r>
            <a:r>
              <a:rPr lang="en-US" altLang="ja-JP" sz="1200" dirty="0"/>
              <a:t>OS</a:t>
            </a:r>
            <a:r>
              <a:rPr lang="ja-JP" altLang="en-US" sz="1200" dirty="0"/>
              <a:t>やその他アプリケーションの利用状況により異なります</a:t>
            </a:r>
            <a:r>
              <a:rPr lang="ja-JP" altLang="en-US" sz="1400" dirty="0"/>
              <a:t>）</a:t>
            </a:r>
          </a:p>
          <a:p>
            <a:r>
              <a:rPr lang="ja-JP" altLang="en-US" sz="1400" dirty="0"/>
              <a:t>・ブラウザ：</a:t>
            </a:r>
            <a:r>
              <a:rPr lang="en-US" altLang="ja-JP" sz="1400" dirty="0"/>
              <a:t>Chrome</a:t>
            </a:r>
            <a:endParaRPr lang="ja-JP" altLang="en-US" sz="1400" dirty="0"/>
          </a:p>
        </p:txBody>
      </p:sp>
      <p:sp>
        <p:nvSpPr>
          <p:cNvPr id="10" name="正方形/長方形 9"/>
          <p:cNvSpPr/>
          <p:nvPr/>
        </p:nvSpPr>
        <p:spPr>
          <a:xfrm>
            <a:off x="323527" y="2690917"/>
            <a:ext cx="7701499" cy="738664"/>
          </a:xfrm>
          <a:prstGeom prst="rect">
            <a:avLst/>
          </a:prstGeom>
        </p:spPr>
        <p:txBody>
          <a:bodyPr wrap="square">
            <a:spAutoFit/>
          </a:bodyPr>
          <a:lstStyle/>
          <a:p>
            <a:r>
              <a:rPr lang="ja-JP" altLang="en-US" sz="1400" dirty="0"/>
              <a:t>・</a:t>
            </a:r>
            <a:r>
              <a:rPr lang="en-US" altLang="ja-JP" sz="1400" dirty="0"/>
              <a:t>Asterisk</a:t>
            </a:r>
            <a:r>
              <a:rPr lang="ja-JP" altLang="en-US" sz="1400" dirty="0"/>
              <a:t>対応</a:t>
            </a:r>
            <a:r>
              <a:rPr lang="en-US" altLang="ja-JP" sz="1400" dirty="0"/>
              <a:t>IP</a:t>
            </a:r>
            <a:r>
              <a:rPr lang="ja-JP" altLang="en-US" sz="1400" dirty="0"/>
              <a:t>電話機 </a:t>
            </a:r>
            <a:r>
              <a:rPr lang="en-US" altLang="ja-JP" sz="1400" dirty="0"/>
              <a:t>(</a:t>
            </a:r>
            <a:r>
              <a:rPr lang="ja-JP" altLang="en-US" sz="1400" dirty="0"/>
              <a:t>ソフトフォンでのご利用も可能</a:t>
            </a:r>
            <a:r>
              <a:rPr lang="en-US" altLang="ja-JP" sz="1400" dirty="0"/>
              <a:t>)</a:t>
            </a:r>
            <a:endParaRPr lang="ja-JP" altLang="en-US" sz="1400" dirty="0"/>
          </a:p>
          <a:p>
            <a:r>
              <a:rPr lang="ja-JP" altLang="en-US" sz="1400" dirty="0"/>
              <a:t>・</a:t>
            </a:r>
            <a:r>
              <a:rPr lang="en-US" altLang="ja-JP" sz="1400" dirty="0" err="1"/>
              <a:t>Fanvil</a:t>
            </a:r>
            <a:r>
              <a:rPr lang="ja-JP" altLang="en-US" sz="1400" dirty="0"/>
              <a:t> </a:t>
            </a:r>
            <a:r>
              <a:rPr lang="en-US" altLang="ja-JP" sz="1400" dirty="0"/>
              <a:t>Technology</a:t>
            </a:r>
            <a:r>
              <a:rPr lang="ja-JP" altLang="en-US" sz="1400" dirty="0" err="1"/>
              <a:t>、</a:t>
            </a:r>
            <a:r>
              <a:rPr lang="en-US" altLang="ja-JP" sz="1400" dirty="0"/>
              <a:t>YEALINK</a:t>
            </a:r>
            <a:r>
              <a:rPr lang="ja-JP" altLang="en-US" sz="1400" dirty="0"/>
              <a:t> </a:t>
            </a:r>
            <a:r>
              <a:rPr lang="en-US" altLang="ja-JP" sz="1400" dirty="0"/>
              <a:t>NETWORK</a:t>
            </a:r>
            <a:r>
              <a:rPr lang="ja-JP" altLang="en-US" sz="1400" dirty="0"/>
              <a:t> </a:t>
            </a:r>
            <a:r>
              <a:rPr lang="en-US" altLang="ja-JP" sz="1400" dirty="0"/>
              <a:t>TECHNOLOGY</a:t>
            </a:r>
            <a:r>
              <a:rPr lang="ja-JP" altLang="en-US" sz="1400" dirty="0" err="1"/>
              <a:t>、</a:t>
            </a:r>
            <a:r>
              <a:rPr lang="en-US" altLang="ja-JP" sz="1400" dirty="0" err="1"/>
              <a:t>Grandstream</a:t>
            </a:r>
            <a:r>
              <a:rPr lang="ja-JP" altLang="en-US" sz="1400" dirty="0"/>
              <a:t>のＩＰ電話機は検証済</a:t>
            </a:r>
            <a:endParaRPr lang="en-US" altLang="ja-JP" sz="1400" dirty="0"/>
          </a:p>
          <a:p>
            <a:r>
              <a:rPr lang="ja-JP" altLang="en-US" sz="1400" dirty="0"/>
              <a:t>・</a:t>
            </a:r>
            <a:r>
              <a:rPr lang="en-US" altLang="ja-JP" sz="1400" dirty="0" err="1"/>
              <a:t>Fanvil</a:t>
            </a:r>
            <a:r>
              <a:rPr lang="ja-JP" altLang="en-US" sz="1400" dirty="0"/>
              <a:t> 社</a:t>
            </a:r>
            <a:r>
              <a:rPr lang="en-US" altLang="ja-JP" sz="1400" dirty="0"/>
              <a:t>SIP</a:t>
            </a:r>
            <a:r>
              <a:rPr lang="ja-JP" altLang="en-US" sz="1400" dirty="0"/>
              <a:t>電話機については弊社より販売可能</a:t>
            </a:r>
          </a:p>
        </p:txBody>
      </p:sp>
      <p:sp>
        <p:nvSpPr>
          <p:cNvPr id="11" name="正方形/長方形 10"/>
          <p:cNvSpPr/>
          <p:nvPr/>
        </p:nvSpPr>
        <p:spPr>
          <a:xfrm>
            <a:off x="323526" y="4080647"/>
            <a:ext cx="8280922" cy="738664"/>
          </a:xfrm>
          <a:prstGeom prst="rect">
            <a:avLst/>
          </a:prstGeom>
        </p:spPr>
        <p:txBody>
          <a:bodyPr wrap="square">
            <a:spAutoFit/>
          </a:bodyPr>
          <a:lstStyle/>
          <a:p>
            <a:r>
              <a:rPr lang="ja-JP" altLang="en-US" sz="1400" dirty="0"/>
              <a:t>・法人向けの</a:t>
            </a:r>
            <a:r>
              <a:rPr lang="en-US" altLang="ja-JP" sz="1400" dirty="0"/>
              <a:t>『</a:t>
            </a:r>
            <a:r>
              <a:rPr lang="ja-JP" altLang="en-US" sz="1400" dirty="0"/>
              <a:t>光ファイバー回線</a:t>
            </a:r>
            <a:r>
              <a:rPr lang="en-US" altLang="ja-JP" sz="1400" dirty="0"/>
              <a:t>』</a:t>
            </a:r>
            <a:r>
              <a:rPr lang="ja-JP" altLang="en-US" sz="1400" dirty="0"/>
              <a:t>を推奨 </a:t>
            </a:r>
            <a:r>
              <a:rPr lang="ja-JP" altLang="en-US" sz="1100" dirty="0"/>
              <a:t>（</a:t>
            </a:r>
            <a:r>
              <a:rPr lang="en-US" altLang="ja-JP" sz="1100" dirty="0"/>
              <a:t>NTT</a:t>
            </a:r>
            <a:r>
              <a:rPr lang="ja-JP" altLang="en-US" sz="1100" dirty="0"/>
              <a:t>コミュニケーションズ</a:t>
            </a:r>
            <a:r>
              <a:rPr lang="en-US" altLang="ja-JP" sz="1100" dirty="0"/>
              <a:t> – OCN</a:t>
            </a:r>
            <a:r>
              <a:rPr lang="ja-JP" altLang="en-US" sz="1100" dirty="0"/>
              <a:t>光サービス（</a:t>
            </a:r>
            <a:r>
              <a:rPr lang="en-US" altLang="ja-JP" sz="1100" dirty="0"/>
              <a:t>F</a:t>
            </a:r>
            <a:r>
              <a:rPr lang="ja-JP" altLang="en-US" sz="1100" dirty="0"/>
              <a:t>）　、</a:t>
            </a:r>
            <a:r>
              <a:rPr lang="en-US" altLang="ja-JP" sz="1100" dirty="0"/>
              <a:t>USEN – </a:t>
            </a:r>
            <a:r>
              <a:rPr lang="ja-JP" altLang="en-US" sz="1100" dirty="0"/>
              <a:t>光ビジネスアクセス 等</a:t>
            </a:r>
            <a:r>
              <a:rPr lang="en-US" altLang="ja-JP" sz="1100" dirty="0"/>
              <a:t>)</a:t>
            </a:r>
          </a:p>
          <a:p>
            <a:r>
              <a:rPr lang="ja-JP" altLang="en-US" sz="1400" dirty="0"/>
              <a:t>・</a:t>
            </a:r>
            <a:r>
              <a:rPr lang="en-US" altLang="ja-JP" sz="1400" dirty="0"/>
              <a:t>LAN</a:t>
            </a:r>
            <a:r>
              <a:rPr lang="ja-JP" altLang="en-US" sz="1400" dirty="0"/>
              <a:t>環境は業務用機器での構築を推奨</a:t>
            </a:r>
            <a:r>
              <a:rPr lang="en-US" altLang="ja-JP" sz="1100" dirty="0"/>
              <a:t>(Cisco</a:t>
            </a:r>
            <a:r>
              <a:rPr lang="ja-JP" altLang="en-US" sz="1100" dirty="0" err="1"/>
              <a:t>、</a:t>
            </a:r>
            <a:r>
              <a:rPr lang="en-US" altLang="ja-JP" sz="1100" dirty="0"/>
              <a:t>YAMAHA</a:t>
            </a:r>
            <a:r>
              <a:rPr lang="ja-JP" altLang="en-US" sz="1100" dirty="0"/>
              <a:t> 等の機器</a:t>
            </a:r>
            <a:r>
              <a:rPr lang="en-US" altLang="ja-JP" sz="1100" dirty="0"/>
              <a:t>)</a:t>
            </a:r>
          </a:p>
          <a:p>
            <a:r>
              <a:rPr lang="ja-JP" altLang="en-US" sz="1400" dirty="0"/>
              <a:t>・有線</a:t>
            </a:r>
            <a:r>
              <a:rPr lang="en-US" altLang="ja-JP" sz="1400" dirty="0"/>
              <a:t>LAN</a:t>
            </a:r>
            <a:r>
              <a:rPr lang="ja-JP" altLang="en-US" sz="1400" dirty="0" err="1"/>
              <a:t>での</a:t>
            </a:r>
            <a:r>
              <a:rPr lang="ja-JP" altLang="en-US" sz="1400" dirty="0"/>
              <a:t>構築を推奨</a:t>
            </a:r>
            <a:r>
              <a:rPr lang="en-US" altLang="ja-JP" sz="1100" dirty="0"/>
              <a:t>(Wi-Fi</a:t>
            </a:r>
            <a:r>
              <a:rPr lang="ja-JP" altLang="en-US" sz="1100" dirty="0"/>
              <a:t>環境は非推奨</a:t>
            </a:r>
            <a:r>
              <a:rPr lang="en-US" altLang="ja-JP" sz="1100" dirty="0"/>
              <a:t>)</a:t>
            </a:r>
          </a:p>
        </p:txBody>
      </p:sp>
      <p:sp>
        <p:nvSpPr>
          <p:cNvPr id="12" name="正方形/長方形 11"/>
          <p:cNvSpPr/>
          <p:nvPr/>
        </p:nvSpPr>
        <p:spPr>
          <a:xfrm>
            <a:off x="326885" y="4869160"/>
            <a:ext cx="7701499" cy="523220"/>
          </a:xfrm>
          <a:prstGeom prst="rect">
            <a:avLst/>
          </a:prstGeom>
        </p:spPr>
        <p:txBody>
          <a:bodyPr wrap="square">
            <a:spAutoFit/>
          </a:bodyPr>
          <a:lstStyle/>
          <a:p>
            <a:r>
              <a:rPr lang="en-US" altLang="ja-JP" sz="1400" dirty="0"/>
              <a:t>※</a:t>
            </a:r>
            <a:r>
              <a:rPr lang="ja-JP" altLang="en-US" sz="1400" dirty="0"/>
              <a:t>事業所のネットワーク環境の設定変更が必要になる場合がございます。</a:t>
            </a:r>
            <a:endParaRPr lang="en-US" altLang="ja-JP" sz="1400" dirty="0"/>
          </a:p>
          <a:p>
            <a:r>
              <a:rPr lang="en-US" altLang="ja-JP" sz="1400" dirty="0"/>
              <a:t>※</a:t>
            </a:r>
            <a:r>
              <a:rPr lang="ja-JP" altLang="en-US" sz="1400" dirty="0"/>
              <a:t>同時発着信数が</a:t>
            </a:r>
            <a:r>
              <a:rPr lang="en-US" altLang="ja-JP" sz="1400" dirty="0"/>
              <a:t>40ch</a:t>
            </a:r>
            <a:r>
              <a:rPr lang="ja-JP" altLang="en-US" sz="1400" dirty="0"/>
              <a:t>以上の場合、より安定した回線・ネットワークの導入を推奨（次ページ参照）</a:t>
            </a:r>
            <a:endParaRPr lang="en-US" altLang="ja-JP" sz="1400" dirty="0"/>
          </a:p>
        </p:txBody>
      </p:sp>
      <p:sp>
        <p:nvSpPr>
          <p:cNvPr id="13" name="正方形/長方形 12"/>
          <p:cNvSpPr/>
          <p:nvPr/>
        </p:nvSpPr>
        <p:spPr>
          <a:xfrm>
            <a:off x="323526" y="5930116"/>
            <a:ext cx="7701499" cy="523220"/>
          </a:xfrm>
          <a:prstGeom prst="rect">
            <a:avLst/>
          </a:prstGeom>
        </p:spPr>
        <p:txBody>
          <a:bodyPr wrap="square">
            <a:spAutoFit/>
          </a:bodyPr>
          <a:lstStyle/>
          <a:p>
            <a:r>
              <a:rPr lang="ja-JP" altLang="en-US" sz="1400" dirty="0"/>
              <a:t>・</a:t>
            </a:r>
            <a:r>
              <a:rPr lang="en-US" altLang="ja-JP" sz="1400" dirty="0"/>
              <a:t>SIP</a:t>
            </a:r>
            <a:r>
              <a:rPr lang="ja-JP" altLang="en-US" sz="1400" dirty="0"/>
              <a:t>認証により直接の接続が可能な</a:t>
            </a:r>
            <a:r>
              <a:rPr lang="en-US" altLang="ja-JP" sz="1400" dirty="0"/>
              <a:t>IP</a:t>
            </a:r>
            <a:r>
              <a:rPr lang="ja-JP" altLang="en-US" sz="1400" dirty="0"/>
              <a:t>電話回線</a:t>
            </a:r>
            <a:endParaRPr lang="en-US" altLang="ja-JP" sz="1400" dirty="0"/>
          </a:p>
          <a:p>
            <a:r>
              <a:rPr lang="ja-JP" altLang="en-US" sz="1400" dirty="0"/>
              <a:t>　楽天コミュニケーションズ社の</a:t>
            </a:r>
            <a:r>
              <a:rPr lang="en-US" altLang="ja-JP" sz="1400" dirty="0"/>
              <a:t>IP</a:t>
            </a:r>
            <a:r>
              <a:rPr lang="ja-JP" altLang="en-US" sz="1400" dirty="0"/>
              <a:t>電話サービス（旧 </a:t>
            </a:r>
            <a:r>
              <a:rPr lang="en-US" altLang="ja-JP" sz="1400" dirty="0"/>
              <a:t>Fusion</a:t>
            </a:r>
            <a:r>
              <a:rPr lang="ja-JP" altLang="en-US" sz="1400" dirty="0"/>
              <a:t> </a:t>
            </a:r>
            <a:r>
              <a:rPr lang="en-US" altLang="ja-JP" sz="1400" dirty="0"/>
              <a:t>IP-Phone</a:t>
            </a:r>
            <a:r>
              <a:rPr lang="ja-JP" altLang="en-US" sz="1400" dirty="0"/>
              <a:t>）は接続実績多数。</a:t>
            </a:r>
          </a:p>
        </p:txBody>
      </p:sp>
    </p:spTree>
    <p:extLst>
      <p:ext uri="{BB962C8B-B14F-4D97-AF65-F5344CB8AC3E}">
        <p14:creationId xmlns:p14="http://schemas.microsoft.com/office/powerpoint/2010/main" val="563940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保守・サポートについて</a:t>
            </a:r>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28</a:t>
            </a:fld>
            <a:endParaRPr lang="en-US" altLang="ja-JP"/>
          </a:p>
        </p:txBody>
      </p:sp>
      <p:sp>
        <p:nvSpPr>
          <p:cNvPr id="10" name="テキスト ボックス 9"/>
          <p:cNvSpPr txBox="1"/>
          <p:nvPr/>
        </p:nvSpPr>
        <p:spPr>
          <a:xfrm>
            <a:off x="539552" y="1268760"/>
            <a:ext cx="7632848" cy="584775"/>
          </a:xfrm>
          <a:prstGeom prst="rect">
            <a:avLst/>
          </a:prstGeom>
          <a:noFill/>
        </p:spPr>
        <p:txBody>
          <a:bodyPr wrap="square" rtlCol="0">
            <a:spAutoFit/>
          </a:bodyPr>
          <a:lstStyle/>
          <a:p>
            <a:r>
              <a:rPr lang="en-US" altLang="ja-JP" sz="1600" dirty="0"/>
              <a:t>BlueBean</a:t>
            </a:r>
            <a:r>
              <a:rPr lang="ja-JP" altLang="en-US" sz="1600" dirty="0"/>
              <a:t>専任チームによる、メール・電話でのサポート窓口をご用意しています。</a:t>
            </a:r>
            <a:endParaRPr lang="en-US" altLang="ja-JP" sz="1600" dirty="0"/>
          </a:p>
          <a:p>
            <a:r>
              <a:rPr lang="ja-JP" altLang="en-US" sz="1600" dirty="0"/>
              <a:t>対応可能時間：平日の</a:t>
            </a:r>
            <a:r>
              <a:rPr lang="en-US" altLang="ja-JP" sz="1600" dirty="0"/>
              <a:t>10:00</a:t>
            </a:r>
            <a:r>
              <a:rPr lang="ja-JP" altLang="en-US" sz="1600" dirty="0"/>
              <a:t>から</a:t>
            </a:r>
            <a:r>
              <a:rPr lang="en-US" altLang="ja-JP" sz="1600" dirty="0"/>
              <a:t>18:00</a:t>
            </a:r>
            <a:r>
              <a:rPr lang="ja-JP" altLang="en-US" sz="1600" dirty="0"/>
              <a:t>（夏季と年末年始の休業期間を除きます）</a:t>
            </a:r>
            <a:endParaRPr lang="en-US" altLang="ja-JP" sz="1600" dirty="0"/>
          </a:p>
        </p:txBody>
      </p:sp>
      <p:sp>
        <p:nvSpPr>
          <p:cNvPr id="11" name="テキスト ボックス 10"/>
          <p:cNvSpPr txBox="1"/>
          <p:nvPr/>
        </p:nvSpPr>
        <p:spPr>
          <a:xfrm>
            <a:off x="539552" y="2348880"/>
            <a:ext cx="7834904" cy="584775"/>
          </a:xfrm>
          <a:prstGeom prst="rect">
            <a:avLst/>
          </a:prstGeom>
          <a:noFill/>
        </p:spPr>
        <p:txBody>
          <a:bodyPr wrap="square" rtlCol="0">
            <a:spAutoFit/>
          </a:bodyPr>
          <a:lstStyle/>
          <a:p>
            <a:r>
              <a:rPr lang="ja-JP" altLang="en-US" sz="1600" dirty="0"/>
              <a:t>サポート窓口対応時間外の障害については緊急窓口をご用意しています。</a:t>
            </a:r>
            <a:endParaRPr lang="en-US" altLang="ja-JP" sz="1600" dirty="0"/>
          </a:p>
          <a:p>
            <a:r>
              <a:rPr lang="ja-JP" altLang="en-US" sz="1600" dirty="0"/>
              <a:t>障害対応のみの受付となります。</a:t>
            </a:r>
            <a:endParaRPr lang="en-US" altLang="ja-JP" sz="1600" dirty="0"/>
          </a:p>
        </p:txBody>
      </p:sp>
      <p:sp>
        <p:nvSpPr>
          <p:cNvPr id="12" name="テキスト ボックス 11"/>
          <p:cNvSpPr txBox="1"/>
          <p:nvPr/>
        </p:nvSpPr>
        <p:spPr>
          <a:xfrm>
            <a:off x="539552" y="3405192"/>
            <a:ext cx="6696744" cy="1569660"/>
          </a:xfrm>
          <a:prstGeom prst="rect">
            <a:avLst/>
          </a:prstGeom>
          <a:noFill/>
        </p:spPr>
        <p:txBody>
          <a:bodyPr wrap="square" rtlCol="0">
            <a:spAutoFit/>
          </a:bodyPr>
          <a:lstStyle/>
          <a:p>
            <a:r>
              <a:rPr lang="ja-JP" altLang="en-US" sz="1600" dirty="0"/>
              <a:t>システムは自動で毎日、以下の動作を実施します。</a:t>
            </a:r>
            <a:endParaRPr lang="en-US" altLang="ja-JP" sz="1600" dirty="0"/>
          </a:p>
          <a:p>
            <a:r>
              <a:rPr lang="ja-JP" altLang="en-US" sz="1600" dirty="0"/>
              <a:t>（容量の不足などサーバの状態によっては実施できない場合がございます）</a:t>
            </a:r>
            <a:endParaRPr lang="en-US" altLang="ja-JP" sz="1600" dirty="0"/>
          </a:p>
          <a:p>
            <a:r>
              <a:rPr kumimoji="1" lang="ja-JP" altLang="en-US" sz="1600" dirty="0"/>
              <a:t>　・リフレッシュのための再起動：毎日</a:t>
            </a:r>
            <a:r>
              <a:rPr kumimoji="1" lang="en-US" altLang="ja-JP" sz="1600" dirty="0"/>
              <a:t>AM1</a:t>
            </a:r>
            <a:r>
              <a:rPr kumimoji="1" lang="ja-JP" altLang="en-US" sz="1600" dirty="0"/>
              <a:t>時開始</a:t>
            </a:r>
            <a:endParaRPr kumimoji="1" lang="en-US" altLang="ja-JP" sz="1600" dirty="0"/>
          </a:p>
          <a:p>
            <a:r>
              <a:rPr lang="ja-JP" altLang="en-US" sz="1600" dirty="0"/>
              <a:t>　・データベースのバックアップ：毎日</a:t>
            </a:r>
            <a:r>
              <a:rPr lang="en-US" altLang="ja-JP" sz="1600" dirty="0"/>
              <a:t>AM2</a:t>
            </a:r>
            <a:r>
              <a:rPr lang="ja-JP" altLang="en-US" sz="1600" dirty="0"/>
              <a:t>時開始</a:t>
            </a:r>
            <a:endParaRPr lang="en-US" altLang="ja-JP" sz="1600" dirty="0"/>
          </a:p>
          <a:p>
            <a:r>
              <a:rPr kumimoji="1" lang="ja-JP" altLang="en-US" sz="1600" dirty="0"/>
              <a:t>　・データベースの最適化作業：毎日</a:t>
            </a:r>
            <a:r>
              <a:rPr kumimoji="1" lang="en-US" altLang="ja-JP" sz="1600" dirty="0"/>
              <a:t>AM3</a:t>
            </a:r>
            <a:r>
              <a:rPr kumimoji="1" lang="ja-JP" altLang="en-US" sz="1600" dirty="0"/>
              <a:t>時開始</a:t>
            </a:r>
            <a:endParaRPr kumimoji="1" lang="en-US" altLang="ja-JP" sz="1600" dirty="0"/>
          </a:p>
          <a:p>
            <a:r>
              <a:rPr kumimoji="1" lang="ja-JP" altLang="en-US" sz="1600" dirty="0"/>
              <a:t>毎日</a:t>
            </a:r>
            <a:r>
              <a:rPr kumimoji="1" lang="en-US" altLang="ja-JP" sz="1600" dirty="0"/>
              <a:t>AM1</a:t>
            </a:r>
            <a:r>
              <a:rPr lang="ja-JP" altLang="en-US" sz="1600" dirty="0"/>
              <a:t>時から</a:t>
            </a:r>
            <a:r>
              <a:rPr lang="en-US" altLang="ja-JP" sz="1600" dirty="0"/>
              <a:t>AM6</a:t>
            </a:r>
            <a:r>
              <a:rPr lang="ja-JP" altLang="en-US" sz="1600" dirty="0"/>
              <a:t>時はメンテナンスタイムとなります。（変更も可能です）</a:t>
            </a:r>
            <a:endParaRPr kumimoji="1" lang="ja-JP" altLang="en-US" sz="1600" dirty="0"/>
          </a:p>
        </p:txBody>
      </p:sp>
      <p:sp>
        <p:nvSpPr>
          <p:cNvPr id="13" name="正方形/長方形 12"/>
          <p:cNvSpPr/>
          <p:nvPr/>
        </p:nvSpPr>
        <p:spPr>
          <a:xfrm>
            <a:off x="251520" y="908720"/>
            <a:ext cx="3816424" cy="360040"/>
          </a:xfrm>
          <a:prstGeom prst="rect">
            <a:avLst/>
          </a:prstGeom>
          <a:solidFill>
            <a:srgbClr val="336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a:t>サポートご相談窓口</a:t>
            </a:r>
            <a:endParaRPr kumimoji="1" lang="ja-JP" altLang="en-US" dirty="0"/>
          </a:p>
        </p:txBody>
      </p:sp>
      <p:sp>
        <p:nvSpPr>
          <p:cNvPr id="14" name="正方形/長方形 13"/>
          <p:cNvSpPr/>
          <p:nvPr/>
        </p:nvSpPr>
        <p:spPr>
          <a:xfrm>
            <a:off x="251520" y="1988840"/>
            <a:ext cx="3816424" cy="360040"/>
          </a:xfrm>
          <a:prstGeom prst="rect">
            <a:avLst/>
          </a:prstGeom>
          <a:solidFill>
            <a:srgbClr val="336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a:t>障害ご対応</a:t>
            </a:r>
            <a:endParaRPr kumimoji="1" lang="ja-JP" altLang="en-US" dirty="0"/>
          </a:p>
        </p:txBody>
      </p:sp>
      <p:sp>
        <p:nvSpPr>
          <p:cNvPr id="15" name="正方形/長方形 14"/>
          <p:cNvSpPr/>
          <p:nvPr/>
        </p:nvSpPr>
        <p:spPr>
          <a:xfrm>
            <a:off x="251520" y="3068960"/>
            <a:ext cx="3816424" cy="360040"/>
          </a:xfrm>
          <a:prstGeom prst="rect">
            <a:avLst/>
          </a:prstGeom>
          <a:solidFill>
            <a:srgbClr val="336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a:t>通常のメンテナンスについて</a:t>
            </a:r>
            <a:endParaRPr kumimoji="1" lang="ja-JP" altLang="en-US" dirty="0"/>
          </a:p>
        </p:txBody>
      </p:sp>
      <p:sp>
        <p:nvSpPr>
          <p:cNvPr id="16" name="テキスト ボックス 15">
            <a:extLst>
              <a:ext uri="{FF2B5EF4-FFF2-40B4-BE49-F238E27FC236}">
                <a16:creationId xmlns:a16="http://schemas.microsoft.com/office/drawing/2014/main" id="{23E905B9-1B0B-4C72-8933-5FC38F9E4535}"/>
              </a:ext>
            </a:extLst>
          </p:cNvPr>
          <p:cNvSpPr txBox="1"/>
          <p:nvPr/>
        </p:nvSpPr>
        <p:spPr>
          <a:xfrm>
            <a:off x="539552" y="5517232"/>
            <a:ext cx="7416824" cy="1077218"/>
          </a:xfrm>
          <a:prstGeom prst="rect">
            <a:avLst/>
          </a:prstGeom>
          <a:noFill/>
        </p:spPr>
        <p:txBody>
          <a:bodyPr wrap="square" rtlCol="0">
            <a:spAutoFit/>
          </a:bodyPr>
          <a:lstStyle/>
          <a:p>
            <a:r>
              <a:rPr lang="ja-JP" altLang="en-US" sz="1600" dirty="0"/>
              <a:t>システム変更・カスタマイズご対応については、当社サポート対応時間（平日</a:t>
            </a:r>
            <a:r>
              <a:rPr lang="en-US" altLang="ja-JP" sz="1600" dirty="0"/>
              <a:t>10</a:t>
            </a:r>
            <a:r>
              <a:rPr lang="ja-JP" altLang="en-US" sz="1600" dirty="0"/>
              <a:t>時から</a:t>
            </a:r>
            <a:r>
              <a:rPr lang="en-US" altLang="ja-JP" sz="1600" dirty="0"/>
              <a:t>18</a:t>
            </a:r>
            <a:r>
              <a:rPr lang="ja-JP" altLang="en-US" sz="1600" dirty="0"/>
              <a:t>時）に作業を実施致します。</a:t>
            </a:r>
            <a:endParaRPr lang="en-US" altLang="ja-JP" sz="1600" dirty="0"/>
          </a:p>
          <a:p>
            <a:r>
              <a:rPr lang="ja-JP" altLang="en-US" sz="1600" dirty="0"/>
              <a:t>作業内容によってはシステムを停止する場合がございますのでご了承ください。</a:t>
            </a:r>
            <a:endParaRPr lang="en-US" altLang="ja-JP" sz="1600" dirty="0"/>
          </a:p>
          <a:p>
            <a:r>
              <a:rPr lang="ja-JP" altLang="en-US" sz="1600" dirty="0"/>
              <a:t>対応時間外の作業については有償となります。ご相談ください。</a:t>
            </a:r>
            <a:endParaRPr lang="en-US" altLang="ja-JP" sz="1600" dirty="0"/>
          </a:p>
        </p:txBody>
      </p:sp>
      <p:sp>
        <p:nvSpPr>
          <p:cNvPr id="17" name="正方形/長方形 16">
            <a:extLst>
              <a:ext uri="{FF2B5EF4-FFF2-40B4-BE49-F238E27FC236}">
                <a16:creationId xmlns:a16="http://schemas.microsoft.com/office/drawing/2014/main" id="{3C07BA87-17F3-4A5B-926D-5C0E0260548C}"/>
              </a:ext>
            </a:extLst>
          </p:cNvPr>
          <p:cNvSpPr/>
          <p:nvPr/>
        </p:nvSpPr>
        <p:spPr>
          <a:xfrm>
            <a:off x="251520" y="5157192"/>
            <a:ext cx="3816424" cy="360040"/>
          </a:xfrm>
          <a:prstGeom prst="rect">
            <a:avLst/>
          </a:prstGeom>
          <a:solidFill>
            <a:srgbClr val="336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システム変更・カスタマイズご対応</a:t>
            </a:r>
          </a:p>
        </p:txBody>
      </p:sp>
    </p:spTree>
    <p:extLst>
      <p:ext uri="{BB962C8B-B14F-4D97-AF65-F5344CB8AC3E}">
        <p14:creationId xmlns:p14="http://schemas.microsoft.com/office/powerpoint/2010/main" val="2161421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127237" y="3068638"/>
            <a:ext cx="2519362" cy="2881312"/>
          </a:xfrm>
          <a:prstGeom prst="rect">
            <a:avLst/>
          </a:prstGeom>
          <a:gradFill>
            <a:gsLst>
              <a:gs pos="0">
                <a:schemeClr val="accent1">
                  <a:lumMod val="5000"/>
                  <a:lumOff val="95000"/>
                </a:schemeClr>
              </a:gs>
              <a:gs pos="51000">
                <a:schemeClr val="accent1">
                  <a:lumMod val="45000"/>
                  <a:lumOff val="55000"/>
                </a:schemeClr>
              </a:gs>
              <a:gs pos="81000">
                <a:schemeClr val="accent1">
                  <a:lumMod val="45000"/>
                  <a:lumOff val="55000"/>
                </a:schemeClr>
              </a:gs>
              <a:gs pos="100000">
                <a:srgbClr val="E0F1F8"/>
              </a:gs>
            </a:gsLst>
            <a:lin ang="5400000" scaled="1"/>
          </a:gra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419872" y="3507817"/>
            <a:ext cx="1890972" cy="2225439"/>
          </a:xfrm>
          <a:prstGeom prst="roundRect">
            <a:avLst>
              <a:gd name="adj" fmla="val 5175"/>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55" name="角丸四角形 54"/>
          <p:cNvSpPr/>
          <p:nvPr/>
        </p:nvSpPr>
        <p:spPr>
          <a:xfrm>
            <a:off x="7092280" y="3068638"/>
            <a:ext cx="1631577" cy="2881312"/>
          </a:xfrm>
          <a:prstGeom prst="roundRect">
            <a:avLst>
              <a:gd name="adj" fmla="val 0"/>
            </a:avLst>
          </a:prstGeom>
          <a:gradFill>
            <a:gsLst>
              <a:gs pos="0">
                <a:srgbClr val="FFFBEF"/>
              </a:gs>
              <a:gs pos="51000">
                <a:srgbClr val="FFF8E5"/>
              </a:gs>
              <a:gs pos="79000">
                <a:srgbClr val="FFDEBD"/>
              </a:gs>
              <a:gs pos="100000">
                <a:srgbClr val="FFEAAF"/>
              </a:gs>
            </a:gsLst>
            <a:lin ang="5400000" scaled="1"/>
          </a:gra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角丸四角形 1"/>
          <p:cNvSpPr/>
          <p:nvPr/>
        </p:nvSpPr>
        <p:spPr>
          <a:xfrm>
            <a:off x="395958" y="3068638"/>
            <a:ext cx="1295722" cy="2881312"/>
          </a:xfrm>
          <a:prstGeom prst="roundRect">
            <a:avLst>
              <a:gd name="adj" fmla="val 9429"/>
            </a:avLst>
          </a:prstGeom>
          <a:gradFill>
            <a:gsLst>
              <a:gs pos="0">
                <a:srgbClr val="E7F4D8"/>
              </a:gs>
              <a:gs pos="51000">
                <a:srgbClr val="D4ECBA"/>
              </a:gs>
              <a:gs pos="79000">
                <a:srgbClr val="CEEAB0"/>
              </a:gs>
              <a:gs pos="100000">
                <a:srgbClr val="C4E59F"/>
              </a:gs>
            </a:gsLst>
            <a:lin ang="5400000" scaled="1"/>
          </a:gradFill>
          <a:ln>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aphicFrame>
        <p:nvGraphicFramePr>
          <p:cNvPr id="5123" name="Object 45"/>
          <p:cNvGraphicFramePr>
            <a:graphicFrameLocks noChangeAspect="1"/>
          </p:cNvGraphicFramePr>
          <p:nvPr/>
        </p:nvGraphicFramePr>
        <p:xfrm>
          <a:off x="3707904" y="3644900"/>
          <a:ext cx="1408112" cy="1800225"/>
        </p:xfrm>
        <a:graphic>
          <a:graphicData uri="http://schemas.openxmlformats.org/presentationml/2006/ole">
            <mc:AlternateContent xmlns:mc="http://schemas.openxmlformats.org/markup-compatibility/2006">
              <mc:Choice xmlns:v="urn:schemas-microsoft-com:vml" Requires="v">
                <p:oleObj spid="_x0000_s107675" name="Visio" r:id="rId3" imgW="741759" imgH="947618" progId="Visio.Drawing.11">
                  <p:embed/>
                </p:oleObj>
              </mc:Choice>
              <mc:Fallback>
                <p:oleObj name="Visio" r:id="rId3" imgW="741759" imgH="947618" progId="Visio.Drawing.11">
                  <p:embed/>
                  <p:pic>
                    <p:nvPicPr>
                      <p:cNvPr id="5123" name="Object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644900"/>
                        <a:ext cx="1408112"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42" name="Line 47"/>
          <p:cNvSpPr>
            <a:spLocks noChangeShapeType="1"/>
          </p:cNvSpPr>
          <p:nvPr/>
        </p:nvSpPr>
        <p:spPr bwMode="auto">
          <a:xfrm flipH="1">
            <a:off x="5004048" y="4797425"/>
            <a:ext cx="2082117" cy="0"/>
          </a:xfrm>
          <a:prstGeom prst="line">
            <a:avLst/>
          </a:prstGeom>
          <a:noFill/>
          <a:ln w="38100">
            <a:solidFill>
              <a:srgbClr val="3333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3" name="Line 48"/>
          <p:cNvSpPr>
            <a:spLocks noChangeShapeType="1"/>
          </p:cNvSpPr>
          <p:nvPr/>
        </p:nvSpPr>
        <p:spPr bwMode="auto">
          <a:xfrm flipH="1">
            <a:off x="5004048" y="4221088"/>
            <a:ext cx="2082117"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51" name="Line 58"/>
          <p:cNvSpPr>
            <a:spLocks noChangeShapeType="1"/>
          </p:cNvSpPr>
          <p:nvPr/>
        </p:nvSpPr>
        <p:spPr bwMode="auto">
          <a:xfrm flipH="1">
            <a:off x="1691779" y="4221163"/>
            <a:ext cx="2016125"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52" name="Line 59"/>
          <p:cNvSpPr>
            <a:spLocks noChangeShapeType="1"/>
          </p:cNvSpPr>
          <p:nvPr/>
        </p:nvSpPr>
        <p:spPr bwMode="auto">
          <a:xfrm flipH="1">
            <a:off x="1691680" y="4797425"/>
            <a:ext cx="2016125" cy="0"/>
          </a:xfrm>
          <a:prstGeom prst="line">
            <a:avLst/>
          </a:prstGeom>
          <a:noFill/>
          <a:ln w="38100">
            <a:solidFill>
              <a:srgbClr val="3333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92908DE2-2DF6-4AEF-924B-B52DC8A0660C}" type="slidenum">
              <a:rPr lang="en-US" altLang="ja-JP"/>
              <a:pPr eaLnBrk="1" hangingPunct="1"/>
              <a:t>2</a:t>
            </a:fld>
            <a:endParaRPr lang="en-US" altLang="ja-JP"/>
          </a:p>
        </p:txBody>
      </p:sp>
      <p:sp>
        <p:nvSpPr>
          <p:cNvPr id="5124" name="Rectangle 2"/>
          <p:cNvSpPr>
            <a:spLocks noGrp="1" noChangeArrowheads="1"/>
          </p:cNvSpPr>
          <p:nvPr>
            <p:ph type="title"/>
          </p:nvPr>
        </p:nvSpPr>
        <p:spPr>
          <a:xfrm>
            <a:off x="457200" y="0"/>
            <a:ext cx="8229600" cy="692150"/>
          </a:xfrm>
        </p:spPr>
        <p:txBody>
          <a:bodyPr/>
          <a:lstStyle/>
          <a:p>
            <a:pPr eaLnBrk="1" hangingPunct="1"/>
            <a:r>
              <a:rPr lang="en-US" altLang="ja-JP" dirty="0" err="1"/>
              <a:t>BlueBean</a:t>
            </a:r>
            <a:r>
              <a:rPr lang="ja-JP" altLang="en-US" dirty="0"/>
              <a:t>（ブルービーン）について</a:t>
            </a:r>
          </a:p>
        </p:txBody>
      </p:sp>
      <p:sp>
        <p:nvSpPr>
          <p:cNvPr id="5125" name="Rectangle 3"/>
          <p:cNvSpPr>
            <a:spLocks noChangeArrowheads="1"/>
          </p:cNvSpPr>
          <p:nvPr/>
        </p:nvSpPr>
        <p:spPr bwMode="auto">
          <a:xfrm>
            <a:off x="539750" y="908050"/>
            <a:ext cx="8064500" cy="1600438"/>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defTabSz="1144588">
              <a:tabLst>
                <a:tab pos="2327275" algn="l"/>
              </a:tabLst>
            </a:pPr>
            <a:r>
              <a:rPr lang="ja-JP" altLang="en-US" sz="1600" dirty="0"/>
              <a:t>クラウド</a:t>
            </a:r>
            <a:r>
              <a:rPr lang="en-US" altLang="ja-JP" sz="1600" dirty="0"/>
              <a:t>CTI</a:t>
            </a:r>
            <a:r>
              <a:rPr lang="ja-JP" altLang="en-US" sz="1600" dirty="0"/>
              <a:t>コールセンターシステム「</a:t>
            </a:r>
            <a:r>
              <a:rPr lang="en-US" altLang="ja-JP" dirty="0" err="1">
                <a:solidFill>
                  <a:srgbClr val="27A9D5"/>
                </a:solidFill>
              </a:rPr>
              <a:t>BlueBean</a:t>
            </a:r>
            <a:r>
              <a:rPr lang="ja-JP" altLang="en-US" sz="1600" dirty="0"/>
              <a:t>」はオープンソースソフトウェア</a:t>
            </a:r>
            <a:r>
              <a:rPr lang="en-US" altLang="ja-JP" sz="1600" dirty="0"/>
              <a:t>PBX</a:t>
            </a:r>
            <a:r>
              <a:rPr lang="ja-JP" altLang="en-US" sz="1600" dirty="0"/>
              <a:t>の</a:t>
            </a:r>
            <a:r>
              <a:rPr lang="en-US" altLang="ja-JP" sz="1600" dirty="0"/>
              <a:t>Asterisk</a:t>
            </a:r>
            <a:r>
              <a:rPr lang="ja-JP" altLang="en-US" sz="1600" dirty="0"/>
              <a:t>をベースとして開発した総合コールセンターシステムです。</a:t>
            </a:r>
          </a:p>
          <a:p>
            <a:pPr defTabSz="1144588">
              <a:tabLst>
                <a:tab pos="2327275" algn="l"/>
              </a:tabLst>
            </a:pPr>
            <a:r>
              <a:rPr lang="en-US" altLang="ja-JP" sz="1600" dirty="0"/>
              <a:t>PBX</a:t>
            </a:r>
            <a:r>
              <a:rPr lang="ja-JP" altLang="en-US" sz="1600" dirty="0"/>
              <a:t>機能はもちろん、独自開発の</a:t>
            </a:r>
            <a:r>
              <a:rPr lang="en-US" altLang="ja-JP" sz="1600" dirty="0"/>
              <a:t>CTI</a:t>
            </a:r>
            <a:r>
              <a:rPr lang="ja-JP" altLang="en-US" sz="1600" dirty="0" err="1"/>
              <a:t>、</a:t>
            </a:r>
            <a:r>
              <a:rPr lang="en-US" altLang="ja-JP" sz="1600" dirty="0"/>
              <a:t>CRM</a:t>
            </a:r>
            <a:r>
              <a:rPr lang="ja-JP" altLang="en-US" sz="1600" dirty="0"/>
              <a:t>機能をパッケージングし、ワンストップでコールセンター業務に必要な機能を提供します。</a:t>
            </a:r>
          </a:p>
          <a:p>
            <a:pPr defTabSz="1144588">
              <a:tabLst>
                <a:tab pos="2327275" algn="l"/>
              </a:tabLst>
            </a:pPr>
            <a:r>
              <a:rPr lang="ja-JP" altLang="en-US" sz="1600" dirty="0"/>
              <a:t>また、月額１万円から導入可能なため、コールセンターの新規開設や、既存コールセンターのコスト削減、自社アウトバウンドコールセンターの開設が容易に可能です。</a:t>
            </a:r>
          </a:p>
        </p:txBody>
      </p:sp>
      <p:graphicFrame>
        <p:nvGraphicFramePr>
          <p:cNvPr id="5126" name="Object 4"/>
          <p:cNvGraphicFramePr>
            <a:graphicFrameLocks noChangeAspect="1"/>
          </p:cNvGraphicFramePr>
          <p:nvPr/>
        </p:nvGraphicFramePr>
        <p:xfrm>
          <a:off x="7524328" y="4076254"/>
          <a:ext cx="360362" cy="341312"/>
        </p:xfrm>
        <a:graphic>
          <a:graphicData uri="http://schemas.openxmlformats.org/presentationml/2006/ole">
            <mc:AlternateContent xmlns:mc="http://schemas.openxmlformats.org/markup-compatibility/2006">
              <mc:Choice xmlns:v="urn:schemas-microsoft-com:vml" Requires="v">
                <p:oleObj spid="_x0000_s107676" name="Visio" r:id="rId5" imgW="622995" imgH="587157" progId="Visio.Drawing.11">
                  <p:embed/>
                </p:oleObj>
              </mc:Choice>
              <mc:Fallback>
                <p:oleObj name="Visio" r:id="rId5" imgW="622995" imgH="587157" progId="Visio.Drawing.11">
                  <p:embed/>
                  <p:pic>
                    <p:nvPicPr>
                      <p:cNvPr id="512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4076254"/>
                        <a:ext cx="3603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7" name="Object 5"/>
          <p:cNvGraphicFramePr>
            <a:graphicFrameLocks noChangeAspect="1"/>
          </p:cNvGraphicFramePr>
          <p:nvPr/>
        </p:nvGraphicFramePr>
        <p:xfrm>
          <a:off x="7524328" y="3573016"/>
          <a:ext cx="647700" cy="596900"/>
        </p:xfrm>
        <a:graphic>
          <a:graphicData uri="http://schemas.openxmlformats.org/presentationml/2006/ole">
            <mc:AlternateContent xmlns:mc="http://schemas.openxmlformats.org/markup-compatibility/2006">
              <mc:Choice xmlns:v="urn:schemas-microsoft-com:vml" Requires="v">
                <p:oleObj spid="_x0000_s107677" name="Visio" r:id="rId7" imgW="1027212" imgH="947618" progId="Visio.Drawing.11">
                  <p:embed/>
                </p:oleObj>
              </mc:Choice>
              <mc:Fallback>
                <p:oleObj name="Visio" r:id="rId7" imgW="1027212" imgH="947618" progId="Visio.Drawing.11">
                  <p:embed/>
                  <p:pic>
                    <p:nvPicPr>
                      <p:cNvPr id="512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328" y="3573016"/>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8" name="Object 6"/>
          <p:cNvGraphicFramePr>
            <a:graphicFrameLocks noChangeAspect="1"/>
          </p:cNvGraphicFramePr>
          <p:nvPr/>
        </p:nvGraphicFramePr>
        <p:xfrm>
          <a:off x="7811665" y="3715891"/>
          <a:ext cx="515938" cy="676275"/>
        </p:xfrm>
        <a:graphic>
          <a:graphicData uri="http://schemas.openxmlformats.org/presentationml/2006/ole">
            <mc:AlternateContent xmlns:mc="http://schemas.openxmlformats.org/markup-compatibility/2006">
              <mc:Choice xmlns:v="urn:schemas-microsoft-com:vml" Requires="v">
                <p:oleObj spid="_x0000_s107678" name="Visio" r:id="rId9" imgW="593824" imgH="773847" progId="Visio.Drawing.11">
                  <p:embed/>
                </p:oleObj>
              </mc:Choice>
              <mc:Fallback>
                <p:oleObj name="Visio" r:id="rId9" imgW="593824" imgH="773847" progId="Visio.Drawing.11">
                  <p:embed/>
                  <p:pic>
                    <p:nvPicPr>
                      <p:cNvPr id="512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1665" y="3715891"/>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129" name="Group 7"/>
          <p:cNvGrpSpPr>
            <a:grpSpLocks/>
          </p:cNvGrpSpPr>
          <p:nvPr/>
        </p:nvGrpSpPr>
        <p:grpSpPr bwMode="auto">
          <a:xfrm>
            <a:off x="5796136" y="3068638"/>
            <a:ext cx="1081087" cy="2808287"/>
            <a:chOff x="288" y="2592"/>
            <a:chExt cx="1584" cy="912"/>
          </a:xfrm>
        </p:grpSpPr>
        <p:sp>
          <p:nvSpPr>
            <p:cNvPr id="5164" name="Oval 8"/>
            <p:cNvSpPr>
              <a:spLocks noChangeArrowheads="1"/>
            </p:cNvSpPr>
            <p:nvPr/>
          </p:nvSpPr>
          <p:spPr bwMode="auto">
            <a:xfrm>
              <a:off x="912" y="316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5" name="Oval 9"/>
            <p:cNvSpPr>
              <a:spLocks noChangeArrowheads="1"/>
            </p:cNvSpPr>
            <p:nvPr/>
          </p:nvSpPr>
          <p:spPr bwMode="auto">
            <a:xfrm>
              <a:off x="384" y="307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6" name="Oval 10"/>
            <p:cNvSpPr>
              <a:spLocks noChangeArrowheads="1"/>
            </p:cNvSpPr>
            <p:nvPr/>
          </p:nvSpPr>
          <p:spPr bwMode="auto">
            <a:xfrm>
              <a:off x="1248" y="2736"/>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7" name="Oval 11"/>
            <p:cNvSpPr>
              <a:spLocks noChangeArrowheads="1"/>
            </p:cNvSpPr>
            <p:nvPr/>
          </p:nvSpPr>
          <p:spPr bwMode="auto">
            <a:xfrm>
              <a:off x="288" y="283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8" name="Oval 12"/>
            <p:cNvSpPr>
              <a:spLocks noChangeArrowheads="1"/>
            </p:cNvSpPr>
            <p:nvPr/>
          </p:nvSpPr>
          <p:spPr bwMode="auto">
            <a:xfrm>
              <a:off x="672" y="316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9" name="Oval 13"/>
            <p:cNvSpPr>
              <a:spLocks noChangeArrowheads="1"/>
            </p:cNvSpPr>
            <p:nvPr/>
          </p:nvSpPr>
          <p:spPr bwMode="auto">
            <a:xfrm>
              <a:off x="1344" y="292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70" name="Oval 14"/>
            <p:cNvSpPr>
              <a:spLocks noChangeArrowheads="1"/>
            </p:cNvSpPr>
            <p:nvPr/>
          </p:nvSpPr>
          <p:spPr bwMode="auto">
            <a:xfrm>
              <a:off x="528" y="2640"/>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71" name="Oval 15"/>
            <p:cNvSpPr>
              <a:spLocks noChangeArrowheads="1"/>
            </p:cNvSpPr>
            <p:nvPr/>
          </p:nvSpPr>
          <p:spPr bwMode="auto">
            <a:xfrm>
              <a:off x="960" y="259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72" name="Oval 16"/>
            <p:cNvSpPr>
              <a:spLocks noChangeArrowheads="1"/>
            </p:cNvSpPr>
            <p:nvPr/>
          </p:nvSpPr>
          <p:spPr bwMode="auto">
            <a:xfrm>
              <a:off x="1200" y="307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73" name="Oval 17"/>
            <p:cNvSpPr>
              <a:spLocks noChangeArrowheads="1"/>
            </p:cNvSpPr>
            <p:nvPr/>
          </p:nvSpPr>
          <p:spPr bwMode="auto">
            <a:xfrm>
              <a:off x="480" y="2688"/>
              <a:ext cx="1248" cy="720"/>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grpSp>
      <p:grpSp>
        <p:nvGrpSpPr>
          <p:cNvPr id="5130" name="Group 18"/>
          <p:cNvGrpSpPr>
            <a:grpSpLocks/>
          </p:cNvGrpSpPr>
          <p:nvPr/>
        </p:nvGrpSpPr>
        <p:grpSpPr bwMode="auto">
          <a:xfrm>
            <a:off x="2046437" y="3068638"/>
            <a:ext cx="936625" cy="2736850"/>
            <a:chOff x="288" y="2592"/>
            <a:chExt cx="1584" cy="912"/>
          </a:xfrm>
        </p:grpSpPr>
        <p:sp>
          <p:nvSpPr>
            <p:cNvPr id="5154" name="Oval 19"/>
            <p:cNvSpPr>
              <a:spLocks noChangeArrowheads="1"/>
            </p:cNvSpPr>
            <p:nvPr/>
          </p:nvSpPr>
          <p:spPr bwMode="auto">
            <a:xfrm>
              <a:off x="912" y="3168"/>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55" name="Oval 20"/>
            <p:cNvSpPr>
              <a:spLocks noChangeArrowheads="1"/>
            </p:cNvSpPr>
            <p:nvPr/>
          </p:nvSpPr>
          <p:spPr bwMode="auto">
            <a:xfrm>
              <a:off x="384" y="3072"/>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56" name="Oval 21"/>
            <p:cNvSpPr>
              <a:spLocks noChangeArrowheads="1"/>
            </p:cNvSpPr>
            <p:nvPr/>
          </p:nvSpPr>
          <p:spPr bwMode="auto">
            <a:xfrm>
              <a:off x="1248" y="2736"/>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57" name="Oval 22"/>
            <p:cNvSpPr>
              <a:spLocks noChangeArrowheads="1"/>
            </p:cNvSpPr>
            <p:nvPr/>
          </p:nvSpPr>
          <p:spPr bwMode="auto">
            <a:xfrm>
              <a:off x="288" y="2832"/>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58" name="Oval 23"/>
            <p:cNvSpPr>
              <a:spLocks noChangeArrowheads="1"/>
            </p:cNvSpPr>
            <p:nvPr/>
          </p:nvSpPr>
          <p:spPr bwMode="auto">
            <a:xfrm>
              <a:off x="672" y="3168"/>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59" name="Oval 24"/>
            <p:cNvSpPr>
              <a:spLocks noChangeArrowheads="1"/>
            </p:cNvSpPr>
            <p:nvPr/>
          </p:nvSpPr>
          <p:spPr bwMode="auto">
            <a:xfrm>
              <a:off x="1344" y="2928"/>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0" name="Oval 25"/>
            <p:cNvSpPr>
              <a:spLocks noChangeArrowheads="1"/>
            </p:cNvSpPr>
            <p:nvPr/>
          </p:nvSpPr>
          <p:spPr bwMode="auto">
            <a:xfrm>
              <a:off x="528" y="2640"/>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1" name="Oval 26"/>
            <p:cNvSpPr>
              <a:spLocks noChangeArrowheads="1"/>
            </p:cNvSpPr>
            <p:nvPr/>
          </p:nvSpPr>
          <p:spPr bwMode="auto">
            <a:xfrm>
              <a:off x="960" y="2592"/>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2" name="Oval 27"/>
            <p:cNvSpPr>
              <a:spLocks noChangeArrowheads="1"/>
            </p:cNvSpPr>
            <p:nvPr/>
          </p:nvSpPr>
          <p:spPr bwMode="auto">
            <a:xfrm>
              <a:off x="1200" y="3072"/>
              <a:ext cx="528" cy="336"/>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163" name="Oval 28"/>
            <p:cNvSpPr>
              <a:spLocks noChangeArrowheads="1"/>
            </p:cNvSpPr>
            <p:nvPr/>
          </p:nvSpPr>
          <p:spPr bwMode="auto">
            <a:xfrm>
              <a:off x="480" y="2688"/>
              <a:ext cx="1248" cy="720"/>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grpSp>
      <p:grpSp>
        <p:nvGrpSpPr>
          <p:cNvPr id="4" name="グループ化 3"/>
          <p:cNvGrpSpPr/>
          <p:nvPr/>
        </p:nvGrpSpPr>
        <p:grpSpPr>
          <a:xfrm>
            <a:off x="3867421" y="3790019"/>
            <a:ext cx="1007270" cy="1523942"/>
            <a:chOff x="3851845" y="4080296"/>
            <a:chExt cx="792163" cy="977320"/>
          </a:xfrm>
        </p:grpSpPr>
        <p:sp>
          <p:nvSpPr>
            <p:cNvPr id="5132" name="Text Box 31"/>
            <p:cNvSpPr txBox="1">
              <a:spLocks noChangeArrowheads="1"/>
            </p:cNvSpPr>
            <p:nvPr/>
          </p:nvSpPr>
          <p:spPr bwMode="auto">
            <a:xfrm>
              <a:off x="3851845" y="4080296"/>
              <a:ext cx="792163" cy="25659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2000" dirty="0">
                  <a:solidFill>
                    <a:schemeClr val="bg1"/>
                  </a:solidFill>
                </a:rPr>
                <a:t>PBX</a:t>
              </a:r>
            </a:p>
          </p:txBody>
        </p:sp>
        <p:sp>
          <p:nvSpPr>
            <p:cNvPr id="5133" name="Text Box 32"/>
            <p:cNvSpPr txBox="1">
              <a:spLocks noChangeArrowheads="1"/>
            </p:cNvSpPr>
            <p:nvPr/>
          </p:nvSpPr>
          <p:spPr bwMode="auto">
            <a:xfrm>
              <a:off x="3851845" y="4440659"/>
              <a:ext cx="792163" cy="25659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2000" dirty="0">
                  <a:solidFill>
                    <a:schemeClr val="bg1"/>
                  </a:solidFill>
                </a:rPr>
                <a:t>CTI</a:t>
              </a:r>
            </a:p>
          </p:txBody>
        </p:sp>
        <p:sp>
          <p:nvSpPr>
            <p:cNvPr id="5134" name="Text Box 33"/>
            <p:cNvSpPr txBox="1">
              <a:spLocks noChangeArrowheads="1"/>
            </p:cNvSpPr>
            <p:nvPr/>
          </p:nvSpPr>
          <p:spPr bwMode="auto">
            <a:xfrm>
              <a:off x="3851845" y="4801021"/>
              <a:ext cx="792163" cy="25659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2000" dirty="0">
                  <a:solidFill>
                    <a:schemeClr val="bg1"/>
                  </a:solidFill>
                </a:rPr>
                <a:t>CRM</a:t>
              </a:r>
            </a:p>
          </p:txBody>
        </p:sp>
      </p:grpSp>
      <p:sp>
        <p:nvSpPr>
          <p:cNvPr id="5135" name="Text Box 38"/>
          <p:cNvSpPr txBox="1">
            <a:spLocks noChangeArrowheads="1"/>
          </p:cNvSpPr>
          <p:nvPr/>
        </p:nvSpPr>
        <p:spPr bwMode="auto">
          <a:xfrm>
            <a:off x="5868144" y="4365625"/>
            <a:ext cx="10271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dirty="0"/>
              <a:t>インターネット</a:t>
            </a:r>
          </a:p>
        </p:txBody>
      </p:sp>
      <p:graphicFrame>
        <p:nvGraphicFramePr>
          <p:cNvPr id="5137" name="Object 40"/>
          <p:cNvGraphicFramePr>
            <a:graphicFrameLocks noChangeAspect="1"/>
          </p:cNvGraphicFramePr>
          <p:nvPr/>
        </p:nvGraphicFramePr>
        <p:xfrm>
          <a:off x="7524328" y="5157341"/>
          <a:ext cx="360362" cy="341313"/>
        </p:xfrm>
        <a:graphic>
          <a:graphicData uri="http://schemas.openxmlformats.org/presentationml/2006/ole">
            <mc:AlternateContent xmlns:mc="http://schemas.openxmlformats.org/markup-compatibility/2006">
              <mc:Choice xmlns:v="urn:schemas-microsoft-com:vml" Requires="v">
                <p:oleObj spid="_x0000_s107679" name="Visio" r:id="rId11" imgW="622995" imgH="587157" progId="Visio.Drawing.11">
                  <p:embed/>
                </p:oleObj>
              </mc:Choice>
              <mc:Fallback>
                <p:oleObj name="Visio" r:id="rId11" imgW="622995" imgH="587157" progId="Visio.Drawing.11">
                  <p:embed/>
                  <p:pic>
                    <p:nvPicPr>
                      <p:cNvPr id="5137"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5157341"/>
                        <a:ext cx="360362"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8" name="Object 41"/>
          <p:cNvGraphicFramePr>
            <a:graphicFrameLocks noChangeAspect="1"/>
          </p:cNvGraphicFramePr>
          <p:nvPr/>
        </p:nvGraphicFramePr>
        <p:xfrm>
          <a:off x="7524328" y="4654104"/>
          <a:ext cx="647700" cy="596900"/>
        </p:xfrm>
        <a:graphic>
          <a:graphicData uri="http://schemas.openxmlformats.org/presentationml/2006/ole">
            <mc:AlternateContent xmlns:mc="http://schemas.openxmlformats.org/markup-compatibility/2006">
              <mc:Choice xmlns:v="urn:schemas-microsoft-com:vml" Requires="v">
                <p:oleObj spid="_x0000_s107680" name="Visio" r:id="rId12" imgW="1027212" imgH="947618" progId="Visio.Drawing.11">
                  <p:embed/>
                </p:oleObj>
              </mc:Choice>
              <mc:Fallback>
                <p:oleObj name="Visio" r:id="rId12" imgW="1027212" imgH="947618" progId="Visio.Drawing.11">
                  <p:embed/>
                  <p:pic>
                    <p:nvPicPr>
                      <p:cNvPr id="5138" name="Object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328" y="4654104"/>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9" name="Object 42"/>
          <p:cNvGraphicFramePr>
            <a:graphicFrameLocks noChangeAspect="1"/>
          </p:cNvGraphicFramePr>
          <p:nvPr/>
        </p:nvGraphicFramePr>
        <p:xfrm>
          <a:off x="7811665" y="4796979"/>
          <a:ext cx="515938" cy="676275"/>
        </p:xfrm>
        <a:graphic>
          <a:graphicData uri="http://schemas.openxmlformats.org/presentationml/2006/ole">
            <mc:AlternateContent xmlns:mc="http://schemas.openxmlformats.org/markup-compatibility/2006">
              <mc:Choice xmlns:v="urn:schemas-microsoft-com:vml" Requires="v">
                <p:oleObj spid="_x0000_s107681" name="Visio" r:id="rId13" imgW="593824" imgH="773847" progId="Visio.Drawing.11">
                  <p:embed/>
                </p:oleObj>
              </mc:Choice>
              <mc:Fallback>
                <p:oleObj name="Visio" r:id="rId13" imgW="593824" imgH="773847" progId="Visio.Drawing.11">
                  <p:embed/>
                  <p:pic>
                    <p:nvPicPr>
                      <p:cNvPr id="5139" name="Object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1665" y="4796979"/>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40" name="Text Box 43"/>
          <p:cNvSpPr txBox="1">
            <a:spLocks noChangeArrowheads="1"/>
          </p:cNvSpPr>
          <p:nvPr/>
        </p:nvSpPr>
        <p:spPr bwMode="auto">
          <a:xfrm>
            <a:off x="7211690" y="2924175"/>
            <a:ext cx="1415772" cy="338554"/>
          </a:xfrm>
          <a:prstGeom prst="rect">
            <a:avLst/>
          </a:prstGeom>
          <a:solidFill>
            <a:srgbClr val="FF8001"/>
          </a:solidFill>
          <a:ln w="9525">
            <a:noFill/>
            <a:miter lim="800000"/>
            <a:headEnd/>
            <a:tailEnd/>
          </a:ln>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コールセンター</a:t>
            </a:r>
          </a:p>
        </p:txBody>
      </p:sp>
      <p:sp>
        <p:nvSpPr>
          <p:cNvPr id="5141" name="Text Box 44"/>
          <p:cNvSpPr txBox="1">
            <a:spLocks noChangeArrowheads="1"/>
          </p:cNvSpPr>
          <p:nvPr/>
        </p:nvSpPr>
        <p:spPr bwMode="auto">
          <a:xfrm>
            <a:off x="3563888" y="2924175"/>
            <a:ext cx="1588897" cy="338554"/>
          </a:xfrm>
          <a:prstGeom prst="rect">
            <a:avLst/>
          </a:prstGeom>
          <a:solidFill>
            <a:schemeClr val="accent2"/>
          </a:solidFill>
          <a:ln w="19050">
            <a:solidFill>
              <a:srgbClr val="333399"/>
            </a:solidFill>
            <a:miter lim="800000"/>
            <a:headEnd/>
            <a:tailEnd/>
          </a:ln>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データーセンター</a:t>
            </a:r>
          </a:p>
        </p:txBody>
      </p:sp>
      <p:sp>
        <p:nvSpPr>
          <p:cNvPr id="5144" name="Text Box 49"/>
          <p:cNvSpPr txBox="1">
            <a:spLocks noChangeArrowheads="1"/>
          </p:cNvSpPr>
          <p:nvPr/>
        </p:nvSpPr>
        <p:spPr bwMode="auto">
          <a:xfrm>
            <a:off x="2078187" y="4267200"/>
            <a:ext cx="909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200"/>
              <a:t>IP</a:t>
            </a:r>
            <a:r>
              <a:rPr lang="ja-JP" altLang="en-US" sz="1200"/>
              <a:t>電話</a:t>
            </a:r>
          </a:p>
          <a:p>
            <a:pPr algn="ctr" eaLnBrk="1" hangingPunct="1"/>
            <a:r>
              <a:rPr lang="ja-JP" altLang="en-US" sz="1200"/>
              <a:t>ネットワーク</a:t>
            </a:r>
          </a:p>
        </p:txBody>
      </p:sp>
      <p:sp>
        <p:nvSpPr>
          <p:cNvPr id="5145" name="Oval 51"/>
          <p:cNvSpPr>
            <a:spLocks noChangeArrowheads="1"/>
          </p:cNvSpPr>
          <p:nvPr/>
        </p:nvSpPr>
        <p:spPr bwMode="auto">
          <a:xfrm>
            <a:off x="467718" y="5011738"/>
            <a:ext cx="1081087" cy="360362"/>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5146" name="Object 53"/>
          <p:cNvGraphicFramePr>
            <a:graphicFrameLocks noChangeAspect="1"/>
          </p:cNvGraphicFramePr>
          <p:nvPr/>
        </p:nvGraphicFramePr>
        <p:xfrm>
          <a:off x="678855" y="4652963"/>
          <a:ext cx="649288" cy="615950"/>
        </p:xfrm>
        <a:graphic>
          <a:graphicData uri="http://schemas.openxmlformats.org/presentationml/2006/ole">
            <mc:AlternateContent xmlns:mc="http://schemas.openxmlformats.org/markup-compatibility/2006">
              <mc:Choice xmlns:v="urn:schemas-microsoft-com:vml" Requires="v">
                <p:oleObj spid="_x0000_s107682" name="Visio" r:id="rId14" imgW="622995" imgH="587157" progId="Visio.Drawing.11">
                  <p:embed/>
                </p:oleObj>
              </mc:Choice>
              <mc:Fallback>
                <p:oleObj name="Visio" r:id="rId14" imgW="622995" imgH="587157" progId="Visio.Drawing.11">
                  <p:embed/>
                  <p:pic>
                    <p:nvPicPr>
                      <p:cNvPr id="5146" name="Object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855" y="4652963"/>
                        <a:ext cx="649288"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47" name="Oval 54"/>
          <p:cNvSpPr>
            <a:spLocks noChangeArrowheads="1"/>
          </p:cNvSpPr>
          <p:nvPr/>
        </p:nvSpPr>
        <p:spPr bwMode="auto">
          <a:xfrm>
            <a:off x="467718" y="3860800"/>
            <a:ext cx="1081087" cy="360363"/>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5148" name="Object 55"/>
          <p:cNvGraphicFramePr>
            <a:graphicFrameLocks noChangeAspect="1"/>
          </p:cNvGraphicFramePr>
          <p:nvPr/>
        </p:nvGraphicFramePr>
        <p:xfrm>
          <a:off x="739180" y="3560763"/>
          <a:ext cx="587375" cy="588962"/>
        </p:xfrm>
        <a:graphic>
          <a:graphicData uri="http://schemas.openxmlformats.org/presentationml/2006/ole">
            <mc:AlternateContent xmlns:mc="http://schemas.openxmlformats.org/markup-compatibility/2006">
              <mc:Choice xmlns:v="urn:schemas-microsoft-com:vml" Requires="v">
                <p:oleObj spid="_x0000_s107683" name="Visio" r:id="rId15" imgW="587573" imgH="588407" progId="Visio.Drawing.11">
                  <p:embed/>
                </p:oleObj>
              </mc:Choice>
              <mc:Fallback>
                <p:oleObj name="Visio" r:id="rId15" imgW="587573" imgH="588407" progId="Visio.Drawing.11">
                  <p:embed/>
                  <p:pic>
                    <p:nvPicPr>
                      <p:cNvPr id="5148" name="Object 5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9180" y="3560763"/>
                        <a:ext cx="587375"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0" name="Text Box 57"/>
          <p:cNvSpPr txBox="1">
            <a:spLocks noChangeArrowheads="1"/>
          </p:cNvSpPr>
          <p:nvPr/>
        </p:nvSpPr>
        <p:spPr bwMode="auto">
          <a:xfrm>
            <a:off x="667971" y="2924175"/>
            <a:ext cx="736099" cy="338554"/>
          </a:xfrm>
          <a:prstGeom prst="rect">
            <a:avLst/>
          </a:prstGeom>
          <a:solidFill>
            <a:srgbClr val="00B050"/>
          </a:solidFill>
          <a:ln w="9525">
            <a:noFill/>
            <a:miter lim="800000"/>
            <a:headEnd/>
            <a:tailEnd/>
          </a:ln>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solidFill>
                  <a:schemeClr val="bg1"/>
                </a:solidFill>
              </a:rPr>
              <a:t>顧　客</a:t>
            </a:r>
          </a:p>
        </p:txBody>
      </p:sp>
      <p:pic>
        <p:nvPicPr>
          <p:cNvPr id="5153" name="Picture 60" descr="名称未設定 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01318" y="5517398"/>
            <a:ext cx="1950439" cy="324246"/>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548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392891E9-70E7-4B89-B865-1DB08722C45B}" type="slidenum">
              <a:rPr lang="en-US" altLang="ja-JP"/>
              <a:pPr eaLnBrk="1" hangingPunct="1"/>
              <a:t>29</a:t>
            </a:fld>
            <a:endParaRPr lang="en-US" altLang="ja-JP"/>
          </a:p>
        </p:txBody>
      </p:sp>
      <p:sp>
        <p:nvSpPr>
          <p:cNvPr id="24579" name="Line 31"/>
          <p:cNvSpPr>
            <a:spLocks noChangeShapeType="1"/>
          </p:cNvSpPr>
          <p:nvPr/>
        </p:nvSpPr>
        <p:spPr bwMode="auto">
          <a:xfrm>
            <a:off x="3851473" y="4974381"/>
            <a:ext cx="1728787"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0" name="Line 24"/>
          <p:cNvSpPr>
            <a:spLocks noChangeShapeType="1"/>
          </p:cNvSpPr>
          <p:nvPr/>
        </p:nvSpPr>
        <p:spPr bwMode="auto">
          <a:xfrm flipV="1">
            <a:off x="1876129" y="6055320"/>
            <a:ext cx="1041400" cy="10944"/>
          </a:xfrm>
          <a:prstGeom prst="line">
            <a:avLst/>
          </a:prstGeom>
          <a:noFill/>
          <a:ln w="190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1" name="Line 25"/>
          <p:cNvSpPr>
            <a:spLocks noChangeShapeType="1"/>
          </p:cNvSpPr>
          <p:nvPr/>
        </p:nvSpPr>
        <p:spPr bwMode="auto">
          <a:xfrm>
            <a:off x="1549103" y="5550495"/>
            <a:ext cx="1368425" cy="0"/>
          </a:xfrm>
          <a:prstGeom prst="line">
            <a:avLst/>
          </a:prstGeom>
          <a:noFill/>
          <a:ln w="190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2" name="Line 26"/>
          <p:cNvSpPr>
            <a:spLocks noChangeShapeType="1"/>
          </p:cNvSpPr>
          <p:nvPr/>
        </p:nvSpPr>
        <p:spPr bwMode="auto">
          <a:xfrm>
            <a:off x="1403028" y="4824849"/>
            <a:ext cx="1368425" cy="0"/>
          </a:xfrm>
          <a:prstGeom prst="line">
            <a:avLst/>
          </a:prstGeom>
          <a:noFill/>
          <a:ln w="190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3" name="Line 27"/>
          <p:cNvSpPr>
            <a:spLocks noChangeShapeType="1"/>
          </p:cNvSpPr>
          <p:nvPr/>
        </p:nvSpPr>
        <p:spPr bwMode="auto">
          <a:xfrm>
            <a:off x="1403028" y="4248586"/>
            <a:ext cx="1368425" cy="0"/>
          </a:xfrm>
          <a:prstGeom prst="line">
            <a:avLst/>
          </a:prstGeom>
          <a:noFill/>
          <a:ln w="190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4" name="Rectangle 3"/>
          <p:cNvSpPr>
            <a:spLocks noGrp="1" noChangeArrowheads="1"/>
          </p:cNvSpPr>
          <p:nvPr>
            <p:ph type="title"/>
          </p:nvPr>
        </p:nvSpPr>
        <p:spPr>
          <a:xfrm>
            <a:off x="457200" y="0"/>
            <a:ext cx="8229600" cy="692150"/>
          </a:xfrm>
        </p:spPr>
        <p:txBody>
          <a:bodyPr/>
          <a:lstStyle/>
          <a:p>
            <a:pPr eaLnBrk="1" hangingPunct="1"/>
            <a:r>
              <a:rPr lang="ja-JP" altLang="en-US" dirty="0"/>
              <a:t>推奨インターネット回線・</a:t>
            </a:r>
            <a:r>
              <a:rPr lang="en-US" altLang="ja-JP" dirty="0"/>
              <a:t>LAN</a:t>
            </a:r>
            <a:r>
              <a:rPr lang="ja-JP" altLang="en-US" dirty="0"/>
              <a:t>環境</a:t>
            </a:r>
          </a:p>
        </p:txBody>
      </p:sp>
      <p:graphicFrame>
        <p:nvGraphicFramePr>
          <p:cNvPr id="24585" name="Object 17"/>
          <p:cNvGraphicFramePr>
            <a:graphicFrameLocks noChangeAspect="1"/>
          </p:cNvGraphicFramePr>
          <p:nvPr>
            <p:extLst>
              <p:ext uri="{D42A27DB-BD31-4B8C-83A1-F6EECF244321}">
                <p14:modId xmlns:p14="http://schemas.microsoft.com/office/powerpoint/2010/main" val="1474811279"/>
              </p:ext>
            </p:extLst>
          </p:nvPr>
        </p:nvGraphicFramePr>
        <p:xfrm>
          <a:off x="323528" y="3816786"/>
          <a:ext cx="615950" cy="808038"/>
        </p:xfrm>
        <a:graphic>
          <a:graphicData uri="http://schemas.openxmlformats.org/presentationml/2006/ole">
            <mc:AlternateContent xmlns:mc="http://schemas.openxmlformats.org/markup-compatibility/2006">
              <mc:Choice xmlns:v="urn:schemas-microsoft-com:vml" Requires="v">
                <p:oleObj spid="_x0000_s94542" name="Visio" r:id="rId3" imgW="593824" imgH="773847" progId="Visio.Drawing.11">
                  <p:embed/>
                </p:oleObj>
              </mc:Choice>
              <mc:Fallback>
                <p:oleObj name="Visio" r:id="rId3" imgW="593824" imgH="77384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816786"/>
                        <a:ext cx="6159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6" name="Object 18"/>
          <p:cNvGraphicFramePr>
            <a:graphicFrameLocks noChangeAspect="1"/>
          </p:cNvGraphicFramePr>
          <p:nvPr>
            <p:extLst>
              <p:ext uri="{D42A27DB-BD31-4B8C-83A1-F6EECF244321}">
                <p14:modId xmlns:p14="http://schemas.microsoft.com/office/powerpoint/2010/main" val="4277805015"/>
              </p:ext>
            </p:extLst>
          </p:nvPr>
        </p:nvGraphicFramePr>
        <p:xfrm>
          <a:off x="683890" y="3832661"/>
          <a:ext cx="865188" cy="800100"/>
        </p:xfrm>
        <a:graphic>
          <a:graphicData uri="http://schemas.openxmlformats.org/presentationml/2006/ole">
            <mc:AlternateContent xmlns:mc="http://schemas.openxmlformats.org/markup-compatibility/2006">
              <mc:Choice xmlns:v="urn:schemas-microsoft-com:vml" Requires="v">
                <p:oleObj spid="_x0000_s94543" name="Visio" r:id="rId5" imgW="1027212" imgH="947618" progId="Visio.Drawing.11">
                  <p:embed/>
                </p:oleObj>
              </mc:Choice>
              <mc:Fallback>
                <p:oleObj name="Visio" r:id="rId5" imgW="1027212" imgH="947618"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890" y="3832661"/>
                        <a:ext cx="8651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7" name="Object 19"/>
          <p:cNvGraphicFramePr>
            <a:graphicFrameLocks noChangeAspect="1"/>
          </p:cNvGraphicFramePr>
          <p:nvPr>
            <p:extLst>
              <p:ext uri="{D42A27DB-BD31-4B8C-83A1-F6EECF244321}">
                <p14:modId xmlns:p14="http://schemas.microsoft.com/office/powerpoint/2010/main" val="2900419327"/>
              </p:ext>
            </p:extLst>
          </p:nvPr>
        </p:nvGraphicFramePr>
        <p:xfrm>
          <a:off x="971228" y="4464486"/>
          <a:ext cx="573087" cy="542925"/>
        </p:xfrm>
        <a:graphic>
          <a:graphicData uri="http://schemas.openxmlformats.org/presentationml/2006/ole">
            <mc:AlternateContent xmlns:mc="http://schemas.openxmlformats.org/markup-compatibility/2006">
              <mc:Choice xmlns:v="urn:schemas-microsoft-com:vml" Requires="v">
                <p:oleObj spid="_x0000_s94544" name="Visio" r:id="rId7" imgW="622995" imgH="587157" progId="Visio.Drawing.11">
                  <p:embed/>
                </p:oleObj>
              </mc:Choice>
              <mc:Fallback>
                <p:oleObj name="Visio" r:id="rId7"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228" y="4464486"/>
                        <a:ext cx="57308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8" name="Object 20"/>
          <p:cNvGraphicFramePr>
            <a:graphicFrameLocks noChangeAspect="1"/>
          </p:cNvGraphicFramePr>
          <p:nvPr>
            <p:extLst>
              <p:ext uri="{D42A27DB-BD31-4B8C-83A1-F6EECF244321}">
                <p14:modId xmlns:p14="http://schemas.microsoft.com/office/powerpoint/2010/main" val="4206423617"/>
              </p:ext>
            </p:extLst>
          </p:nvPr>
        </p:nvGraphicFramePr>
        <p:xfrm>
          <a:off x="1043608" y="5118695"/>
          <a:ext cx="615950" cy="808037"/>
        </p:xfrm>
        <a:graphic>
          <a:graphicData uri="http://schemas.openxmlformats.org/presentationml/2006/ole">
            <mc:AlternateContent xmlns:mc="http://schemas.openxmlformats.org/markup-compatibility/2006">
              <mc:Choice xmlns:v="urn:schemas-microsoft-com:vml" Requires="v">
                <p:oleObj spid="_x0000_s94545" name="Visio" r:id="rId9" imgW="593824" imgH="773847" progId="Visio.Drawing.11">
                  <p:embed/>
                </p:oleObj>
              </mc:Choice>
              <mc:Fallback>
                <p:oleObj name="Visio" r:id="rId9" imgW="593824" imgH="77384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118695"/>
                        <a:ext cx="615950"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9" name="Object 21"/>
          <p:cNvGraphicFramePr>
            <a:graphicFrameLocks noChangeAspect="1"/>
          </p:cNvGraphicFramePr>
          <p:nvPr>
            <p:extLst>
              <p:ext uri="{D42A27DB-BD31-4B8C-83A1-F6EECF244321}">
                <p14:modId xmlns:p14="http://schemas.microsoft.com/office/powerpoint/2010/main" val="858409749"/>
              </p:ext>
            </p:extLst>
          </p:nvPr>
        </p:nvGraphicFramePr>
        <p:xfrm>
          <a:off x="1403970" y="5134570"/>
          <a:ext cx="865188" cy="800100"/>
        </p:xfrm>
        <a:graphic>
          <a:graphicData uri="http://schemas.openxmlformats.org/presentationml/2006/ole">
            <mc:AlternateContent xmlns:mc="http://schemas.openxmlformats.org/markup-compatibility/2006">
              <mc:Choice xmlns:v="urn:schemas-microsoft-com:vml" Requires="v">
                <p:oleObj spid="_x0000_s94546" name="Visio" r:id="rId10" imgW="1027212" imgH="947618" progId="Visio.Drawing.11">
                  <p:embed/>
                </p:oleObj>
              </mc:Choice>
              <mc:Fallback>
                <p:oleObj name="Visio" r:id="rId10" imgW="1027212" imgH="947618"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970" y="5134570"/>
                        <a:ext cx="8651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90" name="Object 22"/>
          <p:cNvGraphicFramePr>
            <a:graphicFrameLocks noChangeAspect="1"/>
          </p:cNvGraphicFramePr>
          <p:nvPr>
            <p:extLst>
              <p:ext uri="{D42A27DB-BD31-4B8C-83A1-F6EECF244321}">
                <p14:modId xmlns:p14="http://schemas.microsoft.com/office/powerpoint/2010/main" val="4160418305"/>
              </p:ext>
            </p:extLst>
          </p:nvPr>
        </p:nvGraphicFramePr>
        <p:xfrm>
          <a:off x="1691308" y="5766395"/>
          <a:ext cx="573087" cy="542925"/>
        </p:xfrm>
        <a:graphic>
          <a:graphicData uri="http://schemas.openxmlformats.org/presentationml/2006/ole">
            <mc:AlternateContent xmlns:mc="http://schemas.openxmlformats.org/markup-compatibility/2006">
              <mc:Choice xmlns:v="urn:schemas-microsoft-com:vml" Requires="v">
                <p:oleObj spid="_x0000_s94547" name="Visio" r:id="rId11" imgW="622995" imgH="587157" progId="Visio.Drawing.11">
                  <p:embed/>
                </p:oleObj>
              </mc:Choice>
              <mc:Fallback>
                <p:oleObj name="Visio" r:id="rId11" imgW="622995" imgH="58715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1308" y="5766395"/>
                        <a:ext cx="57308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1" name="Text Box 30"/>
          <p:cNvSpPr txBox="1">
            <a:spLocks noChangeArrowheads="1"/>
          </p:cNvSpPr>
          <p:nvPr/>
        </p:nvSpPr>
        <p:spPr bwMode="auto">
          <a:xfrm>
            <a:off x="3251948" y="5532371"/>
            <a:ext cx="1389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000" dirty="0"/>
              <a:t>YAMAHA RTX1200 or</a:t>
            </a:r>
          </a:p>
          <a:p>
            <a:pPr eaLnBrk="1" hangingPunct="1"/>
            <a:r>
              <a:rPr lang="en-US" altLang="ja-JP" sz="1000" dirty="0"/>
              <a:t>CISCO 2900 </a:t>
            </a:r>
            <a:r>
              <a:rPr lang="ja-JP" altLang="en-US" sz="1000" dirty="0"/>
              <a:t>相当</a:t>
            </a:r>
          </a:p>
        </p:txBody>
      </p:sp>
      <p:sp>
        <p:nvSpPr>
          <p:cNvPr id="24593" name="Line 45"/>
          <p:cNvSpPr>
            <a:spLocks noChangeShapeType="1"/>
          </p:cNvSpPr>
          <p:nvPr/>
        </p:nvSpPr>
        <p:spPr bwMode="auto">
          <a:xfrm>
            <a:off x="2698948" y="5045819"/>
            <a:ext cx="936625" cy="0"/>
          </a:xfrm>
          <a:prstGeom prst="line">
            <a:avLst/>
          </a:prstGeom>
          <a:noFill/>
          <a:ln w="190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4" name="Text Box 23"/>
          <p:cNvSpPr txBox="1">
            <a:spLocks noChangeArrowheads="1"/>
          </p:cNvSpPr>
          <p:nvPr/>
        </p:nvSpPr>
        <p:spPr bwMode="auto">
          <a:xfrm>
            <a:off x="2599233" y="3750419"/>
            <a:ext cx="461665" cy="2432677"/>
          </a:xfrm>
          <a:prstGeom prst="rect">
            <a:avLst/>
          </a:prstGeom>
          <a:solidFill>
            <a:srgbClr val="FFFF99"/>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a:t>業務用ＱｏＳスイッチ</a:t>
            </a:r>
          </a:p>
        </p:txBody>
      </p:sp>
      <p:grpSp>
        <p:nvGrpSpPr>
          <p:cNvPr id="24598" name="Group 60"/>
          <p:cNvGrpSpPr>
            <a:grpSpLocks/>
          </p:cNvGrpSpPr>
          <p:nvPr/>
        </p:nvGrpSpPr>
        <p:grpSpPr bwMode="auto">
          <a:xfrm>
            <a:off x="6299398" y="4253656"/>
            <a:ext cx="2305050" cy="1123950"/>
            <a:chOff x="288" y="2592"/>
            <a:chExt cx="1584" cy="912"/>
          </a:xfrm>
        </p:grpSpPr>
        <p:sp>
          <p:nvSpPr>
            <p:cNvPr id="24614" name="Oval 61"/>
            <p:cNvSpPr>
              <a:spLocks noChangeArrowheads="1"/>
            </p:cNvSpPr>
            <p:nvPr/>
          </p:nvSpPr>
          <p:spPr bwMode="auto">
            <a:xfrm>
              <a:off x="912" y="316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5" name="Oval 62"/>
            <p:cNvSpPr>
              <a:spLocks noChangeArrowheads="1"/>
            </p:cNvSpPr>
            <p:nvPr/>
          </p:nvSpPr>
          <p:spPr bwMode="auto">
            <a:xfrm>
              <a:off x="384" y="307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6" name="Oval 63"/>
            <p:cNvSpPr>
              <a:spLocks noChangeArrowheads="1"/>
            </p:cNvSpPr>
            <p:nvPr/>
          </p:nvSpPr>
          <p:spPr bwMode="auto">
            <a:xfrm>
              <a:off x="1248" y="2736"/>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7" name="Oval 64"/>
            <p:cNvSpPr>
              <a:spLocks noChangeArrowheads="1"/>
            </p:cNvSpPr>
            <p:nvPr/>
          </p:nvSpPr>
          <p:spPr bwMode="auto">
            <a:xfrm>
              <a:off x="288" y="283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8" name="Oval 65"/>
            <p:cNvSpPr>
              <a:spLocks noChangeArrowheads="1"/>
            </p:cNvSpPr>
            <p:nvPr/>
          </p:nvSpPr>
          <p:spPr bwMode="auto">
            <a:xfrm>
              <a:off x="672" y="316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9" name="Oval 66"/>
            <p:cNvSpPr>
              <a:spLocks noChangeArrowheads="1"/>
            </p:cNvSpPr>
            <p:nvPr/>
          </p:nvSpPr>
          <p:spPr bwMode="auto">
            <a:xfrm>
              <a:off x="1344" y="292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20" name="Oval 67"/>
            <p:cNvSpPr>
              <a:spLocks noChangeArrowheads="1"/>
            </p:cNvSpPr>
            <p:nvPr/>
          </p:nvSpPr>
          <p:spPr bwMode="auto">
            <a:xfrm>
              <a:off x="528" y="2640"/>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21" name="Oval 68"/>
            <p:cNvSpPr>
              <a:spLocks noChangeArrowheads="1"/>
            </p:cNvSpPr>
            <p:nvPr/>
          </p:nvSpPr>
          <p:spPr bwMode="auto">
            <a:xfrm>
              <a:off x="960" y="259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22" name="Oval 69"/>
            <p:cNvSpPr>
              <a:spLocks noChangeArrowheads="1"/>
            </p:cNvSpPr>
            <p:nvPr/>
          </p:nvSpPr>
          <p:spPr bwMode="auto">
            <a:xfrm>
              <a:off x="1200" y="307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23" name="Oval 70"/>
            <p:cNvSpPr>
              <a:spLocks noChangeArrowheads="1"/>
            </p:cNvSpPr>
            <p:nvPr/>
          </p:nvSpPr>
          <p:spPr bwMode="auto">
            <a:xfrm>
              <a:off x="480" y="2688"/>
              <a:ext cx="1248" cy="720"/>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grpSp>
      <p:pic>
        <p:nvPicPr>
          <p:cNvPr id="24599" name="Picture 71" descr="名称未設定 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97848" y="4866431"/>
            <a:ext cx="1657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grpSp>
        <p:nvGrpSpPr>
          <p:cNvPr id="24601" name="Group 32"/>
          <p:cNvGrpSpPr>
            <a:grpSpLocks/>
          </p:cNvGrpSpPr>
          <p:nvPr/>
        </p:nvGrpSpPr>
        <p:grpSpPr bwMode="auto">
          <a:xfrm>
            <a:off x="5291335" y="4398119"/>
            <a:ext cx="1368425" cy="1150937"/>
            <a:chOff x="288" y="2592"/>
            <a:chExt cx="1584" cy="912"/>
          </a:xfrm>
        </p:grpSpPr>
        <p:sp>
          <p:nvSpPr>
            <p:cNvPr id="24604" name="Oval 33"/>
            <p:cNvSpPr>
              <a:spLocks noChangeArrowheads="1"/>
            </p:cNvSpPr>
            <p:nvPr/>
          </p:nvSpPr>
          <p:spPr bwMode="auto">
            <a:xfrm>
              <a:off x="912" y="3168"/>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05" name="Oval 34"/>
            <p:cNvSpPr>
              <a:spLocks noChangeArrowheads="1"/>
            </p:cNvSpPr>
            <p:nvPr/>
          </p:nvSpPr>
          <p:spPr bwMode="auto">
            <a:xfrm>
              <a:off x="384" y="3072"/>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06" name="Oval 35"/>
            <p:cNvSpPr>
              <a:spLocks noChangeArrowheads="1"/>
            </p:cNvSpPr>
            <p:nvPr/>
          </p:nvSpPr>
          <p:spPr bwMode="auto">
            <a:xfrm>
              <a:off x="1248" y="2736"/>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07" name="Oval 36"/>
            <p:cNvSpPr>
              <a:spLocks noChangeArrowheads="1"/>
            </p:cNvSpPr>
            <p:nvPr/>
          </p:nvSpPr>
          <p:spPr bwMode="auto">
            <a:xfrm>
              <a:off x="288" y="2832"/>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08" name="Oval 37"/>
            <p:cNvSpPr>
              <a:spLocks noChangeArrowheads="1"/>
            </p:cNvSpPr>
            <p:nvPr/>
          </p:nvSpPr>
          <p:spPr bwMode="auto">
            <a:xfrm>
              <a:off x="672" y="3168"/>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09" name="Oval 38"/>
            <p:cNvSpPr>
              <a:spLocks noChangeArrowheads="1"/>
            </p:cNvSpPr>
            <p:nvPr/>
          </p:nvSpPr>
          <p:spPr bwMode="auto">
            <a:xfrm>
              <a:off x="1344" y="2928"/>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0" name="Oval 39"/>
            <p:cNvSpPr>
              <a:spLocks noChangeArrowheads="1"/>
            </p:cNvSpPr>
            <p:nvPr/>
          </p:nvSpPr>
          <p:spPr bwMode="auto">
            <a:xfrm>
              <a:off x="528" y="2640"/>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1" name="Oval 40"/>
            <p:cNvSpPr>
              <a:spLocks noChangeArrowheads="1"/>
            </p:cNvSpPr>
            <p:nvPr/>
          </p:nvSpPr>
          <p:spPr bwMode="auto">
            <a:xfrm>
              <a:off x="960" y="2592"/>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2" name="Oval 41"/>
            <p:cNvSpPr>
              <a:spLocks noChangeArrowheads="1"/>
            </p:cNvSpPr>
            <p:nvPr/>
          </p:nvSpPr>
          <p:spPr bwMode="auto">
            <a:xfrm>
              <a:off x="1200" y="3072"/>
              <a:ext cx="528" cy="336"/>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24613" name="Oval 42"/>
            <p:cNvSpPr>
              <a:spLocks noChangeArrowheads="1"/>
            </p:cNvSpPr>
            <p:nvPr/>
          </p:nvSpPr>
          <p:spPr bwMode="auto">
            <a:xfrm>
              <a:off x="480" y="2688"/>
              <a:ext cx="1248" cy="720"/>
            </a:xfrm>
            <a:prstGeom prst="ellipse">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grpSp>
      <p:sp>
        <p:nvSpPr>
          <p:cNvPr id="24602" name="Text Box 43"/>
          <p:cNvSpPr txBox="1">
            <a:spLocks noChangeArrowheads="1"/>
          </p:cNvSpPr>
          <p:nvPr/>
        </p:nvSpPr>
        <p:spPr bwMode="auto">
          <a:xfrm>
            <a:off x="5291335" y="4842619"/>
            <a:ext cx="1308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a:t>インターネット</a:t>
            </a:r>
          </a:p>
        </p:txBody>
      </p:sp>
      <p:sp>
        <p:nvSpPr>
          <p:cNvPr id="4" name="角丸四角形 3"/>
          <p:cNvSpPr/>
          <p:nvPr/>
        </p:nvSpPr>
        <p:spPr>
          <a:xfrm>
            <a:off x="3978858" y="4842619"/>
            <a:ext cx="1374390" cy="2824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Text Box 72"/>
          <p:cNvSpPr txBox="1">
            <a:spLocks noChangeArrowheads="1"/>
          </p:cNvSpPr>
          <p:nvPr/>
        </p:nvSpPr>
        <p:spPr bwMode="auto">
          <a:xfrm>
            <a:off x="6932797" y="4469556"/>
            <a:ext cx="11192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200" dirty="0" err="1"/>
              <a:t>BlueBean</a:t>
            </a:r>
            <a:r>
              <a:rPr lang="ja-JP" altLang="en-US" sz="1200" dirty="0"/>
              <a:t>収容</a:t>
            </a:r>
          </a:p>
          <a:p>
            <a:pPr algn="ctr" eaLnBrk="1" hangingPunct="1"/>
            <a:r>
              <a:rPr lang="ja-JP" altLang="en-US" sz="1200" dirty="0"/>
              <a:t>データセンター</a:t>
            </a:r>
          </a:p>
        </p:txBody>
      </p:sp>
      <p:sp>
        <p:nvSpPr>
          <p:cNvPr id="55" name="正方形/長方形 54"/>
          <p:cNvSpPr/>
          <p:nvPr/>
        </p:nvSpPr>
        <p:spPr>
          <a:xfrm>
            <a:off x="323526" y="965719"/>
            <a:ext cx="8280922" cy="738664"/>
          </a:xfrm>
          <a:prstGeom prst="rect">
            <a:avLst/>
          </a:prstGeom>
        </p:spPr>
        <p:txBody>
          <a:bodyPr wrap="square">
            <a:spAutoFit/>
          </a:bodyPr>
          <a:lstStyle/>
          <a:p>
            <a:r>
              <a:rPr lang="ja-JP" altLang="en-US" sz="1400" dirty="0"/>
              <a:t>・法人向けの</a:t>
            </a:r>
            <a:r>
              <a:rPr lang="en-US" altLang="ja-JP" sz="1400" dirty="0"/>
              <a:t>『</a:t>
            </a:r>
            <a:r>
              <a:rPr lang="ja-JP" altLang="en-US" sz="1400" dirty="0"/>
              <a:t>光ファイバー回線</a:t>
            </a:r>
            <a:r>
              <a:rPr lang="en-US" altLang="ja-JP" sz="1400" dirty="0"/>
              <a:t>』</a:t>
            </a:r>
            <a:r>
              <a:rPr lang="ja-JP" altLang="en-US" sz="1400" dirty="0"/>
              <a:t>を推奨 </a:t>
            </a:r>
            <a:r>
              <a:rPr lang="ja-JP" altLang="en-US" sz="1100" dirty="0"/>
              <a:t>（</a:t>
            </a:r>
            <a:r>
              <a:rPr lang="en-US" altLang="ja-JP" sz="1100" dirty="0"/>
              <a:t>NTT</a:t>
            </a:r>
            <a:r>
              <a:rPr lang="ja-JP" altLang="en-US" sz="1100" dirty="0"/>
              <a:t>コミュニケーションズ</a:t>
            </a:r>
            <a:r>
              <a:rPr lang="en-US" altLang="ja-JP" sz="1100" dirty="0"/>
              <a:t> – OCN</a:t>
            </a:r>
            <a:r>
              <a:rPr lang="ja-JP" altLang="en-US" sz="1100" dirty="0"/>
              <a:t>光サービス（</a:t>
            </a:r>
            <a:r>
              <a:rPr lang="en-US" altLang="ja-JP" sz="1100" dirty="0"/>
              <a:t>F</a:t>
            </a:r>
            <a:r>
              <a:rPr lang="ja-JP" altLang="en-US" sz="1100" dirty="0"/>
              <a:t>）　、</a:t>
            </a:r>
            <a:r>
              <a:rPr lang="en-US" altLang="ja-JP" sz="1100" dirty="0"/>
              <a:t>USEN – </a:t>
            </a:r>
            <a:r>
              <a:rPr lang="ja-JP" altLang="en-US" sz="1100" dirty="0"/>
              <a:t>光ビジネスアクセス 等</a:t>
            </a:r>
            <a:r>
              <a:rPr lang="en-US" altLang="ja-JP" sz="1100" dirty="0"/>
              <a:t>)</a:t>
            </a:r>
          </a:p>
          <a:p>
            <a:r>
              <a:rPr lang="ja-JP" altLang="en-US" sz="1400" dirty="0"/>
              <a:t>・</a:t>
            </a:r>
            <a:r>
              <a:rPr lang="en-US" altLang="ja-JP" sz="1400" dirty="0"/>
              <a:t>LAN</a:t>
            </a:r>
            <a:r>
              <a:rPr lang="ja-JP" altLang="en-US" sz="1400" dirty="0"/>
              <a:t>環境は業務用機器での構築を推奨</a:t>
            </a:r>
            <a:r>
              <a:rPr lang="en-US" altLang="ja-JP" sz="1100" dirty="0"/>
              <a:t>(Cisco</a:t>
            </a:r>
            <a:r>
              <a:rPr lang="ja-JP" altLang="en-US" sz="1100" dirty="0" err="1"/>
              <a:t>、</a:t>
            </a:r>
            <a:r>
              <a:rPr lang="en-US" altLang="ja-JP" sz="1100" dirty="0"/>
              <a:t>YAMAHA</a:t>
            </a:r>
            <a:r>
              <a:rPr lang="ja-JP" altLang="en-US" sz="1100" dirty="0"/>
              <a:t> 等の機器</a:t>
            </a:r>
            <a:r>
              <a:rPr lang="en-US" altLang="ja-JP" sz="1100" dirty="0"/>
              <a:t>)</a:t>
            </a:r>
          </a:p>
          <a:p>
            <a:r>
              <a:rPr lang="ja-JP" altLang="en-US" sz="1400" dirty="0"/>
              <a:t>・有線</a:t>
            </a:r>
            <a:r>
              <a:rPr lang="en-US" altLang="ja-JP" sz="1400" dirty="0"/>
              <a:t>LAN</a:t>
            </a:r>
            <a:r>
              <a:rPr lang="ja-JP" altLang="en-US" sz="1400" dirty="0" err="1"/>
              <a:t>での</a:t>
            </a:r>
            <a:r>
              <a:rPr lang="ja-JP" altLang="en-US" sz="1400" dirty="0"/>
              <a:t>構築を推奨</a:t>
            </a:r>
            <a:r>
              <a:rPr lang="en-US" altLang="ja-JP" sz="1100" dirty="0"/>
              <a:t>(Wi-Fi</a:t>
            </a:r>
            <a:r>
              <a:rPr lang="ja-JP" altLang="en-US" sz="1100" dirty="0"/>
              <a:t>環境は非推奨</a:t>
            </a:r>
            <a:r>
              <a:rPr lang="en-US" altLang="ja-JP" sz="1100" dirty="0"/>
              <a:t>)</a:t>
            </a:r>
            <a:endParaRPr lang="en-US" altLang="ja-JP" sz="1400" dirty="0"/>
          </a:p>
        </p:txBody>
      </p:sp>
      <p:sp>
        <p:nvSpPr>
          <p:cNvPr id="56" name="正方形/長方形 55"/>
          <p:cNvSpPr/>
          <p:nvPr/>
        </p:nvSpPr>
        <p:spPr>
          <a:xfrm>
            <a:off x="326885" y="2204864"/>
            <a:ext cx="7701499" cy="954107"/>
          </a:xfrm>
          <a:prstGeom prst="rect">
            <a:avLst/>
          </a:prstGeom>
        </p:spPr>
        <p:txBody>
          <a:bodyPr wrap="square">
            <a:spAutoFit/>
          </a:bodyPr>
          <a:lstStyle/>
          <a:p>
            <a:r>
              <a:rPr lang="en-US" altLang="ja-JP" sz="1400" dirty="0"/>
              <a:t>【</a:t>
            </a:r>
            <a:r>
              <a:rPr lang="ja-JP" altLang="en-US" sz="1400" dirty="0"/>
              <a:t>同時発着信数が</a:t>
            </a:r>
            <a:r>
              <a:rPr lang="en-US" altLang="ja-JP" sz="1400" dirty="0"/>
              <a:t>40ch</a:t>
            </a:r>
            <a:r>
              <a:rPr lang="ja-JP" altLang="en-US" sz="1400" dirty="0"/>
              <a:t>以上の場合</a:t>
            </a:r>
            <a:r>
              <a:rPr lang="en-US" altLang="ja-JP" sz="1400" dirty="0"/>
              <a:t>】</a:t>
            </a:r>
          </a:p>
          <a:p>
            <a:r>
              <a:rPr lang="ja-JP" altLang="en-US" sz="1400" dirty="0"/>
              <a:t>・帯域保障型のブロードバンドサービス契約を推奨</a:t>
            </a:r>
            <a:endParaRPr lang="en-US" altLang="ja-JP" sz="1400" dirty="0"/>
          </a:p>
          <a:p>
            <a:r>
              <a:rPr lang="ja-JP" altLang="en-US" sz="1400" dirty="0"/>
              <a:t>・</a:t>
            </a:r>
            <a:r>
              <a:rPr lang="en-US" altLang="ja-JP" sz="1400" dirty="0"/>
              <a:t>BlueBean</a:t>
            </a:r>
            <a:r>
              <a:rPr lang="ja-JP" altLang="en-US" sz="1400" dirty="0"/>
              <a:t>通信専用のネットワーク構築を推奨</a:t>
            </a:r>
            <a:br>
              <a:rPr lang="ja-JP" altLang="en-US" sz="1400" dirty="0"/>
            </a:br>
            <a:r>
              <a:rPr lang="ja-JP" altLang="en-US" sz="1400" dirty="0"/>
              <a:t>・他のデータ通信と併用する際は、音声パケットの処理を優先的に行う</a:t>
            </a:r>
            <a:r>
              <a:rPr lang="en-US" altLang="ja-JP" sz="1400" dirty="0"/>
              <a:t>『</a:t>
            </a:r>
            <a:r>
              <a:rPr lang="en-US" altLang="ja-JP" sz="1400" dirty="0" err="1"/>
              <a:t>QoS</a:t>
            </a:r>
            <a:r>
              <a:rPr lang="ja-JP" altLang="en-US" sz="1400" dirty="0"/>
              <a:t>設定</a:t>
            </a:r>
            <a:r>
              <a:rPr lang="en-US" altLang="ja-JP" sz="1400" dirty="0"/>
              <a:t>』</a:t>
            </a:r>
            <a:r>
              <a:rPr lang="ja-JP" altLang="en-US" sz="1400" dirty="0"/>
              <a:t>を推奨</a:t>
            </a:r>
            <a:endParaRPr lang="en-US" altLang="ja-JP" sz="1400" dirty="0"/>
          </a:p>
        </p:txBody>
      </p:sp>
      <p:pic>
        <p:nvPicPr>
          <p:cNvPr id="47" name="Picture 2831" descr="https://www.netage.ne.jp/wifi-rental/column/images/rout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8374" y="4803046"/>
            <a:ext cx="625559" cy="36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077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7" name="直線コネクタ 266"/>
          <p:cNvCxnSpPr/>
          <p:nvPr/>
        </p:nvCxnSpPr>
        <p:spPr>
          <a:xfrm>
            <a:off x="966926" y="4687838"/>
            <a:ext cx="0" cy="2684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a:xfrm>
            <a:off x="573758" y="4687838"/>
            <a:ext cx="8763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1" name="Line 49"/>
          <p:cNvSpPr>
            <a:spLocks noChangeShapeType="1"/>
          </p:cNvSpPr>
          <p:nvPr/>
        </p:nvSpPr>
        <p:spPr bwMode="auto">
          <a:xfrm>
            <a:off x="3539773" y="4288225"/>
            <a:ext cx="144502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18"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6C0DF4F6-5294-447E-8F45-437F13FCD490}" type="slidenum">
              <a:rPr lang="en-US" altLang="ja-JP"/>
              <a:pPr eaLnBrk="1" hangingPunct="1"/>
              <a:t>30</a:t>
            </a:fld>
            <a:endParaRPr lang="en-US" altLang="ja-JP" dirty="0"/>
          </a:p>
        </p:txBody>
      </p:sp>
      <p:sp>
        <p:nvSpPr>
          <p:cNvPr id="9224" name="Rectangle 2"/>
          <p:cNvSpPr>
            <a:spLocks noGrp="1" noChangeArrowheads="1"/>
          </p:cNvSpPr>
          <p:nvPr>
            <p:ph type="title"/>
          </p:nvPr>
        </p:nvSpPr>
        <p:spPr>
          <a:xfrm>
            <a:off x="457200" y="0"/>
            <a:ext cx="8229600" cy="692150"/>
          </a:xfrm>
        </p:spPr>
        <p:txBody>
          <a:bodyPr/>
          <a:lstStyle/>
          <a:p>
            <a:pPr eaLnBrk="1" hangingPunct="1"/>
            <a:r>
              <a:rPr lang="ja-JP" altLang="en-US" dirty="0"/>
              <a:t>利用可能な電話回線</a:t>
            </a:r>
          </a:p>
        </p:txBody>
      </p:sp>
      <p:sp>
        <p:nvSpPr>
          <p:cNvPr id="205" name="Text Box 278"/>
          <p:cNvSpPr txBox="1">
            <a:spLocks noChangeArrowheads="1"/>
          </p:cNvSpPr>
          <p:nvPr/>
        </p:nvSpPr>
        <p:spPr bwMode="auto">
          <a:xfrm>
            <a:off x="684213" y="836712"/>
            <a:ext cx="7704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dirty="0">
                <a:solidFill>
                  <a:srgbClr val="FF0000"/>
                </a:solidFill>
                <a:latin typeface="+mj-lt"/>
              </a:rPr>
              <a:t>IP</a:t>
            </a:r>
            <a:r>
              <a:rPr lang="ja-JP" altLang="en-US" dirty="0">
                <a:solidFill>
                  <a:srgbClr val="FF0000"/>
                </a:solidFill>
                <a:latin typeface="+mj-lt"/>
              </a:rPr>
              <a:t>電話回線</a:t>
            </a:r>
            <a:r>
              <a:rPr lang="ja-JP" altLang="en-US" dirty="0">
                <a:latin typeface="+mj-lt"/>
              </a:rPr>
              <a:t>（楽天コム</a:t>
            </a:r>
            <a:r>
              <a:rPr lang="en-US" altLang="ja-JP" dirty="0">
                <a:latin typeface="+mj-lt"/>
              </a:rPr>
              <a:t>IP</a:t>
            </a:r>
            <a:r>
              <a:rPr lang="ja-JP" altLang="en-US" dirty="0">
                <a:latin typeface="+mj-lt"/>
              </a:rPr>
              <a:t>回線等）はインターネット上で</a:t>
            </a:r>
            <a:r>
              <a:rPr lang="en-US" altLang="ja-JP" dirty="0" err="1">
                <a:latin typeface="+mj-lt"/>
              </a:rPr>
              <a:t>BlueBean</a:t>
            </a:r>
            <a:r>
              <a:rPr lang="ja-JP" altLang="en-US" dirty="0">
                <a:latin typeface="+mj-lt"/>
              </a:rPr>
              <a:t>収容データセンターと接続するので、お客様事業所内への電話回線引き込みは不要です。</a:t>
            </a:r>
          </a:p>
        </p:txBody>
      </p:sp>
      <p:sp>
        <p:nvSpPr>
          <p:cNvPr id="112" name="Rectangle 9"/>
          <p:cNvSpPr>
            <a:spLocks noChangeArrowheads="1"/>
          </p:cNvSpPr>
          <p:nvPr/>
        </p:nvSpPr>
        <p:spPr bwMode="auto">
          <a:xfrm>
            <a:off x="2627784" y="2205311"/>
            <a:ext cx="1507306" cy="4104009"/>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14" name="Object 8"/>
          <p:cNvGraphicFramePr>
            <a:graphicFrameLocks noChangeAspect="1"/>
          </p:cNvGraphicFramePr>
          <p:nvPr/>
        </p:nvGraphicFramePr>
        <p:xfrm>
          <a:off x="2926978" y="3592901"/>
          <a:ext cx="996950" cy="1274762"/>
        </p:xfrm>
        <a:graphic>
          <a:graphicData uri="http://schemas.openxmlformats.org/presentationml/2006/ole">
            <mc:AlternateContent xmlns:mc="http://schemas.openxmlformats.org/markup-compatibility/2006">
              <mc:Choice xmlns:v="urn:schemas-microsoft-com:vml" Requires="v">
                <p:oleObj spid="_x0000_s95666" name="Visio" r:id="rId3" imgW="741759" imgH="947618" progId="Visio.Drawing.11">
                  <p:embed/>
                </p:oleObj>
              </mc:Choice>
              <mc:Fallback>
                <p:oleObj name="Visio" r:id="rId3" imgW="741759" imgH="94761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978" y="3592901"/>
                        <a:ext cx="9969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 name="Text Box 13"/>
          <p:cNvSpPr txBox="1">
            <a:spLocks noChangeArrowheads="1"/>
          </p:cNvSpPr>
          <p:nvPr/>
        </p:nvSpPr>
        <p:spPr bwMode="auto">
          <a:xfrm>
            <a:off x="2783184" y="2060848"/>
            <a:ext cx="1233030" cy="461665"/>
          </a:xfrm>
          <a:prstGeom prst="rect">
            <a:avLst/>
          </a:prstGeom>
          <a:solidFill>
            <a:schemeClr val="accent2"/>
          </a:solidFill>
          <a:ln w="19050">
            <a:solidFill>
              <a:srgbClr val="333399"/>
            </a:solidFill>
            <a:miter lim="800000"/>
            <a:headEnd/>
            <a:tailEnd/>
          </a:ln>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200" dirty="0">
                <a:solidFill>
                  <a:schemeClr val="bg1"/>
                </a:solidFill>
              </a:rPr>
              <a:t>BlueBean</a:t>
            </a:r>
            <a:r>
              <a:rPr lang="ja-JP" altLang="en-US" sz="1200" dirty="0">
                <a:solidFill>
                  <a:schemeClr val="bg1"/>
                </a:solidFill>
              </a:rPr>
              <a:t>収容</a:t>
            </a:r>
          </a:p>
          <a:p>
            <a:pPr algn="ctr" eaLnBrk="1" hangingPunct="1"/>
            <a:r>
              <a:rPr lang="ja-JP" altLang="en-US" sz="1200" dirty="0">
                <a:solidFill>
                  <a:schemeClr val="bg1"/>
                </a:solidFill>
              </a:rPr>
              <a:t>データーセンター</a:t>
            </a:r>
          </a:p>
        </p:txBody>
      </p:sp>
      <p:grpSp>
        <p:nvGrpSpPr>
          <p:cNvPr id="206" name="Group 24"/>
          <p:cNvGrpSpPr>
            <a:grpSpLocks/>
          </p:cNvGrpSpPr>
          <p:nvPr/>
        </p:nvGrpSpPr>
        <p:grpSpPr bwMode="auto">
          <a:xfrm>
            <a:off x="543595" y="2636912"/>
            <a:ext cx="936625" cy="963613"/>
            <a:chOff x="567" y="2614"/>
            <a:chExt cx="590" cy="607"/>
          </a:xfrm>
        </p:grpSpPr>
        <p:graphicFrame>
          <p:nvGraphicFramePr>
            <p:cNvPr id="207" name="Object 25"/>
            <p:cNvGraphicFramePr>
              <a:graphicFrameLocks noChangeAspect="1"/>
            </p:cNvGraphicFramePr>
            <p:nvPr/>
          </p:nvGraphicFramePr>
          <p:xfrm>
            <a:off x="748" y="2614"/>
            <a:ext cx="317" cy="300"/>
          </p:xfrm>
          <a:graphic>
            <a:graphicData uri="http://schemas.openxmlformats.org/presentationml/2006/ole">
              <mc:AlternateContent xmlns:mc="http://schemas.openxmlformats.org/markup-compatibility/2006">
                <mc:Choice xmlns:v="urn:schemas-microsoft-com:vml" Requires="v">
                  <p:oleObj spid="_x0000_s95667" name="Visio" r:id="rId5" imgW="622995" imgH="587157" progId="Visio.Drawing.11">
                    <p:embed/>
                  </p:oleObj>
                </mc:Choice>
                <mc:Fallback>
                  <p:oleObj name="Visio" r:id="rId5" imgW="622995" imgH="58715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 y="2614"/>
                          <a:ext cx="317"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8" name="Object 26"/>
            <p:cNvGraphicFramePr>
              <a:graphicFrameLocks noChangeAspect="1"/>
            </p:cNvGraphicFramePr>
            <p:nvPr/>
          </p:nvGraphicFramePr>
          <p:xfrm>
            <a:off x="749" y="2841"/>
            <a:ext cx="408" cy="376"/>
          </p:xfrm>
          <a:graphic>
            <a:graphicData uri="http://schemas.openxmlformats.org/presentationml/2006/ole">
              <mc:AlternateContent xmlns:mc="http://schemas.openxmlformats.org/markup-compatibility/2006">
                <mc:Choice xmlns:v="urn:schemas-microsoft-com:vml" Requires="v">
                  <p:oleObj spid="_x0000_s95668" name="Visio" r:id="rId7" imgW="1027212" imgH="947618" progId="Visio.Drawing.11">
                    <p:embed/>
                  </p:oleObj>
                </mc:Choice>
                <mc:Fallback>
                  <p:oleObj name="Visio" r:id="rId7" imgW="1027212" imgH="947618"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 y="2841"/>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 name="Object 27"/>
            <p:cNvGraphicFramePr>
              <a:graphicFrameLocks noChangeAspect="1"/>
            </p:cNvGraphicFramePr>
            <p:nvPr/>
          </p:nvGraphicFramePr>
          <p:xfrm>
            <a:off x="567" y="2795"/>
            <a:ext cx="325" cy="426"/>
          </p:xfrm>
          <a:graphic>
            <a:graphicData uri="http://schemas.openxmlformats.org/presentationml/2006/ole">
              <mc:AlternateContent xmlns:mc="http://schemas.openxmlformats.org/markup-compatibility/2006">
                <mc:Choice xmlns:v="urn:schemas-microsoft-com:vml" Requires="v">
                  <p:oleObj spid="_x0000_s95669" name="Visio" r:id="rId9" imgW="593824" imgH="773847" progId="Visio.Drawing.11">
                    <p:embed/>
                  </p:oleObj>
                </mc:Choice>
                <mc:Fallback>
                  <p:oleObj name="Visio" r:id="rId9" imgW="593824" imgH="773847"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 y="2795"/>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0" name="Rectangle 28"/>
          <p:cNvSpPr>
            <a:spLocks noChangeArrowheads="1"/>
          </p:cNvSpPr>
          <p:nvPr/>
        </p:nvSpPr>
        <p:spPr bwMode="auto">
          <a:xfrm>
            <a:off x="333226" y="2205311"/>
            <a:ext cx="1368425" cy="41040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1" name="Text Box 29"/>
          <p:cNvSpPr txBox="1">
            <a:spLocks noChangeArrowheads="1"/>
          </p:cNvSpPr>
          <p:nvPr/>
        </p:nvSpPr>
        <p:spPr bwMode="auto">
          <a:xfrm>
            <a:off x="471587" y="2060848"/>
            <a:ext cx="1103187"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dirty="0"/>
              <a:t>コールセンター</a:t>
            </a:r>
          </a:p>
        </p:txBody>
      </p:sp>
      <p:sp>
        <p:nvSpPr>
          <p:cNvPr id="224" name="Oval 42"/>
          <p:cNvSpPr>
            <a:spLocks noChangeArrowheads="1"/>
          </p:cNvSpPr>
          <p:nvPr/>
        </p:nvSpPr>
        <p:spPr bwMode="auto">
          <a:xfrm>
            <a:off x="7096323" y="3797672"/>
            <a:ext cx="1508125" cy="279400"/>
          </a:xfrm>
          <a:prstGeom prst="ellipse">
            <a:avLst/>
          </a:prstGeom>
          <a:solidFill>
            <a:srgbClr val="FFFF99"/>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 name="Text Box 43"/>
          <p:cNvSpPr txBox="1">
            <a:spLocks noChangeArrowheads="1"/>
          </p:cNvSpPr>
          <p:nvPr/>
        </p:nvSpPr>
        <p:spPr bwMode="auto">
          <a:xfrm>
            <a:off x="7816403" y="378904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a:t>顧客</a:t>
            </a:r>
          </a:p>
        </p:txBody>
      </p:sp>
      <p:graphicFrame>
        <p:nvGraphicFramePr>
          <p:cNvPr id="226" name="Object 44"/>
          <p:cNvGraphicFramePr>
            <a:graphicFrameLocks noChangeAspect="1"/>
          </p:cNvGraphicFramePr>
          <p:nvPr/>
        </p:nvGraphicFramePr>
        <p:xfrm>
          <a:off x="7278513" y="3346111"/>
          <a:ext cx="677863" cy="643649"/>
        </p:xfrm>
        <a:graphic>
          <a:graphicData uri="http://schemas.openxmlformats.org/presentationml/2006/ole">
            <mc:AlternateContent xmlns:mc="http://schemas.openxmlformats.org/markup-compatibility/2006">
              <mc:Choice xmlns:v="urn:schemas-microsoft-com:vml" Requires="v">
                <p:oleObj spid="_x0000_s95670" name="Visio" r:id="rId11" imgW="622995" imgH="587157" progId="Visio.Drawing.11">
                  <p:embed/>
                </p:oleObj>
              </mc:Choice>
              <mc:Fallback>
                <p:oleObj name="Visio" r:id="rId11" imgW="622995" imgH="58715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8513" y="3346111"/>
                        <a:ext cx="677863" cy="643649"/>
                      </a:xfrm>
                      <a:prstGeom prst="rect">
                        <a:avLst/>
                      </a:prstGeom>
                      <a:noFill/>
                      <a:ln>
                        <a:noFill/>
                      </a:ln>
                      <a:effectLst/>
                    </p:spPr>
                  </p:pic>
                </p:oleObj>
              </mc:Fallback>
            </mc:AlternateContent>
          </a:graphicData>
        </a:graphic>
      </p:graphicFrame>
      <p:sp>
        <p:nvSpPr>
          <p:cNvPr id="255" name="Line 49"/>
          <p:cNvSpPr>
            <a:spLocks noChangeShapeType="1"/>
          </p:cNvSpPr>
          <p:nvPr/>
        </p:nvSpPr>
        <p:spPr bwMode="auto">
          <a:xfrm>
            <a:off x="1187624" y="4303663"/>
            <a:ext cx="1445022"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 name="Text Box 50"/>
          <p:cNvSpPr txBox="1">
            <a:spLocks noChangeArrowheads="1"/>
          </p:cNvSpPr>
          <p:nvPr/>
        </p:nvSpPr>
        <p:spPr bwMode="auto">
          <a:xfrm>
            <a:off x="1763688" y="4149080"/>
            <a:ext cx="752129" cy="338554"/>
          </a:xfrm>
          <a:prstGeom prst="rect">
            <a:avLst/>
          </a:prstGeom>
          <a:solidFill>
            <a:schemeClr val="bg1"/>
          </a:soli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800" dirty="0"/>
              <a:t>インターネット</a:t>
            </a:r>
            <a:endParaRPr lang="en-US" altLang="ja-JP" sz="800" dirty="0"/>
          </a:p>
          <a:p>
            <a:pPr algn="ctr" eaLnBrk="1" hangingPunct="1"/>
            <a:r>
              <a:rPr lang="ja-JP" altLang="en-US" sz="800" dirty="0"/>
              <a:t>回線</a:t>
            </a:r>
          </a:p>
        </p:txBody>
      </p:sp>
      <p:grpSp>
        <p:nvGrpSpPr>
          <p:cNvPr id="256" name="Group 24"/>
          <p:cNvGrpSpPr>
            <a:grpSpLocks/>
          </p:cNvGrpSpPr>
          <p:nvPr/>
        </p:nvGrpSpPr>
        <p:grpSpPr bwMode="auto">
          <a:xfrm>
            <a:off x="543595" y="4884437"/>
            <a:ext cx="936625" cy="963613"/>
            <a:chOff x="567" y="2614"/>
            <a:chExt cx="590" cy="607"/>
          </a:xfrm>
        </p:grpSpPr>
        <p:graphicFrame>
          <p:nvGraphicFramePr>
            <p:cNvPr id="257" name="Object 25"/>
            <p:cNvGraphicFramePr>
              <a:graphicFrameLocks noChangeAspect="1"/>
            </p:cNvGraphicFramePr>
            <p:nvPr/>
          </p:nvGraphicFramePr>
          <p:xfrm>
            <a:off x="748" y="2614"/>
            <a:ext cx="317" cy="300"/>
          </p:xfrm>
          <a:graphic>
            <a:graphicData uri="http://schemas.openxmlformats.org/presentationml/2006/ole">
              <mc:AlternateContent xmlns:mc="http://schemas.openxmlformats.org/markup-compatibility/2006">
                <mc:Choice xmlns:v="urn:schemas-microsoft-com:vml" Requires="v">
                  <p:oleObj spid="_x0000_s95671" name="Visio" r:id="rId12" imgW="622995" imgH="587157" progId="Visio.Drawing.11">
                    <p:embed/>
                  </p:oleObj>
                </mc:Choice>
                <mc:Fallback>
                  <p:oleObj name="Visio" r:id="rId12" imgW="622995" imgH="58715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 y="2614"/>
                          <a:ext cx="317"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 name="Object 26"/>
            <p:cNvGraphicFramePr>
              <a:graphicFrameLocks noChangeAspect="1"/>
            </p:cNvGraphicFramePr>
            <p:nvPr/>
          </p:nvGraphicFramePr>
          <p:xfrm>
            <a:off x="749" y="2841"/>
            <a:ext cx="408" cy="376"/>
          </p:xfrm>
          <a:graphic>
            <a:graphicData uri="http://schemas.openxmlformats.org/presentationml/2006/ole">
              <mc:AlternateContent xmlns:mc="http://schemas.openxmlformats.org/markup-compatibility/2006">
                <mc:Choice xmlns:v="urn:schemas-microsoft-com:vml" Requires="v">
                  <p:oleObj spid="_x0000_s95672" name="Visio" r:id="rId13" imgW="1027212" imgH="947618" progId="Visio.Drawing.11">
                    <p:embed/>
                  </p:oleObj>
                </mc:Choice>
                <mc:Fallback>
                  <p:oleObj name="Visio" r:id="rId13" imgW="1027212" imgH="947618"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 y="2841"/>
                          <a:ext cx="40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9" name="Object 27"/>
            <p:cNvGraphicFramePr>
              <a:graphicFrameLocks noChangeAspect="1"/>
            </p:cNvGraphicFramePr>
            <p:nvPr/>
          </p:nvGraphicFramePr>
          <p:xfrm>
            <a:off x="567" y="2795"/>
            <a:ext cx="325" cy="426"/>
          </p:xfrm>
          <a:graphic>
            <a:graphicData uri="http://schemas.openxmlformats.org/presentationml/2006/ole">
              <mc:AlternateContent xmlns:mc="http://schemas.openxmlformats.org/markup-compatibility/2006">
                <mc:Choice xmlns:v="urn:schemas-microsoft-com:vml" Requires="v">
                  <p:oleObj spid="_x0000_s95673" name="Visio" r:id="rId14" imgW="593824" imgH="773847" progId="Visio.Drawing.11">
                    <p:embed/>
                  </p:oleObj>
                </mc:Choice>
                <mc:Fallback>
                  <p:oleObj name="Visio" r:id="rId14" imgW="593824" imgH="773847"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 y="2795"/>
                          <a:ext cx="32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264" name="直線コネクタ 263"/>
          <p:cNvCxnSpPr/>
          <p:nvPr/>
        </p:nvCxnSpPr>
        <p:spPr>
          <a:xfrm>
            <a:off x="966926" y="3919487"/>
            <a:ext cx="0" cy="2684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a:xfrm>
            <a:off x="573758" y="3919487"/>
            <a:ext cx="8763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p:cNvCxnSpPr/>
          <p:nvPr/>
        </p:nvCxnSpPr>
        <p:spPr>
          <a:xfrm>
            <a:off x="1042070" y="3630562"/>
            <a:ext cx="0" cy="30046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a:xfrm>
            <a:off x="1042070" y="4424683"/>
            <a:ext cx="0" cy="2631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60" name="Picture 81" descr="Rou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8058" y="4122688"/>
            <a:ext cx="6477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73" descr="名称未設定 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00382" y="3909966"/>
            <a:ext cx="1229184" cy="204864"/>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46" name="Text Box 42"/>
          <p:cNvSpPr txBox="1">
            <a:spLocks noChangeArrowheads="1"/>
          </p:cNvSpPr>
          <p:nvPr/>
        </p:nvSpPr>
        <p:spPr bwMode="auto">
          <a:xfrm>
            <a:off x="4126287" y="1849402"/>
            <a:ext cx="13484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200" dirty="0"/>
              <a:t>IP</a:t>
            </a:r>
            <a:r>
              <a:rPr lang="ja-JP" altLang="en-US" sz="1200" dirty="0"/>
              <a:t>電話ネットワーク</a:t>
            </a:r>
          </a:p>
        </p:txBody>
      </p:sp>
      <p:sp>
        <p:nvSpPr>
          <p:cNvPr id="45" name="雲 174"/>
          <p:cNvSpPr/>
          <p:nvPr/>
        </p:nvSpPr>
        <p:spPr>
          <a:xfrm flipH="1">
            <a:off x="4642360" y="3797672"/>
            <a:ext cx="1532372" cy="89016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6283 w 43256"/>
              <a:gd name="connsiteY1" fmla="*/ 5008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6283 w 43256"/>
              <a:gd name="connsiteY1" fmla="*/ 5008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7299 w 43256"/>
              <a:gd name="connsiteY19" fmla="*/ 5300 h 43219"/>
              <a:gd name="connsiteX20" fmla="*/ 4163 w 43256"/>
              <a:gd name="connsiteY20" fmla="*/ 15648 h 43219"/>
              <a:gd name="connsiteX21" fmla="*/ 3936 w 43256"/>
              <a:gd name="connsiteY21" fmla="*/ 14229 h 43219"/>
              <a:gd name="connsiteX0" fmla="*/ 3936 w 43256"/>
              <a:gd name="connsiteY0" fmla="*/ 14229 h 43219"/>
              <a:gd name="connsiteX1" fmla="*/ 6283 w 43256"/>
              <a:gd name="connsiteY1" fmla="*/ 5008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3412 w 43256"/>
              <a:gd name="connsiteY18" fmla="*/ 3293 h 43219"/>
              <a:gd name="connsiteX19" fmla="*/ 17299 w 43256"/>
              <a:gd name="connsiteY19" fmla="*/ 5300 h 43219"/>
              <a:gd name="connsiteX20" fmla="*/ 4163 w 43256"/>
              <a:gd name="connsiteY20" fmla="*/ 15648 h 43219"/>
              <a:gd name="connsiteX21" fmla="*/ 3936 w 43256"/>
              <a:gd name="connsiteY21" fmla="*/ 14229 h 43219"/>
              <a:gd name="connsiteX0" fmla="*/ 3936 w 43256"/>
              <a:gd name="connsiteY0" fmla="*/ 14229 h 43219"/>
              <a:gd name="connsiteX1" fmla="*/ 6283 w 43256"/>
              <a:gd name="connsiteY1" fmla="*/ 5008 h 43219"/>
              <a:gd name="connsiteX2" fmla="*/ 11276 w 43256"/>
              <a:gd name="connsiteY2" fmla="*/ 3083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3412 w 43256"/>
              <a:gd name="connsiteY18" fmla="*/ 3293 h 43219"/>
              <a:gd name="connsiteX19" fmla="*/ 17299 w 43256"/>
              <a:gd name="connsiteY19" fmla="*/ 5300 h 43219"/>
              <a:gd name="connsiteX20" fmla="*/ 4163 w 43256"/>
              <a:gd name="connsiteY20" fmla="*/ 15648 h 43219"/>
              <a:gd name="connsiteX21" fmla="*/ 3936 w 43256"/>
              <a:gd name="connsiteY21" fmla="*/ 14229 h 43219"/>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4165 w 43256"/>
              <a:gd name="connsiteY8" fmla="*/ 22924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3412 w 43256"/>
              <a:gd name="connsiteY18" fmla="*/ 3404 h 43330"/>
              <a:gd name="connsiteX19" fmla="*/ 17299 w 43256"/>
              <a:gd name="connsiteY19" fmla="*/ 5411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4165 w 43256"/>
              <a:gd name="connsiteY8" fmla="*/ 22924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3412 w 43256"/>
              <a:gd name="connsiteY18" fmla="*/ 3404 h 43330"/>
              <a:gd name="connsiteX19" fmla="*/ 17299 w 43256"/>
              <a:gd name="connsiteY19" fmla="*/ 5411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4165 w 43256"/>
              <a:gd name="connsiteY8" fmla="*/ 22924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7299 w 43256"/>
              <a:gd name="connsiteY19" fmla="*/ 5411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4165 w 43256"/>
              <a:gd name="connsiteY8" fmla="*/ 22924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6782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6782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6782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7233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7233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7233 w 43256"/>
              <a:gd name="connsiteY8" fmla="*/ 25231 h 43330"/>
              <a:gd name="connsiteX9" fmla="*/ 3750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330">
                <a:moveTo>
                  <a:pt x="3936" y="14340"/>
                </a:moveTo>
                <a:cubicBezTo>
                  <a:pt x="3665" y="11627"/>
                  <a:pt x="4941" y="7086"/>
                  <a:pt x="6283" y="5119"/>
                </a:cubicBezTo>
                <a:cubicBezTo>
                  <a:pt x="7625" y="3152"/>
                  <a:pt x="8625" y="1449"/>
                  <a:pt x="11990" y="2535"/>
                </a:cubicBezTo>
                <a:cubicBezTo>
                  <a:pt x="13663" y="-1758"/>
                  <a:pt x="19950" y="-8"/>
                  <a:pt x="22492" y="3402"/>
                </a:cubicBezTo>
                <a:cubicBezTo>
                  <a:pt x="23133" y="1653"/>
                  <a:pt x="24364" y="444"/>
                  <a:pt x="25785" y="170"/>
                </a:cubicBezTo>
                <a:cubicBezTo>
                  <a:pt x="27349" y="-132"/>
                  <a:pt x="28911" y="740"/>
                  <a:pt x="29869" y="2451"/>
                </a:cubicBezTo>
                <a:cubicBezTo>
                  <a:pt x="31251" y="237"/>
                  <a:pt x="33537" y="-490"/>
                  <a:pt x="35499" y="660"/>
                </a:cubicBezTo>
                <a:cubicBezTo>
                  <a:pt x="36994" y="1536"/>
                  <a:pt x="38066" y="3370"/>
                  <a:pt x="38354" y="5546"/>
                </a:cubicBezTo>
                <a:cubicBezTo>
                  <a:pt x="40082" y="6188"/>
                  <a:pt x="41458" y="7968"/>
                  <a:pt x="42018" y="10288"/>
                </a:cubicBezTo>
                <a:cubicBezTo>
                  <a:pt x="42425" y="11972"/>
                  <a:pt x="42367" y="13801"/>
                  <a:pt x="41854" y="15430"/>
                </a:cubicBezTo>
                <a:cubicBezTo>
                  <a:pt x="43115" y="17664"/>
                  <a:pt x="43556" y="20560"/>
                  <a:pt x="43052" y="23292"/>
                </a:cubicBezTo>
                <a:cubicBezTo>
                  <a:pt x="42382" y="26924"/>
                  <a:pt x="40164" y="29644"/>
                  <a:pt x="37440" y="30174"/>
                </a:cubicBezTo>
                <a:cubicBezTo>
                  <a:pt x="37427" y="32441"/>
                  <a:pt x="36694" y="34591"/>
                  <a:pt x="35431" y="36071"/>
                </a:cubicBezTo>
                <a:cubicBezTo>
                  <a:pt x="33512" y="38320"/>
                  <a:pt x="30740" y="38609"/>
                  <a:pt x="28591" y="36785"/>
                </a:cubicBezTo>
                <a:cubicBezTo>
                  <a:pt x="27896" y="39918"/>
                  <a:pt x="26035" y="42313"/>
                  <a:pt x="23703" y="43076"/>
                </a:cubicBezTo>
                <a:cubicBezTo>
                  <a:pt x="20955" y="43975"/>
                  <a:pt x="18087" y="42443"/>
                  <a:pt x="16516" y="39236"/>
                </a:cubicBezTo>
                <a:cubicBezTo>
                  <a:pt x="12808" y="42280"/>
                  <a:pt x="7992" y="40569"/>
                  <a:pt x="5840" y="35442"/>
                </a:cubicBezTo>
                <a:cubicBezTo>
                  <a:pt x="3726" y="35779"/>
                  <a:pt x="1741" y="33994"/>
                  <a:pt x="1146" y="31220"/>
                </a:cubicBezTo>
                <a:cubicBezTo>
                  <a:pt x="715" y="29213"/>
                  <a:pt x="1096" y="27047"/>
                  <a:pt x="2149" y="25521"/>
                </a:cubicBezTo>
                <a:cubicBezTo>
                  <a:pt x="655" y="24324"/>
                  <a:pt x="-177" y="22027"/>
                  <a:pt x="31" y="19674"/>
                </a:cubicBezTo>
                <a:cubicBezTo>
                  <a:pt x="275" y="16919"/>
                  <a:pt x="1881" y="14761"/>
                  <a:pt x="3899" y="14477"/>
                </a:cubicBezTo>
                <a:cubicBezTo>
                  <a:pt x="3911" y="14431"/>
                  <a:pt x="3924" y="14386"/>
                  <a:pt x="3936" y="14340"/>
                </a:cubicBezTo>
                <a:close/>
              </a:path>
              <a:path w="43256" h="43330" fill="none" extrusionOk="0">
                <a:moveTo>
                  <a:pt x="4729" y="26147"/>
                </a:moveTo>
                <a:cubicBezTo>
                  <a:pt x="3845" y="26241"/>
                  <a:pt x="2961" y="25963"/>
                  <a:pt x="2196" y="25350"/>
                </a:cubicBezTo>
                <a:moveTo>
                  <a:pt x="6964" y="34869"/>
                </a:moveTo>
                <a:cubicBezTo>
                  <a:pt x="6609" y="35062"/>
                  <a:pt x="6236" y="35190"/>
                  <a:pt x="5856" y="35250"/>
                </a:cubicBezTo>
                <a:moveTo>
                  <a:pt x="16514" y="39060"/>
                </a:moveTo>
                <a:cubicBezTo>
                  <a:pt x="16247" y="38514"/>
                  <a:pt x="16023" y="37931"/>
                  <a:pt x="15846" y="37320"/>
                </a:cubicBezTo>
                <a:moveTo>
                  <a:pt x="28863" y="34721"/>
                </a:moveTo>
                <a:cubicBezTo>
                  <a:pt x="28824" y="35368"/>
                  <a:pt x="28734" y="36008"/>
                  <a:pt x="28596" y="36630"/>
                </a:cubicBezTo>
                <a:moveTo>
                  <a:pt x="37233" y="25231"/>
                </a:moveTo>
                <a:cubicBezTo>
                  <a:pt x="37973" y="32615"/>
                  <a:pt x="37524" y="27028"/>
                  <a:pt x="37506" y="30060"/>
                </a:cubicBezTo>
                <a:moveTo>
                  <a:pt x="41834" y="15324"/>
                </a:moveTo>
                <a:cubicBezTo>
                  <a:pt x="41509" y="16356"/>
                  <a:pt x="41014" y="17272"/>
                  <a:pt x="40386" y="18000"/>
                </a:cubicBezTo>
                <a:moveTo>
                  <a:pt x="38360" y="5396"/>
                </a:moveTo>
                <a:cubicBezTo>
                  <a:pt x="38415" y="5813"/>
                  <a:pt x="38441" y="6236"/>
                  <a:pt x="38436" y="6660"/>
                </a:cubicBezTo>
                <a:moveTo>
                  <a:pt x="29114" y="3922"/>
                </a:moveTo>
                <a:cubicBezTo>
                  <a:pt x="29303" y="3339"/>
                  <a:pt x="29552" y="2796"/>
                  <a:pt x="29856" y="2310"/>
                </a:cubicBezTo>
                <a:moveTo>
                  <a:pt x="22177" y="4690"/>
                </a:moveTo>
                <a:cubicBezTo>
                  <a:pt x="22254" y="4208"/>
                  <a:pt x="22375" y="3741"/>
                  <a:pt x="22536" y="3300"/>
                </a:cubicBezTo>
                <a:moveTo>
                  <a:pt x="11093" y="2305"/>
                </a:moveTo>
                <a:cubicBezTo>
                  <a:pt x="11565" y="2681"/>
                  <a:pt x="13428" y="3793"/>
                  <a:pt x="13820" y="4312"/>
                </a:cubicBezTo>
                <a:moveTo>
                  <a:pt x="4163" y="15759"/>
                </a:moveTo>
                <a:cubicBezTo>
                  <a:pt x="4060" y="15295"/>
                  <a:pt x="3984" y="14821"/>
                  <a:pt x="3936" y="14340"/>
                </a:cubicBezTo>
              </a:path>
            </a:pathLst>
          </a:custGeom>
          <a:solidFill>
            <a:srgbClr val="D6F4FC"/>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Text Box 41"/>
          <p:cNvSpPr txBox="1">
            <a:spLocks noChangeArrowheads="1"/>
          </p:cNvSpPr>
          <p:nvPr/>
        </p:nvSpPr>
        <p:spPr bwMode="auto">
          <a:xfrm>
            <a:off x="4793634" y="3895585"/>
            <a:ext cx="12298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600" dirty="0"/>
              <a:t>フュージョン</a:t>
            </a:r>
          </a:p>
          <a:p>
            <a:pPr algn="ctr" eaLnBrk="1" hangingPunct="1"/>
            <a:r>
              <a:rPr lang="en-US" altLang="ja-JP" sz="1600" dirty="0"/>
              <a:t>IP-Phone</a:t>
            </a:r>
            <a:r>
              <a:rPr lang="ja-JP" altLang="en-US" sz="1600" dirty="0"/>
              <a:t>等</a:t>
            </a:r>
            <a:endParaRPr lang="en-US" altLang="ja-JP" sz="1600" dirty="0"/>
          </a:p>
        </p:txBody>
      </p:sp>
      <p:sp>
        <p:nvSpPr>
          <p:cNvPr id="227" name="Line 45"/>
          <p:cNvSpPr>
            <a:spLocks noChangeShapeType="1"/>
          </p:cNvSpPr>
          <p:nvPr/>
        </p:nvSpPr>
        <p:spPr bwMode="auto">
          <a:xfrm flipV="1">
            <a:off x="5985788" y="3934506"/>
            <a:ext cx="1254552" cy="14256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2249543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4875F8FB-E46D-46F1-A84B-5855A54B3DF9}" type="slidenum">
              <a:rPr lang="en-US" altLang="ja-JP"/>
              <a:pPr eaLnBrk="1" hangingPunct="1"/>
              <a:t>31</a:t>
            </a:fld>
            <a:endParaRPr lang="en-US" altLang="ja-JP"/>
          </a:p>
        </p:txBody>
      </p:sp>
      <p:sp>
        <p:nvSpPr>
          <p:cNvPr id="25603" name="Rectangle 2"/>
          <p:cNvSpPr>
            <a:spLocks noGrp="1" noChangeArrowheads="1"/>
          </p:cNvSpPr>
          <p:nvPr>
            <p:ph type="title"/>
          </p:nvPr>
        </p:nvSpPr>
        <p:spPr>
          <a:xfrm>
            <a:off x="457200" y="3213100"/>
            <a:ext cx="8229600" cy="638175"/>
          </a:xfrm>
        </p:spPr>
        <p:txBody>
          <a:bodyPr/>
          <a:lstStyle/>
          <a:p>
            <a:pPr algn="ctr" eaLnBrk="1" hangingPunct="1"/>
            <a:r>
              <a:rPr lang="ja-JP" altLang="en-US" sz="3600" b="1" dirty="0"/>
              <a:t>ご導入スケジュール・ご利用料金</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ご導入までの流れ</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32</a:t>
            </a:fld>
            <a:endParaRPr lang="en-US" altLang="ja-JP"/>
          </a:p>
        </p:txBody>
      </p:sp>
      <p:sp>
        <p:nvSpPr>
          <p:cNvPr id="4" name="ホームベース 3"/>
          <p:cNvSpPr/>
          <p:nvPr/>
        </p:nvSpPr>
        <p:spPr>
          <a:xfrm>
            <a:off x="323528" y="836712"/>
            <a:ext cx="4464496" cy="1080120"/>
          </a:xfrm>
          <a:prstGeom prst="homePlate">
            <a:avLst>
              <a:gd name="adj" fmla="val 31032"/>
            </a:avLst>
          </a:prstGeom>
          <a:gradFill flip="none" rotWithShape="1">
            <a:gsLst>
              <a:gs pos="0">
                <a:schemeClr val="accent1">
                  <a:lumMod val="5000"/>
                  <a:lumOff val="95000"/>
                </a:schemeClr>
              </a:gs>
              <a:gs pos="74000">
                <a:srgbClr val="D1F686"/>
              </a:gs>
              <a:gs pos="83000">
                <a:srgbClr val="D1F686"/>
              </a:gs>
              <a:gs pos="100000">
                <a:srgbClr val="D1F68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2"/>
              </a:solidFill>
            </a:endParaRPr>
          </a:p>
        </p:txBody>
      </p:sp>
      <p:sp>
        <p:nvSpPr>
          <p:cNvPr id="5" name="ホームベース 4"/>
          <p:cNvSpPr/>
          <p:nvPr/>
        </p:nvSpPr>
        <p:spPr>
          <a:xfrm>
            <a:off x="2850894" y="1052735"/>
            <a:ext cx="2002053" cy="864096"/>
          </a:xfrm>
          <a:prstGeom prst="homePlate">
            <a:avLst>
              <a:gd name="adj" fmla="val 31032"/>
            </a:avLst>
          </a:prstGeom>
          <a:gradFill flip="none" rotWithShape="1">
            <a:gsLst>
              <a:gs pos="0">
                <a:schemeClr val="accent1">
                  <a:lumMod val="5000"/>
                  <a:lumOff val="95000"/>
                </a:schemeClr>
              </a:gs>
              <a:gs pos="74000">
                <a:srgbClr val="D1F686"/>
              </a:gs>
              <a:gs pos="83000">
                <a:srgbClr val="D1F686"/>
              </a:gs>
              <a:gs pos="100000">
                <a:srgbClr val="D1F68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2"/>
                </a:solidFill>
              </a:rPr>
              <a:t>お見積り</a:t>
            </a:r>
            <a:endParaRPr lang="en-US" altLang="ja-JP" dirty="0">
              <a:solidFill>
                <a:schemeClr val="accent2"/>
              </a:solidFill>
            </a:endParaRPr>
          </a:p>
          <a:p>
            <a:pPr algn="ctr"/>
            <a:r>
              <a:rPr lang="ja-JP" altLang="en-US" dirty="0">
                <a:solidFill>
                  <a:schemeClr val="accent2"/>
                </a:solidFill>
              </a:rPr>
              <a:t>ご検討</a:t>
            </a:r>
            <a:endParaRPr lang="en-US" altLang="ja-JP" dirty="0">
              <a:solidFill>
                <a:schemeClr val="accent2"/>
              </a:solidFill>
            </a:endParaRPr>
          </a:p>
        </p:txBody>
      </p:sp>
      <p:sp>
        <p:nvSpPr>
          <p:cNvPr id="6" name="ホームベース 5"/>
          <p:cNvSpPr/>
          <p:nvPr/>
        </p:nvSpPr>
        <p:spPr>
          <a:xfrm>
            <a:off x="896363" y="1052735"/>
            <a:ext cx="2255462" cy="864096"/>
          </a:xfrm>
          <a:prstGeom prst="homePlate">
            <a:avLst>
              <a:gd name="adj" fmla="val 31032"/>
            </a:avLst>
          </a:prstGeom>
          <a:gradFill flip="none" rotWithShape="1">
            <a:gsLst>
              <a:gs pos="0">
                <a:schemeClr val="accent1">
                  <a:lumMod val="5000"/>
                  <a:lumOff val="95000"/>
                </a:schemeClr>
              </a:gs>
              <a:gs pos="74000">
                <a:srgbClr val="D1F686"/>
              </a:gs>
              <a:gs pos="83000">
                <a:srgbClr val="D1F686"/>
              </a:gs>
              <a:gs pos="100000">
                <a:srgbClr val="D1F68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2"/>
                </a:solidFill>
              </a:rPr>
              <a:t>問合せ・ご商談</a:t>
            </a:r>
            <a:endParaRPr lang="en-US" altLang="ja-JP" dirty="0">
              <a:solidFill>
                <a:schemeClr val="accent2"/>
              </a:solidFill>
            </a:endParaRPr>
          </a:p>
        </p:txBody>
      </p:sp>
      <p:sp>
        <p:nvSpPr>
          <p:cNvPr id="7" name="テキスト ボックス 6"/>
          <p:cNvSpPr txBox="1"/>
          <p:nvPr/>
        </p:nvSpPr>
        <p:spPr>
          <a:xfrm>
            <a:off x="345594" y="898559"/>
            <a:ext cx="553998" cy="936104"/>
          </a:xfrm>
          <a:prstGeom prst="rect">
            <a:avLst/>
          </a:prstGeom>
          <a:noFill/>
        </p:spPr>
        <p:txBody>
          <a:bodyPr vert="eaVert" wrap="square" rtlCol="0">
            <a:spAutoFit/>
          </a:bodyPr>
          <a:lstStyle/>
          <a:p>
            <a:pPr algn="ctr"/>
            <a:r>
              <a:rPr lang="ja-JP" altLang="en-US" sz="2400" dirty="0"/>
              <a:t>検討</a:t>
            </a:r>
            <a:endParaRPr kumimoji="1" lang="ja-JP" altLang="en-US" sz="2400" dirty="0"/>
          </a:p>
        </p:txBody>
      </p:sp>
      <p:sp>
        <p:nvSpPr>
          <p:cNvPr id="8" name="ホームベース 7"/>
          <p:cNvSpPr/>
          <p:nvPr/>
        </p:nvSpPr>
        <p:spPr>
          <a:xfrm>
            <a:off x="337496" y="2780928"/>
            <a:ext cx="7176488" cy="1080120"/>
          </a:xfrm>
          <a:prstGeom prst="homePlate">
            <a:avLst>
              <a:gd name="adj" fmla="val 31032"/>
            </a:avLst>
          </a:prstGeom>
          <a:gradFill>
            <a:gsLst>
              <a:gs pos="0">
                <a:schemeClr val="accent1">
                  <a:lumMod val="5000"/>
                  <a:lumOff val="95000"/>
                </a:schemeClr>
              </a:gs>
              <a:gs pos="74000">
                <a:srgbClr val="9FFFEA"/>
              </a:gs>
              <a:gs pos="83000">
                <a:srgbClr val="9FFFEA"/>
              </a:gs>
              <a:gs pos="100000">
                <a:srgbClr val="9FFFEA"/>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2"/>
              </a:solidFill>
            </a:endParaRPr>
          </a:p>
        </p:txBody>
      </p:sp>
      <p:sp>
        <p:nvSpPr>
          <p:cNvPr id="9" name="ホームベース 8"/>
          <p:cNvSpPr/>
          <p:nvPr/>
        </p:nvSpPr>
        <p:spPr>
          <a:xfrm>
            <a:off x="5940152" y="2996951"/>
            <a:ext cx="1643150" cy="864096"/>
          </a:xfrm>
          <a:prstGeom prst="homePlate">
            <a:avLst>
              <a:gd name="adj" fmla="val 31032"/>
            </a:avLst>
          </a:prstGeom>
          <a:gradFill>
            <a:gsLst>
              <a:gs pos="0">
                <a:schemeClr val="accent1">
                  <a:lumMod val="5000"/>
                  <a:lumOff val="95000"/>
                </a:schemeClr>
              </a:gs>
              <a:gs pos="74000">
                <a:srgbClr val="9FFFEA"/>
              </a:gs>
              <a:gs pos="83000">
                <a:srgbClr val="9FFFEA"/>
              </a:gs>
              <a:gs pos="100000">
                <a:srgbClr val="9FFFEA"/>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2"/>
                </a:solidFill>
              </a:rPr>
              <a:t>ご利用</a:t>
            </a:r>
            <a:r>
              <a:rPr lang="en-US" altLang="ja-JP" dirty="0">
                <a:solidFill>
                  <a:schemeClr val="accent2"/>
                </a:solidFill>
              </a:rPr>
              <a:t>ID</a:t>
            </a:r>
          </a:p>
          <a:p>
            <a:pPr algn="ctr"/>
            <a:r>
              <a:rPr lang="ja-JP" altLang="en-US" dirty="0">
                <a:solidFill>
                  <a:schemeClr val="accent2"/>
                </a:solidFill>
              </a:rPr>
              <a:t>お引渡し</a:t>
            </a:r>
            <a:endParaRPr lang="en-US" altLang="ja-JP" dirty="0">
              <a:solidFill>
                <a:schemeClr val="accent2"/>
              </a:solidFill>
            </a:endParaRPr>
          </a:p>
        </p:txBody>
      </p:sp>
      <p:sp>
        <p:nvSpPr>
          <p:cNvPr id="10" name="ホームベース 9"/>
          <p:cNvSpPr/>
          <p:nvPr/>
        </p:nvSpPr>
        <p:spPr>
          <a:xfrm>
            <a:off x="4126918" y="2996951"/>
            <a:ext cx="2101266" cy="864096"/>
          </a:xfrm>
          <a:prstGeom prst="homePlate">
            <a:avLst>
              <a:gd name="adj" fmla="val 31032"/>
            </a:avLst>
          </a:prstGeom>
          <a:gradFill>
            <a:gsLst>
              <a:gs pos="0">
                <a:schemeClr val="accent1">
                  <a:lumMod val="5000"/>
                  <a:lumOff val="95000"/>
                </a:schemeClr>
              </a:gs>
              <a:gs pos="74000">
                <a:srgbClr val="9FFFEA"/>
              </a:gs>
              <a:gs pos="83000">
                <a:srgbClr val="9FFFEA"/>
              </a:gs>
              <a:gs pos="100000">
                <a:srgbClr val="9FFFEA"/>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2"/>
                </a:solidFill>
              </a:rPr>
              <a:t>サーバー準備</a:t>
            </a:r>
            <a:endParaRPr lang="en-US" altLang="ja-JP" dirty="0">
              <a:solidFill>
                <a:schemeClr val="accent2"/>
              </a:solidFill>
            </a:endParaRPr>
          </a:p>
        </p:txBody>
      </p:sp>
      <p:sp>
        <p:nvSpPr>
          <p:cNvPr id="11" name="ホームベース 10"/>
          <p:cNvSpPr/>
          <p:nvPr/>
        </p:nvSpPr>
        <p:spPr>
          <a:xfrm>
            <a:off x="2411760" y="2996951"/>
            <a:ext cx="1954560" cy="864096"/>
          </a:xfrm>
          <a:prstGeom prst="homePlate">
            <a:avLst>
              <a:gd name="adj" fmla="val 31032"/>
            </a:avLst>
          </a:prstGeom>
          <a:gradFill>
            <a:gsLst>
              <a:gs pos="0">
                <a:schemeClr val="accent1">
                  <a:lumMod val="5000"/>
                  <a:lumOff val="95000"/>
                </a:schemeClr>
              </a:gs>
              <a:gs pos="74000">
                <a:srgbClr val="9FFFEA"/>
              </a:gs>
              <a:gs pos="83000">
                <a:srgbClr val="9FFFEA"/>
              </a:gs>
              <a:gs pos="100000">
                <a:srgbClr val="9FFFEA"/>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2"/>
                </a:solidFill>
              </a:rPr>
              <a:t>　</a:t>
            </a:r>
            <a:r>
              <a:rPr lang="en-US" altLang="ja-JP" dirty="0">
                <a:solidFill>
                  <a:schemeClr val="accent2"/>
                </a:solidFill>
              </a:rPr>
              <a:t>BlueBean365</a:t>
            </a:r>
          </a:p>
          <a:p>
            <a:pPr algn="ctr"/>
            <a:r>
              <a:rPr lang="ja-JP" altLang="en-US" dirty="0">
                <a:solidFill>
                  <a:schemeClr val="accent2"/>
                </a:solidFill>
              </a:rPr>
              <a:t>利用申込</a:t>
            </a:r>
            <a:endParaRPr lang="en-US" altLang="ja-JP" dirty="0">
              <a:solidFill>
                <a:schemeClr val="accent2"/>
              </a:solidFill>
            </a:endParaRPr>
          </a:p>
        </p:txBody>
      </p:sp>
      <p:sp>
        <p:nvSpPr>
          <p:cNvPr id="12" name="ホームベース 11"/>
          <p:cNvSpPr/>
          <p:nvPr/>
        </p:nvSpPr>
        <p:spPr>
          <a:xfrm>
            <a:off x="899592" y="2996951"/>
            <a:ext cx="1787166" cy="864096"/>
          </a:xfrm>
          <a:prstGeom prst="homePlate">
            <a:avLst>
              <a:gd name="adj" fmla="val 31032"/>
            </a:avLst>
          </a:prstGeom>
          <a:gradFill>
            <a:gsLst>
              <a:gs pos="0">
                <a:schemeClr val="accent1">
                  <a:lumMod val="5000"/>
                  <a:lumOff val="95000"/>
                </a:schemeClr>
              </a:gs>
              <a:gs pos="74000">
                <a:srgbClr val="9FFFEA"/>
              </a:gs>
              <a:gs pos="83000">
                <a:srgbClr val="9FFFEA"/>
              </a:gs>
              <a:gs pos="100000">
                <a:srgbClr val="9FFFEA"/>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accent2"/>
                </a:solidFill>
              </a:rPr>
              <a:t>BlueBean365</a:t>
            </a:r>
          </a:p>
          <a:p>
            <a:pPr algn="ctr"/>
            <a:r>
              <a:rPr lang="ja-JP" altLang="en-US" dirty="0">
                <a:solidFill>
                  <a:schemeClr val="accent2"/>
                </a:solidFill>
              </a:rPr>
              <a:t>ユーザー登録</a:t>
            </a:r>
            <a:endParaRPr lang="en-US" altLang="ja-JP" dirty="0">
              <a:solidFill>
                <a:schemeClr val="accent2"/>
              </a:solidFill>
            </a:endParaRPr>
          </a:p>
        </p:txBody>
      </p:sp>
      <p:sp>
        <p:nvSpPr>
          <p:cNvPr id="13" name="テキスト ボックス 12"/>
          <p:cNvSpPr txBox="1"/>
          <p:nvPr/>
        </p:nvSpPr>
        <p:spPr>
          <a:xfrm>
            <a:off x="359562" y="2842775"/>
            <a:ext cx="553998" cy="936104"/>
          </a:xfrm>
          <a:prstGeom prst="rect">
            <a:avLst/>
          </a:prstGeom>
          <a:noFill/>
        </p:spPr>
        <p:txBody>
          <a:bodyPr vert="eaVert" wrap="square" rtlCol="0">
            <a:spAutoFit/>
          </a:bodyPr>
          <a:lstStyle/>
          <a:p>
            <a:pPr algn="ctr"/>
            <a:r>
              <a:rPr kumimoji="1" lang="ja-JP" altLang="en-US" sz="2400" dirty="0"/>
              <a:t>申込</a:t>
            </a:r>
          </a:p>
        </p:txBody>
      </p:sp>
      <p:sp>
        <p:nvSpPr>
          <p:cNvPr id="14" name="ホームベース 13"/>
          <p:cNvSpPr/>
          <p:nvPr/>
        </p:nvSpPr>
        <p:spPr>
          <a:xfrm>
            <a:off x="337496" y="4725144"/>
            <a:ext cx="7176488" cy="1080120"/>
          </a:xfrm>
          <a:prstGeom prst="homePlate">
            <a:avLst>
              <a:gd name="adj" fmla="val 31032"/>
            </a:avLst>
          </a:prstGeom>
          <a:gradFill>
            <a:gsLst>
              <a:gs pos="0">
                <a:schemeClr val="accent1">
                  <a:lumMod val="5000"/>
                  <a:lumOff val="95000"/>
                </a:schemeClr>
              </a:gs>
              <a:gs pos="74000">
                <a:srgbClr val="8FA3F9"/>
              </a:gs>
              <a:gs pos="83000">
                <a:srgbClr val="8FA3F9"/>
              </a:gs>
              <a:gs pos="100000">
                <a:srgbClr val="8FA3F9"/>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2"/>
              </a:solidFill>
            </a:endParaRPr>
          </a:p>
        </p:txBody>
      </p:sp>
      <p:sp>
        <p:nvSpPr>
          <p:cNvPr id="15" name="ホームベース 14"/>
          <p:cNvSpPr/>
          <p:nvPr/>
        </p:nvSpPr>
        <p:spPr>
          <a:xfrm>
            <a:off x="4644008" y="4941167"/>
            <a:ext cx="2939294" cy="864096"/>
          </a:xfrm>
          <a:prstGeom prst="homePlate">
            <a:avLst>
              <a:gd name="adj" fmla="val 31032"/>
            </a:avLst>
          </a:prstGeom>
          <a:gradFill>
            <a:gsLst>
              <a:gs pos="0">
                <a:schemeClr val="accent1">
                  <a:lumMod val="5000"/>
                  <a:lumOff val="95000"/>
                </a:schemeClr>
              </a:gs>
              <a:gs pos="74000">
                <a:srgbClr val="8FA3F9"/>
              </a:gs>
              <a:gs pos="83000">
                <a:srgbClr val="8FA3F9"/>
              </a:gs>
              <a:gs pos="100000">
                <a:srgbClr val="8FA3F9"/>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2"/>
                </a:solidFill>
              </a:rPr>
              <a:t>コールセンター</a:t>
            </a:r>
            <a:endParaRPr lang="en-US" altLang="ja-JP" dirty="0">
              <a:solidFill>
                <a:schemeClr val="accent2"/>
              </a:solidFill>
            </a:endParaRPr>
          </a:p>
          <a:p>
            <a:pPr algn="ctr"/>
            <a:r>
              <a:rPr lang="ja-JP" altLang="en-US" dirty="0">
                <a:solidFill>
                  <a:schemeClr val="accent2"/>
                </a:solidFill>
              </a:rPr>
              <a:t>運用開始</a:t>
            </a:r>
            <a:endParaRPr lang="en-US" altLang="ja-JP" dirty="0">
              <a:solidFill>
                <a:schemeClr val="accent2"/>
              </a:solidFill>
            </a:endParaRPr>
          </a:p>
        </p:txBody>
      </p:sp>
      <p:sp>
        <p:nvSpPr>
          <p:cNvPr id="16" name="ホームベース 15"/>
          <p:cNvSpPr/>
          <p:nvPr/>
        </p:nvSpPr>
        <p:spPr>
          <a:xfrm>
            <a:off x="2195736" y="4941167"/>
            <a:ext cx="2880320" cy="864096"/>
          </a:xfrm>
          <a:prstGeom prst="homePlate">
            <a:avLst>
              <a:gd name="adj" fmla="val 31032"/>
            </a:avLst>
          </a:prstGeom>
          <a:gradFill>
            <a:gsLst>
              <a:gs pos="0">
                <a:schemeClr val="accent1">
                  <a:lumMod val="5000"/>
                  <a:lumOff val="95000"/>
                </a:schemeClr>
              </a:gs>
              <a:gs pos="74000">
                <a:srgbClr val="8FA3F9"/>
              </a:gs>
              <a:gs pos="83000">
                <a:srgbClr val="8FA3F9"/>
              </a:gs>
              <a:gs pos="100000">
                <a:srgbClr val="8FA3F9"/>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2"/>
                </a:solidFill>
              </a:rPr>
              <a:t>　システム設定</a:t>
            </a:r>
            <a:endParaRPr lang="en-US" altLang="ja-JP" dirty="0">
              <a:solidFill>
                <a:schemeClr val="accent2"/>
              </a:solidFill>
            </a:endParaRPr>
          </a:p>
        </p:txBody>
      </p:sp>
      <p:sp>
        <p:nvSpPr>
          <p:cNvPr id="17" name="ホームベース 16"/>
          <p:cNvSpPr/>
          <p:nvPr/>
        </p:nvSpPr>
        <p:spPr>
          <a:xfrm>
            <a:off x="899592" y="4941167"/>
            <a:ext cx="1584175" cy="864096"/>
          </a:xfrm>
          <a:prstGeom prst="homePlate">
            <a:avLst>
              <a:gd name="adj" fmla="val 31032"/>
            </a:avLst>
          </a:prstGeom>
          <a:gradFill>
            <a:gsLst>
              <a:gs pos="0">
                <a:schemeClr val="accent1">
                  <a:lumMod val="5000"/>
                  <a:lumOff val="95000"/>
                </a:schemeClr>
              </a:gs>
              <a:gs pos="74000">
                <a:srgbClr val="8FA3F9"/>
              </a:gs>
              <a:gs pos="83000">
                <a:srgbClr val="8FA3F9"/>
              </a:gs>
              <a:gs pos="100000">
                <a:srgbClr val="8FA3F9"/>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2"/>
                </a:solidFill>
              </a:rPr>
              <a:t>回線設定</a:t>
            </a:r>
            <a:endParaRPr lang="en-US" altLang="ja-JP" dirty="0">
              <a:solidFill>
                <a:schemeClr val="accent2"/>
              </a:solidFill>
            </a:endParaRPr>
          </a:p>
        </p:txBody>
      </p:sp>
      <p:sp>
        <p:nvSpPr>
          <p:cNvPr id="18" name="テキスト ボックス 17"/>
          <p:cNvSpPr txBox="1"/>
          <p:nvPr/>
        </p:nvSpPr>
        <p:spPr>
          <a:xfrm>
            <a:off x="359562" y="4786991"/>
            <a:ext cx="553998" cy="936104"/>
          </a:xfrm>
          <a:prstGeom prst="rect">
            <a:avLst/>
          </a:prstGeom>
          <a:noFill/>
        </p:spPr>
        <p:txBody>
          <a:bodyPr vert="eaVert" wrap="square" rtlCol="0">
            <a:spAutoFit/>
          </a:bodyPr>
          <a:lstStyle/>
          <a:p>
            <a:pPr algn="ctr"/>
            <a:r>
              <a:rPr kumimoji="1" lang="ja-JP" altLang="en-US" sz="2400" dirty="0"/>
              <a:t>利用</a:t>
            </a:r>
          </a:p>
        </p:txBody>
      </p:sp>
      <p:sp>
        <p:nvSpPr>
          <p:cNvPr id="19" name="テキスト ボックス 18"/>
          <p:cNvSpPr txBox="1"/>
          <p:nvPr/>
        </p:nvSpPr>
        <p:spPr>
          <a:xfrm>
            <a:off x="4260590" y="3506125"/>
            <a:ext cx="2088232" cy="369332"/>
          </a:xfrm>
          <a:prstGeom prst="rect">
            <a:avLst/>
          </a:prstGeom>
          <a:noFill/>
        </p:spPr>
        <p:txBody>
          <a:bodyPr wrap="square" rtlCol="0">
            <a:spAutoFit/>
          </a:bodyPr>
          <a:lstStyle/>
          <a:p>
            <a:r>
              <a:rPr kumimoji="1" lang="en-US" altLang="ja-JP" dirty="0">
                <a:solidFill>
                  <a:srgbClr val="FF0000"/>
                </a:solidFill>
              </a:rPr>
              <a:t>5</a:t>
            </a:r>
            <a:r>
              <a:rPr kumimoji="1" lang="ja-JP" altLang="en-US" dirty="0">
                <a:solidFill>
                  <a:srgbClr val="FF0000"/>
                </a:solidFill>
              </a:rPr>
              <a:t>～</a:t>
            </a:r>
            <a:r>
              <a:rPr kumimoji="1" lang="en-US" altLang="ja-JP" dirty="0">
                <a:solidFill>
                  <a:srgbClr val="FF0000"/>
                </a:solidFill>
              </a:rPr>
              <a:t>10</a:t>
            </a:r>
            <a:r>
              <a:rPr kumimoji="1" lang="ja-JP" altLang="en-US" dirty="0">
                <a:solidFill>
                  <a:srgbClr val="FF0000"/>
                </a:solidFill>
              </a:rPr>
              <a:t>営業日後</a:t>
            </a:r>
          </a:p>
        </p:txBody>
      </p:sp>
      <p:sp>
        <p:nvSpPr>
          <p:cNvPr id="20" name="テキスト ボックス 19"/>
          <p:cNvSpPr txBox="1"/>
          <p:nvPr/>
        </p:nvSpPr>
        <p:spPr>
          <a:xfrm>
            <a:off x="913560" y="1911918"/>
            <a:ext cx="7834904" cy="646331"/>
          </a:xfrm>
          <a:prstGeom prst="rect">
            <a:avLst/>
          </a:prstGeom>
          <a:noFill/>
        </p:spPr>
        <p:txBody>
          <a:bodyPr wrap="square" rtlCol="0">
            <a:spAutoFit/>
          </a:bodyPr>
          <a:lstStyle/>
          <a:p>
            <a:r>
              <a:rPr lang="ja-JP" altLang="en-US" dirty="0"/>
              <a:t>ご利用内容をお伺いしながら、機能・価格等のご説明を致します。</a:t>
            </a:r>
            <a:endParaRPr lang="en-US" altLang="ja-JP" dirty="0"/>
          </a:p>
          <a:p>
            <a:r>
              <a:rPr kumimoji="1" lang="ja-JP" altLang="en-US" dirty="0"/>
              <a:t>ご検討</a:t>
            </a:r>
            <a:r>
              <a:rPr lang="ja-JP" altLang="en-US" dirty="0"/>
              <a:t>の後</a:t>
            </a:r>
            <a:r>
              <a:rPr kumimoji="1" lang="ja-JP" altLang="en-US" dirty="0"/>
              <a:t>、</a:t>
            </a:r>
            <a:r>
              <a:rPr lang="ja-JP" altLang="en-US" dirty="0"/>
              <a:t>ご導入を</a:t>
            </a:r>
            <a:r>
              <a:rPr kumimoji="1" lang="ja-JP" altLang="en-US" dirty="0"/>
              <a:t>お決め頂きましたら、お手続きに入ります。</a:t>
            </a:r>
          </a:p>
        </p:txBody>
      </p:sp>
      <p:sp>
        <p:nvSpPr>
          <p:cNvPr id="21" name="テキスト ボックス 20"/>
          <p:cNvSpPr txBox="1"/>
          <p:nvPr/>
        </p:nvSpPr>
        <p:spPr>
          <a:xfrm>
            <a:off x="2829191" y="5435931"/>
            <a:ext cx="1728191" cy="369332"/>
          </a:xfrm>
          <a:prstGeom prst="rect">
            <a:avLst/>
          </a:prstGeom>
          <a:noFill/>
        </p:spPr>
        <p:txBody>
          <a:bodyPr wrap="square" rtlCol="0">
            <a:spAutoFit/>
          </a:bodyPr>
          <a:lstStyle/>
          <a:p>
            <a:r>
              <a:rPr lang="en-US" altLang="ja-JP" dirty="0">
                <a:solidFill>
                  <a:srgbClr val="FF0000"/>
                </a:solidFill>
              </a:rPr>
              <a:t>1</a:t>
            </a:r>
            <a:r>
              <a:rPr lang="ja-JP" altLang="en-US" dirty="0">
                <a:solidFill>
                  <a:srgbClr val="FF0000"/>
                </a:solidFill>
              </a:rPr>
              <a:t>日から数週間</a:t>
            </a:r>
            <a:endParaRPr kumimoji="1" lang="ja-JP" altLang="en-US" dirty="0">
              <a:solidFill>
                <a:srgbClr val="FF0000"/>
              </a:solidFill>
            </a:endParaRPr>
          </a:p>
        </p:txBody>
      </p:sp>
      <p:sp>
        <p:nvSpPr>
          <p:cNvPr id="22" name="下矢印 21"/>
          <p:cNvSpPr/>
          <p:nvPr/>
        </p:nvSpPr>
        <p:spPr>
          <a:xfrm>
            <a:off x="362792" y="1926018"/>
            <a:ext cx="536800" cy="833922"/>
          </a:xfrm>
          <a:prstGeom prst="downArrow">
            <a:avLst/>
          </a:prstGeom>
          <a:solidFill>
            <a:srgbClr val="FF0000"/>
          </a:solidFill>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3" name="下矢印 22"/>
          <p:cNvSpPr/>
          <p:nvPr/>
        </p:nvSpPr>
        <p:spPr>
          <a:xfrm>
            <a:off x="355764" y="3875457"/>
            <a:ext cx="536800" cy="833922"/>
          </a:xfrm>
          <a:prstGeom prst="downArrow">
            <a:avLst/>
          </a:prstGeom>
          <a:solidFill>
            <a:srgbClr val="FF0000"/>
          </a:solidFill>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913560" y="3840726"/>
            <a:ext cx="7834904" cy="646331"/>
          </a:xfrm>
          <a:prstGeom prst="rect">
            <a:avLst/>
          </a:prstGeom>
          <a:noFill/>
        </p:spPr>
        <p:txBody>
          <a:bodyPr wrap="square" rtlCol="0">
            <a:spAutoFit/>
          </a:bodyPr>
          <a:lstStyle/>
          <a:p>
            <a:r>
              <a:rPr kumimoji="1" lang="en-US" altLang="ja-JP" dirty="0"/>
              <a:t>WEB</a:t>
            </a:r>
            <a:r>
              <a:rPr kumimoji="1" lang="ja-JP" altLang="en-US" dirty="0"/>
              <a:t>申込サイト「</a:t>
            </a:r>
            <a:r>
              <a:rPr kumimoji="1" lang="en-US" altLang="ja-JP" dirty="0"/>
              <a:t>BlueBean</a:t>
            </a:r>
            <a:r>
              <a:rPr lang="en-US" altLang="ja-JP" dirty="0"/>
              <a:t>365</a:t>
            </a:r>
            <a:r>
              <a:rPr lang="ja-JP" altLang="en-US" dirty="0"/>
              <a:t>」へのユーザー登録・利用申込をいただきます</a:t>
            </a:r>
            <a:r>
              <a:rPr kumimoji="1" lang="ja-JP" altLang="en-US" dirty="0"/>
              <a:t>。</a:t>
            </a:r>
            <a:endParaRPr kumimoji="1" lang="en-US" altLang="ja-JP" dirty="0"/>
          </a:p>
          <a:p>
            <a:r>
              <a:rPr lang="ja-JP" altLang="en-US" dirty="0"/>
              <a:t>上記確認後、</a:t>
            </a:r>
            <a:r>
              <a:rPr lang="en-US" altLang="ja-JP" dirty="0">
                <a:solidFill>
                  <a:srgbClr val="0000F0"/>
                </a:solidFill>
              </a:rPr>
              <a:t>10</a:t>
            </a:r>
            <a:r>
              <a:rPr lang="ja-JP" altLang="en-US" dirty="0">
                <a:solidFill>
                  <a:srgbClr val="0000F0"/>
                </a:solidFill>
              </a:rPr>
              <a:t>営業日後</a:t>
            </a:r>
            <a:r>
              <a:rPr lang="ja-JP" altLang="en-US" dirty="0"/>
              <a:t>までにシステムをご準備致します。</a:t>
            </a:r>
            <a:endParaRPr kumimoji="1" lang="ja-JP" altLang="en-US" dirty="0"/>
          </a:p>
        </p:txBody>
      </p:sp>
      <p:sp>
        <p:nvSpPr>
          <p:cNvPr id="25" name="テキスト ボックス 24"/>
          <p:cNvSpPr txBox="1"/>
          <p:nvPr/>
        </p:nvSpPr>
        <p:spPr>
          <a:xfrm>
            <a:off x="899592" y="5784942"/>
            <a:ext cx="7834904" cy="646331"/>
          </a:xfrm>
          <a:prstGeom prst="rect">
            <a:avLst/>
          </a:prstGeom>
          <a:noFill/>
        </p:spPr>
        <p:txBody>
          <a:bodyPr wrap="square" rtlCol="0">
            <a:spAutoFit/>
          </a:bodyPr>
          <a:lstStyle/>
          <a:p>
            <a:r>
              <a:rPr lang="ja-JP" altLang="en-US" dirty="0"/>
              <a:t>システムのお引渡し後はお客様にて各種設定を行っていただきます。</a:t>
            </a:r>
            <a:endParaRPr lang="en-US" altLang="ja-JP" dirty="0"/>
          </a:p>
          <a:p>
            <a:r>
              <a:rPr lang="ja-JP" altLang="en-US" dirty="0"/>
              <a:t>顧客情報のインポートなどをしていただいた後、運用開始となります。</a:t>
            </a:r>
            <a:endParaRPr kumimoji="1" lang="ja-JP" altLang="en-US" dirty="0"/>
          </a:p>
        </p:txBody>
      </p:sp>
    </p:spTree>
    <p:extLst>
      <p:ext uri="{BB962C8B-B14F-4D97-AF65-F5344CB8AC3E}">
        <p14:creationId xmlns:p14="http://schemas.microsoft.com/office/powerpoint/2010/main" val="1150338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新規ご契約・ご契約内容の変更・解約について</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33</a:t>
            </a:fld>
            <a:endParaRPr lang="en-US" altLang="ja-JP"/>
          </a:p>
        </p:txBody>
      </p:sp>
      <p:sp>
        <p:nvSpPr>
          <p:cNvPr id="11" name="テキスト ボックス 10"/>
          <p:cNvSpPr txBox="1"/>
          <p:nvPr/>
        </p:nvSpPr>
        <p:spPr>
          <a:xfrm>
            <a:off x="539552" y="4264640"/>
            <a:ext cx="7834904" cy="892552"/>
          </a:xfrm>
          <a:prstGeom prst="rect">
            <a:avLst/>
          </a:prstGeom>
          <a:noFill/>
        </p:spPr>
        <p:txBody>
          <a:bodyPr wrap="square" rtlCol="0">
            <a:spAutoFit/>
          </a:bodyPr>
          <a:lstStyle/>
          <a:p>
            <a:r>
              <a:rPr kumimoji="1" lang="ja-JP" altLang="en-US" dirty="0"/>
              <a:t>サービス内容</a:t>
            </a:r>
            <a:r>
              <a:rPr lang="ja-JP" altLang="en-US" dirty="0"/>
              <a:t>変更につきましては「</a:t>
            </a:r>
            <a:r>
              <a:rPr lang="en-US" altLang="ja-JP" dirty="0"/>
              <a:t>BlueBean365</a:t>
            </a:r>
            <a:r>
              <a:rPr lang="ja-JP" altLang="en-US" dirty="0"/>
              <a:t>」サイトよりお手続きいただけます。</a:t>
            </a:r>
            <a:endParaRPr lang="en-US" altLang="ja-JP" dirty="0"/>
          </a:p>
          <a:p>
            <a:r>
              <a:rPr lang="ja-JP" altLang="en-US" dirty="0"/>
              <a:t>月途中での変更も可能です。</a:t>
            </a:r>
            <a:endParaRPr lang="en-US" altLang="ja-JP" dirty="0"/>
          </a:p>
          <a:p>
            <a:r>
              <a:rPr lang="en-US" altLang="ja-JP" sz="1600" dirty="0"/>
              <a:t>※</a:t>
            </a:r>
            <a:r>
              <a:rPr lang="ja-JP" altLang="en-US" sz="1600" dirty="0"/>
              <a:t>お支払い料金は当社日割り規定により、日割りとなります。</a:t>
            </a:r>
            <a:endParaRPr lang="en-US" altLang="ja-JP" sz="1600" dirty="0"/>
          </a:p>
        </p:txBody>
      </p:sp>
      <p:sp>
        <p:nvSpPr>
          <p:cNvPr id="12" name="テキスト ボックス 11"/>
          <p:cNvSpPr txBox="1"/>
          <p:nvPr/>
        </p:nvSpPr>
        <p:spPr>
          <a:xfrm>
            <a:off x="539552" y="5795972"/>
            <a:ext cx="6696744" cy="369332"/>
          </a:xfrm>
          <a:prstGeom prst="rect">
            <a:avLst/>
          </a:prstGeom>
          <a:noFill/>
        </p:spPr>
        <p:txBody>
          <a:bodyPr wrap="square" rtlCol="0">
            <a:spAutoFit/>
          </a:bodyPr>
          <a:lstStyle/>
          <a:p>
            <a:r>
              <a:rPr lang="ja-JP" altLang="en-US" dirty="0"/>
              <a:t>解約については「</a:t>
            </a:r>
            <a:r>
              <a:rPr lang="en-US" altLang="ja-JP" dirty="0"/>
              <a:t>BlueBean365</a:t>
            </a:r>
            <a:r>
              <a:rPr lang="ja-JP" altLang="en-US" dirty="0"/>
              <a:t>」サイトよりお手続きいただけます。</a:t>
            </a:r>
            <a:endParaRPr kumimoji="1" lang="ja-JP" altLang="en-US" dirty="0"/>
          </a:p>
        </p:txBody>
      </p:sp>
      <p:sp>
        <p:nvSpPr>
          <p:cNvPr id="14" name="正方形/長方形 13"/>
          <p:cNvSpPr/>
          <p:nvPr/>
        </p:nvSpPr>
        <p:spPr>
          <a:xfrm>
            <a:off x="251520" y="3789040"/>
            <a:ext cx="3024336" cy="504056"/>
          </a:xfrm>
          <a:prstGeom prst="rect">
            <a:avLst/>
          </a:prstGeom>
          <a:solidFill>
            <a:srgbClr val="336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ご契約内容の変更について</a:t>
            </a:r>
          </a:p>
        </p:txBody>
      </p:sp>
      <p:sp>
        <p:nvSpPr>
          <p:cNvPr id="15" name="正方形/長方形 14"/>
          <p:cNvSpPr/>
          <p:nvPr/>
        </p:nvSpPr>
        <p:spPr>
          <a:xfrm>
            <a:off x="251520" y="5301208"/>
            <a:ext cx="3024336" cy="504056"/>
          </a:xfrm>
          <a:prstGeom prst="rect">
            <a:avLst/>
          </a:prstGeom>
          <a:solidFill>
            <a:srgbClr val="336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ご解約について</a:t>
            </a:r>
          </a:p>
        </p:txBody>
      </p:sp>
      <p:sp>
        <p:nvSpPr>
          <p:cNvPr id="37" name="正方形/長方形 36">
            <a:extLst>
              <a:ext uri="{FF2B5EF4-FFF2-40B4-BE49-F238E27FC236}">
                <a16:creationId xmlns:a16="http://schemas.microsoft.com/office/drawing/2014/main" id="{4B6013F7-1847-4543-8289-384D8E159700}"/>
              </a:ext>
            </a:extLst>
          </p:cNvPr>
          <p:cNvSpPr/>
          <p:nvPr/>
        </p:nvSpPr>
        <p:spPr>
          <a:xfrm>
            <a:off x="251520" y="836712"/>
            <a:ext cx="3024336" cy="504056"/>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ご利用料金のお支払い</a:t>
            </a:r>
          </a:p>
        </p:txBody>
      </p:sp>
      <p:sp>
        <p:nvSpPr>
          <p:cNvPr id="38" name="テキスト ボックス 37">
            <a:extLst>
              <a:ext uri="{FF2B5EF4-FFF2-40B4-BE49-F238E27FC236}">
                <a16:creationId xmlns:a16="http://schemas.microsoft.com/office/drawing/2014/main" id="{E040D643-4F1A-42B6-86F2-E274E57063C5}"/>
              </a:ext>
            </a:extLst>
          </p:cNvPr>
          <p:cNvSpPr txBox="1"/>
          <p:nvPr/>
        </p:nvSpPr>
        <p:spPr>
          <a:xfrm>
            <a:off x="539552" y="1340768"/>
            <a:ext cx="7632848" cy="1477328"/>
          </a:xfrm>
          <a:prstGeom prst="rect">
            <a:avLst/>
          </a:prstGeom>
          <a:noFill/>
        </p:spPr>
        <p:txBody>
          <a:bodyPr wrap="square" rtlCol="0">
            <a:spAutoFit/>
          </a:bodyPr>
          <a:lstStyle/>
          <a:p>
            <a:r>
              <a:rPr lang="en-US" altLang="ja-JP" dirty="0"/>
              <a:t>BlueBean365</a:t>
            </a:r>
            <a:r>
              <a:rPr lang="ja-JP" altLang="en-US" dirty="0"/>
              <a:t>よりお申込いただいたご契約のお支払いは</a:t>
            </a:r>
            <a:r>
              <a:rPr kumimoji="1" lang="ja-JP" altLang="en-US" dirty="0"/>
              <a:t>、</a:t>
            </a:r>
            <a:r>
              <a:rPr lang="ja-JP" altLang="en-US" dirty="0">
                <a:solidFill>
                  <a:srgbClr val="00B050"/>
                </a:solidFill>
              </a:rPr>
              <a:t>株式会社ネットプロテクションズの提供する「</a:t>
            </a:r>
            <a:r>
              <a:rPr lang="en-US" altLang="ja-JP" dirty="0">
                <a:solidFill>
                  <a:srgbClr val="00B050"/>
                </a:solidFill>
              </a:rPr>
              <a:t>NP</a:t>
            </a:r>
            <a:r>
              <a:rPr lang="ja-JP" altLang="en-US" dirty="0">
                <a:solidFill>
                  <a:srgbClr val="00B050"/>
                </a:solidFill>
              </a:rPr>
              <a:t>掛け払い」</a:t>
            </a:r>
            <a:r>
              <a:rPr kumimoji="1" lang="ja-JP" altLang="en-US" dirty="0"/>
              <a:t>でのお支払いとなります。</a:t>
            </a:r>
            <a:endParaRPr kumimoji="1" lang="en-US" altLang="ja-JP" dirty="0"/>
          </a:p>
          <a:p>
            <a:r>
              <a:rPr kumimoji="1" lang="en-US" altLang="ja-JP" dirty="0"/>
              <a:t>BlueBean365</a:t>
            </a:r>
            <a:r>
              <a:rPr kumimoji="1" lang="ja-JP" altLang="en-US" dirty="0"/>
              <a:t>サービスのご利用ならびに</a:t>
            </a:r>
            <a:r>
              <a:rPr kumimoji="1" lang="en-US" altLang="ja-JP" dirty="0"/>
              <a:t>NP</a:t>
            </a:r>
            <a:r>
              <a:rPr lang="ja-JP" altLang="en-US" dirty="0"/>
              <a:t>掛け払いでのお支払いにつきましては、所定の審査がございます。</a:t>
            </a:r>
            <a:endParaRPr lang="en-US" altLang="ja-JP" dirty="0"/>
          </a:p>
          <a:p>
            <a:r>
              <a:rPr kumimoji="1" lang="ja-JP" altLang="en-US" dirty="0"/>
              <a:t>お支払いのスケジュールは「月</a:t>
            </a:r>
            <a:r>
              <a:rPr lang="ja-JP" altLang="en-US" dirty="0"/>
              <a:t>末締め、翌月末お支払い</a:t>
            </a:r>
            <a:r>
              <a:rPr kumimoji="1" lang="ja-JP" altLang="en-US" dirty="0"/>
              <a:t>」となります。</a:t>
            </a:r>
            <a:endParaRPr kumimoji="1" lang="en-US" altLang="ja-JP" dirty="0"/>
          </a:p>
        </p:txBody>
      </p:sp>
    </p:spTree>
    <p:extLst>
      <p:ext uri="{BB962C8B-B14F-4D97-AF65-F5344CB8AC3E}">
        <p14:creationId xmlns:p14="http://schemas.microsoft.com/office/powerpoint/2010/main" val="4259576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BlueBean365</a:t>
            </a:r>
            <a:r>
              <a:rPr lang="ja-JP" altLang="en-US" dirty="0"/>
              <a:t>価格表</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34</a:t>
            </a:fld>
            <a:endParaRPr lang="en-US" altLang="ja-JP"/>
          </a:p>
        </p:txBody>
      </p:sp>
      <p:sp>
        <p:nvSpPr>
          <p:cNvPr id="4" name="Text Box 3"/>
          <p:cNvSpPr txBox="1">
            <a:spLocks noChangeArrowheads="1"/>
          </p:cNvSpPr>
          <p:nvPr/>
        </p:nvSpPr>
        <p:spPr bwMode="auto">
          <a:xfrm>
            <a:off x="250825" y="764704"/>
            <a:ext cx="5473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1pPr>
            <a:lvl2pPr marL="742950" indent="-28575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2pPr>
            <a:lvl3pPr marL="11430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3pPr>
            <a:lvl4pPr marL="16002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4pPr>
            <a:lvl5pPr marL="20574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9pPr>
          </a:lstStyle>
          <a:p>
            <a:pPr eaLnBrk="1" hangingPunct="1">
              <a:spcBef>
                <a:spcPct val="50000"/>
              </a:spcBef>
            </a:pPr>
            <a:r>
              <a:rPr lang="en-US" altLang="ja-JP" dirty="0"/>
              <a:t>■</a:t>
            </a:r>
            <a:r>
              <a:rPr lang="ja-JP" altLang="en-US" dirty="0"/>
              <a:t>　</a:t>
            </a:r>
            <a:r>
              <a:rPr lang="en-US" altLang="ja-JP" dirty="0"/>
              <a:t>BlueBean365</a:t>
            </a:r>
            <a:r>
              <a:rPr lang="ja-JP" altLang="en-US" dirty="0"/>
              <a:t> 基本ライセンス</a:t>
            </a:r>
          </a:p>
        </p:txBody>
      </p:sp>
      <p:sp>
        <p:nvSpPr>
          <p:cNvPr id="6" name="Text Box 439"/>
          <p:cNvSpPr txBox="1">
            <a:spLocks noChangeArrowheads="1"/>
          </p:cNvSpPr>
          <p:nvPr/>
        </p:nvSpPr>
        <p:spPr bwMode="auto">
          <a:xfrm>
            <a:off x="7956376" y="819944"/>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t>（税別）</a:t>
            </a:r>
          </a:p>
        </p:txBody>
      </p:sp>
      <p:sp>
        <p:nvSpPr>
          <p:cNvPr id="7" name="正方形/長方形 6"/>
          <p:cNvSpPr/>
          <p:nvPr/>
        </p:nvSpPr>
        <p:spPr>
          <a:xfrm>
            <a:off x="250825" y="1988840"/>
            <a:ext cx="8507288" cy="464743"/>
          </a:xfrm>
          <a:prstGeom prst="rect">
            <a:avLst/>
          </a:prstGeom>
        </p:spPr>
        <p:txBody>
          <a:bodyPr wrap="square">
            <a:spAutoFit/>
          </a:bodyPr>
          <a:lstStyle/>
          <a:p>
            <a:pPr marL="271463" lvl="0" indent="-271463">
              <a:spcBef>
                <a:spcPct val="20000"/>
              </a:spcBef>
              <a:buFont typeface="HGP創英角ｺﾞｼｯｸUB" pitchFamily="50" charset="-128"/>
              <a:buChar char="※"/>
            </a:pPr>
            <a:r>
              <a:rPr lang="ja-JP" altLang="en-US" sz="1100" kern="0" dirty="0">
                <a:solidFill>
                  <a:srgbClr val="000000"/>
                </a:solidFill>
                <a:latin typeface="HGP創英角ｺﾞｼｯｸUB"/>
                <a:ea typeface="HGP創英角ｺﾞｼｯｸUB"/>
              </a:rPr>
              <a:t>最低利用期間等の設定はございません。</a:t>
            </a:r>
            <a:endParaRPr lang="en-US" altLang="ja-JP" sz="1100" kern="0" dirty="0">
              <a:solidFill>
                <a:srgbClr val="000000"/>
              </a:solidFill>
              <a:latin typeface="HGP創英角ｺﾞｼｯｸUB"/>
              <a:ea typeface="HGP創英角ｺﾞｼｯｸUB"/>
            </a:endParaRPr>
          </a:p>
          <a:p>
            <a:pPr marL="271463" lvl="0" indent="-271463">
              <a:spcBef>
                <a:spcPct val="20000"/>
              </a:spcBef>
              <a:buFont typeface="HGP創英角ｺﾞｼｯｸUB" pitchFamily="50" charset="-128"/>
              <a:buChar char="※"/>
            </a:pPr>
            <a:r>
              <a:rPr lang="en-US" altLang="ja-JP" sz="1100" kern="0" dirty="0">
                <a:solidFill>
                  <a:srgbClr val="000000"/>
                </a:solidFill>
                <a:latin typeface="HGP創英角ｺﾞｼｯｸUB"/>
                <a:ea typeface="HGP創英角ｺﾞｼｯｸUB"/>
              </a:rPr>
              <a:t>61ch</a:t>
            </a:r>
            <a:r>
              <a:rPr lang="ja-JP" altLang="en-US" sz="1100" kern="0" dirty="0">
                <a:solidFill>
                  <a:srgbClr val="000000"/>
                </a:solidFill>
                <a:latin typeface="HGP創英角ｺﾞｼｯｸUB"/>
                <a:ea typeface="HGP創英角ｺﾞｼｯｸUB"/>
              </a:rPr>
              <a:t>以上でご利用など、</a:t>
            </a:r>
            <a:r>
              <a:rPr lang="en-US" altLang="ja-JP" sz="1100" kern="0" dirty="0">
                <a:solidFill>
                  <a:srgbClr val="000000"/>
                </a:solidFill>
                <a:latin typeface="HGP創英角ｺﾞｼｯｸUB"/>
                <a:ea typeface="HGP創英角ｺﾞｼｯｸUB"/>
              </a:rPr>
              <a:t>BlueBean365</a:t>
            </a:r>
            <a:r>
              <a:rPr lang="ja-JP" altLang="en-US" sz="1100" kern="0" dirty="0" err="1">
                <a:solidFill>
                  <a:srgbClr val="000000"/>
                </a:solidFill>
                <a:latin typeface="HGP創英角ｺﾞｼｯｸUB"/>
                <a:ea typeface="HGP創英角ｺﾞｼｯｸUB"/>
              </a:rPr>
              <a:t>での</a:t>
            </a:r>
            <a:r>
              <a:rPr lang="ja-JP" altLang="en-US" sz="1100" kern="0" dirty="0">
                <a:solidFill>
                  <a:srgbClr val="000000"/>
                </a:solidFill>
                <a:latin typeface="HGP創英角ｺﾞｼｯｸUB"/>
                <a:ea typeface="HGP創英角ｺﾞｼｯｸUB"/>
              </a:rPr>
              <a:t>お申込ができない場合、個別にご相談ください。</a:t>
            </a:r>
            <a:endParaRPr lang="en-US" altLang="ja-JP" sz="1100" kern="0" dirty="0">
              <a:solidFill>
                <a:srgbClr val="000000"/>
              </a:solidFill>
              <a:latin typeface="HGP創英角ｺﾞｼｯｸUB"/>
              <a:ea typeface="HGP創英角ｺﾞｼｯｸUB"/>
            </a:endParaRPr>
          </a:p>
        </p:txBody>
      </p:sp>
      <p:sp>
        <p:nvSpPr>
          <p:cNvPr id="10" name="正方形/長方形 9">
            <a:extLst>
              <a:ext uri="{FF2B5EF4-FFF2-40B4-BE49-F238E27FC236}">
                <a16:creationId xmlns:a16="http://schemas.microsoft.com/office/drawing/2014/main" id="{F2A0744D-8B41-4696-A568-0F2C78CBA090}"/>
              </a:ext>
            </a:extLst>
          </p:cNvPr>
          <p:cNvSpPr/>
          <p:nvPr/>
        </p:nvSpPr>
        <p:spPr>
          <a:xfrm>
            <a:off x="457200" y="1124744"/>
            <a:ext cx="1666528" cy="4215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初期費用</a:t>
            </a:r>
          </a:p>
        </p:txBody>
      </p:sp>
      <p:sp>
        <p:nvSpPr>
          <p:cNvPr id="11" name="正方形/長方形 10">
            <a:extLst>
              <a:ext uri="{FF2B5EF4-FFF2-40B4-BE49-F238E27FC236}">
                <a16:creationId xmlns:a16="http://schemas.microsoft.com/office/drawing/2014/main" id="{600BB9DB-0D82-402F-9AE8-A3D7366B93CF}"/>
              </a:ext>
            </a:extLst>
          </p:cNvPr>
          <p:cNvSpPr/>
          <p:nvPr/>
        </p:nvSpPr>
        <p:spPr>
          <a:xfrm>
            <a:off x="457200" y="1576834"/>
            <a:ext cx="1666528" cy="4215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月額</a:t>
            </a:r>
            <a:r>
              <a:rPr kumimoji="1" lang="ja-JP" altLang="en-US" dirty="0"/>
              <a:t>費用</a:t>
            </a:r>
          </a:p>
        </p:txBody>
      </p:sp>
      <p:sp>
        <p:nvSpPr>
          <p:cNvPr id="12" name="テキスト ボックス 11">
            <a:extLst>
              <a:ext uri="{FF2B5EF4-FFF2-40B4-BE49-F238E27FC236}">
                <a16:creationId xmlns:a16="http://schemas.microsoft.com/office/drawing/2014/main" id="{23D1AD8A-17F0-484E-8F0A-04CE9FB708C9}"/>
              </a:ext>
            </a:extLst>
          </p:cNvPr>
          <p:cNvSpPr txBox="1"/>
          <p:nvPr/>
        </p:nvSpPr>
        <p:spPr>
          <a:xfrm>
            <a:off x="2339752" y="1124744"/>
            <a:ext cx="3384773" cy="369332"/>
          </a:xfrm>
          <a:prstGeom prst="rect">
            <a:avLst/>
          </a:prstGeom>
          <a:noFill/>
        </p:spPr>
        <p:txBody>
          <a:bodyPr wrap="square" rtlCol="0">
            <a:spAutoFit/>
          </a:bodyPr>
          <a:lstStyle/>
          <a:p>
            <a:r>
              <a:rPr kumimoji="1" lang="en-US" altLang="ja-JP" dirty="0"/>
              <a:t>5,000</a:t>
            </a:r>
            <a:r>
              <a:rPr kumimoji="1" lang="ja-JP" altLang="en-US" dirty="0"/>
              <a:t>円</a:t>
            </a:r>
            <a:r>
              <a:rPr kumimoji="1" lang="en-US" altLang="ja-JP" dirty="0"/>
              <a:t>/1</a:t>
            </a:r>
            <a:r>
              <a:rPr kumimoji="1" lang="ja-JP" altLang="en-US" dirty="0"/>
              <a:t>ライセンス</a:t>
            </a:r>
          </a:p>
        </p:txBody>
      </p:sp>
      <p:sp>
        <p:nvSpPr>
          <p:cNvPr id="13" name="テキスト ボックス 12">
            <a:extLst>
              <a:ext uri="{FF2B5EF4-FFF2-40B4-BE49-F238E27FC236}">
                <a16:creationId xmlns:a16="http://schemas.microsoft.com/office/drawing/2014/main" id="{A4525995-12C8-4222-8D25-1516C000A817}"/>
              </a:ext>
            </a:extLst>
          </p:cNvPr>
          <p:cNvSpPr txBox="1"/>
          <p:nvPr/>
        </p:nvSpPr>
        <p:spPr>
          <a:xfrm>
            <a:off x="2339752" y="1608034"/>
            <a:ext cx="3384773" cy="369332"/>
          </a:xfrm>
          <a:prstGeom prst="rect">
            <a:avLst/>
          </a:prstGeom>
          <a:noFill/>
        </p:spPr>
        <p:txBody>
          <a:bodyPr wrap="square" rtlCol="0">
            <a:spAutoFit/>
          </a:bodyPr>
          <a:lstStyle/>
          <a:p>
            <a:r>
              <a:rPr kumimoji="1" lang="en-US" altLang="ja-JP" dirty="0"/>
              <a:t>5,000</a:t>
            </a:r>
            <a:r>
              <a:rPr kumimoji="1" lang="ja-JP" altLang="en-US" dirty="0"/>
              <a:t>円</a:t>
            </a:r>
            <a:r>
              <a:rPr kumimoji="1" lang="en-US" altLang="ja-JP" dirty="0"/>
              <a:t>/1</a:t>
            </a:r>
            <a:r>
              <a:rPr kumimoji="1" lang="ja-JP" altLang="en-US" dirty="0"/>
              <a:t>ライセンス</a:t>
            </a:r>
          </a:p>
        </p:txBody>
      </p:sp>
      <p:sp>
        <p:nvSpPr>
          <p:cNvPr id="15" name="Text Box 3">
            <a:extLst>
              <a:ext uri="{FF2B5EF4-FFF2-40B4-BE49-F238E27FC236}">
                <a16:creationId xmlns:a16="http://schemas.microsoft.com/office/drawing/2014/main" id="{EF61019A-724A-493B-96D4-0C711E46882A}"/>
              </a:ext>
            </a:extLst>
          </p:cNvPr>
          <p:cNvSpPr txBox="1">
            <a:spLocks noChangeArrowheads="1"/>
          </p:cNvSpPr>
          <p:nvPr/>
        </p:nvSpPr>
        <p:spPr bwMode="auto">
          <a:xfrm>
            <a:off x="250825" y="2492896"/>
            <a:ext cx="5473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1pPr>
            <a:lvl2pPr marL="742950" indent="-28575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2pPr>
            <a:lvl3pPr marL="11430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3pPr>
            <a:lvl4pPr marL="16002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4pPr>
            <a:lvl5pPr marL="20574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9pPr>
          </a:lstStyle>
          <a:p>
            <a:pPr eaLnBrk="1" hangingPunct="1">
              <a:spcBef>
                <a:spcPct val="50000"/>
              </a:spcBef>
            </a:pPr>
            <a:r>
              <a:rPr lang="en-US" altLang="ja-JP" dirty="0"/>
              <a:t>■</a:t>
            </a:r>
            <a:r>
              <a:rPr lang="ja-JP" altLang="en-US" dirty="0"/>
              <a:t>　基本ライセンスでご利用いただけるもの</a:t>
            </a:r>
          </a:p>
        </p:txBody>
      </p:sp>
      <p:graphicFrame>
        <p:nvGraphicFramePr>
          <p:cNvPr id="16" name="表 15">
            <a:extLst>
              <a:ext uri="{FF2B5EF4-FFF2-40B4-BE49-F238E27FC236}">
                <a16:creationId xmlns:a16="http://schemas.microsoft.com/office/drawing/2014/main" id="{79FD0DA4-2FBA-4BAB-8C07-71A633C62401}"/>
              </a:ext>
            </a:extLst>
          </p:cNvPr>
          <p:cNvGraphicFramePr>
            <a:graphicFrameLocks noGrp="1"/>
          </p:cNvGraphicFramePr>
          <p:nvPr>
            <p:extLst>
              <p:ext uri="{D42A27DB-BD31-4B8C-83A1-F6EECF244321}">
                <p14:modId xmlns:p14="http://schemas.microsoft.com/office/powerpoint/2010/main" val="280436927"/>
              </p:ext>
            </p:extLst>
          </p:nvPr>
        </p:nvGraphicFramePr>
        <p:xfrm>
          <a:off x="457082" y="2866817"/>
          <a:ext cx="8003350" cy="2225040"/>
        </p:xfrm>
        <a:graphic>
          <a:graphicData uri="http://schemas.openxmlformats.org/drawingml/2006/table">
            <a:tbl>
              <a:tblPr firstCol="1" bandRow="1">
                <a:tableStyleId>{5C22544A-7EE6-4342-B048-85BDC9FD1C3A}</a:tableStyleId>
              </a:tblPr>
              <a:tblGrid>
                <a:gridCol w="2674758">
                  <a:extLst>
                    <a:ext uri="{9D8B030D-6E8A-4147-A177-3AD203B41FA5}">
                      <a16:colId xmlns:a16="http://schemas.microsoft.com/office/drawing/2014/main" val="4257086863"/>
                    </a:ext>
                  </a:extLst>
                </a:gridCol>
                <a:gridCol w="5328592">
                  <a:extLst>
                    <a:ext uri="{9D8B030D-6E8A-4147-A177-3AD203B41FA5}">
                      <a16:colId xmlns:a16="http://schemas.microsoft.com/office/drawing/2014/main" val="82279366"/>
                    </a:ext>
                  </a:extLst>
                </a:gridCol>
              </a:tblGrid>
              <a:tr h="370840">
                <a:tc>
                  <a:txBody>
                    <a:bodyPr/>
                    <a:lstStyle/>
                    <a:p>
                      <a:r>
                        <a:rPr kumimoji="1" lang="ja-JP" altLang="en-US" sz="1400" dirty="0">
                          <a:solidFill>
                            <a:schemeClr val="tx1"/>
                          </a:solidFill>
                        </a:rPr>
                        <a:t>外線仕様（同時発着信数）</a:t>
                      </a:r>
                    </a:p>
                  </a:txBody>
                  <a:tcPr/>
                </a:tc>
                <a:tc>
                  <a:txBody>
                    <a:bodyPr/>
                    <a:lstStyle/>
                    <a:p>
                      <a:r>
                        <a:rPr kumimoji="1" lang="en-US" altLang="ja-JP" sz="1400" dirty="0">
                          <a:solidFill>
                            <a:schemeClr val="tx1"/>
                          </a:solidFill>
                        </a:rPr>
                        <a:t>1</a:t>
                      </a:r>
                      <a:r>
                        <a:rPr kumimoji="1" lang="ja-JP" altLang="en-US" sz="1400" dirty="0">
                          <a:solidFill>
                            <a:schemeClr val="tx1"/>
                          </a:solidFill>
                        </a:rPr>
                        <a:t>ライセンスあたり</a:t>
                      </a:r>
                      <a:r>
                        <a:rPr kumimoji="1" lang="en-US" altLang="ja-JP" sz="1400" dirty="0">
                          <a:solidFill>
                            <a:schemeClr val="tx1"/>
                          </a:solidFill>
                        </a:rPr>
                        <a:t>1ch</a:t>
                      </a:r>
                      <a:endParaRPr kumimoji="1" lang="ja-JP" altLang="en-US" sz="1400" dirty="0">
                        <a:solidFill>
                          <a:schemeClr val="tx1"/>
                        </a:solidFill>
                      </a:endParaRPr>
                    </a:p>
                  </a:txBody>
                  <a:tcPr/>
                </a:tc>
                <a:extLst>
                  <a:ext uri="{0D108BD9-81ED-4DB2-BD59-A6C34878D82A}">
                    <a16:rowId xmlns:a16="http://schemas.microsoft.com/office/drawing/2014/main" val="1784238938"/>
                  </a:ext>
                </a:extLst>
              </a:tr>
              <a:tr h="370840">
                <a:tc>
                  <a:txBody>
                    <a:bodyPr/>
                    <a:lstStyle/>
                    <a:p>
                      <a:r>
                        <a:rPr kumimoji="1" lang="ja-JP" altLang="en-US" sz="1400" dirty="0">
                          <a:solidFill>
                            <a:schemeClr val="tx1"/>
                          </a:solidFill>
                        </a:rPr>
                        <a:t>内線払い出し可能数</a:t>
                      </a:r>
                    </a:p>
                  </a:txBody>
                  <a:tcPr/>
                </a:tc>
                <a:tc>
                  <a:txBody>
                    <a:bodyPr/>
                    <a:lstStyle/>
                    <a:p>
                      <a:r>
                        <a:rPr kumimoji="1" lang="en-US" altLang="ja-JP" sz="1400" dirty="0">
                          <a:solidFill>
                            <a:schemeClr val="tx1"/>
                          </a:solidFill>
                        </a:rPr>
                        <a:t>1</a:t>
                      </a:r>
                      <a:r>
                        <a:rPr kumimoji="1" lang="ja-JP" altLang="en-US" sz="1400" dirty="0">
                          <a:solidFill>
                            <a:schemeClr val="tx1"/>
                          </a:solidFill>
                        </a:rPr>
                        <a:t>システムあたり</a:t>
                      </a:r>
                      <a:r>
                        <a:rPr kumimoji="1" lang="en-US" altLang="ja-JP" sz="1400" dirty="0">
                          <a:solidFill>
                            <a:schemeClr val="tx1"/>
                          </a:solidFill>
                        </a:rPr>
                        <a:t>4,000</a:t>
                      </a:r>
                      <a:r>
                        <a:rPr kumimoji="1" lang="ja-JP" altLang="en-US" sz="1400" dirty="0">
                          <a:solidFill>
                            <a:schemeClr val="tx1"/>
                          </a:solidFill>
                        </a:rPr>
                        <a:t>番号</a:t>
                      </a:r>
                      <a:endParaRPr kumimoji="1" lang="en-US" altLang="ja-JP" sz="1400" dirty="0">
                        <a:solidFill>
                          <a:schemeClr val="tx1"/>
                        </a:solidFill>
                      </a:endParaRPr>
                    </a:p>
                  </a:txBody>
                  <a:tcPr/>
                </a:tc>
                <a:extLst>
                  <a:ext uri="{0D108BD9-81ED-4DB2-BD59-A6C34878D82A}">
                    <a16:rowId xmlns:a16="http://schemas.microsoft.com/office/drawing/2014/main" val="779637604"/>
                  </a:ext>
                </a:extLst>
              </a:tr>
              <a:tr h="370840">
                <a:tc>
                  <a:txBody>
                    <a:bodyPr/>
                    <a:lstStyle/>
                    <a:p>
                      <a:r>
                        <a:rPr kumimoji="1" lang="en-US" altLang="ja-JP" sz="1400" dirty="0">
                          <a:solidFill>
                            <a:schemeClr val="tx1"/>
                          </a:solidFill>
                        </a:rPr>
                        <a:t>ACD</a:t>
                      </a:r>
                      <a:r>
                        <a:rPr kumimoji="1" lang="ja-JP" altLang="en-US" sz="1400" dirty="0">
                          <a:solidFill>
                            <a:schemeClr val="tx1"/>
                          </a:solidFill>
                        </a:rPr>
                        <a:t>作成可能数</a:t>
                      </a:r>
                    </a:p>
                  </a:txBody>
                  <a:tcPr/>
                </a:tc>
                <a:tc>
                  <a:txBody>
                    <a:bodyPr/>
                    <a:lstStyle/>
                    <a:p>
                      <a:r>
                        <a:rPr kumimoji="1" lang="en-US" altLang="ja-JP" sz="1400" dirty="0">
                          <a:solidFill>
                            <a:schemeClr val="tx1"/>
                          </a:solidFill>
                        </a:rPr>
                        <a:t>1</a:t>
                      </a:r>
                      <a:r>
                        <a:rPr kumimoji="1" lang="ja-JP" altLang="en-US" sz="1400" dirty="0">
                          <a:solidFill>
                            <a:schemeClr val="tx1"/>
                          </a:solidFill>
                        </a:rPr>
                        <a:t>システムあたり</a:t>
                      </a:r>
                      <a:r>
                        <a:rPr kumimoji="1" lang="en-US" altLang="ja-JP" sz="1400" dirty="0">
                          <a:solidFill>
                            <a:schemeClr val="tx1"/>
                          </a:solidFill>
                        </a:rPr>
                        <a:t>100ACD</a:t>
                      </a:r>
                    </a:p>
                  </a:txBody>
                  <a:tcPr/>
                </a:tc>
                <a:extLst>
                  <a:ext uri="{0D108BD9-81ED-4DB2-BD59-A6C34878D82A}">
                    <a16:rowId xmlns:a16="http://schemas.microsoft.com/office/drawing/2014/main" val="3544341120"/>
                  </a:ext>
                </a:extLst>
              </a:tr>
              <a:tr h="370840">
                <a:tc>
                  <a:txBody>
                    <a:bodyPr/>
                    <a:lstStyle/>
                    <a:p>
                      <a:r>
                        <a:rPr kumimoji="1" lang="ja-JP" altLang="en-US" sz="1400" dirty="0">
                          <a:solidFill>
                            <a:schemeClr val="tx1"/>
                          </a:solidFill>
                        </a:rPr>
                        <a:t>オペレータ</a:t>
                      </a:r>
                      <a:r>
                        <a:rPr kumimoji="1" lang="en-US" altLang="ja-JP" sz="1400" dirty="0">
                          <a:solidFill>
                            <a:schemeClr val="tx1"/>
                          </a:solidFill>
                        </a:rPr>
                        <a:t>ID</a:t>
                      </a:r>
                      <a:r>
                        <a:rPr kumimoji="1" lang="ja-JP" altLang="en-US" sz="1400" dirty="0">
                          <a:solidFill>
                            <a:schemeClr val="tx1"/>
                          </a:solidFill>
                        </a:rPr>
                        <a:t>払い出し可能数</a:t>
                      </a:r>
                    </a:p>
                  </a:txBody>
                  <a:tcPr/>
                </a:tc>
                <a:tc>
                  <a:txBody>
                    <a:bodyPr/>
                    <a:lstStyle/>
                    <a:p>
                      <a:r>
                        <a:rPr kumimoji="1" lang="en-US" altLang="ja-JP" sz="1400" dirty="0">
                          <a:solidFill>
                            <a:schemeClr val="tx1"/>
                          </a:solidFill>
                        </a:rPr>
                        <a:t>ID</a:t>
                      </a:r>
                      <a:r>
                        <a:rPr kumimoji="1" lang="ja-JP" altLang="en-US" sz="1400" dirty="0">
                          <a:solidFill>
                            <a:schemeClr val="tx1"/>
                          </a:solidFill>
                        </a:rPr>
                        <a:t>発行数無制限</a:t>
                      </a:r>
                    </a:p>
                  </a:txBody>
                  <a:tcPr/>
                </a:tc>
                <a:extLst>
                  <a:ext uri="{0D108BD9-81ED-4DB2-BD59-A6C34878D82A}">
                    <a16:rowId xmlns:a16="http://schemas.microsoft.com/office/drawing/2014/main" val="3701963434"/>
                  </a:ext>
                </a:extLst>
              </a:tr>
              <a:tr h="370840">
                <a:tc>
                  <a:txBody>
                    <a:bodyPr/>
                    <a:lstStyle/>
                    <a:p>
                      <a:r>
                        <a:rPr kumimoji="1" lang="ja-JP" altLang="en-US" sz="1400" dirty="0">
                          <a:solidFill>
                            <a:schemeClr val="tx1"/>
                          </a:solidFill>
                        </a:rPr>
                        <a:t>オペレータ同時ログイン数</a:t>
                      </a:r>
                    </a:p>
                  </a:txBody>
                  <a:tcPr/>
                </a:tc>
                <a:tc>
                  <a:txBody>
                    <a:bodyPr/>
                    <a:lstStyle/>
                    <a:p>
                      <a:r>
                        <a:rPr kumimoji="1" lang="en-US" altLang="ja-JP" sz="1400" dirty="0">
                          <a:solidFill>
                            <a:schemeClr val="tx1"/>
                          </a:solidFill>
                        </a:rPr>
                        <a:t>1</a:t>
                      </a:r>
                      <a:r>
                        <a:rPr kumimoji="1" lang="ja-JP" altLang="en-US" sz="1400" dirty="0">
                          <a:solidFill>
                            <a:schemeClr val="tx1"/>
                          </a:solidFill>
                        </a:rPr>
                        <a:t>ライセンスあたり</a:t>
                      </a:r>
                      <a:r>
                        <a:rPr kumimoji="1" lang="en-US" altLang="ja-JP" sz="1400" dirty="0">
                          <a:solidFill>
                            <a:schemeClr val="tx1"/>
                          </a:solidFill>
                        </a:rPr>
                        <a:t>1</a:t>
                      </a:r>
                      <a:r>
                        <a:rPr kumimoji="1" lang="ja-JP" altLang="en-US" sz="1400" dirty="0">
                          <a:solidFill>
                            <a:schemeClr val="tx1"/>
                          </a:solidFill>
                        </a:rPr>
                        <a:t>名</a:t>
                      </a:r>
                    </a:p>
                  </a:txBody>
                  <a:tcPr/>
                </a:tc>
                <a:extLst>
                  <a:ext uri="{0D108BD9-81ED-4DB2-BD59-A6C34878D82A}">
                    <a16:rowId xmlns:a16="http://schemas.microsoft.com/office/drawing/2014/main" val="3860217387"/>
                  </a:ext>
                </a:extLst>
              </a:tr>
              <a:tr h="370840">
                <a:tc>
                  <a:txBody>
                    <a:bodyPr/>
                    <a:lstStyle/>
                    <a:p>
                      <a:r>
                        <a:rPr kumimoji="1" lang="ja-JP" altLang="en-US" sz="1400" dirty="0">
                          <a:solidFill>
                            <a:schemeClr val="tx1"/>
                          </a:solidFill>
                        </a:rPr>
                        <a:t>ディスク容量</a:t>
                      </a:r>
                    </a:p>
                  </a:txBody>
                  <a:tcPr/>
                </a:tc>
                <a:tc>
                  <a:txBody>
                    <a:bodyPr/>
                    <a:lstStyle/>
                    <a:p>
                      <a:r>
                        <a:rPr kumimoji="1" lang="en-US" altLang="ja-JP" sz="1400" dirty="0">
                          <a:solidFill>
                            <a:schemeClr val="tx1"/>
                          </a:solidFill>
                        </a:rPr>
                        <a:t>40GB</a:t>
                      </a:r>
                      <a:r>
                        <a:rPr kumimoji="1" lang="ja-JP" altLang="en-US" sz="1400" dirty="0">
                          <a:solidFill>
                            <a:schemeClr val="tx1"/>
                          </a:solidFill>
                        </a:rPr>
                        <a:t>（実容量はシステム領域を含む</a:t>
                      </a:r>
                      <a:r>
                        <a:rPr kumimoji="1" lang="en-US" altLang="ja-JP" sz="1400" dirty="0">
                          <a:solidFill>
                            <a:schemeClr val="tx1"/>
                          </a:solidFill>
                        </a:rPr>
                        <a:t>30GB</a:t>
                      </a:r>
                      <a:r>
                        <a:rPr kumimoji="1" lang="ja-JP" altLang="en-US" sz="1400" dirty="0">
                          <a:solidFill>
                            <a:schemeClr val="tx1"/>
                          </a:solidFill>
                        </a:rPr>
                        <a:t>程度）</a:t>
                      </a:r>
                    </a:p>
                  </a:txBody>
                  <a:tcPr/>
                </a:tc>
                <a:extLst>
                  <a:ext uri="{0D108BD9-81ED-4DB2-BD59-A6C34878D82A}">
                    <a16:rowId xmlns:a16="http://schemas.microsoft.com/office/drawing/2014/main" val="1038205086"/>
                  </a:ext>
                </a:extLst>
              </a:tr>
            </a:tbl>
          </a:graphicData>
        </a:graphic>
      </p:graphicFrame>
      <p:sp>
        <p:nvSpPr>
          <p:cNvPr id="17" name="Text Box 3">
            <a:extLst>
              <a:ext uri="{FF2B5EF4-FFF2-40B4-BE49-F238E27FC236}">
                <a16:creationId xmlns:a16="http://schemas.microsoft.com/office/drawing/2014/main" id="{27C392EF-0DFA-4AF1-AB09-72BA2241727B}"/>
              </a:ext>
            </a:extLst>
          </p:cNvPr>
          <p:cNvSpPr txBox="1">
            <a:spLocks noChangeArrowheads="1"/>
          </p:cNvSpPr>
          <p:nvPr/>
        </p:nvSpPr>
        <p:spPr bwMode="auto">
          <a:xfrm>
            <a:off x="251520" y="5229200"/>
            <a:ext cx="60486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1pPr>
            <a:lvl2pPr marL="742950" indent="-28575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2pPr>
            <a:lvl3pPr marL="11430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3pPr>
            <a:lvl4pPr marL="16002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4pPr>
            <a:lvl5pPr marL="20574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9pPr>
          </a:lstStyle>
          <a:p>
            <a:pPr eaLnBrk="1" hangingPunct="1">
              <a:spcBef>
                <a:spcPct val="50000"/>
              </a:spcBef>
            </a:pPr>
            <a:r>
              <a:rPr lang="en-US" altLang="ja-JP" dirty="0"/>
              <a:t>■</a:t>
            </a:r>
            <a:r>
              <a:rPr lang="ja-JP" altLang="en-US" dirty="0"/>
              <a:t>　外部連携機能（基本ライセンスでご利用いただけます）</a:t>
            </a:r>
          </a:p>
        </p:txBody>
      </p:sp>
      <p:graphicFrame>
        <p:nvGraphicFramePr>
          <p:cNvPr id="18" name="表 17">
            <a:extLst>
              <a:ext uri="{FF2B5EF4-FFF2-40B4-BE49-F238E27FC236}">
                <a16:creationId xmlns:a16="http://schemas.microsoft.com/office/drawing/2014/main" id="{66A0A0B0-9301-45E5-A9C4-0D76A57AA985}"/>
              </a:ext>
            </a:extLst>
          </p:cNvPr>
          <p:cNvGraphicFramePr>
            <a:graphicFrameLocks noGrp="1"/>
          </p:cNvGraphicFramePr>
          <p:nvPr>
            <p:extLst>
              <p:ext uri="{D42A27DB-BD31-4B8C-83A1-F6EECF244321}">
                <p14:modId xmlns:p14="http://schemas.microsoft.com/office/powerpoint/2010/main" val="360486359"/>
              </p:ext>
            </p:extLst>
          </p:nvPr>
        </p:nvGraphicFramePr>
        <p:xfrm>
          <a:off x="467544" y="5661248"/>
          <a:ext cx="8003350" cy="1112520"/>
        </p:xfrm>
        <a:graphic>
          <a:graphicData uri="http://schemas.openxmlformats.org/drawingml/2006/table">
            <a:tbl>
              <a:tblPr firstCol="1" bandRow="1">
                <a:tableStyleId>{5C22544A-7EE6-4342-B048-85BDC9FD1C3A}</a:tableStyleId>
              </a:tblPr>
              <a:tblGrid>
                <a:gridCol w="3024336">
                  <a:extLst>
                    <a:ext uri="{9D8B030D-6E8A-4147-A177-3AD203B41FA5}">
                      <a16:colId xmlns:a16="http://schemas.microsoft.com/office/drawing/2014/main" val="4257086863"/>
                    </a:ext>
                  </a:extLst>
                </a:gridCol>
                <a:gridCol w="4979014">
                  <a:extLst>
                    <a:ext uri="{9D8B030D-6E8A-4147-A177-3AD203B41FA5}">
                      <a16:colId xmlns:a16="http://schemas.microsoft.com/office/drawing/2014/main" val="82279366"/>
                    </a:ext>
                  </a:extLst>
                </a:gridCol>
              </a:tblGrid>
              <a:tr h="370840">
                <a:tc>
                  <a:txBody>
                    <a:bodyPr/>
                    <a:lstStyle/>
                    <a:p>
                      <a:r>
                        <a:rPr kumimoji="1" lang="en-US" altLang="ja-JP" sz="1400" dirty="0">
                          <a:solidFill>
                            <a:schemeClr val="tx1"/>
                          </a:solidFill>
                        </a:rPr>
                        <a:t>Salesforce</a:t>
                      </a:r>
                      <a:r>
                        <a:rPr kumimoji="1" lang="ja-JP" altLang="en-US" sz="1400" dirty="0">
                          <a:solidFill>
                            <a:schemeClr val="tx1"/>
                          </a:solidFill>
                        </a:rPr>
                        <a:t>連携</a:t>
                      </a:r>
                    </a:p>
                  </a:txBody>
                  <a:tcPr/>
                </a:tc>
                <a:tc>
                  <a:txBody>
                    <a:bodyPr/>
                    <a:lstStyle/>
                    <a:p>
                      <a:r>
                        <a:rPr kumimoji="1" lang="en-US" altLang="ja-JP" sz="1400" dirty="0">
                          <a:solidFill>
                            <a:schemeClr val="tx1"/>
                          </a:solidFill>
                        </a:rPr>
                        <a:t>CTI</a:t>
                      </a:r>
                      <a:r>
                        <a:rPr kumimoji="1" lang="ja-JP" altLang="en-US" sz="1400" dirty="0">
                          <a:solidFill>
                            <a:schemeClr val="tx1"/>
                          </a:solidFill>
                        </a:rPr>
                        <a:t>標準連携・発着信履歴登録連携</a:t>
                      </a:r>
                    </a:p>
                  </a:txBody>
                  <a:tcPr/>
                </a:tc>
                <a:extLst>
                  <a:ext uri="{0D108BD9-81ED-4DB2-BD59-A6C34878D82A}">
                    <a16:rowId xmlns:a16="http://schemas.microsoft.com/office/drawing/2014/main" val="1784238938"/>
                  </a:ext>
                </a:extLst>
              </a:tr>
              <a:tr h="370840">
                <a:tc>
                  <a:txBody>
                    <a:bodyPr/>
                    <a:lstStyle/>
                    <a:p>
                      <a:r>
                        <a:rPr kumimoji="1" lang="ja-JP" altLang="en-US" sz="1400" dirty="0">
                          <a:solidFill>
                            <a:schemeClr val="tx1"/>
                          </a:solidFill>
                        </a:rPr>
                        <a:t>外部</a:t>
                      </a:r>
                      <a:r>
                        <a:rPr kumimoji="1" lang="en-US" altLang="ja-JP" sz="1400" dirty="0">
                          <a:solidFill>
                            <a:schemeClr val="tx1"/>
                          </a:solidFill>
                        </a:rPr>
                        <a:t>CRM</a:t>
                      </a:r>
                      <a:r>
                        <a:rPr kumimoji="1" lang="ja-JP" altLang="en-US" sz="1400" dirty="0">
                          <a:solidFill>
                            <a:schemeClr val="tx1"/>
                          </a:solidFill>
                        </a:rPr>
                        <a:t>・システム連携</a:t>
                      </a:r>
                    </a:p>
                  </a:txBody>
                  <a:tcPr/>
                </a:tc>
                <a:tc>
                  <a:txBody>
                    <a:bodyPr/>
                    <a:lstStyle/>
                    <a:p>
                      <a:r>
                        <a:rPr kumimoji="1" lang="ja-JP" altLang="en-US" sz="1400" dirty="0">
                          <a:solidFill>
                            <a:schemeClr val="tx1"/>
                          </a:solidFill>
                        </a:rPr>
                        <a:t>連携ソフトフォン利用</a:t>
                      </a:r>
                    </a:p>
                  </a:txBody>
                  <a:tcPr/>
                </a:tc>
                <a:extLst>
                  <a:ext uri="{0D108BD9-81ED-4DB2-BD59-A6C34878D82A}">
                    <a16:rowId xmlns:a16="http://schemas.microsoft.com/office/drawing/2014/main" val="3860217387"/>
                  </a:ext>
                </a:extLst>
              </a:tr>
              <a:tr h="370840">
                <a:tc>
                  <a:txBody>
                    <a:bodyPr/>
                    <a:lstStyle/>
                    <a:p>
                      <a:r>
                        <a:rPr kumimoji="1" lang="ja-JP" altLang="en-US" sz="1400" dirty="0">
                          <a:solidFill>
                            <a:schemeClr val="tx1"/>
                          </a:solidFill>
                        </a:rPr>
                        <a:t>顧客情報インポート・発着信履歴出力</a:t>
                      </a:r>
                    </a:p>
                  </a:txBody>
                  <a:tcPr/>
                </a:tc>
                <a:tc>
                  <a:txBody>
                    <a:bodyPr/>
                    <a:lstStyle/>
                    <a:p>
                      <a:r>
                        <a:rPr kumimoji="1" lang="ja-JP" altLang="en-US" sz="1400" dirty="0">
                          <a:solidFill>
                            <a:schemeClr val="tx1"/>
                          </a:solidFill>
                        </a:rPr>
                        <a:t>専用</a:t>
                      </a:r>
                      <a:r>
                        <a:rPr kumimoji="1" lang="en-US" altLang="ja-JP" sz="1400" dirty="0">
                          <a:solidFill>
                            <a:schemeClr val="tx1"/>
                          </a:solidFill>
                        </a:rPr>
                        <a:t>API</a:t>
                      </a:r>
                      <a:r>
                        <a:rPr kumimoji="1" lang="ja-JP" altLang="en-US" sz="1400" dirty="0">
                          <a:solidFill>
                            <a:schemeClr val="tx1"/>
                          </a:solidFill>
                        </a:rPr>
                        <a:t>ご提供</a:t>
                      </a:r>
                    </a:p>
                  </a:txBody>
                  <a:tcPr/>
                </a:tc>
                <a:extLst>
                  <a:ext uri="{0D108BD9-81ED-4DB2-BD59-A6C34878D82A}">
                    <a16:rowId xmlns:a16="http://schemas.microsoft.com/office/drawing/2014/main" val="1038205086"/>
                  </a:ext>
                </a:extLst>
              </a:tr>
            </a:tbl>
          </a:graphicData>
        </a:graphic>
      </p:graphicFrame>
    </p:spTree>
    <p:extLst>
      <p:ext uri="{BB962C8B-B14F-4D97-AF65-F5344CB8AC3E}">
        <p14:creationId xmlns:p14="http://schemas.microsoft.com/office/powerpoint/2010/main" val="56505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オプション価格表</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35</a:t>
            </a:fld>
            <a:endParaRPr lang="en-US" altLang="ja-JP"/>
          </a:p>
        </p:txBody>
      </p:sp>
      <p:sp>
        <p:nvSpPr>
          <p:cNvPr id="4" name="Text Box 35"/>
          <p:cNvSpPr txBox="1">
            <a:spLocks noChangeArrowheads="1"/>
          </p:cNvSpPr>
          <p:nvPr/>
        </p:nvSpPr>
        <p:spPr bwMode="auto">
          <a:xfrm>
            <a:off x="8175625" y="836712"/>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（税別）</a:t>
            </a:r>
          </a:p>
        </p:txBody>
      </p:sp>
      <p:sp>
        <p:nvSpPr>
          <p:cNvPr id="5" name="Text Box 51"/>
          <p:cNvSpPr txBox="1">
            <a:spLocks noChangeArrowheads="1"/>
          </p:cNvSpPr>
          <p:nvPr/>
        </p:nvSpPr>
        <p:spPr bwMode="auto">
          <a:xfrm>
            <a:off x="250825" y="3140968"/>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1pPr>
            <a:lvl2pPr marL="742950" indent="-28575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2pPr>
            <a:lvl3pPr marL="11430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3pPr>
            <a:lvl4pPr marL="16002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4pPr>
            <a:lvl5pPr marL="20574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9pPr>
          </a:lstStyle>
          <a:p>
            <a:pPr eaLnBrk="1" hangingPunct="1">
              <a:spcBef>
                <a:spcPct val="50000"/>
              </a:spcBef>
            </a:pPr>
            <a:r>
              <a:rPr lang="en-US" altLang="ja-JP" sz="1600" dirty="0"/>
              <a:t>■</a:t>
            </a:r>
            <a:r>
              <a:rPr lang="ja-JP" altLang="en-US" sz="1600" dirty="0"/>
              <a:t>電話機・ヘッドセット等</a:t>
            </a:r>
          </a:p>
        </p:txBody>
      </p:sp>
      <p:graphicFrame>
        <p:nvGraphicFramePr>
          <p:cNvPr id="6" name="Group 265"/>
          <p:cNvGraphicFramePr>
            <a:graphicFrameLocks noGrp="1"/>
          </p:cNvGraphicFramePr>
          <p:nvPr>
            <p:extLst>
              <p:ext uri="{D42A27DB-BD31-4B8C-83A1-F6EECF244321}">
                <p14:modId xmlns:p14="http://schemas.microsoft.com/office/powerpoint/2010/main" val="2100503182"/>
              </p:ext>
            </p:extLst>
          </p:nvPr>
        </p:nvGraphicFramePr>
        <p:xfrm>
          <a:off x="323850" y="3532366"/>
          <a:ext cx="8501063" cy="1042416"/>
        </p:xfrm>
        <a:graphic>
          <a:graphicData uri="http://schemas.openxmlformats.org/drawingml/2006/table">
            <a:tbl>
              <a:tblPr firstRow="1" firstCol="1" bandRow="1">
                <a:effectLst/>
                <a:tableStyleId>{3C2FFA5D-87B4-456A-9821-1D502468CF0F}</a:tableStyleId>
              </a:tblPr>
              <a:tblGrid>
                <a:gridCol w="1943894">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gridCol w="2812753">
                  <a:extLst>
                    <a:ext uri="{9D8B030D-6E8A-4147-A177-3AD203B41FA5}">
                      <a16:colId xmlns:a16="http://schemas.microsoft.com/office/drawing/2014/main" val="20002"/>
                    </a:ext>
                  </a:extLst>
                </a:gridCol>
              </a:tblGrid>
              <a:tr h="223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料金</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a:ln>
                            <a:noFill/>
                          </a:ln>
                          <a:effectLst/>
                        </a:rPr>
                        <a:t>仕様</a:t>
                      </a:r>
                      <a:endParaRPr kumimoji="1" lang="ja-JP" altLang="en-US" sz="12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horzOverflow="overflow"/>
                </a:tc>
                <a:extLst>
                  <a:ext uri="{0D108BD9-81ED-4DB2-BD59-A6C34878D82A}">
                    <a16:rowId xmlns:a16="http://schemas.microsoft.com/office/drawing/2014/main" val="10000"/>
                  </a:ext>
                </a:extLst>
              </a:tr>
              <a:tr h="223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u="none" strike="noStrike" cap="none" normalizeH="0" baseline="0">
                          <a:ln>
                            <a:noFill/>
                          </a:ln>
                          <a:effectLst/>
                        </a:rPr>
                        <a:t>IP</a:t>
                      </a:r>
                      <a:r>
                        <a:rPr kumimoji="1" lang="ja-JP" altLang="en-US" sz="1200" u="none" strike="noStrike" cap="none" normalizeH="0" baseline="0">
                          <a:ln>
                            <a:noFill/>
                          </a:ln>
                          <a:effectLst/>
                        </a:rPr>
                        <a:t>電話機</a:t>
                      </a:r>
                      <a:endParaRPr kumimoji="1" lang="ja-JP" altLang="en-US" sz="12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（買取）</a:t>
                      </a:r>
                      <a:r>
                        <a:rPr kumimoji="1" lang="en-US" altLang="ja-JP" sz="1200" u="none" strike="noStrike" cap="none" normalizeH="0" baseline="0" dirty="0">
                          <a:ln>
                            <a:noFill/>
                          </a:ln>
                          <a:effectLst/>
                        </a:rPr>
                        <a:t>13,000</a:t>
                      </a:r>
                      <a:r>
                        <a:rPr kumimoji="1" lang="ja-JP" altLang="en-US" sz="1200" u="none" strike="noStrike" cap="none" normalizeH="0" baseline="0" dirty="0">
                          <a:ln>
                            <a:noFill/>
                          </a:ln>
                          <a:effectLst/>
                        </a:rPr>
                        <a:t>円</a:t>
                      </a:r>
                      <a:r>
                        <a:rPr kumimoji="1" lang="en-US" altLang="ja-JP" sz="1200" u="none" strike="noStrike" cap="none" normalizeH="0" baseline="0" dirty="0">
                          <a:ln>
                            <a:noFill/>
                          </a:ln>
                          <a:effectLst/>
                        </a:rPr>
                        <a:t>/</a:t>
                      </a:r>
                      <a:r>
                        <a:rPr kumimoji="1" lang="ja-JP" altLang="en-US" sz="1200" u="none" strike="noStrike" cap="none" normalizeH="0" baseline="0" dirty="0">
                          <a:ln>
                            <a:noFill/>
                          </a:ln>
                          <a:effectLst/>
                        </a:rPr>
                        <a:t>台</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海外メーカー製</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extLst>
                  <a:ext uri="{0D108BD9-81ED-4DB2-BD59-A6C34878D82A}">
                    <a16:rowId xmlns:a16="http://schemas.microsoft.com/office/drawing/2014/main" val="10001"/>
                  </a:ext>
                </a:extLst>
              </a:tr>
              <a:tr h="223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シンプルヘッドセット</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（買取）</a:t>
                      </a:r>
                      <a:r>
                        <a:rPr kumimoji="1" lang="en-US" altLang="ja-JP" sz="1200" u="none" strike="noStrike" cap="none" normalizeH="0" baseline="0" dirty="0">
                          <a:ln>
                            <a:noFill/>
                          </a:ln>
                          <a:effectLst/>
                        </a:rPr>
                        <a:t>6,200</a:t>
                      </a:r>
                      <a:r>
                        <a:rPr kumimoji="1" lang="ja-JP" altLang="en-US" sz="1200" u="none" strike="noStrike" cap="none" normalizeH="0" baseline="0" dirty="0">
                          <a:ln>
                            <a:noFill/>
                          </a:ln>
                          <a:effectLst/>
                        </a:rPr>
                        <a:t>円</a:t>
                      </a:r>
                      <a:r>
                        <a:rPr kumimoji="1" lang="en-US" altLang="ja-JP" sz="1200" u="none" strike="noStrike" cap="none" normalizeH="0" baseline="0" dirty="0">
                          <a:ln>
                            <a:noFill/>
                          </a:ln>
                          <a:effectLst/>
                        </a:rPr>
                        <a:t>/</a:t>
                      </a:r>
                      <a:r>
                        <a:rPr kumimoji="1" lang="ja-JP" altLang="en-US" sz="1200" u="none" strike="noStrike" cap="none" normalizeH="0" baseline="0" dirty="0">
                          <a:ln>
                            <a:noFill/>
                          </a:ln>
                          <a:effectLst/>
                        </a:rPr>
                        <a:t>台</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u="none" strike="noStrike" cap="none" normalizeH="0" baseline="0" dirty="0">
                          <a:ln>
                            <a:noFill/>
                          </a:ln>
                          <a:effectLst/>
                        </a:rPr>
                        <a:t>IP</a:t>
                      </a:r>
                      <a:r>
                        <a:rPr kumimoji="1" lang="ja-JP" altLang="en-US" sz="1200" u="none" strike="noStrike" cap="none" normalizeH="0" baseline="0" dirty="0">
                          <a:ln>
                            <a:noFill/>
                          </a:ln>
                          <a:effectLst/>
                        </a:rPr>
                        <a:t>電話機用（</a:t>
                      </a:r>
                      <a:r>
                        <a:rPr kumimoji="1" lang="en-US" altLang="ja-JP" sz="1200" u="none" strike="noStrike" cap="none" normalizeH="0" baseline="0" dirty="0">
                          <a:ln>
                            <a:noFill/>
                          </a:ln>
                          <a:effectLst/>
                        </a:rPr>
                        <a:t>RJ-9</a:t>
                      </a:r>
                      <a:r>
                        <a:rPr kumimoji="1" lang="ja-JP" altLang="en-US" sz="1200" u="none" strike="noStrike" cap="none" normalizeH="0" baseline="0" dirty="0">
                          <a:ln>
                            <a:noFill/>
                          </a:ln>
                          <a:effectLst/>
                        </a:rPr>
                        <a:t>端子）</a:t>
                      </a:r>
                      <a:endParaRPr kumimoji="1" lang="en-US" altLang="ja-JP" sz="12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海外メーカー製</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extLst>
                  <a:ext uri="{0D108BD9-81ED-4DB2-BD59-A6C34878D82A}">
                    <a16:rowId xmlns:a16="http://schemas.microsoft.com/office/drawing/2014/main" val="10003"/>
                  </a:ext>
                </a:extLst>
              </a:tr>
            </a:tbl>
          </a:graphicData>
        </a:graphic>
      </p:graphicFrame>
      <p:graphicFrame>
        <p:nvGraphicFramePr>
          <p:cNvPr id="7" name="Group 265"/>
          <p:cNvGraphicFramePr>
            <a:graphicFrameLocks noGrp="1"/>
          </p:cNvGraphicFramePr>
          <p:nvPr>
            <p:extLst>
              <p:ext uri="{D42A27DB-BD31-4B8C-83A1-F6EECF244321}">
                <p14:modId xmlns:p14="http://schemas.microsoft.com/office/powerpoint/2010/main" val="817317945"/>
              </p:ext>
            </p:extLst>
          </p:nvPr>
        </p:nvGraphicFramePr>
        <p:xfrm>
          <a:off x="323528" y="1143447"/>
          <a:ext cx="8501063" cy="1261872"/>
        </p:xfrm>
        <a:graphic>
          <a:graphicData uri="http://schemas.openxmlformats.org/drawingml/2006/table">
            <a:tbl>
              <a:tblPr firstRow="1" firstCol="1" bandRow="1">
                <a:effectLst/>
                <a:tableStyleId>{3C2FFA5D-87B4-456A-9821-1D502468CF0F}</a:tableStyleId>
              </a:tblPr>
              <a:tblGrid>
                <a:gridCol w="1944216">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gridCol w="2812431">
                  <a:extLst>
                    <a:ext uri="{9D8B030D-6E8A-4147-A177-3AD203B41FA5}">
                      <a16:colId xmlns:a16="http://schemas.microsoft.com/office/drawing/2014/main" val="20002"/>
                    </a:ext>
                  </a:extLst>
                </a:gridCol>
              </a:tblGrid>
              <a:tr h="223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料金</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a:ln>
                            <a:noFill/>
                          </a:ln>
                          <a:effectLst/>
                        </a:rPr>
                        <a:t>仕様</a:t>
                      </a:r>
                      <a:endParaRPr kumimoji="1" lang="ja-JP" altLang="en-US" sz="1200" b="0" i="0" u="none" strike="noStrike" cap="none" normalizeH="0" baseline="0">
                        <a:ln>
                          <a:noFill/>
                        </a:ln>
                        <a:solidFill>
                          <a:schemeClr val="tx1"/>
                        </a:solidFill>
                        <a:effectLst/>
                        <a:latin typeface="HGP創英角ｺﾞｼｯｸUB" pitchFamily="50" charset="-128"/>
                        <a:ea typeface="HGP創英角ｺﾞｼｯｸUB" pitchFamily="50" charset="-128"/>
                      </a:endParaRPr>
                    </a:p>
                  </a:txBody>
                  <a:tcPr horzOverflow="overflow"/>
                </a:tc>
                <a:extLst>
                  <a:ext uri="{0D108BD9-81ED-4DB2-BD59-A6C34878D82A}">
                    <a16:rowId xmlns:a16="http://schemas.microsoft.com/office/drawing/2014/main" val="10000"/>
                  </a:ext>
                </a:extLst>
              </a:tr>
              <a:tr h="223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ディスク容量変更</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合計</a:t>
                      </a:r>
                      <a:r>
                        <a:rPr kumimoji="1" lang="en-US" altLang="ja-JP" sz="1200" u="none" strike="noStrike" cap="none" normalizeH="0" baseline="0" dirty="0">
                          <a:ln>
                            <a:noFill/>
                          </a:ln>
                          <a:effectLst/>
                        </a:rPr>
                        <a:t>100GB</a:t>
                      </a:r>
                      <a:endParaRPr kumimoji="1" lang="en-US" altLang="ja-JP"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（初期）</a:t>
                      </a:r>
                      <a:r>
                        <a:rPr kumimoji="1" lang="en-US" altLang="ja-JP" sz="1200" u="none" strike="noStrike" cap="none" normalizeH="0" baseline="0" dirty="0">
                          <a:ln>
                            <a:noFill/>
                          </a:ln>
                          <a:effectLst/>
                        </a:rPr>
                        <a:t>10,000</a:t>
                      </a:r>
                      <a:r>
                        <a:rPr kumimoji="1" lang="ja-JP" altLang="en-US" sz="1200" u="none" strike="noStrike" cap="none" normalizeH="0" baseline="0" dirty="0">
                          <a:ln>
                            <a:noFill/>
                          </a:ln>
                          <a:effectLst/>
                        </a:rPr>
                        <a:t>円　（月額）</a:t>
                      </a:r>
                      <a:r>
                        <a:rPr kumimoji="1" lang="en-US" altLang="ja-JP" sz="1200" u="none" strike="noStrike" cap="none" normalizeH="0" baseline="0" dirty="0">
                          <a:ln>
                            <a:noFill/>
                          </a:ln>
                          <a:effectLst/>
                        </a:rPr>
                        <a:t>10,000</a:t>
                      </a:r>
                      <a:r>
                        <a:rPr kumimoji="1" lang="ja-JP" altLang="en-US" sz="1200" u="none" strike="noStrike" cap="none" normalizeH="0" baseline="0" dirty="0">
                          <a:ln>
                            <a:noFill/>
                          </a:ln>
                          <a:effectLst/>
                        </a:rPr>
                        <a:t>円</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dirty="0"/>
                        <a:t>実容量はシステム領域を含む</a:t>
                      </a:r>
                      <a:r>
                        <a:rPr kumimoji="1" lang="en-US" altLang="ja-JP" sz="1200" dirty="0"/>
                        <a:t>80GB</a:t>
                      </a:r>
                      <a:r>
                        <a:rPr kumimoji="1" lang="ja-JP" altLang="en-US" sz="1200" dirty="0"/>
                        <a:t>程度</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extLst>
                  <a:ext uri="{0D108BD9-81ED-4DB2-BD59-A6C34878D82A}">
                    <a16:rowId xmlns:a16="http://schemas.microsoft.com/office/drawing/2014/main" val="10003"/>
                  </a:ext>
                </a:extLst>
              </a:tr>
              <a:tr h="223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ディスク容量変更</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合計</a:t>
                      </a:r>
                      <a:r>
                        <a:rPr kumimoji="1" lang="en-US" altLang="ja-JP" sz="1200" u="none" strike="noStrike" cap="none" normalizeH="0" baseline="0" dirty="0">
                          <a:ln>
                            <a:noFill/>
                          </a:ln>
                          <a:effectLst/>
                        </a:rPr>
                        <a:t>250GB</a:t>
                      </a:r>
                      <a:endParaRPr kumimoji="1" lang="en-US" altLang="ja-JP"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（初期）</a:t>
                      </a:r>
                      <a:r>
                        <a:rPr kumimoji="1" lang="en-US" altLang="ja-JP" sz="1200" u="none" strike="noStrike" cap="none" normalizeH="0" baseline="0" dirty="0">
                          <a:ln>
                            <a:noFill/>
                          </a:ln>
                          <a:effectLst/>
                        </a:rPr>
                        <a:t>10,000</a:t>
                      </a:r>
                      <a:r>
                        <a:rPr kumimoji="1" lang="ja-JP" altLang="en-US" sz="1200" u="none" strike="noStrike" cap="none" normalizeH="0" baseline="0" dirty="0">
                          <a:ln>
                            <a:noFill/>
                          </a:ln>
                          <a:effectLst/>
                        </a:rPr>
                        <a:t>円　（月額）</a:t>
                      </a:r>
                      <a:r>
                        <a:rPr kumimoji="1" lang="en-US" altLang="ja-JP" sz="1200" u="none" strike="noStrike" cap="none" normalizeH="0" baseline="0" dirty="0">
                          <a:ln>
                            <a:noFill/>
                          </a:ln>
                          <a:effectLst/>
                        </a:rPr>
                        <a:t>20,000</a:t>
                      </a:r>
                      <a:r>
                        <a:rPr kumimoji="1" lang="ja-JP" altLang="en-US" sz="1200" u="none" strike="noStrike" cap="none" normalizeH="0" baseline="0" dirty="0">
                          <a:ln>
                            <a:noFill/>
                          </a:ln>
                          <a:effectLst/>
                        </a:rPr>
                        <a:t>円</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dirty="0"/>
                        <a:t>実容量はシステム領域を含む</a:t>
                      </a:r>
                      <a:r>
                        <a:rPr kumimoji="1" lang="en-US" altLang="ja-JP" sz="1200" dirty="0"/>
                        <a:t>200GB</a:t>
                      </a:r>
                      <a:r>
                        <a:rPr kumimoji="1" lang="ja-JP" altLang="en-US" sz="1200" dirty="0"/>
                        <a:t>程度</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anchor="ctr" horzOverflow="overflow"/>
                </a:tc>
                <a:extLst>
                  <a:ext uri="{0D108BD9-81ED-4DB2-BD59-A6C34878D82A}">
                    <a16:rowId xmlns:a16="http://schemas.microsoft.com/office/drawing/2014/main" val="10004"/>
                  </a:ext>
                </a:extLst>
              </a:tr>
            </a:tbl>
          </a:graphicData>
        </a:graphic>
      </p:graphicFrame>
      <p:sp>
        <p:nvSpPr>
          <p:cNvPr id="8" name="Text Box 35"/>
          <p:cNvSpPr txBox="1">
            <a:spLocks noChangeArrowheads="1"/>
          </p:cNvSpPr>
          <p:nvPr/>
        </p:nvSpPr>
        <p:spPr bwMode="auto">
          <a:xfrm>
            <a:off x="8175625" y="3247984"/>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（税別）</a:t>
            </a:r>
          </a:p>
        </p:txBody>
      </p:sp>
      <p:sp>
        <p:nvSpPr>
          <p:cNvPr id="9" name="正方形/長方形 8"/>
          <p:cNvSpPr/>
          <p:nvPr/>
        </p:nvSpPr>
        <p:spPr>
          <a:xfrm>
            <a:off x="261402" y="2447310"/>
            <a:ext cx="8507288" cy="261610"/>
          </a:xfrm>
          <a:prstGeom prst="rect">
            <a:avLst/>
          </a:prstGeom>
        </p:spPr>
        <p:txBody>
          <a:bodyPr wrap="square">
            <a:spAutoFit/>
          </a:bodyPr>
          <a:lstStyle/>
          <a:p>
            <a:pPr marL="271463" lvl="0" indent="-271463">
              <a:spcBef>
                <a:spcPct val="20000"/>
              </a:spcBef>
              <a:buFont typeface="HGP創英角ｺﾞｼｯｸUB" pitchFamily="50" charset="-128"/>
              <a:buChar char="※"/>
            </a:pPr>
            <a:r>
              <a:rPr lang="ja-JP" altLang="en-US" sz="1100" kern="0" dirty="0">
                <a:solidFill>
                  <a:srgbClr val="000000"/>
                </a:solidFill>
                <a:latin typeface="HGP創英角ｺﾞｼｯｸUB"/>
                <a:ea typeface="HGP創英角ｺﾞｼｯｸUB"/>
              </a:rPr>
              <a:t>ディスクご利用状況によっては、容量変更オプションの解除をお受けできない場合や個別に費用が発生する場合がございます。</a:t>
            </a:r>
            <a:endParaRPr lang="en-US" altLang="ja-JP" sz="1100" kern="0" dirty="0">
              <a:solidFill>
                <a:srgbClr val="000000"/>
              </a:solidFill>
              <a:latin typeface="HGP創英角ｺﾞｼｯｸUB"/>
              <a:ea typeface="HGP創英角ｺﾞｼｯｸUB"/>
            </a:endParaRPr>
          </a:p>
        </p:txBody>
      </p:sp>
      <p:sp>
        <p:nvSpPr>
          <p:cNvPr id="11" name="Text Box 3"/>
          <p:cNvSpPr txBox="1">
            <a:spLocks noChangeArrowheads="1"/>
          </p:cNvSpPr>
          <p:nvPr/>
        </p:nvSpPr>
        <p:spPr bwMode="auto">
          <a:xfrm>
            <a:off x="250825" y="764704"/>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1pPr>
            <a:lvl2pPr marL="742950" indent="-28575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2pPr>
            <a:lvl3pPr marL="11430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3pPr>
            <a:lvl4pPr marL="16002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4pPr>
            <a:lvl5pPr marL="20574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9pPr>
          </a:lstStyle>
          <a:p>
            <a:pPr eaLnBrk="1" hangingPunct="1">
              <a:spcBef>
                <a:spcPct val="50000"/>
              </a:spcBef>
            </a:pPr>
            <a:r>
              <a:rPr lang="en-US" altLang="ja-JP" sz="1600" dirty="0"/>
              <a:t>■</a:t>
            </a:r>
            <a:r>
              <a:rPr lang="ja-JP" altLang="en-US" sz="1600" dirty="0"/>
              <a:t>ディスク容量の追加（変更）</a:t>
            </a:r>
          </a:p>
        </p:txBody>
      </p:sp>
      <p:sp>
        <p:nvSpPr>
          <p:cNvPr id="12" name="Text Box 3">
            <a:extLst>
              <a:ext uri="{FF2B5EF4-FFF2-40B4-BE49-F238E27FC236}">
                <a16:creationId xmlns:a16="http://schemas.microsoft.com/office/drawing/2014/main" id="{7AA6E6C6-45F4-4CE2-B40F-DA937F64E7F7}"/>
              </a:ext>
            </a:extLst>
          </p:cNvPr>
          <p:cNvSpPr txBox="1">
            <a:spLocks noChangeArrowheads="1"/>
          </p:cNvSpPr>
          <p:nvPr/>
        </p:nvSpPr>
        <p:spPr bwMode="auto">
          <a:xfrm>
            <a:off x="250825" y="5096455"/>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1pPr>
            <a:lvl2pPr marL="742950" indent="-28575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2pPr>
            <a:lvl3pPr marL="11430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3pPr>
            <a:lvl4pPr marL="16002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4pPr>
            <a:lvl5pPr marL="20574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9pPr>
          </a:lstStyle>
          <a:p>
            <a:pPr eaLnBrk="1" hangingPunct="1">
              <a:spcBef>
                <a:spcPct val="50000"/>
              </a:spcBef>
            </a:pPr>
            <a:r>
              <a:rPr lang="en-US" altLang="ja-JP" sz="1600" dirty="0"/>
              <a:t>■</a:t>
            </a:r>
            <a:r>
              <a:rPr lang="ja-JP" altLang="en-US" sz="1600" dirty="0"/>
              <a:t>カスタマイズ</a:t>
            </a:r>
          </a:p>
        </p:txBody>
      </p:sp>
      <p:graphicFrame>
        <p:nvGraphicFramePr>
          <p:cNvPr id="13" name="Group 194">
            <a:extLst>
              <a:ext uri="{FF2B5EF4-FFF2-40B4-BE49-F238E27FC236}">
                <a16:creationId xmlns:a16="http://schemas.microsoft.com/office/drawing/2014/main" id="{DCE0B5B1-7346-4B4F-99E6-BF861ABCCB17}"/>
              </a:ext>
            </a:extLst>
          </p:cNvPr>
          <p:cNvGraphicFramePr>
            <a:graphicFrameLocks noGrp="1"/>
          </p:cNvGraphicFramePr>
          <p:nvPr>
            <p:extLst>
              <p:ext uri="{D42A27DB-BD31-4B8C-83A1-F6EECF244321}">
                <p14:modId xmlns:p14="http://schemas.microsoft.com/office/powerpoint/2010/main" val="2117653234"/>
              </p:ext>
            </p:extLst>
          </p:nvPr>
        </p:nvGraphicFramePr>
        <p:xfrm>
          <a:off x="323850" y="5528255"/>
          <a:ext cx="8501063" cy="565041"/>
        </p:xfrm>
        <a:graphic>
          <a:graphicData uri="http://schemas.openxmlformats.org/drawingml/2006/table">
            <a:tbl>
              <a:tblPr firstCol="1" bandRow="1">
                <a:effectLst/>
                <a:tableStyleId>{3C2FFA5D-87B4-456A-9821-1D502468CF0F}</a:tableStyleId>
              </a:tblPr>
              <a:tblGrid>
                <a:gridCol w="2231926">
                  <a:extLst>
                    <a:ext uri="{9D8B030D-6E8A-4147-A177-3AD203B41FA5}">
                      <a16:colId xmlns:a16="http://schemas.microsoft.com/office/drawing/2014/main" val="20000"/>
                    </a:ext>
                  </a:extLst>
                </a:gridCol>
                <a:gridCol w="6269137">
                  <a:extLst>
                    <a:ext uri="{9D8B030D-6E8A-4147-A177-3AD203B41FA5}">
                      <a16:colId xmlns:a16="http://schemas.microsoft.com/office/drawing/2014/main" val="20001"/>
                    </a:ext>
                  </a:extLst>
                </a:gridCol>
              </a:tblGrid>
              <a:tr h="2744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バージョンアップ</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T="45737" marB="45737"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u="none" strike="noStrike" cap="none" normalizeH="0" baseline="0" dirty="0">
                          <a:ln>
                            <a:noFill/>
                          </a:ln>
                          <a:effectLst/>
                        </a:rPr>
                        <a:t>費用・所要時間などを個別にお見積もりの上、ご対応いたします。</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T="45737" marB="45737" anchor="ctr" horzOverflow="overflow"/>
                </a:tc>
                <a:extLst>
                  <a:ext uri="{0D108BD9-81ED-4DB2-BD59-A6C34878D82A}">
                    <a16:rowId xmlns:a16="http://schemas.microsoft.com/office/drawing/2014/main" val="10002"/>
                  </a:ext>
                </a:extLst>
              </a:tr>
              <a:tr h="29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その他のカスタマイズご要望</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T="45737" marB="4573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u="none" strike="noStrike" cap="none" normalizeH="0" baseline="0" dirty="0">
                          <a:ln>
                            <a:noFill/>
                          </a:ln>
                          <a:effectLst/>
                        </a:rPr>
                        <a:t>お問い合せください</a:t>
                      </a:r>
                      <a:endParaRPr kumimoji="1" lang="ja-JP" altLang="en-US" sz="1200" b="0" i="0" u="none" strike="noStrike" cap="none" normalizeH="0" baseline="0" dirty="0">
                        <a:ln>
                          <a:noFill/>
                        </a:ln>
                        <a:solidFill>
                          <a:schemeClr val="tx1"/>
                        </a:solidFill>
                        <a:effectLst/>
                        <a:latin typeface="HGP創英角ｺﾞｼｯｸUB" pitchFamily="50" charset="-128"/>
                        <a:ea typeface="HGP創英角ｺﾞｼｯｸUB" pitchFamily="50" charset="-128"/>
                      </a:endParaRPr>
                    </a:p>
                  </a:txBody>
                  <a:tcPr marT="45737" marB="45737" anchor="ctr" horzOverflow="overflow"/>
                </a:tc>
                <a:extLst>
                  <a:ext uri="{0D108BD9-81ED-4DB2-BD59-A6C34878D82A}">
                    <a16:rowId xmlns:a16="http://schemas.microsoft.com/office/drawing/2014/main" val="10003"/>
                  </a:ext>
                </a:extLst>
              </a:tr>
            </a:tbl>
          </a:graphicData>
        </a:graphic>
      </p:graphicFrame>
      <p:sp>
        <p:nvSpPr>
          <p:cNvPr id="14" name="Text Box 35">
            <a:extLst>
              <a:ext uri="{FF2B5EF4-FFF2-40B4-BE49-F238E27FC236}">
                <a16:creationId xmlns:a16="http://schemas.microsoft.com/office/drawing/2014/main" id="{2D7E1572-F56D-4AFD-AC76-8BFFAD9F904D}"/>
              </a:ext>
            </a:extLst>
          </p:cNvPr>
          <p:cNvSpPr txBox="1">
            <a:spLocks noChangeArrowheads="1"/>
          </p:cNvSpPr>
          <p:nvPr/>
        </p:nvSpPr>
        <p:spPr bwMode="auto">
          <a:xfrm>
            <a:off x="8175625" y="5240124"/>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a:t>（税別）</a:t>
            </a:r>
          </a:p>
        </p:txBody>
      </p:sp>
    </p:spTree>
    <p:extLst>
      <p:ext uri="{BB962C8B-B14F-4D97-AF65-F5344CB8AC3E}">
        <p14:creationId xmlns:p14="http://schemas.microsoft.com/office/powerpoint/2010/main" val="3153712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その他ご注意事項</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36</a:t>
            </a:fld>
            <a:endParaRPr lang="en-US" altLang="ja-JP"/>
          </a:p>
        </p:txBody>
      </p:sp>
      <p:sp>
        <p:nvSpPr>
          <p:cNvPr id="5" name="Rectangle 3"/>
          <p:cNvSpPr txBox="1">
            <a:spLocks noChangeArrowheads="1"/>
          </p:cNvSpPr>
          <p:nvPr/>
        </p:nvSpPr>
        <p:spPr>
          <a:xfrm>
            <a:off x="359532" y="1268760"/>
            <a:ext cx="8424936" cy="4608512"/>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（料金プランについて） </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プラン内容については予告なく変更することがございます。</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料金については、弊社が消費税非課税・免税・対象外と判断するものを除き、原則として税別料金になります。</a:t>
            </a:r>
          </a:p>
          <a:p>
            <a:pPr marL="271463" indent="-271463" eaLnBrk="1" hangingPunct="1">
              <a:buFont typeface="HGP創英角ｺﾞｼｯｸUB" pitchFamily="50" charset="-128"/>
              <a:buChar char="※"/>
            </a:pPr>
            <a:r>
              <a:rPr lang="en-US" altLang="ja-JP" sz="900" kern="0" dirty="0">
                <a:latin typeface="HGPｺﾞｼｯｸE" panose="020B0900000000000000" pitchFamily="50" charset="-128"/>
                <a:ea typeface="HGPｺﾞｼｯｸE" panose="020B0900000000000000" pitchFamily="50" charset="-128"/>
              </a:rPr>
              <a:t>IP</a:t>
            </a:r>
            <a:r>
              <a:rPr lang="ja-JP" altLang="en-US" sz="900" kern="0" dirty="0">
                <a:latin typeface="HGPｺﾞｼｯｸE" panose="020B0900000000000000" pitchFamily="50" charset="-128"/>
                <a:ea typeface="HGPｺﾞｼｯｸE" panose="020B0900000000000000" pitchFamily="50" charset="-128"/>
              </a:rPr>
              <a:t>電話機及びヘッドセット共に、保証期間はご購入より</a:t>
            </a:r>
            <a:r>
              <a:rPr lang="en-US" altLang="ja-JP" sz="900" kern="0" dirty="0">
                <a:latin typeface="HGPｺﾞｼｯｸE" panose="020B0900000000000000" pitchFamily="50" charset="-128"/>
                <a:ea typeface="HGPｺﾞｼｯｸE" panose="020B0900000000000000" pitchFamily="50" charset="-128"/>
              </a:rPr>
              <a:t>6</a:t>
            </a:r>
            <a:r>
              <a:rPr lang="ja-JP" altLang="en-US" sz="900" kern="0" dirty="0">
                <a:latin typeface="HGPｺﾞｼｯｸE" panose="020B0900000000000000" pitchFamily="50" charset="-128"/>
                <a:ea typeface="HGPｺﾞｼｯｸE" panose="020B0900000000000000" pitchFamily="50" charset="-128"/>
              </a:rPr>
              <a:t>ヶ月となります。</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利用料金の入金がお支払い期限より</a:t>
            </a:r>
            <a:r>
              <a:rPr lang="en-US" altLang="ja-JP" sz="900" kern="0" dirty="0">
                <a:latin typeface="HGPｺﾞｼｯｸE" panose="020B0900000000000000" pitchFamily="50" charset="-128"/>
                <a:ea typeface="HGPｺﾞｼｯｸE" panose="020B0900000000000000" pitchFamily="50" charset="-128"/>
              </a:rPr>
              <a:t>15</a:t>
            </a:r>
            <a:r>
              <a:rPr lang="ja-JP" altLang="en-US" sz="900" kern="0" dirty="0">
                <a:latin typeface="HGPｺﾞｼｯｸE" panose="020B0900000000000000" pitchFamily="50" charset="-128"/>
                <a:ea typeface="HGPｺﾞｼｯｸE" panose="020B0900000000000000" pitchFamily="50" charset="-128"/>
              </a:rPr>
              <a:t>日間確認できない場合は利用停止致します。その際に生じた問題に対しては一切責任を負いません。</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利用料金の入金がお支払い期限より</a:t>
            </a:r>
            <a:r>
              <a:rPr lang="en-US" altLang="ja-JP" sz="900" kern="0" dirty="0">
                <a:latin typeface="HGPｺﾞｼｯｸE" panose="020B0900000000000000" pitchFamily="50" charset="-128"/>
                <a:ea typeface="HGPｺﾞｼｯｸE" panose="020B0900000000000000" pitchFamily="50" charset="-128"/>
              </a:rPr>
              <a:t>1</a:t>
            </a:r>
            <a:r>
              <a:rPr lang="ja-JP" altLang="en-US" sz="900" kern="0" dirty="0">
                <a:latin typeface="HGPｺﾞｼｯｸE" panose="020B0900000000000000" pitchFamily="50" charset="-128"/>
                <a:ea typeface="HGPｺﾞｼｯｸE" panose="020B0900000000000000" pitchFamily="50" charset="-128"/>
              </a:rPr>
              <a:t>か月間確認できない場合は契約解除となります。その際に生じた問題に対しては一切責任を負いません。</a:t>
            </a:r>
          </a:p>
          <a:p>
            <a:pPr marL="271463" indent="-271463" eaLnBrk="1" hangingPunct="1">
              <a:buFont typeface="HGP創英角ｺﾞｼｯｸUB" pitchFamily="50" charset="-128"/>
              <a:buChar char="※"/>
            </a:pPr>
            <a:endParaRPr lang="en-US" altLang="ja-JP" sz="900" kern="0" dirty="0">
              <a:latin typeface="HGPｺﾞｼｯｸE" panose="020B0900000000000000" pitchFamily="50" charset="-128"/>
              <a:ea typeface="HGPｺﾞｼｯｸE" panose="020B0900000000000000" pitchFamily="50" charset="-128"/>
            </a:endParaRP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（サポートについて）</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弊社サポート時間は、土日祝日、夏季休暇及び年末年始を除く平日</a:t>
            </a:r>
            <a:r>
              <a:rPr lang="en-US" altLang="ja-JP" sz="900" kern="0" dirty="0">
                <a:latin typeface="HGPｺﾞｼｯｸE" panose="020B0900000000000000" pitchFamily="50" charset="-128"/>
                <a:ea typeface="HGPｺﾞｼｯｸE" panose="020B0900000000000000" pitchFamily="50" charset="-128"/>
              </a:rPr>
              <a:t>10</a:t>
            </a:r>
            <a:r>
              <a:rPr lang="ja-JP" altLang="en-US" sz="900" kern="0" dirty="0">
                <a:latin typeface="HGPｺﾞｼｯｸE" panose="020B0900000000000000" pitchFamily="50" charset="-128"/>
                <a:ea typeface="HGPｺﾞｼｯｸE" panose="020B0900000000000000" pitchFamily="50" charset="-128"/>
              </a:rPr>
              <a:t>時から</a:t>
            </a:r>
            <a:r>
              <a:rPr lang="en-US" altLang="ja-JP" sz="900" kern="0" dirty="0">
                <a:latin typeface="HGPｺﾞｼｯｸE" panose="020B0900000000000000" pitchFamily="50" charset="-128"/>
                <a:ea typeface="HGPｺﾞｼｯｸE" panose="020B0900000000000000" pitchFamily="50" charset="-128"/>
              </a:rPr>
              <a:t>18</a:t>
            </a:r>
            <a:r>
              <a:rPr lang="ja-JP" altLang="en-US" sz="900" kern="0" dirty="0">
                <a:latin typeface="HGPｺﾞｼｯｸE" panose="020B0900000000000000" pitchFamily="50" charset="-128"/>
                <a:ea typeface="HGPｺﾞｼｯｸE" panose="020B0900000000000000" pitchFamily="50" charset="-128"/>
              </a:rPr>
              <a:t>時までとなります。</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サポート窓口ではシステムの操作案内、設定内容の確認、トラブルの切り分けと対応をさせていただきます。</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ご提供するシステムに起因しない</a:t>
            </a:r>
            <a:r>
              <a:rPr lang="en-US" altLang="ja-JP" sz="900" kern="0" dirty="0">
                <a:latin typeface="HGPｺﾞｼｯｸE" panose="020B0900000000000000" pitchFamily="50" charset="-128"/>
                <a:ea typeface="HGPｺﾞｼｯｸE" panose="020B0900000000000000" pitchFamily="50" charset="-128"/>
              </a:rPr>
              <a:t>PC</a:t>
            </a:r>
            <a:r>
              <a:rPr lang="ja-JP" altLang="en-US" sz="900" kern="0" dirty="0">
                <a:latin typeface="HGPｺﾞｼｯｸE" panose="020B0900000000000000" pitchFamily="50" charset="-128"/>
                <a:ea typeface="HGPｺﾞｼｯｸE" panose="020B0900000000000000" pitchFamily="50" charset="-128"/>
              </a:rPr>
              <a:t>・ネットワーク等のトラブルについてはご対応いたしかねます。</a:t>
            </a:r>
          </a:p>
          <a:p>
            <a:pPr marL="271463" indent="-271463" eaLnBrk="1" hangingPunct="1">
              <a:buFont typeface="HGP創英角ｺﾞｼｯｸUB" pitchFamily="50" charset="-128"/>
              <a:buChar char="※"/>
            </a:pPr>
            <a:endParaRPr lang="ja-JP" altLang="en-US" sz="900" kern="0" dirty="0">
              <a:latin typeface="HGPｺﾞｼｯｸE" panose="020B0900000000000000" pitchFamily="50" charset="-128"/>
              <a:ea typeface="HGPｺﾞｼｯｸE" panose="020B0900000000000000" pitchFamily="50" charset="-128"/>
            </a:endParaRP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（ご契約について）</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お申込後、当社およびネットプロテクションズ社所定の審査を行います。結果によってはご契約いただけない場合もございます。</a:t>
            </a:r>
          </a:p>
          <a:p>
            <a:pPr marL="271463" indent="-271463" eaLnBrk="1" hangingPunct="1">
              <a:buFont typeface="HGP創英角ｺﾞｼｯｸUB" pitchFamily="50" charset="-128"/>
              <a:buChar char="※"/>
            </a:pPr>
            <a:endParaRPr lang="ja-JP" altLang="en-US" sz="900" kern="0" dirty="0">
              <a:latin typeface="HGPｺﾞｼｯｸE" panose="020B0900000000000000" pitchFamily="50" charset="-128"/>
              <a:ea typeface="HGPｺﾞｼｯｸE" panose="020B0900000000000000" pitchFamily="50" charset="-128"/>
            </a:endParaRP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（反社会勢力の排除について）</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反社会的勢力およびそれらへ利用させることを意図したお申込は一切お断りいたします。</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契約後に反社会的勢力の関与が判明した場合、直ちにご提供を中止させていただきます。</a:t>
            </a:r>
          </a:p>
          <a:p>
            <a:pPr marL="271463" indent="-271463" eaLnBrk="1" hangingPunct="1">
              <a:buFont typeface="HGP創英角ｺﾞｼｯｸUB" pitchFamily="50" charset="-128"/>
              <a:buChar char="※"/>
            </a:pPr>
            <a:endParaRPr lang="ja-JP" altLang="en-US" sz="900" kern="0" dirty="0">
              <a:latin typeface="HGPｺﾞｼｯｸE" panose="020B0900000000000000" pitchFamily="50" charset="-128"/>
              <a:ea typeface="HGPｺﾞｼｯｸE" panose="020B0900000000000000" pitchFamily="50" charset="-128"/>
            </a:endParaRP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（その他）</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お客様側のインターネット回線やルーター、</a:t>
            </a:r>
            <a:r>
              <a:rPr lang="en-US" altLang="ja-JP" sz="900" kern="0" dirty="0">
                <a:latin typeface="HGPｺﾞｼｯｸE" panose="020B0900000000000000" pitchFamily="50" charset="-128"/>
                <a:ea typeface="HGPｺﾞｼｯｸE" panose="020B0900000000000000" pitchFamily="50" charset="-128"/>
              </a:rPr>
              <a:t>PC</a:t>
            </a:r>
            <a:r>
              <a:rPr lang="ja-JP" altLang="en-US" sz="900" kern="0" dirty="0" err="1">
                <a:latin typeface="HGPｺﾞｼｯｸE" panose="020B0900000000000000" pitchFamily="50" charset="-128"/>
                <a:ea typeface="HGPｺﾞｼｯｸE" panose="020B0900000000000000" pitchFamily="50" charset="-128"/>
              </a:rPr>
              <a:t>、</a:t>
            </a:r>
            <a:r>
              <a:rPr lang="en-US" altLang="ja-JP" sz="900" kern="0" dirty="0">
                <a:latin typeface="HGPｺﾞｼｯｸE" panose="020B0900000000000000" pitchFamily="50" charset="-128"/>
                <a:ea typeface="HGPｺﾞｼｯｸE" panose="020B0900000000000000" pitchFamily="50" charset="-128"/>
              </a:rPr>
              <a:t>IP</a:t>
            </a:r>
            <a:r>
              <a:rPr lang="ja-JP" altLang="en-US" sz="900" kern="0" dirty="0">
                <a:latin typeface="HGPｺﾞｼｯｸE" panose="020B0900000000000000" pitchFamily="50" charset="-128"/>
                <a:ea typeface="HGPｺﾞｼｯｸE" panose="020B0900000000000000" pitchFamily="50" charset="-128"/>
              </a:rPr>
              <a:t>電話回線や</a:t>
            </a:r>
            <a:r>
              <a:rPr lang="en-US" altLang="ja-JP" sz="900" kern="0" dirty="0">
                <a:latin typeface="HGPｺﾞｼｯｸE" panose="020B0900000000000000" pitchFamily="50" charset="-128"/>
                <a:ea typeface="HGPｺﾞｼｯｸE" panose="020B0900000000000000" pitchFamily="50" charset="-128"/>
              </a:rPr>
              <a:t>IP</a:t>
            </a:r>
            <a:r>
              <a:rPr lang="ja-JP" altLang="en-US" sz="900" kern="0" dirty="0">
                <a:latin typeface="HGPｺﾞｼｯｸE" panose="020B0900000000000000" pitchFamily="50" charset="-128"/>
                <a:ea typeface="HGPｺﾞｼｯｸE" panose="020B0900000000000000" pitchFamily="50" charset="-128"/>
              </a:rPr>
              <a:t>電話機についてはお客様の負担になります。</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システム障害時の賠償対応については、当サービス約款の第</a:t>
            </a:r>
            <a:r>
              <a:rPr lang="en-US" altLang="ja-JP" sz="900" kern="0" dirty="0">
                <a:latin typeface="HGPｺﾞｼｯｸE" panose="020B0900000000000000" pitchFamily="50" charset="-128"/>
                <a:ea typeface="HGPｺﾞｼｯｸE" panose="020B0900000000000000" pitchFamily="50" charset="-128"/>
              </a:rPr>
              <a:t>20</a:t>
            </a:r>
            <a:r>
              <a:rPr lang="ja-JP" altLang="en-US" sz="900" kern="0" dirty="0">
                <a:latin typeface="HGPｺﾞｼｯｸE" panose="020B0900000000000000" pitchFamily="50" charset="-128"/>
                <a:ea typeface="HGPｺﾞｼｯｸE" panose="020B0900000000000000" pitchFamily="50" charset="-128"/>
              </a:rPr>
              <a:t>条、第</a:t>
            </a:r>
            <a:r>
              <a:rPr lang="en-US" altLang="ja-JP" sz="900" kern="0" dirty="0">
                <a:latin typeface="HGPｺﾞｼｯｸE" panose="020B0900000000000000" pitchFamily="50" charset="-128"/>
                <a:ea typeface="HGPｺﾞｼｯｸE" panose="020B0900000000000000" pitchFamily="50" charset="-128"/>
              </a:rPr>
              <a:t>21</a:t>
            </a:r>
            <a:r>
              <a:rPr lang="ja-JP" altLang="en-US" sz="900" kern="0" dirty="0">
                <a:latin typeface="HGPｺﾞｼｯｸE" panose="020B0900000000000000" pitchFamily="50" charset="-128"/>
                <a:ea typeface="HGPｺﾞｼｯｸE" panose="020B0900000000000000" pitchFamily="50" charset="-128"/>
              </a:rPr>
              <a:t>条に従ってご対応いたします。</a:t>
            </a:r>
          </a:p>
          <a:p>
            <a:pPr marL="271463" indent="-271463" eaLnBrk="1" hangingPunct="1">
              <a:buFont typeface="HGP創英角ｺﾞｼｯｸUB" pitchFamily="50" charset="-128"/>
              <a:buChar char="※"/>
            </a:pPr>
            <a:r>
              <a:rPr lang="ja-JP" altLang="en-US" sz="900" kern="0" dirty="0">
                <a:latin typeface="HGPｺﾞｼｯｸE" panose="020B0900000000000000" pitchFamily="50" charset="-128"/>
                <a:ea typeface="HGPｺﾞｼｯｸE" panose="020B0900000000000000" pitchFamily="50" charset="-128"/>
              </a:rPr>
              <a:t>上記事項と当サービスの約款をご理解のうえご利用ください。</a:t>
            </a:r>
          </a:p>
        </p:txBody>
      </p:sp>
      <p:sp>
        <p:nvSpPr>
          <p:cNvPr id="6" name="Text Box 3">
            <a:extLst>
              <a:ext uri="{FF2B5EF4-FFF2-40B4-BE49-F238E27FC236}">
                <a16:creationId xmlns:a16="http://schemas.microsoft.com/office/drawing/2014/main" id="{B6531352-084F-495A-AD08-E669DCF9B563}"/>
              </a:ext>
            </a:extLst>
          </p:cNvPr>
          <p:cNvSpPr txBox="1">
            <a:spLocks noChangeArrowheads="1"/>
          </p:cNvSpPr>
          <p:nvPr/>
        </p:nvSpPr>
        <p:spPr bwMode="auto">
          <a:xfrm>
            <a:off x="251520" y="836712"/>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1pPr>
            <a:lvl2pPr marL="742950" indent="-28575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2pPr>
            <a:lvl3pPr marL="11430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3pPr>
            <a:lvl4pPr marL="16002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4pPr>
            <a:lvl5pPr marL="2057400" indent="-228600" eaLnBrk="0" hangingPunct="0">
              <a:tabLst>
                <a:tab pos="2243138" algn="l"/>
                <a:tab pos="2514600" algn="l"/>
              </a:tabLst>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tabLst>
                <a:tab pos="2243138" algn="l"/>
                <a:tab pos="2514600" algn="l"/>
              </a:tabLst>
              <a:defRPr kumimoji="1">
                <a:solidFill>
                  <a:schemeClr val="tx1"/>
                </a:solidFill>
                <a:latin typeface="HGP創英角ｺﾞｼｯｸUB" pitchFamily="50" charset="-128"/>
                <a:ea typeface="HGP創英角ｺﾞｼｯｸUB" pitchFamily="50" charset="-128"/>
              </a:defRPr>
            </a:lvl9pPr>
          </a:lstStyle>
          <a:p>
            <a:pPr eaLnBrk="1" hangingPunct="1">
              <a:spcBef>
                <a:spcPct val="50000"/>
              </a:spcBef>
            </a:pPr>
            <a:r>
              <a:rPr lang="en-US" altLang="ja-JP" sz="1600" dirty="0"/>
              <a:t>■</a:t>
            </a:r>
            <a:r>
              <a:rPr lang="ja-JP" altLang="en-US" sz="1600" dirty="0"/>
              <a:t>その他ご注意事項</a:t>
            </a:r>
          </a:p>
        </p:txBody>
      </p:sp>
    </p:spTree>
    <p:extLst>
      <p:ext uri="{BB962C8B-B14F-4D97-AF65-F5344CB8AC3E}">
        <p14:creationId xmlns:p14="http://schemas.microsoft.com/office/powerpoint/2010/main" val="277430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6FBBD1FD-8052-4029-B0A6-0AEDAB2FA822}" type="slidenum">
              <a:rPr lang="en-US" altLang="ja-JP"/>
              <a:pPr eaLnBrk="1" hangingPunct="1"/>
              <a:t>3</a:t>
            </a:fld>
            <a:endParaRPr lang="en-US" altLang="ja-JP"/>
          </a:p>
        </p:txBody>
      </p:sp>
      <p:sp>
        <p:nvSpPr>
          <p:cNvPr id="6147" name="Rectangle 53"/>
          <p:cNvSpPr>
            <a:spLocks noGrp="1" noChangeArrowheads="1"/>
          </p:cNvSpPr>
          <p:nvPr>
            <p:ph type="title"/>
          </p:nvPr>
        </p:nvSpPr>
        <p:spPr>
          <a:xfrm>
            <a:off x="457200" y="3213100"/>
            <a:ext cx="8229600" cy="638175"/>
          </a:xfrm>
        </p:spPr>
        <p:txBody>
          <a:bodyPr/>
          <a:lstStyle/>
          <a:p>
            <a:pPr algn="ctr" eaLnBrk="1" hangingPunct="1"/>
            <a:r>
              <a:rPr lang="ja-JP" altLang="en-US" sz="3600" b="1" dirty="0"/>
              <a:t>特徴・メリット</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stretch>
            <a:fillRect/>
          </a:stretch>
        </p:blipFill>
        <p:spPr>
          <a:xfrm>
            <a:off x="5948703" y="1330245"/>
            <a:ext cx="2888056" cy="1367523"/>
          </a:xfrm>
          <a:prstGeom prst="rect">
            <a:avLst/>
          </a:prstGeom>
          <a:ln>
            <a:solidFill>
              <a:schemeClr val="bg1">
                <a:lumMod val="75000"/>
              </a:schemeClr>
            </a:solidFill>
          </a:ln>
        </p:spPr>
      </p:pic>
      <p:pic>
        <p:nvPicPr>
          <p:cNvPr id="24" name="図 23"/>
          <p:cNvPicPr>
            <a:picLocks noChangeAspect="1"/>
          </p:cNvPicPr>
          <p:nvPr/>
        </p:nvPicPr>
        <p:blipFill>
          <a:blip r:embed="rId3"/>
          <a:stretch>
            <a:fillRect/>
          </a:stretch>
        </p:blipFill>
        <p:spPr>
          <a:xfrm>
            <a:off x="5590610" y="4617356"/>
            <a:ext cx="2723522" cy="1689373"/>
          </a:xfrm>
          <a:prstGeom prst="rect">
            <a:avLst/>
          </a:prstGeom>
          <a:ln>
            <a:solidFill>
              <a:schemeClr val="bg1">
                <a:lumMod val="75000"/>
              </a:schemeClr>
            </a:solidFill>
          </a:ln>
        </p:spPr>
      </p:pic>
      <p:pic>
        <p:nvPicPr>
          <p:cNvPr id="20" name="図 19"/>
          <p:cNvPicPr>
            <a:picLocks noChangeAspect="1"/>
          </p:cNvPicPr>
          <p:nvPr/>
        </p:nvPicPr>
        <p:blipFill>
          <a:blip r:embed="rId4"/>
          <a:stretch>
            <a:fillRect/>
          </a:stretch>
        </p:blipFill>
        <p:spPr>
          <a:xfrm>
            <a:off x="179512" y="880306"/>
            <a:ext cx="5544616" cy="3124896"/>
          </a:xfrm>
          <a:prstGeom prst="rect">
            <a:avLst/>
          </a:prstGeom>
          <a:ln>
            <a:solidFill>
              <a:schemeClr val="bg1">
                <a:lumMod val="85000"/>
              </a:schemeClr>
            </a:solidFill>
          </a:ln>
        </p:spPr>
      </p:pic>
      <p:sp>
        <p:nvSpPr>
          <p:cNvPr id="2" name="タイトル 1"/>
          <p:cNvSpPr>
            <a:spLocks noGrp="1"/>
          </p:cNvSpPr>
          <p:nvPr>
            <p:ph type="title"/>
          </p:nvPr>
        </p:nvSpPr>
        <p:spPr/>
        <p:txBody>
          <a:bodyPr/>
          <a:lstStyle/>
          <a:p>
            <a:r>
              <a:rPr kumimoji="1" lang="ja-JP" altLang="en-US" dirty="0"/>
              <a:t>特徴①　顧客情報フォーマット作成機能</a:t>
            </a:r>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4</a:t>
            </a:fld>
            <a:endParaRPr lang="en-US" altLang="ja-JP"/>
          </a:p>
        </p:txBody>
      </p:sp>
      <p:sp>
        <p:nvSpPr>
          <p:cNvPr id="7" name="Text Box 7"/>
          <p:cNvSpPr txBox="1">
            <a:spLocks noChangeArrowheads="1"/>
          </p:cNvSpPr>
          <p:nvPr/>
        </p:nvSpPr>
        <p:spPr bwMode="auto">
          <a:xfrm>
            <a:off x="5582071" y="4293096"/>
            <a:ext cx="1816100" cy="385763"/>
          </a:xfrm>
          <a:prstGeom prst="rect">
            <a:avLst/>
          </a:prstGeom>
          <a:solidFill>
            <a:srgbClr val="FFFFFF"/>
          </a:solidFill>
          <a:ln w="3810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a:t>オペレーター画面</a:t>
            </a:r>
          </a:p>
        </p:txBody>
      </p:sp>
      <p:sp>
        <p:nvSpPr>
          <p:cNvPr id="14" name="Text Box 14"/>
          <p:cNvSpPr txBox="1">
            <a:spLocks noChangeArrowheads="1"/>
          </p:cNvSpPr>
          <p:nvPr/>
        </p:nvSpPr>
        <p:spPr bwMode="auto">
          <a:xfrm>
            <a:off x="4081957" y="5651003"/>
            <a:ext cx="3086101" cy="307777"/>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作成したオペレータ画面をそのまま表示</a:t>
            </a:r>
          </a:p>
        </p:txBody>
      </p:sp>
      <p:sp>
        <p:nvSpPr>
          <p:cNvPr id="18" name="Text Box 19"/>
          <p:cNvSpPr txBox="1">
            <a:spLocks noChangeArrowheads="1"/>
          </p:cNvSpPr>
          <p:nvPr/>
        </p:nvSpPr>
        <p:spPr bwMode="auto">
          <a:xfrm>
            <a:off x="179512" y="3124584"/>
            <a:ext cx="4876656" cy="738664"/>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顧客情報フォーマットの作成画面。</a:t>
            </a:r>
            <a:endParaRPr lang="en-US" altLang="ja-JP" sz="1400" dirty="0">
              <a:solidFill>
                <a:schemeClr val="bg1"/>
              </a:solidFill>
            </a:endParaRPr>
          </a:p>
          <a:p>
            <a:pPr eaLnBrk="1" hangingPunct="1"/>
            <a:r>
              <a:rPr lang="ja-JP" altLang="en-US" sz="1400" dirty="0">
                <a:solidFill>
                  <a:schemeClr val="bg1"/>
                </a:solidFill>
              </a:rPr>
              <a:t>顧客情報などの必要項目を作成業務ごとに作成し、設定可能。</a:t>
            </a:r>
            <a:endParaRPr lang="en-US" altLang="ja-JP" sz="1400" dirty="0">
              <a:solidFill>
                <a:schemeClr val="bg1"/>
              </a:solidFill>
            </a:endParaRPr>
          </a:p>
          <a:p>
            <a:pPr eaLnBrk="1" hangingPunct="1"/>
            <a:r>
              <a:rPr lang="ja-JP" altLang="en-US" sz="1400" dirty="0">
                <a:solidFill>
                  <a:schemeClr val="bg1"/>
                </a:solidFill>
              </a:rPr>
              <a:t>検索項目や必須項目などの条件付けにも対応。</a:t>
            </a:r>
          </a:p>
        </p:txBody>
      </p:sp>
      <p:pic>
        <p:nvPicPr>
          <p:cNvPr id="21" name="図 20"/>
          <p:cNvPicPr>
            <a:picLocks noChangeAspect="1"/>
          </p:cNvPicPr>
          <p:nvPr/>
        </p:nvPicPr>
        <p:blipFill>
          <a:blip r:embed="rId5"/>
          <a:stretch>
            <a:fillRect/>
          </a:stretch>
        </p:blipFill>
        <p:spPr>
          <a:xfrm>
            <a:off x="179512" y="4255948"/>
            <a:ext cx="3737066" cy="2220257"/>
          </a:xfrm>
          <a:prstGeom prst="rect">
            <a:avLst/>
          </a:prstGeom>
          <a:ln>
            <a:solidFill>
              <a:schemeClr val="bg1">
                <a:lumMod val="85000"/>
              </a:schemeClr>
            </a:solidFill>
          </a:ln>
        </p:spPr>
      </p:pic>
      <p:sp>
        <p:nvSpPr>
          <p:cNvPr id="22" name="Text Box 19"/>
          <p:cNvSpPr txBox="1">
            <a:spLocks noChangeArrowheads="1"/>
          </p:cNvSpPr>
          <p:nvPr/>
        </p:nvSpPr>
        <p:spPr bwMode="auto">
          <a:xfrm>
            <a:off x="454662" y="6168428"/>
            <a:ext cx="4333238" cy="307777"/>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400" dirty="0">
                <a:solidFill>
                  <a:schemeClr val="bg1"/>
                </a:solidFill>
              </a:rPr>
              <a:t>オペレーター画面のレイアウト作成。自由な配置が可能</a:t>
            </a:r>
          </a:p>
        </p:txBody>
      </p:sp>
      <p:sp>
        <p:nvSpPr>
          <p:cNvPr id="23" name="右矢印 22"/>
          <p:cNvSpPr/>
          <p:nvPr/>
        </p:nvSpPr>
        <p:spPr>
          <a:xfrm>
            <a:off x="3995936" y="4944861"/>
            <a:ext cx="1728192" cy="57237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5" name="右矢印 24"/>
          <p:cNvSpPr/>
          <p:nvPr/>
        </p:nvSpPr>
        <p:spPr>
          <a:xfrm>
            <a:off x="5724128" y="1985428"/>
            <a:ext cx="432048" cy="57237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6" name="円/楕円 25"/>
          <p:cNvSpPr/>
          <p:nvPr/>
        </p:nvSpPr>
        <p:spPr>
          <a:xfrm>
            <a:off x="7740353" y="1412776"/>
            <a:ext cx="1008112" cy="36004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6" name="Text Box 6"/>
          <p:cNvSpPr txBox="1">
            <a:spLocks noChangeArrowheads="1"/>
          </p:cNvSpPr>
          <p:nvPr/>
        </p:nvSpPr>
        <p:spPr bwMode="auto">
          <a:xfrm>
            <a:off x="3801284" y="764836"/>
            <a:ext cx="2262158" cy="369332"/>
          </a:xfrm>
          <a:prstGeom prst="rect">
            <a:avLst/>
          </a:prstGeom>
          <a:solidFill>
            <a:srgbClr val="FFFFFF"/>
          </a:solidFill>
          <a:ln w="38100">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t>設定画面（管理画面）</a:t>
            </a:r>
          </a:p>
        </p:txBody>
      </p:sp>
      <p:sp>
        <p:nvSpPr>
          <p:cNvPr id="27" name="右矢印 26"/>
          <p:cNvSpPr/>
          <p:nvPr/>
        </p:nvSpPr>
        <p:spPr>
          <a:xfrm rot="5400000">
            <a:off x="2121358" y="3928665"/>
            <a:ext cx="406484" cy="57237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8" name="Text Box 14"/>
          <p:cNvSpPr txBox="1">
            <a:spLocks noChangeArrowheads="1"/>
          </p:cNvSpPr>
          <p:nvPr/>
        </p:nvSpPr>
        <p:spPr bwMode="auto">
          <a:xfrm>
            <a:off x="5866511" y="2660620"/>
            <a:ext cx="3052439" cy="523220"/>
          </a:xfrm>
          <a:prstGeom prst="rect">
            <a:avLst/>
          </a:prstGeom>
          <a:solidFill>
            <a:srgbClr val="3366FF"/>
          </a:solidFill>
          <a:ln w="19050">
            <a:noFill/>
            <a:miter lim="800000"/>
            <a:headEnd/>
            <a:tailEnd/>
          </a:ln>
          <a:effectLst>
            <a:outerShdw blurRad="76200" dist="38100" dir="2700000" algn="tl" rotWithShape="0">
              <a:prstClr val="black">
                <a:alpha val="30000"/>
              </a:prstClr>
            </a:outerShdw>
          </a:effec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400" dirty="0">
                <a:solidFill>
                  <a:schemeClr val="bg1"/>
                </a:solidFill>
              </a:rPr>
              <a:t>作成内容を顧客リストのインポート時に</a:t>
            </a:r>
            <a:endParaRPr lang="en-US" altLang="ja-JP" sz="1400" dirty="0">
              <a:solidFill>
                <a:schemeClr val="bg1"/>
              </a:solidFill>
            </a:endParaRPr>
          </a:p>
          <a:p>
            <a:pPr eaLnBrk="1" hangingPunct="1"/>
            <a:r>
              <a:rPr lang="ja-JP" altLang="en-US" sz="1400" dirty="0">
                <a:solidFill>
                  <a:schemeClr val="bg1"/>
                </a:solidFill>
              </a:rPr>
              <a:t>テンプレートとして出力可能</a:t>
            </a:r>
          </a:p>
        </p:txBody>
      </p:sp>
      <p:sp>
        <p:nvSpPr>
          <p:cNvPr id="31" name="Line 18"/>
          <p:cNvSpPr>
            <a:spLocks noChangeShapeType="1"/>
          </p:cNvSpPr>
          <p:nvPr/>
        </p:nvSpPr>
        <p:spPr bwMode="auto">
          <a:xfrm flipH="1">
            <a:off x="6876255" y="1628800"/>
            <a:ext cx="864097" cy="1031820"/>
          </a:xfrm>
          <a:prstGeom prst="line">
            <a:avLst/>
          </a:prstGeom>
          <a:noFill/>
          <a:ln w="19050">
            <a:gradFill>
              <a:gsLst>
                <a:gs pos="0">
                  <a:srgbClr val="FF0000"/>
                </a:gs>
                <a:gs pos="100000">
                  <a:srgbClr val="3366FF"/>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1387764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特徴②　</a:t>
            </a:r>
            <a:r>
              <a:rPr lang="ja-JP" altLang="en-US" dirty="0"/>
              <a:t>インアウト両対応</a:t>
            </a:r>
            <a:r>
              <a:rPr kumimoji="1" lang="ja-JP" altLang="en-US" dirty="0"/>
              <a:t>・</a:t>
            </a:r>
            <a:r>
              <a:rPr kumimoji="1" lang="en-US" altLang="ja-JP" dirty="0" err="1"/>
              <a:t>ch</a:t>
            </a:r>
            <a:r>
              <a:rPr kumimoji="1" lang="ja-JP" altLang="en-US" dirty="0"/>
              <a:t>ベースライセンス</a:t>
            </a:r>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5</a:t>
            </a:fld>
            <a:endParaRPr lang="en-US" altLang="ja-JP"/>
          </a:p>
        </p:txBody>
      </p:sp>
      <p:sp>
        <p:nvSpPr>
          <p:cNvPr id="154" name="角丸四角形 153"/>
          <p:cNvSpPr/>
          <p:nvPr/>
        </p:nvSpPr>
        <p:spPr>
          <a:xfrm>
            <a:off x="528865" y="3050926"/>
            <a:ext cx="6048624" cy="1434033"/>
          </a:xfrm>
          <a:prstGeom prst="roundRect">
            <a:avLst>
              <a:gd name="adj" fmla="val 5175"/>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4" name="上矢印 3"/>
          <p:cNvSpPr/>
          <p:nvPr/>
        </p:nvSpPr>
        <p:spPr>
          <a:xfrm>
            <a:off x="802059" y="2452773"/>
            <a:ext cx="1180640" cy="2442903"/>
          </a:xfrm>
          <a:prstGeom prst="upArrow">
            <a:avLst>
              <a:gd name="adj1" fmla="val 71989"/>
              <a:gd name="adj2" fmla="val 50000"/>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上矢印 55"/>
          <p:cNvSpPr/>
          <p:nvPr/>
        </p:nvSpPr>
        <p:spPr>
          <a:xfrm>
            <a:off x="2803990" y="2452773"/>
            <a:ext cx="1180640" cy="2442903"/>
          </a:xfrm>
          <a:prstGeom prst="upArrow">
            <a:avLst>
              <a:gd name="adj1" fmla="val 71989"/>
              <a:gd name="adj2" fmla="val 50000"/>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上矢印 56"/>
          <p:cNvSpPr/>
          <p:nvPr/>
        </p:nvSpPr>
        <p:spPr>
          <a:xfrm rot="10800000">
            <a:off x="4676282" y="2435223"/>
            <a:ext cx="1180640" cy="2466287"/>
          </a:xfrm>
          <a:prstGeom prst="upArrow">
            <a:avLst>
              <a:gd name="adj1" fmla="val 71989"/>
              <a:gd name="adj2" fmla="val 50000"/>
            </a:avLst>
          </a:prstGeom>
          <a:solidFill>
            <a:srgbClr val="0000F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Text Box 6"/>
          <p:cNvSpPr txBox="1">
            <a:spLocks noChangeArrowheads="1"/>
          </p:cNvSpPr>
          <p:nvPr/>
        </p:nvSpPr>
        <p:spPr bwMode="auto">
          <a:xfrm>
            <a:off x="766229" y="3766295"/>
            <a:ext cx="1346764" cy="461665"/>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dirty="0"/>
              <a:t>業務①</a:t>
            </a:r>
            <a:endParaRPr lang="en-US" altLang="ja-JP" sz="1200" dirty="0"/>
          </a:p>
          <a:p>
            <a:pPr algn="ctr" eaLnBrk="1" hangingPunct="1"/>
            <a:r>
              <a:rPr lang="ja-JP" altLang="en-US" sz="1200" dirty="0"/>
              <a:t>アウトバウンド</a:t>
            </a:r>
            <a:r>
              <a:rPr lang="en-US" altLang="ja-JP" sz="1200" dirty="0"/>
              <a:t>ACD</a:t>
            </a:r>
            <a:endParaRPr lang="ja-JP" altLang="en-US" sz="1200" dirty="0"/>
          </a:p>
        </p:txBody>
      </p:sp>
      <p:sp>
        <p:nvSpPr>
          <p:cNvPr id="159" name="Text Box 7"/>
          <p:cNvSpPr txBox="1">
            <a:spLocks noChangeArrowheads="1"/>
          </p:cNvSpPr>
          <p:nvPr/>
        </p:nvSpPr>
        <p:spPr bwMode="auto">
          <a:xfrm>
            <a:off x="2577530" y="3766294"/>
            <a:ext cx="1351820" cy="461665"/>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dirty="0"/>
              <a:t>業務②</a:t>
            </a:r>
            <a:endParaRPr lang="en-US" altLang="ja-JP" sz="1200" dirty="0"/>
          </a:p>
          <a:p>
            <a:pPr algn="ctr" eaLnBrk="1" hangingPunct="1"/>
            <a:r>
              <a:rPr lang="ja-JP" altLang="en-US" sz="1200" dirty="0"/>
              <a:t>アウトバウンド</a:t>
            </a:r>
            <a:r>
              <a:rPr lang="en-US" altLang="ja-JP" sz="1200" dirty="0"/>
              <a:t>ACD</a:t>
            </a:r>
            <a:endParaRPr lang="ja-JP" altLang="en-US" sz="1200" dirty="0"/>
          </a:p>
        </p:txBody>
      </p:sp>
      <p:sp>
        <p:nvSpPr>
          <p:cNvPr id="160" name="Text Box 8"/>
          <p:cNvSpPr txBox="1">
            <a:spLocks noChangeArrowheads="1"/>
          </p:cNvSpPr>
          <p:nvPr/>
        </p:nvSpPr>
        <p:spPr bwMode="auto">
          <a:xfrm>
            <a:off x="3985200" y="3772602"/>
            <a:ext cx="1225551" cy="461665"/>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dirty="0"/>
              <a:t>業務①</a:t>
            </a:r>
            <a:endParaRPr lang="en-US" altLang="ja-JP" sz="1200" dirty="0"/>
          </a:p>
          <a:p>
            <a:pPr algn="ctr" eaLnBrk="1" hangingPunct="1"/>
            <a:r>
              <a:rPr lang="ja-JP" altLang="en-US" sz="1200" dirty="0"/>
              <a:t>インバウンド</a:t>
            </a:r>
            <a:r>
              <a:rPr lang="en-US" altLang="ja-JP" sz="1200" dirty="0"/>
              <a:t>ACD</a:t>
            </a:r>
            <a:endParaRPr lang="ja-JP" altLang="en-US" sz="1200" dirty="0"/>
          </a:p>
        </p:txBody>
      </p:sp>
      <p:pic>
        <p:nvPicPr>
          <p:cNvPr id="218" name="Picture 73" descr="名称未設定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539" y="3158067"/>
            <a:ext cx="2568972" cy="42816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20" name="Text Box 8"/>
          <p:cNvSpPr txBox="1">
            <a:spLocks noChangeArrowheads="1"/>
          </p:cNvSpPr>
          <p:nvPr/>
        </p:nvSpPr>
        <p:spPr bwMode="auto">
          <a:xfrm>
            <a:off x="5266601" y="3774856"/>
            <a:ext cx="1225551" cy="461665"/>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dirty="0"/>
              <a:t>業務②</a:t>
            </a:r>
            <a:endParaRPr lang="en-US" altLang="ja-JP" sz="1200" dirty="0"/>
          </a:p>
          <a:p>
            <a:pPr algn="ctr" eaLnBrk="1" hangingPunct="1"/>
            <a:r>
              <a:rPr lang="ja-JP" altLang="en-US" sz="1200" dirty="0"/>
              <a:t>インバウンド</a:t>
            </a:r>
            <a:r>
              <a:rPr lang="en-US" altLang="ja-JP" sz="1200" dirty="0"/>
              <a:t>ACD</a:t>
            </a:r>
            <a:endParaRPr lang="ja-JP" altLang="en-US" sz="1200" dirty="0"/>
          </a:p>
        </p:txBody>
      </p:sp>
      <p:sp>
        <p:nvSpPr>
          <p:cNvPr id="58" name="Text Box 8"/>
          <p:cNvSpPr txBox="1">
            <a:spLocks noChangeArrowheads="1"/>
          </p:cNvSpPr>
          <p:nvPr/>
        </p:nvSpPr>
        <p:spPr bwMode="auto">
          <a:xfrm>
            <a:off x="4637822" y="3258476"/>
            <a:ext cx="1225551" cy="461665"/>
          </a:xfrm>
          <a:prstGeom prst="rect">
            <a:avLst/>
          </a:prstGeom>
          <a:solidFill>
            <a:srgbClr val="FFFF0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200" dirty="0"/>
              <a:t>自動音声</a:t>
            </a:r>
            <a:endParaRPr lang="en-US" altLang="ja-JP" sz="1200" dirty="0"/>
          </a:p>
          <a:p>
            <a:pPr algn="ctr" eaLnBrk="1" hangingPunct="1"/>
            <a:r>
              <a:rPr lang="ja-JP" altLang="en-US" sz="1200" dirty="0"/>
              <a:t>（</a:t>
            </a:r>
            <a:r>
              <a:rPr lang="en-US" altLang="ja-JP" sz="1200" dirty="0"/>
              <a:t>IVR</a:t>
            </a:r>
            <a:r>
              <a:rPr lang="ja-JP" altLang="en-US" sz="1200" dirty="0"/>
              <a:t>）</a:t>
            </a:r>
            <a:endParaRPr lang="en-US" altLang="ja-JP" sz="1200" dirty="0"/>
          </a:p>
        </p:txBody>
      </p:sp>
      <p:sp>
        <p:nvSpPr>
          <p:cNvPr id="53" name="Text Box 278"/>
          <p:cNvSpPr txBox="1">
            <a:spLocks noChangeArrowheads="1"/>
          </p:cNvSpPr>
          <p:nvPr/>
        </p:nvSpPr>
        <p:spPr bwMode="auto">
          <a:xfrm>
            <a:off x="684213" y="838453"/>
            <a:ext cx="77041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dirty="0" err="1">
                <a:latin typeface="+mj-lt"/>
              </a:rPr>
              <a:t>BlueBean</a:t>
            </a:r>
            <a:r>
              <a:rPr lang="ja-JP" altLang="en-US" dirty="0">
                <a:latin typeface="+mj-lt"/>
              </a:rPr>
              <a:t>の</a:t>
            </a:r>
            <a:r>
              <a:rPr lang="ja-JP" altLang="en-US" dirty="0">
                <a:solidFill>
                  <a:srgbClr val="FF0000"/>
                </a:solidFill>
                <a:latin typeface="+mj-lt"/>
              </a:rPr>
              <a:t>ライセンスは外線同時発着信数（チャネル数）ベース</a:t>
            </a:r>
            <a:r>
              <a:rPr lang="ja-JP" altLang="en-US" dirty="0">
                <a:latin typeface="+mj-lt"/>
              </a:rPr>
              <a:t>なので、</a:t>
            </a:r>
            <a:r>
              <a:rPr lang="ja-JP" altLang="en-US" dirty="0">
                <a:solidFill>
                  <a:srgbClr val="3366FF"/>
                </a:solidFill>
                <a:latin typeface="+mj-lt"/>
              </a:rPr>
              <a:t>オペレーターの人数や座席数は自由に変更可能</a:t>
            </a:r>
            <a:r>
              <a:rPr lang="ja-JP" altLang="en-US" dirty="0">
                <a:latin typeface="+mj-lt"/>
              </a:rPr>
              <a:t>。ライセンスの範囲内であればインバウンド・アウトバウンドの組み合わせも制限なく自由に行えます。</a:t>
            </a:r>
          </a:p>
        </p:txBody>
      </p:sp>
      <p:sp>
        <p:nvSpPr>
          <p:cNvPr id="207" name="Text Box 55"/>
          <p:cNvSpPr txBox="1">
            <a:spLocks noChangeArrowheads="1"/>
          </p:cNvSpPr>
          <p:nvPr/>
        </p:nvSpPr>
        <p:spPr bwMode="auto">
          <a:xfrm>
            <a:off x="2629518" y="1875606"/>
            <a:ext cx="14991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dirty="0"/>
              <a:t>業務②サポート対象顧客</a:t>
            </a:r>
          </a:p>
        </p:txBody>
      </p:sp>
      <p:graphicFrame>
        <p:nvGraphicFramePr>
          <p:cNvPr id="208" name="Object 56"/>
          <p:cNvGraphicFramePr>
            <a:graphicFrameLocks noChangeAspect="1"/>
          </p:cNvGraphicFramePr>
          <p:nvPr>
            <p:extLst>
              <p:ext uri="{D42A27DB-BD31-4B8C-83A1-F6EECF244321}">
                <p14:modId xmlns:p14="http://schemas.microsoft.com/office/powerpoint/2010/main" val="679751466"/>
              </p:ext>
            </p:extLst>
          </p:nvPr>
        </p:nvGraphicFramePr>
        <p:xfrm>
          <a:off x="1248400" y="2191965"/>
          <a:ext cx="576262" cy="546100"/>
        </p:xfrm>
        <a:graphic>
          <a:graphicData uri="http://schemas.openxmlformats.org/presentationml/2006/ole">
            <mc:AlternateContent xmlns:mc="http://schemas.openxmlformats.org/markup-compatibility/2006">
              <mc:Choice xmlns:v="urn:schemas-microsoft-com:vml" Requires="v">
                <p:oleObj spid="_x0000_s110708" name="Visio" r:id="rId4" imgW="622995" imgH="587157" progId="Visio.Drawing.11">
                  <p:embed/>
                </p:oleObj>
              </mc:Choice>
              <mc:Fallback>
                <p:oleObj name="Visio" r:id="rId4" imgW="622995" imgH="58715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400" y="2191965"/>
                        <a:ext cx="576262"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 name="Object 57"/>
          <p:cNvGraphicFramePr>
            <a:graphicFrameLocks noChangeAspect="1"/>
          </p:cNvGraphicFramePr>
          <p:nvPr>
            <p:extLst>
              <p:ext uri="{D42A27DB-BD31-4B8C-83A1-F6EECF244321}">
                <p14:modId xmlns:p14="http://schemas.microsoft.com/office/powerpoint/2010/main" val="2734162969"/>
              </p:ext>
            </p:extLst>
          </p:nvPr>
        </p:nvGraphicFramePr>
        <p:xfrm>
          <a:off x="3266211" y="2191965"/>
          <a:ext cx="587375" cy="588963"/>
        </p:xfrm>
        <a:graphic>
          <a:graphicData uri="http://schemas.openxmlformats.org/presentationml/2006/ole">
            <mc:AlternateContent xmlns:mc="http://schemas.openxmlformats.org/markup-compatibility/2006">
              <mc:Choice xmlns:v="urn:schemas-microsoft-com:vml" Requires="v">
                <p:oleObj spid="_x0000_s110709" name="Visio" r:id="rId6" imgW="587573" imgH="588407" progId="Visio.Drawing.11">
                  <p:embed/>
                </p:oleObj>
              </mc:Choice>
              <mc:Fallback>
                <p:oleObj name="Visio" r:id="rId6" imgW="587573" imgH="588407"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6211" y="2191965"/>
                        <a:ext cx="587375"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 name="Object 58"/>
          <p:cNvGraphicFramePr>
            <a:graphicFrameLocks noChangeAspect="1"/>
          </p:cNvGraphicFramePr>
          <p:nvPr>
            <p:extLst>
              <p:ext uri="{D42A27DB-BD31-4B8C-83A1-F6EECF244321}">
                <p14:modId xmlns:p14="http://schemas.microsoft.com/office/powerpoint/2010/main" val="2916841083"/>
              </p:ext>
            </p:extLst>
          </p:nvPr>
        </p:nvGraphicFramePr>
        <p:xfrm>
          <a:off x="5318821" y="2120453"/>
          <a:ext cx="398463" cy="647700"/>
        </p:xfrm>
        <a:graphic>
          <a:graphicData uri="http://schemas.openxmlformats.org/presentationml/2006/ole">
            <mc:AlternateContent xmlns:mc="http://schemas.openxmlformats.org/markup-compatibility/2006">
              <mc:Choice xmlns:v="urn:schemas-microsoft-com:vml" Requires="v">
                <p:oleObj spid="_x0000_s110710" name="Visio" r:id="rId8" imgW="513398" imgH="834688" progId="Visio.Drawing.11">
                  <p:embed/>
                </p:oleObj>
              </mc:Choice>
              <mc:Fallback>
                <p:oleObj name="Visio" r:id="rId8" imgW="513398" imgH="834688"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8821" y="2120453"/>
                        <a:ext cx="3984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1" name="Object 59"/>
          <p:cNvGraphicFramePr>
            <a:graphicFrameLocks noChangeAspect="1"/>
          </p:cNvGraphicFramePr>
          <p:nvPr>
            <p:extLst>
              <p:ext uri="{D42A27DB-BD31-4B8C-83A1-F6EECF244321}">
                <p14:modId xmlns:p14="http://schemas.microsoft.com/office/powerpoint/2010/main" val="895074059"/>
              </p:ext>
            </p:extLst>
          </p:nvPr>
        </p:nvGraphicFramePr>
        <p:xfrm>
          <a:off x="1037262" y="2191965"/>
          <a:ext cx="295275" cy="387350"/>
        </p:xfrm>
        <a:graphic>
          <a:graphicData uri="http://schemas.openxmlformats.org/presentationml/2006/ole">
            <mc:AlternateContent xmlns:mc="http://schemas.openxmlformats.org/markup-compatibility/2006">
              <mc:Choice xmlns:v="urn:schemas-microsoft-com:vml" Requires="v">
                <p:oleObj spid="_x0000_s110711" name="Visio" r:id="rId10" imgW="593824" imgH="773847" progId="Visio.Drawing.11">
                  <p:embed/>
                </p:oleObj>
              </mc:Choice>
              <mc:Fallback>
                <p:oleObj name="Visio" r:id="rId10"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7262" y="2191965"/>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2" name="Object 60"/>
          <p:cNvGraphicFramePr>
            <a:graphicFrameLocks noChangeAspect="1"/>
          </p:cNvGraphicFramePr>
          <p:nvPr>
            <p:extLst>
              <p:ext uri="{D42A27DB-BD31-4B8C-83A1-F6EECF244321}">
                <p14:modId xmlns:p14="http://schemas.microsoft.com/office/powerpoint/2010/main" val="2090978229"/>
              </p:ext>
            </p:extLst>
          </p:nvPr>
        </p:nvGraphicFramePr>
        <p:xfrm>
          <a:off x="3120161" y="2191965"/>
          <a:ext cx="295275" cy="387350"/>
        </p:xfrm>
        <a:graphic>
          <a:graphicData uri="http://schemas.openxmlformats.org/presentationml/2006/ole">
            <mc:AlternateContent xmlns:mc="http://schemas.openxmlformats.org/markup-compatibility/2006">
              <mc:Choice xmlns:v="urn:schemas-microsoft-com:vml" Requires="v">
                <p:oleObj spid="_x0000_s110712" name="Visio" r:id="rId12" imgW="593824" imgH="773847" progId="Visio.Drawing.11">
                  <p:embed/>
                </p:oleObj>
              </mc:Choice>
              <mc:Fallback>
                <p:oleObj name="Visio" r:id="rId12"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0161" y="2191965"/>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3" name="Object 61"/>
          <p:cNvGraphicFramePr>
            <a:graphicFrameLocks noChangeAspect="1"/>
          </p:cNvGraphicFramePr>
          <p:nvPr>
            <p:extLst>
              <p:ext uri="{D42A27DB-BD31-4B8C-83A1-F6EECF244321}">
                <p14:modId xmlns:p14="http://schemas.microsoft.com/office/powerpoint/2010/main" val="3909626420"/>
              </p:ext>
            </p:extLst>
          </p:nvPr>
        </p:nvGraphicFramePr>
        <p:xfrm>
          <a:off x="5102921" y="2191890"/>
          <a:ext cx="295275" cy="387350"/>
        </p:xfrm>
        <a:graphic>
          <a:graphicData uri="http://schemas.openxmlformats.org/presentationml/2006/ole">
            <mc:AlternateContent xmlns:mc="http://schemas.openxmlformats.org/markup-compatibility/2006">
              <mc:Choice xmlns:v="urn:schemas-microsoft-com:vml" Requires="v">
                <p:oleObj spid="_x0000_s110713" name="Visio" r:id="rId13" imgW="593824" imgH="773847" progId="Visio.Drawing.11">
                  <p:embed/>
                </p:oleObj>
              </mc:Choice>
              <mc:Fallback>
                <p:oleObj name="Visio" r:id="rId13"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2921" y="2191890"/>
                        <a:ext cx="2952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4" name="Text Box 62"/>
          <p:cNvSpPr txBox="1">
            <a:spLocks noChangeArrowheads="1"/>
          </p:cNvSpPr>
          <p:nvPr/>
        </p:nvSpPr>
        <p:spPr bwMode="auto">
          <a:xfrm>
            <a:off x="528865" y="1875606"/>
            <a:ext cx="13388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dirty="0"/>
              <a:t>業務①営業対象顧客</a:t>
            </a:r>
          </a:p>
        </p:txBody>
      </p:sp>
      <p:sp>
        <p:nvSpPr>
          <p:cNvPr id="215" name="Text Box 63"/>
          <p:cNvSpPr txBox="1">
            <a:spLocks noChangeArrowheads="1"/>
          </p:cNvSpPr>
          <p:nvPr/>
        </p:nvSpPr>
        <p:spPr bwMode="auto">
          <a:xfrm>
            <a:off x="4694287" y="1875531"/>
            <a:ext cx="120097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000" dirty="0"/>
              <a:t>業務②問合せ顧客</a:t>
            </a:r>
          </a:p>
        </p:txBody>
      </p:sp>
      <p:sp>
        <p:nvSpPr>
          <p:cNvPr id="223" name="角丸四角形 222"/>
          <p:cNvSpPr/>
          <p:nvPr/>
        </p:nvSpPr>
        <p:spPr>
          <a:xfrm>
            <a:off x="4675314" y="4829621"/>
            <a:ext cx="1899841" cy="754027"/>
          </a:xfrm>
          <a:prstGeom prst="roundRect">
            <a:avLst>
              <a:gd name="adj" fmla="val 7452"/>
            </a:avLst>
          </a:prstGeom>
          <a:gradFill>
            <a:gsLst>
              <a:gs pos="0">
                <a:srgbClr val="ECFAFE"/>
              </a:gs>
              <a:gs pos="55000">
                <a:srgbClr val="ECFAFE"/>
              </a:gs>
              <a:gs pos="100000">
                <a:srgbClr val="D7F8FD"/>
              </a:gs>
            </a:gsLst>
            <a:lin ang="5400000" scaled="1"/>
          </a:gradFill>
          <a:ln w="190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角丸四角形 221"/>
          <p:cNvSpPr/>
          <p:nvPr/>
        </p:nvSpPr>
        <p:spPr>
          <a:xfrm>
            <a:off x="2586144" y="4869160"/>
            <a:ext cx="1899841" cy="741884"/>
          </a:xfrm>
          <a:prstGeom prst="roundRect">
            <a:avLst>
              <a:gd name="adj" fmla="val 7452"/>
            </a:avLst>
          </a:prstGeom>
          <a:gradFill>
            <a:gsLst>
              <a:gs pos="0">
                <a:srgbClr val="FFFFCC"/>
              </a:gs>
              <a:gs pos="55000">
                <a:srgbClr val="FFFFCC"/>
              </a:gs>
              <a:gs pos="100000">
                <a:srgbClr val="FFFF99"/>
              </a:gs>
            </a:gsLst>
            <a:lin ang="54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角丸四角形 220"/>
          <p:cNvSpPr/>
          <p:nvPr/>
        </p:nvSpPr>
        <p:spPr>
          <a:xfrm>
            <a:off x="562975" y="4869160"/>
            <a:ext cx="1899841" cy="717506"/>
          </a:xfrm>
          <a:prstGeom prst="roundRect">
            <a:avLst>
              <a:gd name="adj" fmla="val 7452"/>
            </a:avLst>
          </a:prstGeom>
          <a:gradFill>
            <a:gsLst>
              <a:gs pos="0">
                <a:srgbClr val="FFFFCC"/>
              </a:gs>
              <a:gs pos="55000">
                <a:srgbClr val="FFFFCC"/>
              </a:gs>
              <a:gs pos="100000">
                <a:srgbClr val="FFFF99"/>
              </a:gs>
            </a:gsLst>
            <a:lin ang="54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2" name="Group 10"/>
          <p:cNvGrpSpPr>
            <a:grpSpLocks/>
          </p:cNvGrpSpPr>
          <p:nvPr/>
        </p:nvGrpSpPr>
        <p:grpSpPr bwMode="auto">
          <a:xfrm>
            <a:off x="4994798" y="4941168"/>
            <a:ext cx="474663" cy="538162"/>
            <a:chOff x="4604" y="2024"/>
            <a:chExt cx="299" cy="339"/>
          </a:xfrm>
        </p:grpSpPr>
        <p:graphicFrame>
          <p:nvGraphicFramePr>
            <p:cNvPr id="163" name="Object 11"/>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10714" name="Visio" r:id="rId14" imgW="1027212" imgH="947618" progId="Visio.Drawing.11">
                    <p:embed/>
                  </p:oleObj>
                </mc:Choice>
                <mc:Fallback>
                  <p:oleObj name="Visio" r:id="rId14" imgW="1027212" imgH="94761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 name="Object 12"/>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10715" name="Visio" r:id="rId16" imgW="593824" imgH="773847" progId="Visio.Drawing.11">
                    <p:embed/>
                  </p:oleObj>
                </mc:Choice>
                <mc:Fallback>
                  <p:oleObj name="Visio" r:id="rId16"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5" name="Object 13"/>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10716" name="Visio" r:id="rId17" imgW="622995" imgH="587157" progId="Visio.Drawing.11">
                    <p:embed/>
                  </p:oleObj>
                </mc:Choice>
                <mc:Fallback>
                  <p:oleObj name="Visio" r:id="rId17" imgW="622995" imgH="58715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6" name="Group 14"/>
          <p:cNvGrpSpPr>
            <a:grpSpLocks/>
          </p:cNvGrpSpPr>
          <p:nvPr/>
        </p:nvGrpSpPr>
        <p:grpSpPr bwMode="auto">
          <a:xfrm>
            <a:off x="5642498" y="4941168"/>
            <a:ext cx="474663" cy="538162"/>
            <a:chOff x="4604" y="2024"/>
            <a:chExt cx="299" cy="339"/>
          </a:xfrm>
        </p:grpSpPr>
        <p:graphicFrame>
          <p:nvGraphicFramePr>
            <p:cNvPr id="167" name="Object 15"/>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10717" name="Visio" r:id="rId18" imgW="1027212" imgH="947618" progId="Visio.Drawing.11">
                    <p:embed/>
                  </p:oleObj>
                </mc:Choice>
                <mc:Fallback>
                  <p:oleObj name="Visio" r:id="rId18" imgW="1027212" imgH="94761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8" name="Object 16"/>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10718" name="Visio" r:id="rId19" imgW="593824" imgH="773847" progId="Visio.Drawing.11">
                    <p:embed/>
                  </p:oleObj>
                </mc:Choice>
                <mc:Fallback>
                  <p:oleObj name="Visio" r:id="rId19"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9" name="Object 17"/>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10719" name="Visio" r:id="rId20" imgW="622995" imgH="587157" progId="Visio.Drawing.11">
                    <p:embed/>
                  </p:oleObj>
                </mc:Choice>
                <mc:Fallback>
                  <p:oleObj name="Visio" r:id="rId20" imgW="622995" imgH="58715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1" name="Text Box 19"/>
          <p:cNvSpPr txBox="1">
            <a:spLocks noChangeArrowheads="1"/>
          </p:cNvSpPr>
          <p:nvPr/>
        </p:nvSpPr>
        <p:spPr bwMode="auto">
          <a:xfrm>
            <a:off x="4633321" y="4702398"/>
            <a:ext cx="1654620" cy="230832"/>
          </a:xfrm>
          <a:prstGeom prst="rect">
            <a:avLst/>
          </a:prstGeom>
          <a:solidFill>
            <a:srgbClr val="99CCFF"/>
          </a:solidFill>
          <a:ln w="9525">
            <a:noFill/>
            <a:prstDash val="solid"/>
            <a:miter lim="800000"/>
            <a:headEnd/>
            <a:tailEnd/>
          </a:ln>
          <a:effectLst/>
          <a:scene3d>
            <a:camera prst="orthographicFront"/>
            <a:lightRig rig="threePt" dir="t"/>
          </a:scene3d>
          <a:sp3d>
            <a:bevelT w="50800" h="50800"/>
          </a:sp3d>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dirty="0"/>
              <a:t>インバウンドオペレーターチーム</a:t>
            </a:r>
          </a:p>
        </p:txBody>
      </p:sp>
      <p:grpSp>
        <p:nvGrpSpPr>
          <p:cNvPr id="172" name="Group 20"/>
          <p:cNvGrpSpPr>
            <a:grpSpLocks/>
          </p:cNvGrpSpPr>
          <p:nvPr/>
        </p:nvGrpSpPr>
        <p:grpSpPr bwMode="auto">
          <a:xfrm>
            <a:off x="2938669" y="4941168"/>
            <a:ext cx="474662" cy="538162"/>
            <a:chOff x="4604" y="2024"/>
            <a:chExt cx="299" cy="339"/>
          </a:xfrm>
        </p:grpSpPr>
        <p:graphicFrame>
          <p:nvGraphicFramePr>
            <p:cNvPr id="173" name="Object 21"/>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10720" name="Visio" r:id="rId21" imgW="1027212" imgH="947618" progId="Visio.Drawing.11">
                    <p:embed/>
                  </p:oleObj>
                </mc:Choice>
                <mc:Fallback>
                  <p:oleObj name="Visio" r:id="rId21" imgW="1027212" imgH="94761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 name="Object 22"/>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10721" name="Visio" r:id="rId22" imgW="593824" imgH="773847" progId="Visio.Drawing.11">
                    <p:embed/>
                  </p:oleObj>
                </mc:Choice>
                <mc:Fallback>
                  <p:oleObj name="Visio" r:id="rId22"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5" name="Object 23"/>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10722" name="Visio" r:id="rId23" imgW="622995" imgH="587157" progId="Visio.Drawing.11">
                    <p:embed/>
                  </p:oleObj>
                </mc:Choice>
                <mc:Fallback>
                  <p:oleObj name="Visio" r:id="rId23" imgW="622995" imgH="58715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76" name="Group 24"/>
          <p:cNvGrpSpPr>
            <a:grpSpLocks/>
          </p:cNvGrpSpPr>
          <p:nvPr/>
        </p:nvGrpSpPr>
        <p:grpSpPr bwMode="auto">
          <a:xfrm>
            <a:off x="3586369" y="4941168"/>
            <a:ext cx="474662" cy="538162"/>
            <a:chOff x="4604" y="2024"/>
            <a:chExt cx="299" cy="339"/>
          </a:xfrm>
        </p:grpSpPr>
        <p:graphicFrame>
          <p:nvGraphicFramePr>
            <p:cNvPr id="177" name="Object 25"/>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10723" name="Visio" r:id="rId24" imgW="1027212" imgH="947618" progId="Visio.Drawing.11">
                    <p:embed/>
                  </p:oleObj>
                </mc:Choice>
                <mc:Fallback>
                  <p:oleObj name="Visio" r:id="rId24" imgW="1027212" imgH="94761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8" name="Object 26"/>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10724" name="Visio" r:id="rId25" imgW="593824" imgH="773847" progId="Visio.Drawing.11">
                    <p:embed/>
                  </p:oleObj>
                </mc:Choice>
                <mc:Fallback>
                  <p:oleObj name="Visio" r:id="rId25"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9" name="Object 27"/>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10725" name="Visio" r:id="rId26" imgW="622995" imgH="587157" progId="Visio.Drawing.11">
                    <p:embed/>
                  </p:oleObj>
                </mc:Choice>
                <mc:Fallback>
                  <p:oleObj name="Visio" r:id="rId26" imgW="622995" imgH="58715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81" name="Text Box 29"/>
          <p:cNvSpPr txBox="1">
            <a:spLocks noChangeArrowheads="1"/>
          </p:cNvSpPr>
          <p:nvPr/>
        </p:nvSpPr>
        <p:spPr bwMode="auto">
          <a:xfrm>
            <a:off x="2579199" y="4703043"/>
            <a:ext cx="1411287" cy="238125"/>
          </a:xfrm>
          <a:prstGeom prst="rect">
            <a:avLst/>
          </a:prstGeom>
          <a:solidFill>
            <a:srgbClr val="FFC000"/>
          </a:solidFill>
          <a:ln w="9525">
            <a:noFill/>
            <a:prstDash val="solid"/>
            <a:miter lim="800000"/>
            <a:headEnd/>
            <a:tailEnd/>
          </a:ln>
          <a:effectLst/>
          <a:scene3d>
            <a:camera prst="orthographicFront"/>
            <a:lightRig rig="threePt" dir="t"/>
          </a:scene3d>
          <a:sp3d>
            <a:bevelT w="50800" h="50800"/>
          </a:sp3d>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dirty="0"/>
              <a:t>業務②オペレーターチーム</a:t>
            </a:r>
          </a:p>
        </p:txBody>
      </p:sp>
      <p:grpSp>
        <p:nvGrpSpPr>
          <p:cNvPr id="182" name="Group 30"/>
          <p:cNvGrpSpPr>
            <a:grpSpLocks/>
          </p:cNvGrpSpPr>
          <p:nvPr/>
        </p:nvGrpSpPr>
        <p:grpSpPr bwMode="auto">
          <a:xfrm>
            <a:off x="951988" y="4941168"/>
            <a:ext cx="474662" cy="538162"/>
            <a:chOff x="4604" y="2024"/>
            <a:chExt cx="299" cy="339"/>
          </a:xfrm>
        </p:grpSpPr>
        <p:graphicFrame>
          <p:nvGraphicFramePr>
            <p:cNvPr id="183" name="Object 31"/>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10726" name="Visio" r:id="rId27" imgW="1027212" imgH="947618" progId="Visio.Drawing.11">
                    <p:embed/>
                  </p:oleObj>
                </mc:Choice>
                <mc:Fallback>
                  <p:oleObj name="Visio" r:id="rId27" imgW="1027212" imgH="94761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 name="Object 32"/>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10727" name="Visio" r:id="rId28" imgW="593824" imgH="773847" progId="Visio.Drawing.11">
                    <p:embed/>
                  </p:oleObj>
                </mc:Choice>
                <mc:Fallback>
                  <p:oleObj name="Visio" r:id="rId28"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5" name="Object 33"/>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10728" name="Visio" r:id="rId29" imgW="622995" imgH="587157" progId="Visio.Drawing.11">
                    <p:embed/>
                  </p:oleObj>
                </mc:Choice>
                <mc:Fallback>
                  <p:oleObj name="Visio" r:id="rId29" imgW="622995" imgH="58715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86" name="Group 34"/>
          <p:cNvGrpSpPr>
            <a:grpSpLocks/>
          </p:cNvGrpSpPr>
          <p:nvPr/>
        </p:nvGrpSpPr>
        <p:grpSpPr bwMode="auto">
          <a:xfrm>
            <a:off x="1599688" y="4941168"/>
            <a:ext cx="474662" cy="538162"/>
            <a:chOff x="4604" y="2024"/>
            <a:chExt cx="299" cy="339"/>
          </a:xfrm>
        </p:grpSpPr>
        <p:graphicFrame>
          <p:nvGraphicFramePr>
            <p:cNvPr id="187" name="Object 35"/>
            <p:cNvGraphicFramePr>
              <a:graphicFrameLocks noChangeAspect="1"/>
            </p:cNvGraphicFramePr>
            <p:nvPr/>
          </p:nvGraphicFramePr>
          <p:xfrm>
            <a:off x="4650" y="2024"/>
            <a:ext cx="226" cy="208"/>
          </p:xfrm>
          <a:graphic>
            <a:graphicData uri="http://schemas.openxmlformats.org/presentationml/2006/ole">
              <mc:AlternateContent xmlns:mc="http://schemas.openxmlformats.org/markup-compatibility/2006">
                <mc:Choice xmlns:v="urn:schemas-microsoft-com:vml" Requires="v">
                  <p:oleObj spid="_x0000_s110729" name="Visio" r:id="rId30" imgW="1027212" imgH="947618" progId="Visio.Drawing.11">
                    <p:embed/>
                  </p:oleObj>
                </mc:Choice>
                <mc:Fallback>
                  <p:oleObj name="Visio" r:id="rId30" imgW="1027212" imgH="94761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 y="2024"/>
                          <a:ext cx="226"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8" name="Object 36"/>
            <p:cNvGraphicFramePr>
              <a:graphicFrameLocks noChangeAspect="1"/>
            </p:cNvGraphicFramePr>
            <p:nvPr/>
          </p:nvGraphicFramePr>
          <p:xfrm>
            <a:off x="4740" y="2115"/>
            <a:ext cx="163" cy="213"/>
          </p:xfrm>
          <a:graphic>
            <a:graphicData uri="http://schemas.openxmlformats.org/presentationml/2006/ole">
              <mc:AlternateContent xmlns:mc="http://schemas.openxmlformats.org/markup-compatibility/2006">
                <mc:Choice xmlns:v="urn:schemas-microsoft-com:vml" Requires="v">
                  <p:oleObj spid="_x0000_s110730" name="Visio" r:id="rId31" imgW="593824" imgH="773847" progId="Visio.Drawing.11">
                    <p:embed/>
                  </p:oleObj>
                </mc:Choice>
                <mc:Fallback>
                  <p:oleObj name="Visio" r:id="rId31"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0" y="2115"/>
                          <a:ext cx="16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9" name="Object 37"/>
            <p:cNvGraphicFramePr>
              <a:graphicFrameLocks noChangeAspect="1"/>
            </p:cNvGraphicFramePr>
            <p:nvPr/>
          </p:nvGraphicFramePr>
          <p:xfrm>
            <a:off x="4604" y="2192"/>
            <a:ext cx="181" cy="171"/>
          </p:xfrm>
          <a:graphic>
            <a:graphicData uri="http://schemas.openxmlformats.org/presentationml/2006/ole">
              <mc:AlternateContent xmlns:mc="http://schemas.openxmlformats.org/markup-compatibility/2006">
                <mc:Choice xmlns:v="urn:schemas-microsoft-com:vml" Requires="v">
                  <p:oleObj spid="_x0000_s110731" name="Visio" r:id="rId32" imgW="622995" imgH="587157" progId="Visio.Drawing.11">
                    <p:embed/>
                  </p:oleObj>
                </mc:Choice>
                <mc:Fallback>
                  <p:oleObj name="Visio" r:id="rId32" imgW="622995" imgH="58715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 y="2192"/>
                          <a:ext cx="18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91" name="Text Box 39"/>
          <p:cNvSpPr txBox="1">
            <a:spLocks noChangeArrowheads="1"/>
          </p:cNvSpPr>
          <p:nvPr/>
        </p:nvSpPr>
        <p:spPr bwMode="auto">
          <a:xfrm>
            <a:off x="562975" y="4702398"/>
            <a:ext cx="1411287" cy="238125"/>
          </a:xfrm>
          <a:prstGeom prst="rect">
            <a:avLst/>
          </a:prstGeom>
          <a:solidFill>
            <a:srgbClr val="FFC000"/>
          </a:solidFill>
          <a:ln w="9525">
            <a:noFill/>
            <a:prstDash val="solid"/>
            <a:miter lim="800000"/>
            <a:headEnd/>
            <a:tailEnd/>
          </a:ln>
          <a:effectLst/>
          <a:scene3d>
            <a:camera prst="orthographicFront"/>
            <a:lightRig rig="threePt" dir="t"/>
          </a:scene3d>
          <a:sp3d>
            <a:bevelT w="50800" h="50800"/>
          </a:sp3d>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900"/>
              <a:t>業務①オペレーターチーム</a:t>
            </a:r>
          </a:p>
        </p:txBody>
      </p:sp>
      <p:graphicFrame>
        <p:nvGraphicFramePr>
          <p:cNvPr id="54" name="Object 32"/>
          <p:cNvGraphicFramePr>
            <a:graphicFrameLocks noChangeAspect="1"/>
          </p:cNvGraphicFramePr>
          <p:nvPr>
            <p:extLst>
              <p:ext uri="{D42A27DB-BD31-4B8C-83A1-F6EECF244321}">
                <p14:modId xmlns:p14="http://schemas.microsoft.com/office/powerpoint/2010/main" val="2762957471"/>
              </p:ext>
            </p:extLst>
          </p:nvPr>
        </p:nvGraphicFramePr>
        <p:xfrm>
          <a:off x="1139237" y="5698405"/>
          <a:ext cx="258762" cy="338137"/>
        </p:xfrm>
        <a:graphic>
          <a:graphicData uri="http://schemas.openxmlformats.org/presentationml/2006/ole">
            <mc:AlternateContent xmlns:mc="http://schemas.openxmlformats.org/markup-compatibility/2006">
              <mc:Choice xmlns:v="urn:schemas-microsoft-com:vml" Requires="v">
                <p:oleObj spid="_x0000_s110732" name="Visio" r:id="rId33" imgW="593824" imgH="773847" progId="Visio.Drawing.11">
                  <p:embed/>
                </p:oleObj>
              </mc:Choice>
              <mc:Fallback>
                <p:oleObj name="Visio" r:id="rId33"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9237" y="5698405"/>
                        <a:ext cx="2587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 name="Object 32"/>
          <p:cNvGraphicFramePr>
            <a:graphicFrameLocks noChangeAspect="1"/>
          </p:cNvGraphicFramePr>
          <p:nvPr>
            <p:extLst>
              <p:ext uri="{D42A27DB-BD31-4B8C-83A1-F6EECF244321}">
                <p14:modId xmlns:p14="http://schemas.microsoft.com/office/powerpoint/2010/main" val="949133838"/>
              </p:ext>
            </p:extLst>
          </p:nvPr>
        </p:nvGraphicFramePr>
        <p:xfrm>
          <a:off x="1630276" y="5698405"/>
          <a:ext cx="258762" cy="338137"/>
        </p:xfrm>
        <a:graphic>
          <a:graphicData uri="http://schemas.openxmlformats.org/presentationml/2006/ole">
            <mc:AlternateContent xmlns:mc="http://schemas.openxmlformats.org/markup-compatibility/2006">
              <mc:Choice xmlns:v="urn:schemas-microsoft-com:vml" Requires="v">
                <p:oleObj spid="_x0000_s110733" name="Visio" r:id="rId34" imgW="593824" imgH="773847" progId="Visio.Drawing.11">
                  <p:embed/>
                </p:oleObj>
              </mc:Choice>
              <mc:Fallback>
                <p:oleObj name="Visio" r:id="rId34"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0276" y="5698405"/>
                        <a:ext cx="2587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下カーブ矢印 4"/>
          <p:cNvSpPr/>
          <p:nvPr/>
        </p:nvSpPr>
        <p:spPr>
          <a:xfrm rot="16200000">
            <a:off x="599966" y="5518091"/>
            <a:ext cx="463780" cy="174030"/>
          </a:xfrm>
          <a:prstGeom prst="curvedDownArrow">
            <a:avLst/>
          </a:prstGeom>
          <a:solidFill>
            <a:srgbClr val="000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下カーブ矢印 60"/>
          <p:cNvSpPr/>
          <p:nvPr/>
        </p:nvSpPr>
        <p:spPr>
          <a:xfrm rot="5400000">
            <a:off x="1936734" y="5518091"/>
            <a:ext cx="463780" cy="174030"/>
          </a:xfrm>
          <a:prstGeom prst="curvedDownArrow">
            <a:avLst/>
          </a:prstGeom>
          <a:solidFill>
            <a:srgbClr val="000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下カーブ矢印 65"/>
          <p:cNvSpPr/>
          <p:nvPr/>
        </p:nvSpPr>
        <p:spPr>
          <a:xfrm rot="16200000">
            <a:off x="2614892" y="5518092"/>
            <a:ext cx="463780" cy="174030"/>
          </a:xfrm>
          <a:prstGeom prst="curvedDownArrow">
            <a:avLst/>
          </a:prstGeom>
          <a:solidFill>
            <a:srgbClr val="000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下カーブ矢印 66"/>
          <p:cNvSpPr/>
          <p:nvPr/>
        </p:nvSpPr>
        <p:spPr>
          <a:xfrm rot="5400000">
            <a:off x="3951660" y="5518091"/>
            <a:ext cx="463780" cy="174030"/>
          </a:xfrm>
          <a:prstGeom prst="curvedDownArrow">
            <a:avLst/>
          </a:prstGeom>
          <a:solidFill>
            <a:srgbClr val="000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8" name="下カーブ矢印 67"/>
          <p:cNvSpPr/>
          <p:nvPr/>
        </p:nvSpPr>
        <p:spPr>
          <a:xfrm rot="16200000">
            <a:off x="4625743" y="5518092"/>
            <a:ext cx="463780" cy="174030"/>
          </a:xfrm>
          <a:prstGeom prst="curvedDownArrow">
            <a:avLst/>
          </a:prstGeom>
          <a:solidFill>
            <a:srgbClr val="000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9" name="下カーブ矢印 68"/>
          <p:cNvSpPr/>
          <p:nvPr/>
        </p:nvSpPr>
        <p:spPr>
          <a:xfrm rot="5400000">
            <a:off x="5962511" y="5518091"/>
            <a:ext cx="463780" cy="174030"/>
          </a:xfrm>
          <a:prstGeom prst="curvedDownArrow">
            <a:avLst/>
          </a:prstGeom>
          <a:solidFill>
            <a:srgbClr val="000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70" name="Object 32"/>
          <p:cNvGraphicFramePr>
            <a:graphicFrameLocks noChangeAspect="1"/>
          </p:cNvGraphicFramePr>
          <p:nvPr>
            <p:extLst>
              <p:ext uri="{D42A27DB-BD31-4B8C-83A1-F6EECF244321}">
                <p14:modId xmlns:p14="http://schemas.microsoft.com/office/powerpoint/2010/main" val="1413793281"/>
              </p:ext>
            </p:extLst>
          </p:nvPr>
        </p:nvGraphicFramePr>
        <p:xfrm>
          <a:off x="3145938" y="5698405"/>
          <a:ext cx="258762" cy="338137"/>
        </p:xfrm>
        <a:graphic>
          <a:graphicData uri="http://schemas.openxmlformats.org/presentationml/2006/ole">
            <mc:AlternateContent xmlns:mc="http://schemas.openxmlformats.org/markup-compatibility/2006">
              <mc:Choice xmlns:v="urn:schemas-microsoft-com:vml" Requires="v">
                <p:oleObj spid="_x0000_s110734" name="Visio" r:id="rId35" imgW="593824" imgH="773847" progId="Visio.Drawing.11">
                  <p:embed/>
                </p:oleObj>
              </mc:Choice>
              <mc:Fallback>
                <p:oleObj name="Visio" r:id="rId35"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5938" y="5698405"/>
                        <a:ext cx="2587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 name="Object 32"/>
          <p:cNvGraphicFramePr>
            <a:graphicFrameLocks noChangeAspect="1"/>
          </p:cNvGraphicFramePr>
          <p:nvPr>
            <p:extLst>
              <p:ext uri="{D42A27DB-BD31-4B8C-83A1-F6EECF244321}">
                <p14:modId xmlns:p14="http://schemas.microsoft.com/office/powerpoint/2010/main" val="3065169060"/>
              </p:ext>
            </p:extLst>
          </p:nvPr>
        </p:nvGraphicFramePr>
        <p:xfrm>
          <a:off x="3636977" y="5698405"/>
          <a:ext cx="258762" cy="338137"/>
        </p:xfrm>
        <a:graphic>
          <a:graphicData uri="http://schemas.openxmlformats.org/presentationml/2006/ole">
            <mc:AlternateContent xmlns:mc="http://schemas.openxmlformats.org/markup-compatibility/2006">
              <mc:Choice xmlns:v="urn:schemas-microsoft-com:vml" Requires="v">
                <p:oleObj spid="_x0000_s110735" name="Visio" r:id="rId36" imgW="593824" imgH="773847" progId="Visio.Drawing.11">
                  <p:embed/>
                </p:oleObj>
              </mc:Choice>
              <mc:Fallback>
                <p:oleObj name="Visio" r:id="rId36"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6977" y="5698405"/>
                        <a:ext cx="2587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 name="Object 32"/>
          <p:cNvGraphicFramePr>
            <a:graphicFrameLocks noChangeAspect="1"/>
          </p:cNvGraphicFramePr>
          <p:nvPr>
            <p:extLst>
              <p:ext uri="{D42A27DB-BD31-4B8C-83A1-F6EECF244321}">
                <p14:modId xmlns:p14="http://schemas.microsoft.com/office/powerpoint/2010/main" val="2780041420"/>
              </p:ext>
            </p:extLst>
          </p:nvPr>
        </p:nvGraphicFramePr>
        <p:xfrm>
          <a:off x="5152755" y="5698405"/>
          <a:ext cx="258762" cy="338137"/>
        </p:xfrm>
        <a:graphic>
          <a:graphicData uri="http://schemas.openxmlformats.org/presentationml/2006/ole">
            <mc:AlternateContent xmlns:mc="http://schemas.openxmlformats.org/markup-compatibility/2006">
              <mc:Choice xmlns:v="urn:schemas-microsoft-com:vml" Requires="v">
                <p:oleObj spid="_x0000_s110736" name="Visio" r:id="rId37" imgW="593824" imgH="773847" progId="Visio.Drawing.11">
                  <p:embed/>
                </p:oleObj>
              </mc:Choice>
              <mc:Fallback>
                <p:oleObj name="Visio" r:id="rId37"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2755" y="5698405"/>
                        <a:ext cx="2587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 name="Object 32"/>
          <p:cNvGraphicFramePr>
            <a:graphicFrameLocks noChangeAspect="1"/>
          </p:cNvGraphicFramePr>
          <p:nvPr>
            <p:extLst>
              <p:ext uri="{D42A27DB-BD31-4B8C-83A1-F6EECF244321}">
                <p14:modId xmlns:p14="http://schemas.microsoft.com/office/powerpoint/2010/main" val="4102134185"/>
              </p:ext>
            </p:extLst>
          </p:nvPr>
        </p:nvGraphicFramePr>
        <p:xfrm>
          <a:off x="5643794" y="5698405"/>
          <a:ext cx="258762" cy="338137"/>
        </p:xfrm>
        <a:graphic>
          <a:graphicData uri="http://schemas.openxmlformats.org/presentationml/2006/ole">
            <mc:AlternateContent xmlns:mc="http://schemas.openxmlformats.org/markup-compatibility/2006">
              <mc:Choice xmlns:v="urn:schemas-microsoft-com:vml" Requires="v">
                <p:oleObj spid="_x0000_s110737" name="Visio" r:id="rId38" imgW="593824" imgH="773847" progId="Visio.Drawing.11">
                  <p:embed/>
                </p:oleObj>
              </mc:Choice>
              <mc:Fallback>
                <p:oleObj name="Visio" r:id="rId38" imgW="593824" imgH="7738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3794" y="5698405"/>
                        <a:ext cx="2587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 name="Text Box 19"/>
          <p:cNvSpPr txBox="1">
            <a:spLocks noChangeArrowheads="1"/>
          </p:cNvSpPr>
          <p:nvPr/>
        </p:nvSpPr>
        <p:spPr bwMode="auto">
          <a:xfrm>
            <a:off x="6660620" y="5270880"/>
            <a:ext cx="2015836" cy="584775"/>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nchor="ct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600" dirty="0">
                <a:solidFill>
                  <a:schemeClr val="bg1"/>
                </a:solidFill>
              </a:rPr>
              <a:t>座席・オペレーターの自由な変更・入替</a:t>
            </a:r>
          </a:p>
        </p:txBody>
      </p:sp>
      <p:sp>
        <p:nvSpPr>
          <p:cNvPr id="77" name="Text Box 19"/>
          <p:cNvSpPr txBox="1">
            <a:spLocks noChangeArrowheads="1"/>
          </p:cNvSpPr>
          <p:nvPr/>
        </p:nvSpPr>
        <p:spPr bwMode="auto">
          <a:xfrm>
            <a:off x="6693694" y="2194411"/>
            <a:ext cx="1982761" cy="1077218"/>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nchor="ct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600" dirty="0">
                <a:solidFill>
                  <a:schemeClr val="bg1"/>
                </a:solidFill>
              </a:rPr>
              <a:t>ライセンス</a:t>
            </a:r>
            <a:endParaRPr lang="en-US" altLang="ja-JP" sz="1600" dirty="0">
              <a:solidFill>
                <a:schemeClr val="bg1"/>
              </a:solidFill>
            </a:endParaRPr>
          </a:p>
          <a:p>
            <a:pPr algn="ctr" eaLnBrk="1" hangingPunct="1"/>
            <a:r>
              <a:rPr lang="ja-JP" altLang="en-US" sz="1600" dirty="0">
                <a:solidFill>
                  <a:schemeClr val="bg1"/>
                </a:solidFill>
              </a:rPr>
              <a:t>（契約</a:t>
            </a:r>
            <a:r>
              <a:rPr lang="en-US" altLang="ja-JP" sz="1600" dirty="0" err="1">
                <a:solidFill>
                  <a:schemeClr val="bg1"/>
                </a:solidFill>
              </a:rPr>
              <a:t>ch</a:t>
            </a:r>
            <a:r>
              <a:rPr lang="ja-JP" altLang="en-US" sz="1600" dirty="0">
                <a:solidFill>
                  <a:schemeClr val="bg1"/>
                </a:solidFill>
              </a:rPr>
              <a:t>数）内で</a:t>
            </a:r>
            <a:endParaRPr lang="en-US" altLang="ja-JP" sz="1600" dirty="0">
              <a:solidFill>
                <a:schemeClr val="bg1"/>
              </a:solidFill>
            </a:endParaRPr>
          </a:p>
          <a:p>
            <a:pPr algn="ctr" eaLnBrk="1" hangingPunct="1"/>
            <a:r>
              <a:rPr lang="ja-JP" altLang="en-US" sz="1600" dirty="0">
                <a:solidFill>
                  <a:schemeClr val="bg1"/>
                </a:solidFill>
              </a:rPr>
              <a:t>あればイン・アウトの制限なし</a:t>
            </a:r>
            <a:endParaRPr lang="en-US" altLang="ja-JP" sz="1600" dirty="0">
              <a:solidFill>
                <a:schemeClr val="bg1"/>
              </a:solidFill>
            </a:endParaRPr>
          </a:p>
        </p:txBody>
      </p:sp>
      <p:sp>
        <p:nvSpPr>
          <p:cNvPr id="78" name="Oval 17"/>
          <p:cNvSpPr>
            <a:spLocks noChangeArrowheads="1"/>
          </p:cNvSpPr>
          <p:nvPr/>
        </p:nvSpPr>
        <p:spPr bwMode="auto">
          <a:xfrm>
            <a:off x="868554" y="2873962"/>
            <a:ext cx="5104572" cy="2873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 name="Line 18"/>
          <p:cNvSpPr>
            <a:spLocks noChangeShapeType="1"/>
          </p:cNvSpPr>
          <p:nvPr/>
        </p:nvSpPr>
        <p:spPr bwMode="auto">
          <a:xfrm flipV="1">
            <a:off x="5973126" y="2268968"/>
            <a:ext cx="720568" cy="726394"/>
          </a:xfrm>
          <a:prstGeom prst="line">
            <a:avLst/>
          </a:prstGeom>
          <a:noFill/>
          <a:ln w="19050">
            <a:gradFill>
              <a:gsLst>
                <a:gs pos="0">
                  <a:srgbClr val="FF0000"/>
                </a:gs>
                <a:gs pos="100000">
                  <a:srgbClr val="3366FF"/>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387442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オブジェクト 74"/>
          <p:cNvGraphicFramePr>
            <a:graphicFrameLocks noChangeAspect="1"/>
          </p:cNvGraphicFramePr>
          <p:nvPr>
            <p:extLst>
              <p:ext uri="{D42A27DB-BD31-4B8C-83A1-F6EECF244321}">
                <p14:modId xmlns:p14="http://schemas.microsoft.com/office/powerpoint/2010/main" val="2553164265"/>
              </p:ext>
            </p:extLst>
          </p:nvPr>
        </p:nvGraphicFramePr>
        <p:xfrm>
          <a:off x="639887" y="2656989"/>
          <a:ext cx="2563961" cy="3532950"/>
        </p:xfrm>
        <a:graphic>
          <a:graphicData uri="http://schemas.openxmlformats.org/presentationml/2006/ole">
            <mc:AlternateContent xmlns:mc="http://schemas.openxmlformats.org/markup-compatibility/2006">
              <mc:Choice xmlns:v="urn:schemas-microsoft-com:vml" Requires="v">
                <p:oleObj spid="_x0000_s98469" name="Image" r:id="rId3" imgW="2847600" imgH="3923640" progId="Photoshop.Image.15">
                  <p:embed/>
                </p:oleObj>
              </mc:Choice>
              <mc:Fallback>
                <p:oleObj name="Image" r:id="rId3" imgW="2847600" imgH="3923640" progId="Photoshop.Image.15">
                  <p:embed/>
                  <p:pic>
                    <p:nvPicPr>
                      <p:cNvPr id="0" name=""/>
                      <p:cNvPicPr/>
                      <p:nvPr/>
                    </p:nvPicPr>
                    <p:blipFill>
                      <a:blip r:embed="rId4"/>
                      <a:stretch>
                        <a:fillRect/>
                      </a:stretch>
                    </p:blipFill>
                    <p:spPr>
                      <a:xfrm>
                        <a:off x="639887" y="2656989"/>
                        <a:ext cx="2563961" cy="3532950"/>
                      </a:xfrm>
                      <a:prstGeom prst="rect">
                        <a:avLst/>
                      </a:prstGeom>
                    </p:spPr>
                  </p:pic>
                </p:oleObj>
              </mc:Fallback>
            </mc:AlternateContent>
          </a:graphicData>
        </a:graphic>
      </p:graphicFrame>
      <p:pic>
        <p:nvPicPr>
          <p:cNvPr id="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590" y="2715876"/>
            <a:ext cx="4321175" cy="347406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p:txBody>
          <a:bodyPr/>
          <a:lstStyle/>
          <a:p>
            <a:r>
              <a:rPr kumimoji="1" lang="ja-JP" altLang="en-US" dirty="0"/>
              <a:t>特徴③　豊富な外部連携機能</a:t>
            </a:r>
          </a:p>
        </p:txBody>
      </p:sp>
      <p:sp>
        <p:nvSpPr>
          <p:cNvPr id="3" name="スライド番号プレースホルダー 2"/>
          <p:cNvSpPr>
            <a:spLocks noGrp="1"/>
          </p:cNvSpPr>
          <p:nvPr>
            <p:ph type="sldNum" sz="quarter" idx="12"/>
          </p:nvPr>
        </p:nvSpPr>
        <p:spPr/>
        <p:txBody>
          <a:bodyPr/>
          <a:lstStyle/>
          <a:p>
            <a:pPr>
              <a:defRPr/>
            </a:pPr>
            <a:fld id="{5788216C-86EE-4CC3-BA83-DDFD5B67CA79}" type="slidenum">
              <a:rPr lang="en-US" altLang="ja-JP" smtClean="0"/>
              <a:pPr>
                <a:defRPr/>
              </a:pPr>
              <a:t>6</a:t>
            </a:fld>
            <a:endParaRPr lang="en-US" altLang="ja-JP"/>
          </a:p>
        </p:txBody>
      </p:sp>
      <p:sp>
        <p:nvSpPr>
          <p:cNvPr id="76" name="Text Box 19"/>
          <p:cNvSpPr txBox="1">
            <a:spLocks noChangeArrowheads="1"/>
          </p:cNvSpPr>
          <p:nvPr/>
        </p:nvSpPr>
        <p:spPr bwMode="auto">
          <a:xfrm>
            <a:off x="646042" y="2276872"/>
            <a:ext cx="2520280" cy="338554"/>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nchor="ct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600" dirty="0">
                <a:solidFill>
                  <a:schemeClr val="bg1"/>
                </a:solidFill>
              </a:rPr>
              <a:t>連携用・多機能ソフトフォン</a:t>
            </a:r>
          </a:p>
        </p:txBody>
      </p:sp>
      <p:sp>
        <p:nvSpPr>
          <p:cNvPr id="77" name="Text Box 19"/>
          <p:cNvSpPr txBox="1">
            <a:spLocks noChangeArrowheads="1"/>
          </p:cNvSpPr>
          <p:nvPr/>
        </p:nvSpPr>
        <p:spPr bwMode="auto">
          <a:xfrm>
            <a:off x="3923929" y="2276872"/>
            <a:ext cx="4464495" cy="338554"/>
          </a:xfrm>
          <a:prstGeom prst="rect">
            <a:avLst/>
          </a:prstGeom>
          <a:solidFill>
            <a:srgbClr val="3366FF"/>
          </a:solidFill>
          <a:ln w="19050">
            <a:noFill/>
            <a:miter lim="800000"/>
            <a:headEnd/>
            <a:tailEnd/>
          </a:ln>
          <a:effectLst>
            <a:outerShdw blurRad="76200" dist="38100" dir="2700000" algn="ctr" rotWithShape="0">
              <a:schemeClr val="tx1">
                <a:alpha val="30000"/>
              </a:schemeClr>
            </a:outerShdw>
          </a:effectLst>
        </p:spPr>
        <p:txBody>
          <a:bodyPr wrap="square" anchor="ct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600" dirty="0">
                <a:solidFill>
                  <a:schemeClr val="bg1"/>
                </a:solidFill>
              </a:rPr>
              <a:t>salesforce</a:t>
            </a:r>
            <a:r>
              <a:rPr lang="ja-JP" altLang="en-US" sz="1600" dirty="0">
                <a:solidFill>
                  <a:schemeClr val="bg1"/>
                </a:solidFill>
              </a:rPr>
              <a:t>連携イメージ</a:t>
            </a:r>
            <a:endParaRPr lang="en-US" altLang="ja-JP" sz="1600" dirty="0">
              <a:solidFill>
                <a:schemeClr val="bg1"/>
              </a:solidFill>
            </a:endParaRPr>
          </a:p>
        </p:txBody>
      </p:sp>
      <p:sp>
        <p:nvSpPr>
          <p:cNvPr id="80" name="テキスト ボックス 79"/>
          <p:cNvSpPr txBox="1"/>
          <p:nvPr/>
        </p:nvSpPr>
        <p:spPr>
          <a:xfrm>
            <a:off x="467421" y="980119"/>
            <a:ext cx="7848996" cy="1200329"/>
          </a:xfrm>
          <a:prstGeom prst="rect">
            <a:avLst/>
          </a:prstGeom>
          <a:noFill/>
        </p:spPr>
        <p:txBody>
          <a:bodyPr wrap="square" rtlCol="0">
            <a:spAutoFit/>
          </a:bodyPr>
          <a:lstStyle/>
          <a:p>
            <a:r>
              <a:rPr kumimoji="1" lang="ja-JP" altLang="en-US" dirty="0"/>
              <a:t>外部連携が可能な</a:t>
            </a:r>
            <a:r>
              <a:rPr kumimoji="1" lang="en-US" altLang="ja-JP" dirty="0" err="1"/>
              <a:t>BlueBean</a:t>
            </a:r>
            <a:r>
              <a:rPr lang="ja-JP" altLang="en-US" dirty="0"/>
              <a:t>専用ソフトフォン（</a:t>
            </a:r>
            <a:r>
              <a:rPr lang="en-US" altLang="ja-JP" dirty="0" err="1"/>
              <a:t>BlueBeanClient</a:t>
            </a:r>
            <a:r>
              <a:rPr lang="ja-JP" altLang="en-US" dirty="0"/>
              <a:t>）を用いることで、外部システムとの発着信連携が可能となります。</a:t>
            </a:r>
            <a:endParaRPr lang="en-US" altLang="ja-JP" dirty="0"/>
          </a:p>
          <a:p>
            <a:r>
              <a:rPr kumimoji="1" lang="ja-JP" altLang="en-US" dirty="0"/>
              <a:t>また、</a:t>
            </a:r>
            <a:r>
              <a:rPr kumimoji="1" lang="en-US" altLang="ja-JP" dirty="0"/>
              <a:t>salesforce</a:t>
            </a:r>
            <a:r>
              <a:rPr kumimoji="1" lang="ja-JP" altLang="en-US" dirty="0"/>
              <a:t>については、専用の</a:t>
            </a:r>
            <a:r>
              <a:rPr kumimoji="1" lang="en-US" altLang="ja-JP" dirty="0"/>
              <a:t>API</a:t>
            </a:r>
            <a:r>
              <a:rPr kumimoji="1" lang="ja-JP" altLang="en-US" dirty="0"/>
              <a:t>を利用することでより親和性の高い連携が可能です。</a:t>
            </a:r>
          </a:p>
        </p:txBody>
      </p:sp>
    </p:spTree>
    <p:extLst>
      <p:ext uri="{BB962C8B-B14F-4D97-AF65-F5344CB8AC3E}">
        <p14:creationId xmlns:p14="http://schemas.microsoft.com/office/powerpoint/2010/main" val="94637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3" name="直線コネクタ 622"/>
          <p:cNvCxnSpPr>
            <a:cxnSpLocks/>
          </p:cNvCxnSpPr>
          <p:nvPr/>
        </p:nvCxnSpPr>
        <p:spPr>
          <a:xfrm flipV="1">
            <a:off x="6654488" y="3127583"/>
            <a:ext cx="0" cy="368006"/>
          </a:xfrm>
          <a:prstGeom prst="line">
            <a:avLst/>
          </a:prstGeom>
          <a:ln w="38100">
            <a:solidFill>
              <a:srgbClr val="0000F0"/>
            </a:solidFill>
          </a:ln>
        </p:spPr>
        <p:style>
          <a:lnRef idx="1">
            <a:schemeClr val="accent1"/>
          </a:lnRef>
          <a:fillRef idx="0">
            <a:schemeClr val="accent1"/>
          </a:fillRef>
          <a:effectRef idx="0">
            <a:schemeClr val="accent1"/>
          </a:effectRef>
          <a:fontRef idx="minor">
            <a:schemeClr val="tx1"/>
          </a:fontRef>
        </p:style>
      </p:cxnSp>
      <p:sp>
        <p:nvSpPr>
          <p:cNvPr id="9218"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6C0DF4F6-5294-447E-8F45-437F13FCD490}" type="slidenum">
              <a:rPr lang="en-US" altLang="ja-JP"/>
              <a:pPr eaLnBrk="1" hangingPunct="1"/>
              <a:t>7</a:t>
            </a:fld>
            <a:endParaRPr lang="en-US" altLang="ja-JP"/>
          </a:p>
        </p:txBody>
      </p:sp>
      <p:sp>
        <p:nvSpPr>
          <p:cNvPr id="9224" name="Rectangle 2"/>
          <p:cNvSpPr>
            <a:spLocks noGrp="1" noChangeArrowheads="1"/>
          </p:cNvSpPr>
          <p:nvPr>
            <p:ph type="title"/>
          </p:nvPr>
        </p:nvSpPr>
        <p:spPr>
          <a:xfrm>
            <a:off x="457200" y="0"/>
            <a:ext cx="8229600" cy="692150"/>
          </a:xfrm>
        </p:spPr>
        <p:txBody>
          <a:bodyPr/>
          <a:lstStyle/>
          <a:p>
            <a:pPr eaLnBrk="1" hangingPunct="1"/>
            <a:r>
              <a:rPr lang="ja-JP" altLang="en-US" dirty="0"/>
              <a:t>メリット：サーバーフリー・ロケーションフリー</a:t>
            </a:r>
          </a:p>
        </p:txBody>
      </p:sp>
      <p:sp>
        <p:nvSpPr>
          <p:cNvPr id="205" name="Text Box 278"/>
          <p:cNvSpPr txBox="1">
            <a:spLocks noChangeArrowheads="1"/>
          </p:cNvSpPr>
          <p:nvPr/>
        </p:nvSpPr>
        <p:spPr bwMode="auto">
          <a:xfrm>
            <a:off x="684213" y="764704"/>
            <a:ext cx="77041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dirty="0">
                <a:latin typeface="+mj-lt"/>
              </a:rPr>
              <a:t>コールセンター内にサーバーなどの設備は必要ありません。</a:t>
            </a:r>
            <a:r>
              <a:rPr lang="ja-JP" altLang="en-US" dirty="0">
                <a:solidFill>
                  <a:srgbClr val="FF0000"/>
                </a:solidFill>
                <a:latin typeface="+mj-lt"/>
              </a:rPr>
              <a:t>インターネット回線と</a:t>
            </a:r>
            <a:r>
              <a:rPr lang="en-US" altLang="ja-JP" dirty="0">
                <a:solidFill>
                  <a:srgbClr val="FF0000"/>
                </a:solidFill>
                <a:latin typeface="+mj-lt"/>
              </a:rPr>
              <a:t>PC</a:t>
            </a:r>
            <a:r>
              <a:rPr lang="ja-JP" altLang="en-US" dirty="0" err="1">
                <a:solidFill>
                  <a:srgbClr val="FF0000"/>
                </a:solidFill>
                <a:latin typeface="+mj-lt"/>
              </a:rPr>
              <a:t>、</a:t>
            </a:r>
            <a:r>
              <a:rPr lang="en-US" altLang="ja-JP" dirty="0">
                <a:solidFill>
                  <a:srgbClr val="FF0000"/>
                </a:solidFill>
                <a:latin typeface="+mj-lt"/>
              </a:rPr>
              <a:t>IP</a:t>
            </a:r>
            <a:r>
              <a:rPr lang="ja-JP" altLang="en-US" dirty="0">
                <a:solidFill>
                  <a:srgbClr val="FF0000"/>
                </a:solidFill>
                <a:latin typeface="+mj-lt"/>
              </a:rPr>
              <a:t>電話機</a:t>
            </a:r>
            <a:r>
              <a:rPr lang="ja-JP" altLang="en-US" dirty="0">
                <a:latin typeface="+mj-lt"/>
              </a:rPr>
              <a:t>があればコールセンターの構築が可能。電話回線もクラウド上で接続するため、コールセンターの設備が非常にシンプルで、</a:t>
            </a:r>
            <a:r>
              <a:rPr lang="ja-JP" altLang="en-US" dirty="0">
                <a:solidFill>
                  <a:srgbClr val="FF0000"/>
                </a:solidFill>
              </a:rPr>
              <a:t>国内のみならず海外にも</a:t>
            </a:r>
            <a:r>
              <a:rPr lang="ja-JP" altLang="en-US" dirty="0"/>
              <a:t>コールセンターの構築が可能です。</a:t>
            </a:r>
            <a:endParaRPr lang="ja-JP" altLang="en-US" dirty="0">
              <a:latin typeface="+mj-lt"/>
            </a:endParaRPr>
          </a:p>
        </p:txBody>
      </p:sp>
      <p:grpSp>
        <p:nvGrpSpPr>
          <p:cNvPr id="95" name="グループ化 94"/>
          <p:cNvGrpSpPr/>
          <p:nvPr/>
        </p:nvGrpSpPr>
        <p:grpSpPr>
          <a:xfrm>
            <a:off x="6485217" y="3999380"/>
            <a:ext cx="2263247" cy="1276402"/>
            <a:chOff x="3989388" y="2941636"/>
            <a:chExt cx="4256088" cy="2400303"/>
          </a:xfrm>
          <a:solidFill>
            <a:srgbClr val="FFFFCC"/>
          </a:solidFill>
          <a:effectLst>
            <a:outerShdw blurRad="50800" dist="25400" dir="2700000" algn="tl" rotWithShape="0">
              <a:prstClr val="black">
                <a:alpha val="40000"/>
              </a:prstClr>
            </a:outerShdw>
          </a:effectLst>
        </p:grpSpPr>
        <p:grpSp>
          <p:nvGrpSpPr>
            <p:cNvPr id="97" name="グループ化 96"/>
            <p:cNvGrpSpPr/>
            <p:nvPr/>
          </p:nvGrpSpPr>
          <p:grpSpPr>
            <a:xfrm>
              <a:off x="4189413" y="2941636"/>
              <a:ext cx="3833813" cy="1301751"/>
              <a:chOff x="4189413" y="2941636"/>
              <a:chExt cx="3833813" cy="1301751"/>
            </a:xfrm>
            <a:grpFill/>
          </p:grpSpPr>
          <p:sp>
            <p:nvSpPr>
              <p:cNvPr id="328" name="Freeform 16"/>
              <p:cNvSpPr>
                <a:spLocks/>
              </p:cNvSpPr>
              <p:nvPr/>
            </p:nvSpPr>
            <p:spPr bwMode="auto">
              <a:xfrm>
                <a:off x="4189413" y="3544886"/>
                <a:ext cx="7938" cy="15875"/>
              </a:xfrm>
              <a:custGeom>
                <a:avLst/>
                <a:gdLst>
                  <a:gd name="T0" fmla="*/ 0 w 5"/>
                  <a:gd name="T1" fmla="*/ 5 h 10"/>
                  <a:gd name="T2" fmla="*/ 0 w 5"/>
                  <a:gd name="T3" fmla="*/ 5 h 10"/>
                  <a:gd name="T4" fmla="*/ 0 w 5"/>
                  <a:gd name="T5" fmla="*/ 5 h 10"/>
                  <a:gd name="T6" fmla="*/ 0 w 5"/>
                  <a:gd name="T7" fmla="*/ 5 h 10"/>
                  <a:gd name="T8" fmla="*/ 1 w 5"/>
                  <a:gd name="T9" fmla="*/ 3 h 10"/>
                  <a:gd name="T10" fmla="*/ 1 w 5"/>
                  <a:gd name="T11" fmla="*/ 3 h 10"/>
                  <a:gd name="T12" fmla="*/ 3 w 5"/>
                  <a:gd name="T13" fmla="*/ 3 h 10"/>
                  <a:gd name="T14" fmla="*/ 3 w 5"/>
                  <a:gd name="T15" fmla="*/ 3 h 10"/>
                  <a:gd name="T16" fmla="*/ 3 w 5"/>
                  <a:gd name="T17" fmla="*/ 2 h 10"/>
                  <a:gd name="T18" fmla="*/ 2 w 5"/>
                  <a:gd name="T19" fmla="*/ 2 h 10"/>
                  <a:gd name="T20" fmla="*/ 2 w 5"/>
                  <a:gd name="T21" fmla="*/ 1 h 10"/>
                  <a:gd name="T22" fmla="*/ 2 w 5"/>
                  <a:gd name="T23" fmla="*/ 1 h 10"/>
                  <a:gd name="T24" fmla="*/ 3 w 5"/>
                  <a:gd name="T25" fmla="*/ 0 h 10"/>
                  <a:gd name="T26" fmla="*/ 3 w 5"/>
                  <a:gd name="T27" fmla="*/ 0 h 10"/>
                  <a:gd name="T28" fmla="*/ 3 w 5"/>
                  <a:gd name="T29" fmla="*/ 0 h 10"/>
                  <a:gd name="T30" fmla="*/ 3 w 5"/>
                  <a:gd name="T31" fmla="*/ 0 h 10"/>
                  <a:gd name="T32" fmla="*/ 3 w 5"/>
                  <a:gd name="T33" fmla="*/ 1 h 10"/>
                  <a:gd name="T34" fmla="*/ 3 w 5"/>
                  <a:gd name="T35" fmla="*/ 1 h 10"/>
                  <a:gd name="T36" fmla="*/ 5 w 5"/>
                  <a:gd name="T37" fmla="*/ 1 h 10"/>
                  <a:gd name="T38" fmla="*/ 5 w 5"/>
                  <a:gd name="T39" fmla="*/ 1 h 10"/>
                  <a:gd name="T40" fmla="*/ 5 w 5"/>
                  <a:gd name="T41" fmla="*/ 2 h 10"/>
                  <a:gd name="T42" fmla="*/ 5 w 5"/>
                  <a:gd name="T43" fmla="*/ 2 h 10"/>
                  <a:gd name="T44" fmla="*/ 5 w 5"/>
                  <a:gd name="T45" fmla="*/ 3 h 10"/>
                  <a:gd name="T46" fmla="*/ 5 w 5"/>
                  <a:gd name="T47" fmla="*/ 3 h 10"/>
                  <a:gd name="T48" fmla="*/ 5 w 5"/>
                  <a:gd name="T49" fmla="*/ 3 h 10"/>
                  <a:gd name="T50" fmla="*/ 5 w 5"/>
                  <a:gd name="T51" fmla="*/ 5 h 10"/>
                  <a:gd name="T52" fmla="*/ 5 w 5"/>
                  <a:gd name="T53" fmla="*/ 5 h 10"/>
                  <a:gd name="T54" fmla="*/ 4 w 5"/>
                  <a:gd name="T55" fmla="*/ 6 h 10"/>
                  <a:gd name="T56" fmla="*/ 4 w 5"/>
                  <a:gd name="T57" fmla="*/ 6 h 10"/>
                  <a:gd name="T58" fmla="*/ 4 w 5"/>
                  <a:gd name="T59" fmla="*/ 10 h 10"/>
                  <a:gd name="T60" fmla="*/ 4 w 5"/>
                  <a:gd name="T61" fmla="*/ 10 h 10"/>
                  <a:gd name="T62" fmla="*/ 4 w 5"/>
                  <a:gd name="T63" fmla="*/ 10 h 10"/>
                  <a:gd name="T64" fmla="*/ 4 w 5"/>
                  <a:gd name="T65" fmla="*/ 10 h 10"/>
                  <a:gd name="T66" fmla="*/ 3 w 5"/>
                  <a:gd name="T67" fmla="*/ 10 h 10"/>
                  <a:gd name="T68" fmla="*/ 3 w 5"/>
                  <a:gd name="T69" fmla="*/ 8 h 10"/>
                  <a:gd name="T70" fmla="*/ 3 w 5"/>
                  <a:gd name="T71" fmla="*/ 8 h 10"/>
                  <a:gd name="T72" fmla="*/ 3 w 5"/>
                  <a:gd name="T73" fmla="*/ 8 h 10"/>
                  <a:gd name="T74" fmla="*/ 3 w 5"/>
                  <a:gd name="T75" fmla="*/ 7 h 10"/>
                  <a:gd name="T76" fmla="*/ 3 w 5"/>
                  <a:gd name="T77" fmla="*/ 7 h 10"/>
                  <a:gd name="T78" fmla="*/ 2 w 5"/>
                  <a:gd name="T79" fmla="*/ 7 h 10"/>
                  <a:gd name="T80" fmla="*/ 2 w 5"/>
                  <a:gd name="T81" fmla="*/ 7 h 10"/>
                  <a:gd name="T82" fmla="*/ 0 w 5"/>
                  <a:gd name="T83" fmla="*/ 5 h 10"/>
                  <a:gd name="T84" fmla="*/ 0 w 5"/>
                  <a:gd name="T8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 h="10">
                    <a:moveTo>
                      <a:pt x="0" y="5"/>
                    </a:moveTo>
                    <a:lnTo>
                      <a:pt x="0" y="5"/>
                    </a:lnTo>
                    <a:lnTo>
                      <a:pt x="0" y="5"/>
                    </a:lnTo>
                    <a:lnTo>
                      <a:pt x="0" y="5"/>
                    </a:lnTo>
                    <a:lnTo>
                      <a:pt x="1" y="3"/>
                    </a:lnTo>
                    <a:lnTo>
                      <a:pt x="1" y="3"/>
                    </a:lnTo>
                    <a:lnTo>
                      <a:pt x="3" y="3"/>
                    </a:lnTo>
                    <a:lnTo>
                      <a:pt x="3" y="3"/>
                    </a:lnTo>
                    <a:lnTo>
                      <a:pt x="3" y="2"/>
                    </a:lnTo>
                    <a:lnTo>
                      <a:pt x="2" y="2"/>
                    </a:lnTo>
                    <a:lnTo>
                      <a:pt x="2" y="1"/>
                    </a:lnTo>
                    <a:lnTo>
                      <a:pt x="2" y="1"/>
                    </a:lnTo>
                    <a:lnTo>
                      <a:pt x="3" y="0"/>
                    </a:lnTo>
                    <a:lnTo>
                      <a:pt x="3" y="0"/>
                    </a:lnTo>
                    <a:lnTo>
                      <a:pt x="3" y="0"/>
                    </a:lnTo>
                    <a:lnTo>
                      <a:pt x="3" y="0"/>
                    </a:lnTo>
                    <a:lnTo>
                      <a:pt x="3" y="1"/>
                    </a:lnTo>
                    <a:lnTo>
                      <a:pt x="3" y="1"/>
                    </a:lnTo>
                    <a:lnTo>
                      <a:pt x="5" y="1"/>
                    </a:lnTo>
                    <a:lnTo>
                      <a:pt x="5" y="1"/>
                    </a:lnTo>
                    <a:lnTo>
                      <a:pt x="5" y="2"/>
                    </a:lnTo>
                    <a:lnTo>
                      <a:pt x="5" y="2"/>
                    </a:lnTo>
                    <a:lnTo>
                      <a:pt x="5" y="3"/>
                    </a:lnTo>
                    <a:lnTo>
                      <a:pt x="5" y="3"/>
                    </a:lnTo>
                    <a:lnTo>
                      <a:pt x="5" y="3"/>
                    </a:lnTo>
                    <a:lnTo>
                      <a:pt x="5" y="5"/>
                    </a:lnTo>
                    <a:lnTo>
                      <a:pt x="5" y="5"/>
                    </a:lnTo>
                    <a:lnTo>
                      <a:pt x="4" y="6"/>
                    </a:lnTo>
                    <a:lnTo>
                      <a:pt x="4" y="6"/>
                    </a:lnTo>
                    <a:lnTo>
                      <a:pt x="4" y="10"/>
                    </a:lnTo>
                    <a:lnTo>
                      <a:pt x="4" y="10"/>
                    </a:lnTo>
                    <a:lnTo>
                      <a:pt x="4" y="10"/>
                    </a:lnTo>
                    <a:lnTo>
                      <a:pt x="4" y="10"/>
                    </a:lnTo>
                    <a:lnTo>
                      <a:pt x="3" y="10"/>
                    </a:lnTo>
                    <a:lnTo>
                      <a:pt x="3" y="8"/>
                    </a:lnTo>
                    <a:lnTo>
                      <a:pt x="3" y="8"/>
                    </a:lnTo>
                    <a:lnTo>
                      <a:pt x="3" y="8"/>
                    </a:lnTo>
                    <a:lnTo>
                      <a:pt x="3" y="7"/>
                    </a:lnTo>
                    <a:lnTo>
                      <a:pt x="3" y="7"/>
                    </a:lnTo>
                    <a:lnTo>
                      <a:pt x="2" y="7"/>
                    </a:lnTo>
                    <a:lnTo>
                      <a:pt x="2" y="7"/>
                    </a:lnTo>
                    <a:lnTo>
                      <a:pt x="0" y="5"/>
                    </a:lnTo>
                    <a:lnTo>
                      <a:pt x="0"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9" name="Freeform 17"/>
              <p:cNvSpPr>
                <a:spLocks/>
              </p:cNvSpPr>
              <p:nvPr/>
            </p:nvSpPr>
            <p:spPr bwMode="auto">
              <a:xfrm>
                <a:off x="4195763" y="3541711"/>
                <a:ext cx="4763" cy="4763"/>
              </a:xfrm>
              <a:custGeom>
                <a:avLst/>
                <a:gdLst>
                  <a:gd name="T0" fmla="*/ 0 w 3"/>
                  <a:gd name="T1" fmla="*/ 1 h 3"/>
                  <a:gd name="T2" fmla="*/ 0 w 3"/>
                  <a:gd name="T3" fmla="*/ 1 h 3"/>
                  <a:gd name="T4" fmla="*/ 1 w 3"/>
                  <a:gd name="T5" fmla="*/ 1 h 3"/>
                  <a:gd name="T6" fmla="*/ 1 w 3"/>
                  <a:gd name="T7" fmla="*/ 1 h 3"/>
                  <a:gd name="T8" fmla="*/ 1 w 3"/>
                  <a:gd name="T9" fmla="*/ 0 h 3"/>
                  <a:gd name="T10" fmla="*/ 1 w 3"/>
                  <a:gd name="T11" fmla="*/ 0 h 3"/>
                  <a:gd name="T12" fmla="*/ 1 w 3"/>
                  <a:gd name="T13" fmla="*/ 0 h 3"/>
                  <a:gd name="T14" fmla="*/ 1 w 3"/>
                  <a:gd name="T15" fmla="*/ 0 h 3"/>
                  <a:gd name="T16" fmla="*/ 1 w 3"/>
                  <a:gd name="T17" fmla="*/ 1 h 3"/>
                  <a:gd name="T18" fmla="*/ 1 w 3"/>
                  <a:gd name="T19" fmla="*/ 1 h 3"/>
                  <a:gd name="T20" fmla="*/ 3 w 3"/>
                  <a:gd name="T21" fmla="*/ 2 h 3"/>
                  <a:gd name="T22" fmla="*/ 3 w 3"/>
                  <a:gd name="T23" fmla="*/ 2 h 3"/>
                  <a:gd name="T24" fmla="*/ 1 w 3"/>
                  <a:gd name="T25" fmla="*/ 3 h 3"/>
                  <a:gd name="T26" fmla="*/ 1 w 3"/>
                  <a:gd name="T27" fmla="*/ 3 h 3"/>
                  <a:gd name="T28" fmla="*/ 1 w 3"/>
                  <a:gd name="T29" fmla="*/ 3 h 3"/>
                  <a:gd name="T30" fmla="*/ 1 w 3"/>
                  <a:gd name="T31" fmla="*/ 3 h 3"/>
                  <a:gd name="T32" fmla="*/ 0 w 3"/>
                  <a:gd name="T33" fmla="*/ 1 h 3"/>
                  <a:gd name="T34" fmla="*/ 0 w 3"/>
                  <a:gd name="T3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3">
                    <a:moveTo>
                      <a:pt x="0" y="1"/>
                    </a:moveTo>
                    <a:lnTo>
                      <a:pt x="0" y="1"/>
                    </a:lnTo>
                    <a:lnTo>
                      <a:pt x="1" y="1"/>
                    </a:lnTo>
                    <a:lnTo>
                      <a:pt x="1" y="1"/>
                    </a:lnTo>
                    <a:lnTo>
                      <a:pt x="1" y="0"/>
                    </a:lnTo>
                    <a:lnTo>
                      <a:pt x="1" y="0"/>
                    </a:lnTo>
                    <a:lnTo>
                      <a:pt x="1" y="0"/>
                    </a:lnTo>
                    <a:lnTo>
                      <a:pt x="1" y="0"/>
                    </a:lnTo>
                    <a:lnTo>
                      <a:pt x="1" y="1"/>
                    </a:lnTo>
                    <a:lnTo>
                      <a:pt x="1" y="1"/>
                    </a:lnTo>
                    <a:lnTo>
                      <a:pt x="3" y="2"/>
                    </a:lnTo>
                    <a:lnTo>
                      <a:pt x="3" y="2"/>
                    </a:lnTo>
                    <a:lnTo>
                      <a:pt x="1" y="3"/>
                    </a:lnTo>
                    <a:lnTo>
                      <a:pt x="1" y="3"/>
                    </a:lnTo>
                    <a:lnTo>
                      <a:pt x="1" y="3"/>
                    </a:lnTo>
                    <a:lnTo>
                      <a:pt x="1" y="3"/>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0" name="Freeform 18"/>
              <p:cNvSpPr>
                <a:spLocks/>
              </p:cNvSpPr>
              <p:nvPr/>
            </p:nvSpPr>
            <p:spPr bwMode="auto">
              <a:xfrm>
                <a:off x="4200526" y="3541711"/>
                <a:ext cx="1588" cy="0"/>
              </a:xfrm>
              <a:custGeom>
                <a:avLst/>
                <a:gdLst>
                  <a:gd name="T0" fmla="*/ 0 w 1"/>
                  <a:gd name="T1" fmla="*/ 0 w 1"/>
                  <a:gd name="T2" fmla="*/ 0 w 1"/>
                  <a:gd name="T3" fmla="*/ 1 w 1"/>
                  <a:gd name="T4" fmla="*/ 1 w 1"/>
                  <a:gd name="T5" fmla="*/ 1 w 1"/>
                  <a:gd name="T6" fmla="*/ 1 w 1"/>
                  <a:gd name="T7" fmla="*/ 0 w 1"/>
                  <a:gd name="T8" fmla="*/ 0 w 1"/>
                  <a:gd name="T9" fmla="*/ 0 w 1"/>
                  <a:gd name="T10"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1">
                    <a:moveTo>
                      <a:pt x="0" y="0"/>
                    </a:moveTo>
                    <a:lnTo>
                      <a:pt x="0" y="0"/>
                    </a:lnTo>
                    <a:lnTo>
                      <a:pt x="0" y="0"/>
                    </a:lnTo>
                    <a:lnTo>
                      <a:pt x="1" y="0"/>
                    </a:lnTo>
                    <a:lnTo>
                      <a:pt x="1" y="0"/>
                    </a:lnTo>
                    <a:lnTo>
                      <a:pt x="1" y="0"/>
                    </a:lnTo>
                    <a:lnTo>
                      <a:pt x="1" y="0"/>
                    </a:lnTo>
                    <a:lnTo>
                      <a:pt x="0" y="0"/>
                    </a:lnTo>
                    <a:lnTo>
                      <a:pt x="0"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1" name="Freeform 19"/>
              <p:cNvSpPr>
                <a:spLocks/>
              </p:cNvSpPr>
              <p:nvPr/>
            </p:nvSpPr>
            <p:spPr bwMode="auto">
              <a:xfrm>
                <a:off x="4200526" y="3543299"/>
                <a:ext cx="1588" cy="0"/>
              </a:xfrm>
              <a:custGeom>
                <a:avLst/>
                <a:gdLst>
                  <a:gd name="T0" fmla="*/ 0 w 1"/>
                  <a:gd name="T1" fmla="*/ 0 w 1"/>
                  <a:gd name="T2" fmla="*/ 1 w 1"/>
                  <a:gd name="T3" fmla="*/ 1 w 1"/>
                  <a:gd name="T4" fmla="*/ 1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1" y="0"/>
                    </a:lnTo>
                    <a:lnTo>
                      <a:pt x="1" y="0"/>
                    </a:lnTo>
                    <a:lnTo>
                      <a:pt x="1" y="0"/>
                    </a:lnTo>
                    <a:lnTo>
                      <a:pt x="0" y="0"/>
                    </a:lnTo>
                    <a:lnTo>
                      <a:pt x="0"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2" name="Freeform 20"/>
              <p:cNvSpPr>
                <a:spLocks/>
              </p:cNvSpPr>
              <p:nvPr/>
            </p:nvSpPr>
            <p:spPr bwMode="auto">
              <a:xfrm>
                <a:off x="4343401" y="3055936"/>
                <a:ext cx="134938" cy="104775"/>
              </a:xfrm>
              <a:custGeom>
                <a:avLst/>
                <a:gdLst>
                  <a:gd name="T0" fmla="*/ 16 w 85"/>
                  <a:gd name="T1" fmla="*/ 35 h 66"/>
                  <a:gd name="T2" fmla="*/ 25 w 85"/>
                  <a:gd name="T3" fmla="*/ 34 h 66"/>
                  <a:gd name="T4" fmla="*/ 30 w 85"/>
                  <a:gd name="T5" fmla="*/ 31 h 66"/>
                  <a:gd name="T6" fmla="*/ 32 w 85"/>
                  <a:gd name="T7" fmla="*/ 28 h 66"/>
                  <a:gd name="T8" fmla="*/ 36 w 85"/>
                  <a:gd name="T9" fmla="*/ 26 h 66"/>
                  <a:gd name="T10" fmla="*/ 38 w 85"/>
                  <a:gd name="T11" fmla="*/ 32 h 66"/>
                  <a:gd name="T12" fmla="*/ 46 w 85"/>
                  <a:gd name="T13" fmla="*/ 26 h 66"/>
                  <a:gd name="T14" fmla="*/ 44 w 85"/>
                  <a:gd name="T15" fmla="*/ 31 h 66"/>
                  <a:gd name="T16" fmla="*/ 44 w 85"/>
                  <a:gd name="T17" fmla="*/ 34 h 66"/>
                  <a:gd name="T18" fmla="*/ 26 w 85"/>
                  <a:gd name="T19" fmla="*/ 39 h 66"/>
                  <a:gd name="T20" fmla="*/ 31 w 85"/>
                  <a:gd name="T21" fmla="*/ 44 h 66"/>
                  <a:gd name="T22" fmla="*/ 49 w 85"/>
                  <a:gd name="T23" fmla="*/ 43 h 66"/>
                  <a:gd name="T24" fmla="*/ 38 w 85"/>
                  <a:gd name="T25" fmla="*/ 45 h 66"/>
                  <a:gd name="T26" fmla="*/ 31 w 85"/>
                  <a:gd name="T27" fmla="*/ 48 h 66"/>
                  <a:gd name="T28" fmla="*/ 25 w 85"/>
                  <a:gd name="T29" fmla="*/ 50 h 66"/>
                  <a:gd name="T30" fmla="*/ 32 w 85"/>
                  <a:gd name="T31" fmla="*/ 55 h 66"/>
                  <a:gd name="T32" fmla="*/ 40 w 85"/>
                  <a:gd name="T33" fmla="*/ 56 h 66"/>
                  <a:gd name="T34" fmla="*/ 40 w 85"/>
                  <a:gd name="T35" fmla="*/ 59 h 66"/>
                  <a:gd name="T36" fmla="*/ 44 w 85"/>
                  <a:gd name="T37" fmla="*/ 64 h 66"/>
                  <a:gd name="T38" fmla="*/ 51 w 85"/>
                  <a:gd name="T39" fmla="*/ 63 h 66"/>
                  <a:gd name="T40" fmla="*/ 54 w 85"/>
                  <a:gd name="T41" fmla="*/ 49 h 66"/>
                  <a:gd name="T42" fmla="*/ 60 w 85"/>
                  <a:gd name="T43" fmla="*/ 43 h 66"/>
                  <a:gd name="T44" fmla="*/ 64 w 85"/>
                  <a:gd name="T45" fmla="*/ 37 h 66"/>
                  <a:gd name="T46" fmla="*/ 70 w 85"/>
                  <a:gd name="T47" fmla="*/ 29 h 66"/>
                  <a:gd name="T48" fmla="*/ 81 w 85"/>
                  <a:gd name="T49" fmla="*/ 27 h 66"/>
                  <a:gd name="T50" fmla="*/ 79 w 85"/>
                  <a:gd name="T51" fmla="*/ 23 h 66"/>
                  <a:gd name="T52" fmla="*/ 77 w 85"/>
                  <a:gd name="T53" fmla="*/ 18 h 66"/>
                  <a:gd name="T54" fmla="*/ 70 w 85"/>
                  <a:gd name="T55" fmla="*/ 18 h 66"/>
                  <a:gd name="T56" fmla="*/ 67 w 85"/>
                  <a:gd name="T57" fmla="*/ 18 h 66"/>
                  <a:gd name="T58" fmla="*/ 62 w 85"/>
                  <a:gd name="T59" fmla="*/ 11 h 66"/>
                  <a:gd name="T60" fmla="*/ 54 w 85"/>
                  <a:gd name="T61" fmla="*/ 12 h 66"/>
                  <a:gd name="T62" fmla="*/ 57 w 85"/>
                  <a:gd name="T63" fmla="*/ 6 h 66"/>
                  <a:gd name="T64" fmla="*/ 47 w 85"/>
                  <a:gd name="T65" fmla="*/ 3 h 66"/>
                  <a:gd name="T66" fmla="*/ 42 w 85"/>
                  <a:gd name="T67" fmla="*/ 1 h 66"/>
                  <a:gd name="T68" fmla="*/ 42 w 85"/>
                  <a:gd name="T69" fmla="*/ 4 h 66"/>
                  <a:gd name="T70" fmla="*/ 39 w 85"/>
                  <a:gd name="T71" fmla="*/ 8 h 66"/>
                  <a:gd name="T72" fmla="*/ 44 w 85"/>
                  <a:gd name="T73" fmla="*/ 18 h 66"/>
                  <a:gd name="T74" fmla="*/ 39 w 85"/>
                  <a:gd name="T75" fmla="*/ 18 h 66"/>
                  <a:gd name="T76" fmla="*/ 34 w 85"/>
                  <a:gd name="T77" fmla="*/ 10 h 66"/>
                  <a:gd name="T78" fmla="*/ 29 w 85"/>
                  <a:gd name="T79" fmla="*/ 5 h 66"/>
                  <a:gd name="T80" fmla="*/ 25 w 85"/>
                  <a:gd name="T81" fmla="*/ 10 h 66"/>
                  <a:gd name="T82" fmla="*/ 26 w 85"/>
                  <a:gd name="T83" fmla="*/ 16 h 66"/>
                  <a:gd name="T84" fmla="*/ 22 w 85"/>
                  <a:gd name="T85" fmla="*/ 12 h 66"/>
                  <a:gd name="T86" fmla="*/ 15 w 85"/>
                  <a:gd name="T87" fmla="*/ 9 h 66"/>
                  <a:gd name="T88" fmla="*/ 22 w 85"/>
                  <a:gd name="T89" fmla="*/ 8 h 66"/>
                  <a:gd name="T90" fmla="*/ 24 w 85"/>
                  <a:gd name="T91" fmla="*/ 4 h 66"/>
                  <a:gd name="T92" fmla="*/ 13 w 85"/>
                  <a:gd name="T93" fmla="*/ 5 h 66"/>
                  <a:gd name="T94" fmla="*/ 9 w 85"/>
                  <a:gd name="T95" fmla="*/ 5 h 66"/>
                  <a:gd name="T96" fmla="*/ 4 w 85"/>
                  <a:gd name="T97" fmla="*/ 6 h 66"/>
                  <a:gd name="T98" fmla="*/ 0 w 85"/>
                  <a:gd name="T99" fmla="*/ 10 h 66"/>
                  <a:gd name="T100" fmla="*/ 1 w 85"/>
                  <a:gd name="T101" fmla="*/ 16 h 66"/>
                  <a:gd name="T102" fmla="*/ 5 w 85"/>
                  <a:gd name="T103" fmla="*/ 19 h 66"/>
                  <a:gd name="T104" fmla="*/ 10 w 85"/>
                  <a:gd name="T105" fmla="*/ 16 h 66"/>
                  <a:gd name="T106" fmla="*/ 8 w 85"/>
                  <a:gd name="T107" fmla="*/ 18 h 66"/>
                  <a:gd name="T108" fmla="*/ 13 w 85"/>
                  <a:gd name="T109" fmla="*/ 21 h 66"/>
                  <a:gd name="T110" fmla="*/ 6 w 85"/>
                  <a:gd name="T111" fmla="*/ 21 h 66"/>
                  <a:gd name="T112" fmla="*/ 8 w 85"/>
                  <a:gd name="T113"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 h="66">
                    <a:moveTo>
                      <a:pt x="13" y="29"/>
                    </a:moveTo>
                    <a:lnTo>
                      <a:pt x="13" y="29"/>
                    </a:lnTo>
                    <a:lnTo>
                      <a:pt x="14" y="33"/>
                    </a:lnTo>
                    <a:lnTo>
                      <a:pt x="14" y="33"/>
                    </a:lnTo>
                    <a:lnTo>
                      <a:pt x="16" y="33"/>
                    </a:lnTo>
                    <a:lnTo>
                      <a:pt x="16" y="33"/>
                    </a:lnTo>
                    <a:lnTo>
                      <a:pt x="16" y="35"/>
                    </a:lnTo>
                    <a:lnTo>
                      <a:pt x="16" y="35"/>
                    </a:lnTo>
                    <a:lnTo>
                      <a:pt x="21" y="36"/>
                    </a:lnTo>
                    <a:lnTo>
                      <a:pt x="21" y="36"/>
                    </a:lnTo>
                    <a:lnTo>
                      <a:pt x="24" y="35"/>
                    </a:lnTo>
                    <a:lnTo>
                      <a:pt x="24" y="35"/>
                    </a:lnTo>
                    <a:lnTo>
                      <a:pt x="24" y="34"/>
                    </a:lnTo>
                    <a:lnTo>
                      <a:pt x="24" y="34"/>
                    </a:lnTo>
                    <a:lnTo>
                      <a:pt x="25" y="34"/>
                    </a:lnTo>
                    <a:lnTo>
                      <a:pt x="25" y="34"/>
                    </a:lnTo>
                    <a:lnTo>
                      <a:pt x="26" y="35"/>
                    </a:lnTo>
                    <a:lnTo>
                      <a:pt x="26" y="35"/>
                    </a:lnTo>
                    <a:lnTo>
                      <a:pt x="28" y="33"/>
                    </a:lnTo>
                    <a:lnTo>
                      <a:pt x="28" y="33"/>
                    </a:lnTo>
                    <a:lnTo>
                      <a:pt x="29" y="32"/>
                    </a:lnTo>
                    <a:lnTo>
                      <a:pt x="29" y="32"/>
                    </a:lnTo>
                    <a:lnTo>
                      <a:pt x="30" y="31"/>
                    </a:lnTo>
                    <a:lnTo>
                      <a:pt x="30" y="31"/>
                    </a:lnTo>
                    <a:lnTo>
                      <a:pt x="29" y="29"/>
                    </a:lnTo>
                    <a:lnTo>
                      <a:pt x="29" y="29"/>
                    </a:lnTo>
                    <a:lnTo>
                      <a:pt x="30" y="27"/>
                    </a:lnTo>
                    <a:lnTo>
                      <a:pt x="30" y="27"/>
                    </a:lnTo>
                    <a:lnTo>
                      <a:pt x="31" y="26"/>
                    </a:lnTo>
                    <a:lnTo>
                      <a:pt x="31" y="26"/>
                    </a:lnTo>
                    <a:lnTo>
                      <a:pt x="31" y="27"/>
                    </a:lnTo>
                    <a:lnTo>
                      <a:pt x="32" y="28"/>
                    </a:lnTo>
                    <a:lnTo>
                      <a:pt x="32" y="28"/>
                    </a:lnTo>
                    <a:lnTo>
                      <a:pt x="33" y="29"/>
                    </a:lnTo>
                    <a:lnTo>
                      <a:pt x="33" y="29"/>
                    </a:lnTo>
                    <a:lnTo>
                      <a:pt x="34" y="26"/>
                    </a:lnTo>
                    <a:lnTo>
                      <a:pt x="34" y="26"/>
                    </a:lnTo>
                    <a:lnTo>
                      <a:pt x="34" y="25"/>
                    </a:lnTo>
                    <a:lnTo>
                      <a:pt x="34" y="25"/>
                    </a:lnTo>
                    <a:lnTo>
                      <a:pt x="36" y="26"/>
                    </a:lnTo>
                    <a:lnTo>
                      <a:pt x="36" y="26"/>
                    </a:lnTo>
                    <a:lnTo>
                      <a:pt x="37" y="28"/>
                    </a:lnTo>
                    <a:lnTo>
                      <a:pt x="37" y="28"/>
                    </a:lnTo>
                    <a:lnTo>
                      <a:pt x="36" y="29"/>
                    </a:lnTo>
                    <a:lnTo>
                      <a:pt x="36" y="29"/>
                    </a:lnTo>
                    <a:lnTo>
                      <a:pt x="36" y="31"/>
                    </a:lnTo>
                    <a:lnTo>
                      <a:pt x="36" y="31"/>
                    </a:lnTo>
                    <a:lnTo>
                      <a:pt x="38" y="32"/>
                    </a:lnTo>
                    <a:lnTo>
                      <a:pt x="38" y="32"/>
                    </a:lnTo>
                    <a:lnTo>
                      <a:pt x="39" y="31"/>
                    </a:lnTo>
                    <a:lnTo>
                      <a:pt x="40" y="29"/>
                    </a:lnTo>
                    <a:lnTo>
                      <a:pt x="44" y="28"/>
                    </a:lnTo>
                    <a:lnTo>
                      <a:pt x="44" y="28"/>
                    </a:lnTo>
                    <a:lnTo>
                      <a:pt x="45" y="26"/>
                    </a:lnTo>
                    <a:lnTo>
                      <a:pt x="45" y="26"/>
                    </a:lnTo>
                    <a:lnTo>
                      <a:pt x="46" y="26"/>
                    </a:lnTo>
                    <a:lnTo>
                      <a:pt x="46" y="27"/>
                    </a:lnTo>
                    <a:lnTo>
                      <a:pt x="46" y="27"/>
                    </a:lnTo>
                    <a:lnTo>
                      <a:pt x="47" y="29"/>
                    </a:lnTo>
                    <a:lnTo>
                      <a:pt x="46" y="29"/>
                    </a:lnTo>
                    <a:lnTo>
                      <a:pt x="46" y="29"/>
                    </a:lnTo>
                    <a:lnTo>
                      <a:pt x="45" y="29"/>
                    </a:lnTo>
                    <a:lnTo>
                      <a:pt x="45" y="29"/>
                    </a:lnTo>
                    <a:lnTo>
                      <a:pt x="44" y="31"/>
                    </a:lnTo>
                    <a:lnTo>
                      <a:pt x="44" y="31"/>
                    </a:lnTo>
                    <a:lnTo>
                      <a:pt x="42" y="32"/>
                    </a:lnTo>
                    <a:lnTo>
                      <a:pt x="42" y="32"/>
                    </a:lnTo>
                    <a:lnTo>
                      <a:pt x="47" y="33"/>
                    </a:lnTo>
                    <a:lnTo>
                      <a:pt x="47" y="33"/>
                    </a:lnTo>
                    <a:lnTo>
                      <a:pt x="46" y="34"/>
                    </a:lnTo>
                    <a:lnTo>
                      <a:pt x="46" y="34"/>
                    </a:lnTo>
                    <a:lnTo>
                      <a:pt x="44" y="34"/>
                    </a:lnTo>
                    <a:lnTo>
                      <a:pt x="44" y="34"/>
                    </a:lnTo>
                    <a:lnTo>
                      <a:pt x="40" y="34"/>
                    </a:lnTo>
                    <a:lnTo>
                      <a:pt x="39" y="35"/>
                    </a:lnTo>
                    <a:lnTo>
                      <a:pt x="39" y="35"/>
                    </a:lnTo>
                    <a:lnTo>
                      <a:pt x="33" y="37"/>
                    </a:lnTo>
                    <a:lnTo>
                      <a:pt x="33" y="37"/>
                    </a:lnTo>
                    <a:lnTo>
                      <a:pt x="30" y="39"/>
                    </a:lnTo>
                    <a:lnTo>
                      <a:pt x="26" y="39"/>
                    </a:lnTo>
                    <a:lnTo>
                      <a:pt x="26" y="39"/>
                    </a:lnTo>
                    <a:lnTo>
                      <a:pt x="24" y="39"/>
                    </a:lnTo>
                    <a:lnTo>
                      <a:pt x="22" y="39"/>
                    </a:lnTo>
                    <a:lnTo>
                      <a:pt x="22" y="39"/>
                    </a:lnTo>
                    <a:lnTo>
                      <a:pt x="23" y="42"/>
                    </a:lnTo>
                    <a:lnTo>
                      <a:pt x="24" y="45"/>
                    </a:lnTo>
                    <a:lnTo>
                      <a:pt x="24" y="45"/>
                    </a:lnTo>
                    <a:lnTo>
                      <a:pt x="31" y="44"/>
                    </a:lnTo>
                    <a:lnTo>
                      <a:pt x="31" y="44"/>
                    </a:lnTo>
                    <a:lnTo>
                      <a:pt x="37" y="43"/>
                    </a:lnTo>
                    <a:lnTo>
                      <a:pt x="37" y="43"/>
                    </a:lnTo>
                    <a:lnTo>
                      <a:pt x="45" y="42"/>
                    </a:lnTo>
                    <a:lnTo>
                      <a:pt x="46" y="42"/>
                    </a:lnTo>
                    <a:lnTo>
                      <a:pt x="48" y="42"/>
                    </a:lnTo>
                    <a:lnTo>
                      <a:pt x="48" y="42"/>
                    </a:lnTo>
                    <a:lnTo>
                      <a:pt x="49" y="43"/>
                    </a:lnTo>
                    <a:lnTo>
                      <a:pt x="49" y="43"/>
                    </a:lnTo>
                    <a:lnTo>
                      <a:pt x="49" y="43"/>
                    </a:lnTo>
                    <a:lnTo>
                      <a:pt x="49" y="43"/>
                    </a:lnTo>
                    <a:lnTo>
                      <a:pt x="44" y="44"/>
                    </a:lnTo>
                    <a:lnTo>
                      <a:pt x="41" y="44"/>
                    </a:lnTo>
                    <a:lnTo>
                      <a:pt x="39" y="44"/>
                    </a:lnTo>
                    <a:lnTo>
                      <a:pt x="39" y="44"/>
                    </a:lnTo>
                    <a:lnTo>
                      <a:pt x="38" y="45"/>
                    </a:lnTo>
                    <a:lnTo>
                      <a:pt x="38" y="45"/>
                    </a:lnTo>
                    <a:lnTo>
                      <a:pt x="34" y="45"/>
                    </a:lnTo>
                    <a:lnTo>
                      <a:pt x="34" y="45"/>
                    </a:lnTo>
                    <a:lnTo>
                      <a:pt x="34" y="47"/>
                    </a:lnTo>
                    <a:lnTo>
                      <a:pt x="34" y="47"/>
                    </a:lnTo>
                    <a:lnTo>
                      <a:pt x="32" y="47"/>
                    </a:lnTo>
                    <a:lnTo>
                      <a:pt x="32" y="47"/>
                    </a:lnTo>
                    <a:lnTo>
                      <a:pt x="31" y="48"/>
                    </a:lnTo>
                    <a:lnTo>
                      <a:pt x="31" y="48"/>
                    </a:lnTo>
                    <a:lnTo>
                      <a:pt x="32" y="48"/>
                    </a:lnTo>
                    <a:lnTo>
                      <a:pt x="30" y="48"/>
                    </a:lnTo>
                    <a:lnTo>
                      <a:pt x="30" y="48"/>
                    </a:lnTo>
                    <a:lnTo>
                      <a:pt x="25" y="48"/>
                    </a:lnTo>
                    <a:lnTo>
                      <a:pt x="25" y="48"/>
                    </a:lnTo>
                    <a:lnTo>
                      <a:pt x="25" y="48"/>
                    </a:lnTo>
                    <a:lnTo>
                      <a:pt x="25" y="50"/>
                    </a:lnTo>
                    <a:lnTo>
                      <a:pt x="25" y="50"/>
                    </a:lnTo>
                    <a:lnTo>
                      <a:pt x="26" y="53"/>
                    </a:lnTo>
                    <a:lnTo>
                      <a:pt x="28" y="55"/>
                    </a:lnTo>
                    <a:lnTo>
                      <a:pt x="28" y="55"/>
                    </a:lnTo>
                    <a:lnTo>
                      <a:pt x="30" y="55"/>
                    </a:lnTo>
                    <a:lnTo>
                      <a:pt x="30" y="55"/>
                    </a:lnTo>
                    <a:lnTo>
                      <a:pt x="32" y="55"/>
                    </a:lnTo>
                    <a:lnTo>
                      <a:pt x="32" y="55"/>
                    </a:lnTo>
                    <a:lnTo>
                      <a:pt x="32" y="56"/>
                    </a:lnTo>
                    <a:lnTo>
                      <a:pt x="34" y="57"/>
                    </a:lnTo>
                    <a:lnTo>
                      <a:pt x="34" y="57"/>
                    </a:lnTo>
                    <a:lnTo>
                      <a:pt x="37" y="58"/>
                    </a:lnTo>
                    <a:lnTo>
                      <a:pt x="38" y="58"/>
                    </a:lnTo>
                    <a:lnTo>
                      <a:pt x="38" y="58"/>
                    </a:lnTo>
                    <a:lnTo>
                      <a:pt x="39" y="57"/>
                    </a:lnTo>
                    <a:lnTo>
                      <a:pt x="40" y="56"/>
                    </a:lnTo>
                    <a:lnTo>
                      <a:pt x="40" y="56"/>
                    </a:lnTo>
                    <a:lnTo>
                      <a:pt x="42" y="57"/>
                    </a:lnTo>
                    <a:lnTo>
                      <a:pt x="42" y="58"/>
                    </a:lnTo>
                    <a:lnTo>
                      <a:pt x="42" y="58"/>
                    </a:lnTo>
                    <a:lnTo>
                      <a:pt x="42" y="58"/>
                    </a:lnTo>
                    <a:lnTo>
                      <a:pt x="41" y="59"/>
                    </a:lnTo>
                    <a:lnTo>
                      <a:pt x="41" y="59"/>
                    </a:lnTo>
                    <a:lnTo>
                      <a:pt x="40" y="59"/>
                    </a:lnTo>
                    <a:lnTo>
                      <a:pt x="40" y="59"/>
                    </a:lnTo>
                    <a:lnTo>
                      <a:pt x="38" y="60"/>
                    </a:lnTo>
                    <a:lnTo>
                      <a:pt x="38" y="60"/>
                    </a:lnTo>
                    <a:lnTo>
                      <a:pt x="39" y="61"/>
                    </a:lnTo>
                    <a:lnTo>
                      <a:pt x="40" y="63"/>
                    </a:lnTo>
                    <a:lnTo>
                      <a:pt x="40" y="63"/>
                    </a:lnTo>
                    <a:lnTo>
                      <a:pt x="44" y="64"/>
                    </a:lnTo>
                    <a:lnTo>
                      <a:pt x="44" y="64"/>
                    </a:lnTo>
                    <a:lnTo>
                      <a:pt x="44" y="65"/>
                    </a:lnTo>
                    <a:lnTo>
                      <a:pt x="44" y="65"/>
                    </a:lnTo>
                    <a:lnTo>
                      <a:pt x="44" y="66"/>
                    </a:lnTo>
                    <a:lnTo>
                      <a:pt x="44" y="66"/>
                    </a:lnTo>
                    <a:lnTo>
                      <a:pt x="48" y="66"/>
                    </a:lnTo>
                    <a:lnTo>
                      <a:pt x="48" y="66"/>
                    </a:lnTo>
                    <a:lnTo>
                      <a:pt x="49" y="64"/>
                    </a:lnTo>
                    <a:lnTo>
                      <a:pt x="51" y="63"/>
                    </a:lnTo>
                    <a:lnTo>
                      <a:pt x="51" y="63"/>
                    </a:lnTo>
                    <a:lnTo>
                      <a:pt x="49" y="61"/>
                    </a:lnTo>
                    <a:lnTo>
                      <a:pt x="48" y="61"/>
                    </a:lnTo>
                    <a:lnTo>
                      <a:pt x="48" y="61"/>
                    </a:lnTo>
                    <a:lnTo>
                      <a:pt x="49" y="59"/>
                    </a:lnTo>
                    <a:lnTo>
                      <a:pt x="54" y="50"/>
                    </a:lnTo>
                    <a:lnTo>
                      <a:pt x="54" y="50"/>
                    </a:lnTo>
                    <a:lnTo>
                      <a:pt x="54" y="49"/>
                    </a:lnTo>
                    <a:lnTo>
                      <a:pt x="54" y="49"/>
                    </a:lnTo>
                    <a:lnTo>
                      <a:pt x="56" y="49"/>
                    </a:lnTo>
                    <a:lnTo>
                      <a:pt x="57" y="48"/>
                    </a:lnTo>
                    <a:lnTo>
                      <a:pt x="57" y="48"/>
                    </a:lnTo>
                    <a:lnTo>
                      <a:pt x="59" y="48"/>
                    </a:lnTo>
                    <a:lnTo>
                      <a:pt x="60" y="45"/>
                    </a:lnTo>
                    <a:lnTo>
                      <a:pt x="60" y="45"/>
                    </a:lnTo>
                    <a:lnTo>
                      <a:pt x="60" y="43"/>
                    </a:lnTo>
                    <a:lnTo>
                      <a:pt x="60" y="43"/>
                    </a:lnTo>
                    <a:lnTo>
                      <a:pt x="60" y="43"/>
                    </a:lnTo>
                    <a:lnTo>
                      <a:pt x="59" y="40"/>
                    </a:lnTo>
                    <a:lnTo>
                      <a:pt x="59" y="40"/>
                    </a:lnTo>
                    <a:lnTo>
                      <a:pt x="61" y="40"/>
                    </a:lnTo>
                    <a:lnTo>
                      <a:pt x="64" y="39"/>
                    </a:lnTo>
                    <a:lnTo>
                      <a:pt x="64" y="39"/>
                    </a:lnTo>
                    <a:lnTo>
                      <a:pt x="64" y="37"/>
                    </a:lnTo>
                    <a:lnTo>
                      <a:pt x="64" y="37"/>
                    </a:lnTo>
                    <a:lnTo>
                      <a:pt x="64" y="34"/>
                    </a:lnTo>
                    <a:lnTo>
                      <a:pt x="64" y="34"/>
                    </a:lnTo>
                    <a:lnTo>
                      <a:pt x="63" y="31"/>
                    </a:lnTo>
                    <a:lnTo>
                      <a:pt x="63" y="31"/>
                    </a:lnTo>
                    <a:lnTo>
                      <a:pt x="69" y="29"/>
                    </a:lnTo>
                    <a:lnTo>
                      <a:pt x="69" y="29"/>
                    </a:lnTo>
                    <a:lnTo>
                      <a:pt x="70" y="29"/>
                    </a:lnTo>
                    <a:lnTo>
                      <a:pt x="70" y="28"/>
                    </a:lnTo>
                    <a:lnTo>
                      <a:pt x="70" y="28"/>
                    </a:lnTo>
                    <a:lnTo>
                      <a:pt x="73" y="27"/>
                    </a:lnTo>
                    <a:lnTo>
                      <a:pt x="73" y="27"/>
                    </a:lnTo>
                    <a:lnTo>
                      <a:pt x="76" y="27"/>
                    </a:lnTo>
                    <a:lnTo>
                      <a:pt x="76" y="27"/>
                    </a:lnTo>
                    <a:lnTo>
                      <a:pt x="81" y="27"/>
                    </a:lnTo>
                    <a:lnTo>
                      <a:pt x="81" y="27"/>
                    </a:lnTo>
                    <a:lnTo>
                      <a:pt x="84" y="26"/>
                    </a:lnTo>
                    <a:lnTo>
                      <a:pt x="85" y="25"/>
                    </a:lnTo>
                    <a:lnTo>
                      <a:pt x="85" y="25"/>
                    </a:lnTo>
                    <a:lnTo>
                      <a:pt x="85" y="25"/>
                    </a:lnTo>
                    <a:lnTo>
                      <a:pt x="84" y="24"/>
                    </a:lnTo>
                    <a:lnTo>
                      <a:pt x="84" y="24"/>
                    </a:lnTo>
                    <a:lnTo>
                      <a:pt x="79" y="23"/>
                    </a:lnTo>
                    <a:lnTo>
                      <a:pt x="79" y="23"/>
                    </a:lnTo>
                    <a:lnTo>
                      <a:pt x="76" y="21"/>
                    </a:lnTo>
                    <a:lnTo>
                      <a:pt x="76" y="21"/>
                    </a:lnTo>
                    <a:lnTo>
                      <a:pt x="77" y="20"/>
                    </a:lnTo>
                    <a:lnTo>
                      <a:pt x="77" y="20"/>
                    </a:lnTo>
                    <a:lnTo>
                      <a:pt x="77" y="19"/>
                    </a:lnTo>
                    <a:lnTo>
                      <a:pt x="78" y="19"/>
                    </a:lnTo>
                    <a:lnTo>
                      <a:pt x="78" y="19"/>
                    </a:lnTo>
                    <a:lnTo>
                      <a:pt x="77" y="18"/>
                    </a:lnTo>
                    <a:lnTo>
                      <a:pt x="75" y="19"/>
                    </a:lnTo>
                    <a:lnTo>
                      <a:pt x="75" y="19"/>
                    </a:lnTo>
                    <a:lnTo>
                      <a:pt x="73" y="20"/>
                    </a:lnTo>
                    <a:lnTo>
                      <a:pt x="73" y="20"/>
                    </a:lnTo>
                    <a:lnTo>
                      <a:pt x="73" y="20"/>
                    </a:lnTo>
                    <a:lnTo>
                      <a:pt x="71" y="20"/>
                    </a:lnTo>
                    <a:lnTo>
                      <a:pt x="71" y="20"/>
                    </a:lnTo>
                    <a:lnTo>
                      <a:pt x="70" y="18"/>
                    </a:lnTo>
                    <a:lnTo>
                      <a:pt x="70" y="18"/>
                    </a:lnTo>
                    <a:lnTo>
                      <a:pt x="69" y="18"/>
                    </a:lnTo>
                    <a:lnTo>
                      <a:pt x="69" y="18"/>
                    </a:lnTo>
                    <a:lnTo>
                      <a:pt x="70" y="19"/>
                    </a:lnTo>
                    <a:lnTo>
                      <a:pt x="68" y="19"/>
                    </a:lnTo>
                    <a:lnTo>
                      <a:pt x="68" y="19"/>
                    </a:lnTo>
                    <a:lnTo>
                      <a:pt x="67" y="18"/>
                    </a:lnTo>
                    <a:lnTo>
                      <a:pt x="67" y="18"/>
                    </a:lnTo>
                    <a:lnTo>
                      <a:pt x="64" y="18"/>
                    </a:lnTo>
                    <a:lnTo>
                      <a:pt x="64" y="18"/>
                    </a:lnTo>
                    <a:lnTo>
                      <a:pt x="63" y="14"/>
                    </a:lnTo>
                    <a:lnTo>
                      <a:pt x="63" y="14"/>
                    </a:lnTo>
                    <a:lnTo>
                      <a:pt x="63" y="12"/>
                    </a:lnTo>
                    <a:lnTo>
                      <a:pt x="63" y="12"/>
                    </a:lnTo>
                    <a:lnTo>
                      <a:pt x="62" y="11"/>
                    </a:lnTo>
                    <a:lnTo>
                      <a:pt x="62" y="11"/>
                    </a:lnTo>
                    <a:lnTo>
                      <a:pt x="60" y="9"/>
                    </a:lnTo>
                    <a:lnTo>
                      <a:pt x="60" y="9"/>
                    </a:lnTo>
                    <a:lnTo>
                      <a:pt x="59" y="10"/>
                    </a:lnTo>
                    <a:lnTo>
                      <a:pt x="57" y="11"/>
                    </a:lnTo>
                    <a:lnTo>
                      <a:pt x="57" y="11"/>
                    </a:lnTo>
                    <a:lnTo>
                      <a:pt x="55" y="13"/>
                    </a:lnTo>
                    <a:lnTo>
                      <a:pt x="55" y="13"/>
                    </a:lnTo>
                    <a:lnTo>
                      <a:pt x="54" y="12"/>
                    </a:lnTo>
                    <a:lnTo>
                      <a:pt x="54" y="12"/>
                    </a:lnTo>
                    <a:lnTo>
                      <a:pt x="54" y="10"/>
                    </a:lnTo>
                    <a:lnTo>
                      <a:pt x="54" y="10"/>
                    </a:lnTo>
                    <a:lnTo>
                      <a:pt x="56" y="9"/>
                    </a:lnTo>
                    <a:lnTo>
                      <a:pt x="56" y="9"/>
                    </a:lnTo>
                    <a:lnTo>
                      <a:pt x="56" y="6"/>
                    </a:lnTo>
                    <a:lnTo>
                      <a:pt x="56" y="6"/>
                    </a:lnTo>
                    <a:lnTo>
                      <a:pt x="57" y="6"/>
                    </a:lnTo>
                    <a:lnTo>
                      <a:pt x="55" y="5"/>
                    </a:lnTo>
                    <a:lnTo>
                      <a:pt x="55" y="5"/>
                    </a:lnTo>
                    <a:lnTo>
                      <a:pt x="52" y="4"/>
                    </a:lnTo>
                    <a:lnTo>
                      <a:pt x="52" y="4"/>
                    </a:lnTo>
                    <a:lnTo>
                      <a:pt x="48" y="2"/>
                    </a:lnTo>
                    <a:lnTo>
                      <a:pt x="48" y="2"/>
                    </a:lnTo>
                    <a:lnTo>
                      <a:pt x="48" y="3"/>
                    </a:lnTo>
                    <a:lnTo>
                      <a:pt x="47" y="3"/>
                    </a:lnTo>
                    <a:lnTo>
                      <a:pt x="47" y="3"/>
                    </a:lnTo>
                    <a:lnTo>
                      <a:pt x="46" y="3"/>
                    </a:lnTo>
                    <a:lnTo>
                      <a:pt x="46" y="2"/>
                    </a:lnTo>
                    <a:lnTo>
                      <a:pt x="46" y="2"/>
                    </a:lnTo>
                    <a:lnTo>
                      <a:pt x="45" y="1"/>
                    </a:lnTo>
                    <a:lnTo>
                      <a:pt x="44" y="0"/>
                    </a:lnTo>
                    <a:lnTo>
                      <a:pt x="44" y="0"/>
                    </a:lnTo>
                    <a:lnTo>
                      <a:pt x="42" y="1"/>
                    </a:lnTo>
                    <a:lnTo>
                      <a:pt x="41" y="1"/>
                    </a:lnTo>
                    <a:lnTo>
                      <a:pt x="41" y="1"/>
                    </a:lnTo>
                    <a:lnTo>
                      <a:pt x="40" y="1"/>
                    </a:lnTo>
                    <a:lnTo>
                      <a:pt x="40" y="2"/>
                    </a:lnTo>
                    <a:lnTo>
                      <a:pt x="40" y="2"/>
                    </a:lnTo>
                    <a:lnTo>
                      <a:pt x="41" y="3"/>
                    </a:lnTo>
                    <a:lnTo>
                      <a:pt x="41" y="3"/>
                    </a:lnTo>
                    <a:lnTo>
                      <a:pt x="42" y="4"/>
                    </a:lnTo>
                    <a:lnTo>
                      <a:pt x="42" y="4"/>
                    </a:lnTo>
                    <a:lnTo>
                      <a:pt x="40" y="4"/>
                    </a:lnTo>
                    <a:lnTo>
                      <a:pt x="40" y="4"/>
                    </a:lnTo>
                    <a:lnTo>
                      <a:pt x="38" y="4"/>
                    </a:lnTo>
                    <a:lnTo>
                      <a:pt x="38" y="4"/>
                    </a:lnTo>
                    <a:lnTo>
                      <a:pt x="38" y="5"/>
                    </a:lnTo>
                    <a:lnTo>
                      <a:pt x="38" y="5"/>
                    </a:lnTo>
                    <a:lnTo>
                      <a:pt x="39" y="8"/>
                    </a:lnTo>
                    <a:lnTo>
                      <a:pt x="39" y="8"/>
                    </a:lnTo>
                    <a:lnTo>
                      <a:pt x="39" y="10"/>
                    </a:lnTo>
                    <a:lnTo>
                      <a:pt x="40" y="13"/>
                    </a:lnTo>
                    <a:lnTo>
                      <a:pt x="40" y="13"/>
                    </a:lnTo>
                    <a:lnTo>
                      <a:pt x="42" y="18"/>
                    </a:lnTo>
                    <a:lnTo>
                      <a:pt x="42" y="18"/>
                    </a:lnTo>
                    <a:lnTo>
                      <a:pt x="44" y="18"/>
                    </a:lnTo>
                    <a:lnTo>
                      <a:pt x="44" y="18"/>
                    </a:lnTo>
                    <a:lnTo>
                      <a:pt x="44" y="21"/>
                    </a:lnTo>
                    <a:lnTo>
                      <a:pt x="44" y="21"/>
                    </a:lnTo>
                    <a:lnTo>
                      <a:pt x="42" y="21"/>
                    </a:lnTo>
                    <a:lnTo>
                      <a:pt x="41" y="21"/>
                    </a:lnTo>
                    <a:lnTo>
                      <a:pt x="41" y="21"/>
                    </a:lnTo>
                    <a:lnTo>
                      <a:pt x="40" y="19"/>
                    </a:lnTo>
                    <a:lnTo>
                      <a:pt x="39" y="18"/>
                    </a:lnTo>
                    <a:lnTo>
                      <a:pt x="39" y="18"/>
                    </a:lnTo>
                    <a:lnTo>
                      <a:pt x="38" y="16"/>
                    </a:lnTo>
                    <a:lnTo>
                      <a:pt x="38" y="16"/>
                    </a:lnTo>
                    <a:lnTo>
                      <a:pt x="38" y="16"/>
                    </a:lnTo>
                    <a:lnTo>
                      <a:pt x="38" y="16"/>
                    </a:lnTo>
                    <a:lnTo>
                      <a:pt x="37" y="13"/>
                    </a:lnTo>
                    <a:lnTo>
                      <a:pt x="36" y="12"/>
                    </a:lnTo>
                    <a:lnTo>
                      <a:pt x="34" y="11"/>
                    </a:lnTo>
                    <a:lnTo>
                      <a:pt x="34" y="10"/>
                    </a:lnTo>
                    <a:lnTo>
                      <a:pt x="34" y="10"/>
                    </a:lnTo>
                    <a:lnTo>
                      <a:pt x="34" y="8"/>
                    </a:lnTo>
                    <a:lnTo>
                      <a:pt x="34" y="8"/>
                    </a:lnTo>
                    <a:lnTo>
                      <a:pt x="32" y="6"/>
                    </a:lnTo>
                    <a:lnTo>
                      <a:pt x="32" y="6"/>
                    </a:lnTo>
                    <a:lnTo>
                      <a:pt x="31" y="5"/>
                    </a:lnTo>
                    <a:lnTo>
                      <a:pt x="29" y="5"/>
                    </a:lnTo>
                    <a:lnTo>
                      <a:pt x="29" y="5"/>
                    </a:lnTo>
                    <a:lnTo>
                      <a:pt x="28" y="6"/>
                    </a:lnTo>
                    <a:lnTo>
                      <a:pt x="28" y="6"/>
                    </a:lnTo>
                    <a:lnTo>
                      <a:pt x="26" y="8"/>
                    </a:lnTo>
                    <a:lnTo>
                      <a:pt x="26" y="8"/>
                    </a:lnTo>
                    <a:lnTo>
                      <a:pt x="26" y="9"/>
                    </a:lnTo>
                    <a:lnTo>
                      <a:pt x="26" y="9"/>
                    </a:lnTo>
                    <a:lnTo>
                      <a:pt x="26" y="9"/>
                    </a:lnTo>
                    <a:lnTo>
                      <a:pt x="25" y="10"/>
                    </a:lnTo>
                    <a:lnTo>
                      <a:pt x="25" y="10"/>
                    </a:lnTo>
                    <a:lnTo>
                      <a:pt x="24" y="10"/>
                    </a:lnTo>
                    <a:lnTo>
                      <a:pt x="24" y="10"/>
                    </a:lnTo>
                    <a:lnTo>
                      <a:pt x="25" y="12"/>
                    </a:lnTo>
                    <a:lnTo>
                      <a:pt x="25" y="12"/>
                    </a:lnTo>
                    <a:lnTo>
                      <a:pt x="25" y="12"/>
                    </a:lnTo>
                    <a:lnTo>
                      <a:pt x="25" y="12"/>
                    </a:lnTo>
                    <a:lnTo>
                      <a:pt x="26" y="16"/>
                    </a:lnTo>
                    <a:lnTo>
                      <a:pt x="26" y="16"/>
                    </a:lnTo>
                    <a:lnTo>
                      <a:pt x="24" y="16"/>
                    </a:lnTo>
                    <a:lnTo>
                      <a:pt x="24" y="16"/>
                    </a:lnTo>
                    <a:lnTo>
                      <a:pt x="24" y="13"/>
                    </a:lnTo>
                    <a:lnTo>
                      <a:pt x="24" y="13"/>
                    </a:lnTo>
                    <a:lnTo>
                      <a:pt x="23" y="12"/>
                    </a:lnTo>
                    <a:lnTo>
                      <a:pt x="23" y="12"/>
                    </a:lnTo>
                    <a:lnTo>
                      <a:pt x="22" y="12"/>
                    </a:lnTo>
                    <a:lnTo>
                      <a:pt x="22" y="12"/>
                    </a:lnTo>
                    <a:lnTo>
                      <a:pt x="20" y="12"/>
                    </a:lnTo>
                    <a:lnTo>
                      <a:pt x="20" y="12"/>
                    </a:lnTo>
                    <a:lnTo>
                      <a:pt x="20" y="10"/>
                    </a:lnTo>
                    <a:lnTo>
                      <a:pt x="20" y="10"/>
                    </a:lnTo>
                    <a:lnTo>
                      <a:pt x="16" y="10"/>
                    </a:lnTo>
                    <a:lnTo>
                      <a:pt x="15" y="9"/>
                    </a:lnTo>
                    <a:lnTo>
                      <a:pt x="15" y="9"/>
                    </a:lnTo>
                    <a:lnTo>
                      <a:pt x="15" y="9"/>
                    </a:lnTo>
                    <a:lnTo>
                      <a:pt x="17" y="8"/>
                    </a:lnTo>
                    <a:lnTo>
                      <a:pt x="17" y="8"/>
                    </a:lnTo>
                    <a:lnTo>
                      <a:pt x="21" y="8"/>
                    </a:lnTo>
                    <a:lnTo>
                      <a:pt x="21" y="8"/>
                    </a:lnTo>
                    <a:lnTo>
                      <a:pt x="21" y="8"/>
                    </a:lnTo>
                    <a:lnTo>
                      <a:pt x="22" y="8"/>
                    </a:lnTo>
                    <a:lnTo>
                      <a:pt x="22" y="8"/>
                    </a:lnTo>
                    <a:lnTo>
                      <a:pt x="24" y="8"/>
                    </a:lnTo>
                    <a:lnTo>
                      <a:pt x="24" y="8"/>
                    </a:lnTo>
                    <a:lnTo>
                      <a:pt x="24" y="5"/>
                    </a:lnTo>
                    <a:lnTo>
                      <a:pt x="24" y="5"/>
                    </a:lnTo>
                    <a:lnTo>
                      <a:pt x="24" y="4"/>
                    </a:lnTo>
                    <a:lnTo>
                      <a:pt x="24" y="4"/>
                    </a:lnTo>
                    <a:lnTo>
                      <a:pt x="24" y="4"/>
                    </a:lnTo>
                    <a:lnTo>
                      <a:pt x="24" y="4"/>
                    </a:lnTo>
                    <a:lnTo>
                      <a:pt x="20" y="4"/>
                    </a:lnTo>
                    <a:lnTo>
                      <a:pt x="20" y="4"/>
                    </a:lnTo>
                    <a:lnTo>
                      <a:pt x="14" y="5"/>
                    </a:lnTo>
                    <a:lnTo>
                      <a:pt x="14" y="5"/>
                    </a:lnTo>
                    <a:lnTo>
                      <a:pt x="13" y="6"/>
                    </a:lnTo>
                    <a:lnTo>
                      <a:pt x="13" y="6"/>
                    </a:lnTo>
                    <a:lnTo>
                      <a:pt x="13" y="5"/>
                    </a:lnTo>
                    <a:lnTo>
                      <a:pt x="13" y="5"/>
                    </a:lnTo>
                    <a:lnTo>
                      <a:pt x="12" y="4"/>
                    </a:lnTo>
                    <a:lnTo>
                      <a:pt x="12" y="4"/>
                    </a:lnTo>
                    <a:lnTo>
                      <a:pt x="10" y="4"/>
                    </a:lnTo>
                    <a:lnTo>
                      <a:pt x="10" y="4"/>
                    </a:lnTo>
                    <a:lnTo>
                      <a:pt x="9" y="5"/>
                    </a:lnTo>
                    <a:lnTo>
                      <a:pt x="9" y="5"/>
                    </a:lnTo>
                    <a:lnTo>
                      <a:pt x="9" y="5"/>
                    </a:lnTo>
                    <a:lnTo>
                      <a:pt x="9" y="5"/>
                    </a:lnTo>
                    <a:lnTo>
                      <a:pt x="8" y="5"/>
                    </a:lnTo>
                    <a:lnTo>
                      <a:pt x="6" y="5"/>
                    </a:lnTo>
                    <a:lnTo>
                      <a:pt x="6" y="5"/>
                    </a:lnTo>
                    <a:lnTo>
                      <a:pt x="5" y="5"/>
                    </a:lnTo>
                    <a:lnTo>
                      <a:pt x="5" y="5"/>
                    </a:lnTo>
                    <a:lnTo>
                      <a:pt x="5" y="5"/>
                    </a:lnTo>
                    <a:lnTo>
                      <a:pt x="4" y="6"/>
                    </a:lnTo>
                    <a:lnTo>
                      <a:pt x="4" y="6"/>
                    </a:lnTo>
                    <a:lnTo>
                      <a:pt x="2" y="6"/>
                    </a:lnTo>
                    <a:lnTo>
                      <a:pt x="2" y="6"/>
                    </a:lnTo>
                    <a:lnTo>
                      <a:pt x="2" y="8"/>
                    </a:lnTo>
                    <a:lnTo>
                      <a:pt x="2" y="8"/>
                    </a:lnTo>
                    <a:lnTo>
                      <a:pt x="1" y="8"/>
                    </a:lnTo>
                    <a:lnTo>
                      <a:pt x="1" y="8"/>
                    </a:lnTo>
                    <a:lnTo>
                      <a:pt x="0" y="10"/>
                    </a:lnTo>
                    <a:lnTo>
                      <a:pt x="0" y="10"/>
                    </a:lnTo>
                    <a:lnTo>
                      <a:pt x="0" y="10"/>
                    </a:lnTo>
                    <a:lnTo>
                      <a:pt x="0" y="10"/>
                    </a:lnTo>
                    <a:lnTo>
                      <a:pt x="1" y="12"/>
                    </a:lnTo>
                    <a:lnTo>
                      <a:pt x="1" y="12"/>
                    </a:lnTo>
                    <a:lnTo>
                      <a:pt x="1" y="13"/>
                    </a:lnTo>
                    <a:lnTo>
                      <a:pt x="1" y="13"/>
                    </a:lnTo>
                    <a:lnTo>
                      <a:pt x="1" y="16"/>
                    </a:lnTo>
                    <a:lnTo>
                      <a:pt x="1" y="16"/>
                    </a:lnTo>
                    <a:lnTo>
                      <a:pt x="2" y="16"/>
                    </a:lnTo>
                    <a:lnTo>
                      <a:pt x="2" y="16"/>
                    </a:lnTo>
                    <a:lnTo>
                      <a:pt x="1" y="17"/>
                    </a:lnTo>
                    <a:lnTo>
                      <a:pt x="1" y="17"/>
                    </a:lnTo>
                    <a:lnTo>
                      <a:pt x="2" y="19"/>
                    </a:lnTo>
                    <a:lnTo>
                      <a:pt x="2" y="19"/>
                    </a:lnTo>
                    <a:lnTo>
                      <a:pt x="5" y="19"/>
                    </a:lnTo>
                    <a:lnTo>
                      <a:pt x="5" y="19"/>
                    </a:lnTo>
                    <a:lnTo>
                      <a:pt x="6" y="17"/>
                    </a:lnTo>
                    <a:lnTo>
                      <a:pt x="6" y="17"/>
                    </a:lnTo>
                    <a:lnTo>
                      <a:pt x="7" y="16"/>
                    </a:lnTo>
                    <a:lnTo>
                      <a:pt x="7" y="16"/>
                    </a:lnTo>
                    <a:lnTo>
                      <a:pt x="8" y="14"/>
                    </a:lnTo>
                    <a:lnTo>
                      <a:pt x="8" y="14"/>
                    </a:lnTo>
                    <a:lnTo>
                      <a:pt x="10" y="16"/>
                    </a:lnTo>
                    <a:lnTo>
                      <a:pt x="10" y="16"/>
                    </a:lnTo>
                    <a:lnTo>
                      <a:pt x="10" y="16"/>
                    </a:lnTo>
                    <a:lnTo>
                      <a:pt x="10" y="17"/>
                    </a:lnTo>
                    <a:lnTo>
                      <a:pt x="10" y="17"/>
                    </a:lnTo>
                    <a:lnTo>
                      <a:pt x="9" y="17"/>
                    </a:lnTo>
                    <a:lnTo>
                      <a:pt x="9" y="18"/>
                    </a:lnTo>
                    <a:lnTo>
                      <a:pt x="9" y="18"/>
                    </a:lnTo>
                    <a:lnTo>
                      <a:pt x="8" y="18"/>
                    </a:lnTo>
                    <a:lnTo>
                      <a:pt x="8" y="18"/>
                    </a:lnTo>
                    <a:lnTo>
                      <a:pt x="8" y="19"/>
                    </a:lnTo>
                    <a:lnTo>
                      <a:pt x="8" y="19"/>
                    </a:lnTo>
                    <a:lnTo>
                      <a:pt x="8" y="20"/>
                    </a:lnTo>
                    <a:lnTo>
                      <a:pt x="8" y="20"/>
                    </a:lnTo>
                    <a:lnTo>
                      <a:pt x="12" y="21"/>
                    </a:lnTo>
                    <a:lnTo>
                      <a:pt x="12" y="21"/>
                    </a:lnTo>
                    <a:lnTo>
                      <a:pt x="13" y="21"/>
                    </a:lnTo>
                    <a:lnTo>
                      <a:pt x="13" y="21"/>
                    </a:lnTo>
                    <a:lnTo>
                      <a:pt x="12" y="23"/>
                    </a:lnTo>
                    <a:lnTo>
                      <a:pt x="12" y="23"/>
                    </a:lnTo>
                    <a:lnTo>
                      <a:pt x="9" y="23"/>
                    </a:lnTo>
                    <a:lnTo>
                      <a:pt x="9" y="23"/>
                    </a:lnTo>
                    <a:lnTo>
                      <a:pt x="7" y="23"/>
                    </a:lnTo>
                    <a:lnTo>
                      <a:pt x="7" y="23"/>
                    </a:lnTo>
                    <a:lnTo>
                      <a:pt x="6" y="21"/>
                    </a:lnTo>
                    <a:lnTo>
                      <a:pt x="6" y="21"/>
                    </a:lnTo>
                    <a:lnTo>
                      <a:pt x="6" y="21"/>
                    </a:lnTo>
                    <a:lnTo>
                      <a:pt x="6" y="24"/>
                    </a:lnTo>
                    <a:lnTo>
                      <a:pt x="7" y="24"/>
                    </a:lnTo>
                    <a:lnTo>
                      <a:pt x="7" y="24"/>
                    </a:lnTo>
                    <a:lnTo>
                      <a:pt x="7" y="26"/>
                    </a:lnTo>
                    <a:lnTo>
                      <a:pt x="7" y="26"/>
                    </a:lnTo>
                    <a:lnTo>
                      <a:pt x="8" y="27"/>
                    </a:lnTo>
                    <a:lnTo>
                      <a:pt x="8" y="27"/>
                    </a:lnTo>
                    <a:lnTo>
                      <a:pt x="9" y="28"/>
                    </a:lnTo>
                    <a:lnTo>
                      <a:pt x="9" y="28"/>
                    </a:lnTo>
                    <a:lnTo>
                      <a:pt x="13" y="29"/>
                    </a:lnTo>
                    <a:lnTo>
                      <a:pt x="13" y="29"/>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3" name="Freeform 21"/>
              <p:cNvSpPr>
                <a:spLocks/>
              </p:cNvSpPr>
              <p:nvPr/>
            </p:nvSpPr>
            <p:spPr bwMode="auto">
              <a:xfrm>
                <a:off x="4338638" y="3092449"/>
                <a:ext cx="20638" cy="20638"/>
              </a:xfrm>
              <a:custGeom>
                <a:avLst/>
                <a:gdLst>
                  <a:gd name="T0" fmla="*/ 0 w 13"/>
                  <a:gd name="T1" fmla="*/ 1 h 13"/>
                  <a:gd name="T2" fmla="*/ 0 w 13"/>
                  <a:gd name="T3" fmla="*/ 1 h 13"/>
                  <a:gd name="T4" fmla="*/ 1 w 13"/>
                  <a:gd name="T5" fmla="*/ 0 h 13"/>
                  <a:gd name="T6" fmla="*/ 3 w 13"/>
                  <a:gd name="T7" fmla="*/ 1 h 13"/>
                  <a:gd name="T8" fmla="*/ 3 w 13"/>
                  <a:gd name="T9" fmla="*/ 1 h 13"/>
                  <a:gd name="T10" fmla="*/ 5 w 13"/>
                  <a:gd name="T11" fmla="*/ 3 h 13"/>
                  <a:gd name="T12" fmla="*/ 7 w 13"/>
                  <a:gd name="T13" fmla="*/ 4 h 13"/>
                  <a:gd name="T14" fmla="*/ 7 w 13"/>
                  <a:gd name="T15" fmla="*/ 4 h 13"/>
                  <a:gd name="T16" fmla="*/ 7 w 13"/>
                  <a:gd name="T17" fmla="*/ 6 h 13"/>
                  <a:gd name="T18" fmla="*/ 7 w 13"/>
                  <a:gd name="T19" fmla="*/ 6 h 13"/>
                  <a:gd name="T20" fmla="*/ 9 w 13"/>
                  <a:gd name="T21" fmla="*/ 8 h 13"/>
                  <a:gd name="T22" fmla="*/ 11 w 13"/>
                  <a:gd name="T23" fmla="*/ 9 h 13"/>
                  <a:gd name="T24" fmla="*/ 13 w 13"/>
                  <a:gd name="T25" fmla="*/ 12 h 13"/>
                  <a:gd name="T26" fmla="*/ 13 w 13"/>
                  <a:gd name="T27" fmla="*/ 12 h 13"/>
                  <a:gd name="T28" fmla="*/ 13 w 13"/>
                  <a:gd name="T29" fmla="*/ 13 h 13"/>
                  <a:gd name="T30" fmla="*/ 12 w 13"/>
                  <a:gd name="T31" fmla="*/ 13 h 13"/>
                  <a:gd name="T32" fmla="*/ 12 w 13"/>
                  <a:gd name="T33" fmla="*/ 13 h 13"/>
                  <a:gd name="T34" fmla="*/ 10 w 13"/>
                  <a:gd name="T35" fmla="*/ 11 h 13"/>
                  <a:gd name="T36" fmla="*/ 10 w 13"/>
                  <a:gd name="T37" fmla="*/ 11 h 13"/>
                  <a:gd name="T38" fmla="*/ 8 w 13"/>
                  <a:gd name="T39" fmla="*/ 10 h 13"/>
                  <a:gd name="T40" fmla="*/ 8 w 13"/>
                  <a:gd name="T41" fmla="*/ 10 h 13"/>
                  <a:gd name="T42" fmla="*/ 5 w 13"/>
                  <a:gd name="T43" fmla="*/ 10 h 13"/>
                  <a:gd name="T44" fmla="*/ 5 w 13"/>
                  <a:gd name="T45" fmla="*/ 10 h 13"/>
                  <a:gd name="T46" fmla="*/ 4 w 13"/>
                  <a:gd name="T47" fmla="*/ 6 h 13"/>
                  <a:gd name="T48" fmla="*/ 4 w 13"/>
                  <a:gd name="T49" fmla="*/ 6 h 13"/>
                  <a:gd name="T50" fmla="*/ 2 w 13"/>
                  <a:gd name="T51" fmla="*/ 3 h 13"/>
                  <a:gd name="T52" fmla="*/ 2 w 13"/>
                  <a:gd name="T53" fmla="*/ 3 h 13"/>
                  <a:gd name="T54" fmla="*/ 0 w 13"/>
                  <a:gd name="T55" fmla="*/ 1 h 13"/>
                  <a:gd name="T56" fmla="*/ 0 w 13"/>
                  <a:gd name="T5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3">
                    <a:moveTo>
                      <a:pt x="0" y="1"/>
                    </a:moveTo>
                    <a:lnTo>
                      <a:pt x="0" y="1"/>
                    </a:lnTo>
                    <a:lnTo>
                      <a:pt x="1" y="0"/>
                    </a:lnTo>
                    <a:lnTo>
                      <a:pt x="3" y="1"/>
                    </a:lnTo>
                    <a:lnTo>
                      <a:pt x="3" y="1"/>
                    </a:lnTo>
                    <a:lnTo>
                      <a:pt x="5" y="3"/>
                    </a:lnTo>
                    <a:lnTo>
                      <a:pt x="7" y="4"/>
                    </a:lnTo>
                    <a:lnTo>
                      <a:pt x="7" y="4"/>
                    </a:lnTo>
                    <a:lnTo>
                      <a:pt x="7" y="6"/>
                    </a:lnTo>
                    <a:lnTo>
                      <a:pt x="7" y="6"/>
                    </a:lnTo>
                    <a:lnTo>
                      <a:pt x="9" y="8"/>
                    </a:lnTo>
                    <a:lnTo>
                      <a:pt x="11" y="9"/>
                    </a:lnTo>
                    <a:lnTo>
                      <a:pt x="13" y="12"/>
                    </a:lnTo>
                    <a:lnTo>
                      <a:pt x="13" y="12"/>
                    </a:lnTo>
                    <a:lnTo>
                      <a:pt x="13" y="13"/>
                    </a:lnTo>
                    <a:lnTo>
                      <a:pt x="12" y="13"/>
                    </a:lnTo>
                    <a:lnTo>
                      <a:pt x="12" y="13"/>
                    </a:lnTo>
                    <a:lnTo>
                      <a:pt x="10" y="11"/>
                    </a:lnTo>
                    <a:lnTo>
                      <a:pt x="10" y="11"/>
                    </a:lnTo>
                    <a:lnTo>
                      <a:pt x="8" y="10"/>
                    </a:lnTo>
                    <a:lnTo>
                      <a:pt x="8" y="10"/>
                    </a:lnTo>
                    <a:lnTo>
                      <a:pt x="5" y="10"/>
                    </a:lnTo>
                    <a:lnTo>
                      <a:pt x="5" y="10"/>
                    </a:lnTo>
                    <a:lnTo>
                      <a:pt x="4" y="6"/>
                    </a:lnTo>
                    <a:lnTo>
                      <a:pt x="4" y="6"/>
                    </a:lnTo>
                    <a:lnTo>
                      <a:pt x="2" y="3"/>
                    </a:lnTo>
                    <a:lnTo>
                      <a:pt x="2" y="3"/>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4" name="Freeform 22"/>
              <p:cNvSpPr>
                <a:spLocks/>
              </p:cNvSpPr>
              <p:nvPr/>
            </p:nvSpPr>
            <p:spPr bwMode="auto">
              <a:xfrm>
                <a:off x="4459288" y="3100386"/>
                <a:ext cx="25400" cy="12700"/>
              </a:xfrm>
              <a:custGeom>
                <a:avLst/>
                <a:gdLst>
                  <a:gd name="T0" fmla="*/ 0 w 16"/>
                  <a:gd name="T1" fmla="*/ 3 h 8"/>
                  <a:gd name="T2" fmla="*/ 0 w 16"/>
                  <a:gd name="T3" fmla="*/ 3 h 8"/>
                  <a:gd name="T4" fmla="*/ 3 w 16"/>
                  <a:gd name="T5" fmla="*/ 4 h 8"/>
                  <a:gd name="T6" fmla="*/ 4 w 16"/>
                  <a:gd name="T7" fmla="*/ 4 h 8"/>
                  <a:gd name="T8" fmla="*/ 5 w 16"/>
                  <a:gd name="T9" fmla="*/ 6 h 8"/>
                  <a:gd name="T10" fmla="*/ 5 w 16"/>
                  <a:gd name="T11" fmla="*/ 8 h 8"/>
                  <a:gd name="T12" fmla="*/ 6 w 16"/>
                  <a:gd name="T13" fmla="*/ 7 h 8"/>
                  <a:gd name="T14" fmla="*/ 6 w 16"/>
                  <a:gd name="T15" fmla="*/ 7 h 8"/>
                  <a:gd name="T16" fmla="*/ 7 w 16"/>
                  <a:gd name="T17" fmla="*/ 7 h 8"/>
                  <a:gd name="T18" fmla="*/ 10 w 16"/>
                  <a:gd name="T19" fmla="*/ 7 h 8"/>
                  <a:gd name="T20" fmla="*/ 10 w 16"/>
                  <a:gd name="T21" fmla="*/ 7 h 8"/>
                  <a:gd name="T22" fmla="*/ 13 w 16"/>
                  <a:gd name="T23" fmla="*/ 7 h 8"/>
                  <a:gd name="T24" fmla="*/ 15 w 16"/>
                  <a:gd name="T25" fmla="*/ 7 h 8"/>
                  <a:gd name="T26" fmla="*/ 15 w 16"/>
                  <a:gd name="T27" fmla="*/ 7 h 8"/>
                  <a:gd name="T28" fmla="*/ 16 w 16"/>
                  <a:gd name="T29" fmla="*/ 5 h 8"/>
                  <a:gd name="T30" fmla="*/ 16 w 16"/>
                  <a:gd name="T31" fmla="*/ 3 h 8"/>
                  <a:gd name="T32" fmla="*/ 16 w 16"/>
                  <a:gd name="T33" fmla="*/ 3 h 8"/>
                  <a:gd name="T34" fmla="*/ 14 w 16"/>
                  <a:gd name="T35" fmla="*/ 1 h 8"/>
                  <a:gd name="T36" fmla="*/ 14 w 16"/>
                  <a:gd name="T37" fmla="*/ 1 h 8"/>
                  <a:gd name="T38" fmla="*/ 14 w 16"/>
                  <a:gd name="T39" fmla="*/ 0 h 8"/>
                  <a:gd name="T40" fmla="*/ 13 w 16"/>
                  <a:gd name="T41" fmla="*/ 0 h 8"/>
                  <a:gd name="T42" fmla="*/ 13 w 16"/>
                  <a:gd name="T43" fmla="*/ 0 h 8"/>
                  <a:gd name="T44" fmla="*/ 10 w 16"/>
                  <a:gd name="T45" fmla="*/ 0 h 8"/>
                  <a:gd name="T46" fmla="*/ 8 w 16"/>
                  <a:gd name="T47" fmla="*/ 0 h 8"/>
                  <a:gd name="T48" fmla="*/ 8 w 16"/>
                  <a:gd name="T49" fmla="*/ 0 h 8"/>
                  <a:gd name="T50" fmla="*/ 6 w 16"/>
                  <a:gd name="T51" fmla="*/ 1 h 8"/>
                  <a:gd name="T52" fmla="*/ 6 w 16"/>
                  <a:gd name="T53" fmla="*/ 1 h 8"/>
                  <a:gd name="T54" fmla="*/ 4 w 16"/>
                  <a:gd name="T55" fmla="*/ 1 h 8"/>
                  <a:gd name="T56" fmla="*/ 0 w 16"/>
                  <a:gd name="T57" fmla="*/ 3 h 8"/>
                  <a:gd name="T58" fmla="*/ 0 w 16"/>
                  <a:gd name="T5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8">
                    <a:moveTo>
                      <a:pt x="0" y="3"/>
                    </a:moveTo>
                    <a:lnTo>
                      <a:pt x="0" y="3"/>
                    </a:lnTo>
                    <a:lnTo>
                      <a:pt x="3" y="4"/>
                    </a:lnTo>
                    <a:lnTo>
                      <a:pt x="4" y="4"/>
                    </a:lnTo>
                    <a:lnTo>
                      <a:pt x="5" y="6"/>
                    </a:lnTo>
                    <a:lnTo>
                      <a:pt x="5" y="8"/>
                    </a:lnTo>
                    <a:lnTo>
                      <a:pt x="6" y="7"/>
                    </a:lnTo>
                    <a:lnTo>
                      <a:pt x="6" y="7"/>
                    </a:lnTo>
                    <a:lnTo>
                      <a:pt x="7" y="7"/>
                    </a:lnTo>
                    <a:lnTo>
                      <a:pt x="10" y="7"/>
                    </a:lnTo>
                    <a:lnTo>
                      <a:pt x="10" y="7"/>
                    </a:lnTo>
                    <a:lnTo>
                      <a:pt x="13" y="7"/>
                    </a:lnTo>
                    <a:lnTo>
                      <a:pt x="15" y="7"/>
                    </a:lnTo>
                    <a:lnTo>
                      <a:pt x="15" y="7"/>
                    </a:lnTo>
                    <a:lnTo>
                      <a:pt x="16" y="5"/>
                    </a:lnTo>
                    <a:lnTo>
                      <a:pt x="16" y="3"/>
                    </a:lnTo>
                    <a:lnTo>
                      <a:pt x="16" y="3"/>
                    </a:lnTo>
                    <a:lnTo>
                      <a:pt x="14" y="1"/>
                    </a:lnTo>
                    <a:lnTo>
                      <a:pt x="14" y="1"/>
                    </a:lnTo>
                    <a:lnTo>
                      <a:pt x="14" y="0"/>
                    </a:lnTo>
                    <a:lnTo>
                      <a:pt x="13" y="0"/>
                    </a:lnTo>
                    <a:lnTo>
                      <a:pt x="13" y="0"/>
                    </a:lnTo>
                    <a:lnTo>
                      <a:pt x="10" y="0"/>
                    </a:lnTo>
                    <a:lnTo>
                      <a:pt x="8" y="0"/>
                    </a:lnTo>
                    <a:lnTo>
                      <a:pt x="8" y="0"/>
                    </a:lnTo>
                    <a:lnTo>
                      <a:pt x="6" y="1"/>
                    </a:lnTo>
                    <a:lnTo>
                      <a:pt x="6" y="1"/>
                    </a:lnTo>
                    <a:lnTo>
                      <a:pt x="4" y="1"/>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5" name="Freeform 23"/>
              <p:cNvSpPr>
                <a:spLocks/>
              </p:cNvSpPr>
              <p:nvPr/>
            </p:nvSpPr>
            <p:spPr bwMode="auto">
              <a:xfrm>
                <a:off x="4468813" y="3111499"/>
                <a:ext cx="42863" cy="28575"/>
              </a:xfrm>
              <a:custGeom>
                <a:avLst/>
                <a:gdLst>
                  <a:gd name="T0" fmla="*/ 0 w 27"/>
                  <a:gd name="T1" fmla="*/ 4 h 18"/>
                  <a:gd name="T2" fmla="*/ 1 w 27"/>
                  <a:gd name="T3" fmla="*/ 2 h 18"/>
                  <a:gd name="T4" fmla="*/ 2 w 27"/>
                  <a:gd name="T5" fmla="*/ 1 h 18"/>
                  <a:gd name="T6" fmla="*/ 6 w 27"/>
                  <a:gd name="T7" fmla="*/ 1 h 18"/>
                  <a:gd name="T8" fmla="*/ 10 w 27"/>
                  <a:gd name="T9" fmla="*/ 1 h 18"/>
                  <a:gd name="T10" fmla="*/ 14 w 27"/>
                  <a:gd name="T11" fmla="*/ 0 h 18"/>
                  <a:gd name="T12" fmla="*/ 16 w 27"/>
                  <a:gd name="T13" fmla="*/ 0 h 18"/>
                  <a:gd name="T14" fmla="*/ 18 w 27"/>
                  <a:gd name="T15" fmla="*/ 2 h 18"/>
                  <a:gd name="T16" fmla="*/ 18 w 27"/>
                  <a:gd name="T17" fmla="*/ 4 h 18"/>
                  <a:gd name="T18" fmla="*/ 18 w 27"/>
                  <a:gd name="T19" fmla="*/ 5 h 18"/>
                  <a:gd name="T20" fmla="*/ 21 w 27"/>
                  <a:gd name="T21" fmla="*/ 6 h 18"/>
                  <a:gd name="T22" fmla="*/ 22 w 27"/>
                  <a:gd name="T23" fmla="*/ 7 h 18"/>
                  <a:gd name="T24" fmla="*/ 24 w 27"/>
                  <a:gd name="T25" fmla="*/ 7 h 18"/>
                  <a:gd name="T26" fmla="*/ 27 w 27"/>
                  <a:gd name="T27" fmla="*/ 8 h 18"/>
                  <a:gd name="T28" fmla="*/ 27 w 27"/>
                  <a:gd name="T29" fmla="*/ 9 h 18"/>
                  <a:gd name="T30" fmla="*/ 23 w 27"/>
                  <a:gd name="T31" fmla="*/ 12 h 18"/>
                  <a:gd name="T32" fmla="*/ 22 w 27"/>
                  <a:gd name="T33" fmla="*/ 13 h 18"/>
                  <a:gd name="T34" fmla="*/ 22 w 27"/>
                  <a:gd name="T35" fmla="*/ 14 h 18"/>
                  <a:gd name="T36" fmla="*/ 20 w 27"/>
                  <a:gd name="T37" fmla="*/ 15 h 18"/>
                  <a:gd name="T38" fmla="*/ 17 w 27"/>
                  <a:gd name="T39" fmla="*/ 15 h 18"/>
                  <a:gd name="T40" fmla="*/ 16 w 27"/>
                  <a:gd name="T41" fmla="*/ 16 h 18"/>
                  <a:gd name="T42" fmla="*/ 16 w 27"/>
                  <a:gd name="T43" fmla="*/ 17 h 18"/>
                  <a:gd name="T44" fmla="*/ 15 w 27"/>
                  <a:gd name="T45" fmla="*/ 18 h 18"/>
                  <a:gd name="T46" fmla="*/ 13 w 27"/>
                  <a:gd name="T47" fmla="*/ 16 h 18"/>
                  <a:gd name="T48" fmla="*/ 14 w 27"/>
                  <a:gd name="T49" fmla="*/ 15 h 18"/>
                  <a:gd name="T50" fmla="*/ 14 w 27"/>
                  <a:gd name="T51" fmla="*/ 13 h 18"/>
                  <a:gd name="T52" fmla="*/ 10 w 27"/>
                  <a:gd name="T53" fmla="*/ 12 h 18"/>
                  <a:gd name="T54" fmla="*/ 9 w 27"/>
                  <a:gd name="T55" fmla="*/ 13 h 18"/>
                  <a:gd name="T56" fmla="*/ 8 w 27"/>
                  <a:gd name="T57" fmla="*/ 14 h 18"/>
                  <a:gd name="T58" fmla="*/ 6 w 27"/>
                  <a:gd name="T59" fmla="*/ 14 h 18"/>
                  <a:gd name="T60" fmla="*/ 4 w 27"/>
                  <a:gd name="T61" fmla="*/ 15 h 18"/>
                  <a:gd name="T62" fmla="*/ 1 w 27"/>
                  <a:gd name="T63" fmla="*/ 15 h 18"/>
                  <a:gd name="T64" fmla="*/ 0 w 27"/>
                  <a:gd name="T65" fmla="*/ 15 h 18"/>
                  <a:gd name="T66" fmla="*/ 0 w 27"/>
                  <a:gd name="T67" fmla="*/ 13 h 18"/>
                  <a:gd name="T68" fmla="*/ 2 w 27"/>
                  <a:gd name="T69" fmla="*/ 12 h 18"/>
                  <a:gd name="T70" fmla="*/ 4 w 27"/>
                  <a:gd name="T71" fmla="*/ 9 h 18"/>
                  <a:gd name="T72" fmla="*/ 4 w 27"/>
                  <a:gd name="T73" fmla="*/ 8 h 18"/>
                  <a:gd name="T74" fmla="*/ 5 w 27"/>
                  <a:gd name="T75" fmla="*/ 6 h 18"/>
                  <a:gd name="T76" fmla="*/ 4 w 27"/>
                  <a:gd name="T77" fmla="*/ 6 h 18"/>
                  <a:gd name="T78" fmla="*/ 2 w 27"/>
                  <a:gd name="T79" fmla="*/ 5 h 18"/>
                  <a:gd name="T80" fmla="*/ 0 w 27"/>
                  <a:gd name="T81"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8">
                    <a:moveTo>
                      <a:pt x="0" y="4"/>
                    </a:moveTo>
                    <a:lnTo>
                      <a:pt x="0" y="4"/>
                    </a:lnTo>
                    <a:lnTo>
                      <a:pt x="0" y="2"/>
                    </a:lnTo>
                    <a:lnTo>
                      <a:pt x="1" y="2"/>
                    </a:lnTo>
                    <a:lnTo>
                      <a:pt x="2" y="1"/>
                    </a:lnTo>
                    <a:lnTo>
                      <a:pt x="2" y="1"/>
                    </a:lnTo>
                    <a:lnTo>
                      <a:pt x="6" y="1"/>
                    </a:lnTo>
                    <a:lnTo>
                      <a:pt x="6" y="1"/>
                    </a:lnTo>
                    <a:lnTo>
                      <a:pt x="8" y="1"/>
                    </a:lnTo>
                    <a:lnTo>
                      <a:pt x="10" y="1"/>
                    </a:lnTo>
                    <a:lnTo>
                      <a:pt x="10" y="1"/>
                    </a:lnTo>
                    <a:lnTo>
                      <a:pt x="14" y="0"/>
                    </a:lnTo>
                    <a:lnTo>
                      <a:pt x="16" y="0"/>
                    </a:lnTo>
                    <a:lnTo>
                      <a:pt x="16" y="0"/>
                    </a:lnTo>
                    <a:lnTo>
                      <a:pt x="18" y="1"/>
                    </a:lnTo>
                    <a:lnTo>
                      <a:pt x="18" y="2"/>
                    </a:lnTo>
                    <a:lnTo>
                      <a:pt x="18" y="4"/>
                    </a:lnTo>
                    <a:lnTo>
                      <a:pt x="18" y="4"/>
                    </a:lnTo>
                    <a:lnTo>
                      <a:pt x="18" y="5"/>
                    </a:lnTo>
                    <a:lnTo>
                      <a:pt x="18" y="5"/>
                    </a:lnTo>
                    <a:lnTo>
                      <a:pt x="20" y="6"/>
                    </a:lnTo>
                    <a:lnTo>
                      <a:pt x="21" y="6"/>
                    </a:lnTo>
                    <a:lnTo>
                      <a:pt x="21" y="6"/>
                    </a:lnTo>
                    <a:lnTo>
                      <a:pt x="22" y="7"/>
                    </a:lnTo>
                    <a:lnTo>
                      <a:pt x="22" y="7"/>
                    </a:lnTo>
                    <a:lnTo>
                      <a:pt x="24" y="7"/>
                    </a:lnTo>
                    <a:lnTo>
                      <a:pt x="27" y="8"/>
                    </a:lnTo>
                    <a:lnTo>
                      <a:pt x="27" y="8"/>
                    </a:lnTo>
                    <a:lnTo>
                      <a:pt x="27" y="9"/>
                    </a:lnTo>
                    <a:lnTo>
                      <a:pt x="27" y="9"/>
                    </a:lnTo>
                    <a:lnTo>
                      <a:pt x="27" y="12"/>
                    </a:lnTo>
                    <a:lnTo>
                      <a:pt x="23" y="12"/>
                    </a:lnTo>
                    <a:lnTo>
                      <a:pt x="22" y="13"/>
                    </a:lnTo>
                    <a:lnTo>
                      <a:pt x="22" y="13"/>
                    </a:lnTo>
                    <a:lnTo>
                      <a:pt x="22" y="14"/>
                    </a:lnTo>
                    <a:lnTo>
                      <a:pt x="22" y="14"/>
                    </a:lnTo>
                    <a:lnTo>
                      <a:pt x="21" y="15"/>
                    </a:lnTo>
                    <a:lnTo>
                      <a:pt x="20" y="15"/>
                    </a:lnTo>
                    <a:lnTo>
                      <a:pt x="17" y="15"/>
                    </a:lnTo>
                    <a:lnTo>
                      <a:pt x="17" y="15"/>
                    </a:lnTo>
                    <a:lnTo>
                      <a:pt x="16" y="16"/>
                    </a:lnTo>
                    <a:lnTo>
                      <a:pt x="16" y="16"/>
                    </a:lnTo>
                    <a:lnTo>
                      <a:pt x="16" y="17"/>
                    </a:lnTo>
                    <a:lnTo>
                      <a:pt x="16" y="17"/>
                    </a:lnTo>
                    <a:lnTo>
                      <a:pt x="15" y="18"/>
                    </a:lnTo>
                    <a:lnTo>
                      <a:pt x="15" y="18"/>
                    </a:lnTo>
                    <a:lnTo>
                      <a:pt x="13" y="18"/>
                    </a:lnTo>
                    <a:lnTo>
                      <a:pt x="13" y="16"/>
                    </a:lnTo>
                    <a:lnTo>
                      <a:pt x="15" y="15"/>
                    </a:lnTo>
                    <a:lnTo>
                      <a:pt x="14" y="15"/>
                    </a:lnTo>
                    <a:lnTo>
                      <a:pt x="14" y="13"/>
                    </a:lnTo>
                    <a:lnTo>
                      <a:pt x="14" y="13"/>
                    </a:lnTo>
                    <a:lnTo>
                      <a:pt x="13" y="13"/>
                    </a:lnTo>
                    <a:lnTo>
                      <a:pt x="10" y="12"/>
                    </a:lnTo>
                    <a:lnTo>
                      <a:pt x="10" y="12"/>
                    </a:lnTo>
                    <a:lnTo>
                      <a:pt x="9" y="13"/>
                    </a:lnTo>
                    <a:lnTo>
                      <a:pt x="8" y="14"/>
                    </a:lnTo>
                    <a:lnTo>
                      <a:pt x="8" y="14"/>
                    </a:lnTo>
                    <a:lnTo>
                      <a:pt x="6" y="14"/>
                    </a:lnTo>
                    <a:lnTo>
                      <a:pt x="6" y="14"/>
                    </a:lnTo>
                    <a:lnTo>
                      <a:pt x="4" y="15"/>
                    </a:lnTo>
                    <a:lnTo>
                      <a:pt x="4" y="15"/>
                    </a:lnTo>
                    <a:lnTo>
                      <a:pt x="1" y="15"/>
                    </a:lnTo>
                    <a:lnTo>
                      <a:pt x="1" y="15"/>
                    </a:lnTo>
                    <a:lnTo>
                      <a:pt x="0" y="16"/>
                    </a:lnTo>
                    <a:lnTo>
                      <a:pt x="0" y="15"/>
                    </a:lnTo>
                    <a:lnTo>
                      <a:pt x="0" y="15"/>
                    </a:lnTo>
                    <a:lnTo>
                      <a:pt x="0" y="13"/>
                    </a:lnTo>
                    <a:lnTo>
                      <a:pt x="0" y="13"/>
                    </a:lnTo>
                    <a:lnTo>
                      <a:pt x="2" y="12"/>
                    </a:lnTo>
                    <a:lnTo>
                      <a:pt x="2" y="10"/>
                    </a:lnTo>
                    <a:lnTo>
                      <a:pt x="4" y="9"/>
                    </a:lnTo>
                    <a:lnTo>
                      <a:pt x="4" y="8"/>
                    </a:lnTo>
                    <a:lnTo>
                      <a:pt x="4" y="8"/>
                    </a:lnTo>
                    <a:lnTo>
                      <a:pt x="5" y="7"/>
                    </a:lnTo>
                    <a:lnTo>
                      <a:pt x="5" y="6"/>
                    </a:lnTo>
                    <a:lnTo>
                      <a:pt x="4" y="6"/>
                    </a:lnTo>
                    <a:lnTo>
                      <a:pt x="4" y="6"/>
                    </a:lnTo>
                    <a:lnTo>
                      <a:pt x="2" y="5"/>
                    </a:lnTo>
                    <a:lnTo>
                      <a:pt x="2" y="5"/>
                    </a:lnTo>
                    <a:lnTo>
                      <a:pt x="0" y="5"/>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6" name="Freeform 24"/>
              <p:cNvSpPr>
                <a:spLocks/>
              </p:cNvSpPr>
              <p:nvPr/>
            </p:nvSpPr>
            <p:spPr bwMode="auto">
              <a:xfrm>
                <a:off x="4429126" y="3043236"/>
                <a:ext cx="117475" cy="39688"/>
              </a:xfrm>
              <a:custGeom>
                <a:avLst/>
                <a:gdLst>
                  <a:gd name="T0" fmla="*/ 3 w 74"/>
                  <a:gd name="T1" fmla="*/ 9 h 25"/>
                  <a:gd name="T2" fmla="*/ 1 w 74"/>
                  <a:gd name="T3" fmla="*/ 6 h 25"/>
                  <a:gd name="T4" fmla="*/ 3 w 74"/>
                  <a:gd name="T5" fmla="*/ 4 h 25"/>
                  <a:gd name="T6" fmla="*/ 6 w 74"/>
                  <a:gd name="T7" fmla="*/ 2 h 25"/>
                  <a:gd name="T8" fmla="*/ 7 w 74"/>
                  <a:gd name="T9" fmla="*/ 3 h 25"/>
                  <a:gd name="T10" fmla="*/ 9 w 74"/>
                  <a:gd name="T11" fmla="*/ 5 h 25"/>
                  <a:gd name="T12" fmla="*/ 13 w 74"/>
                  <a:gd name="T13" fmla="*/ 6 h 25"/>
                  <a:gd name="T14" fmla="*/ 11 w 74"/>
                  <a:gd name="T15" fmla="*/ 5 h 25"/>
                  <a:gd name="T16" fmla="*/ 10 w 74"/>
                  <a:gd name="T17" fmla="*/ 3 h 25"/>
                  <a:gd name="T18" fmla="*/ 13 w 74"/>
                  <a:gd name="T19" fmla="*/ 3 h 25"/>
                  <a:gd name="T20" fmla="*/ 15 w 74"/>
                  <a:gd name="T21" fmla="*/ 5 h 25"/>
                  <a:gd name="T22" fmla="*/ 16 w 74"/>
                  <a:gd name="T23" fmla="*/ 2 h 25"/>
                  <a:gd name="T24" fmla="*/ 13 w 74"/>
                  <a:gd name="T25" fmla="*/ 1 h 25"/>
                  <a:gd name="T26" fmla="*/ 17 w 74"/>
                  <a:gd name="T27" fmla="*/ 0 h 25"/>
                  <a:gd name="T28" fmla="*/ 19 w 74"/>
                  <a:gd name="T29" fmla="*/ 1 h 25"/>
                  <a:gd name="T30" fmla="*/ 24 w 74"/>
                  <a:gd name="T31" fmla="*/ 4 h 25"/>
                  <a:gd name="T32" fmla="*/ 25 w 74"/>
                  <a:gd name="T33" fmla="*/ 5 h 25"/>
                  <a:gd name="T34" fmla="*/ 32 w 74"/>
                  <a:gd name="T35" fmla="*/ 6 h 25"/>
                  <a:gd name="T36" fmla="*/ 34 w 74"/>
                  <a:gd name="T37" fmla="*/ 9 h 25"/>
                  <a:gd name="T38" fmla="*/ 38 w 74"/>
                  <a:gd name="T39" fmla="*/ 8 h 25"/>
                  <a:gd name="T40" fmla="*/ 35 w 74"/>
                  <a:gd name="T41" fmla="*/ 2 h 25"/>
                  <a:gd name="T42" fmla="*/ 38 w 74"/>
                  <a:gd name="T43" fmla="*/ 1 h 25"/>
                  <a:gd name="T44" fmla="*/ 39 w 74"/>
                  <a:gd name="T45" fmla="*/ 2 h 25"/>
                  <a:gd name="T46" fmla="*/ 41 w 74"/>
                  <a:gd name="T47" fmla="*/ 0 h 25"/>
                  <a:gd name="T48" fmla="*/ 43 w 74"/>
                  <a:gd name="T49" fmla="*/ 2 h 25"/>
                  <a:gd name="T50" fmla="*/ 42 w 74"/>
                  <a:gd name="T51" fmla="*/ 5 h 25"/>
                  <a:gd name="T52" fmla="*/ 41 w 74"/>
                  <a:gd name="T53" fmla="*/ 5 h 25"/>
                  <a:gd name="T54" fmla="*/ 45 w 74"/>
                  <a:gd name="T55" fmla="*/ 5 h 25"/>
                  <a:gd name="T56" fmla="*/ 47 w 74"/>
                  <a:gd name="T57" fmla="*/ 5 h 25"/>
                  <a:gd name="T58" fmla="*/ 50 w 74"/>
                  <a:gd name="T59" fmla="*/ 3 h 25"/>
                  <a:gd name="T60" fmla="*/ 54 w 74"/>
                  <a:gd name="T61" fmla="*/ 3 h 25"/>
                  <a:gd name="T62" fmla="*/ 57 w 74"/>
                  <a:gd name="T63" fmla="*/ 4 h 25"/>
                  <a:gd name="T64" fmla="*/ 58 w 74"/>
                  <a:gd name="T65" fmla="*/ 3 h 25"/>
                  <a:gd name="T66" fmla="*/ 64 w 74"/>
                  <a:gd name="T67" fmla="*/ 5 h 25"/>
                  <a:gd name="T68" fmla="*/ 71 w 74"/>
                  <a:gd name="T69" fmla="*/ 5 h 25"/>
                  <a:gd name="T70" fmla="*/ 73 w 74"/>
                  <a:gd name="T71" fmla="*/ 9 h 25"/>
                  <a:gd name="T72" fmla="*/ 73 w 74"/>
                  <a:gd name="T73" fmla="*/ 11 h 25"/>
                  <a:gd name="T74" fmla="*/ 68 w 74"/>
                  <a:gd name="T75" fmla="*/ 14 h 25"/>
                  <a:gd name="T76" fmla="*/ 64 w 74"/>
                  <a:gd name="T77" fmla="*/ 18 h 25"/>
                  <a:gd name="T78" fmla="*/ 62 w 74"/>
                  <a:gd name="T79" fmla="*/ 20 h 25"/>
                  <a:gd name="T80" fmla="*/ 53 w 74"/>
                  <a:gd name="T81" fmla="*/ 22 h 25"/>
                  <a:gd name="T82" fmla="*/ 43 w 74"/>
                  <a:gd name="T83" fmla="*/ 25 h 25"/>
                  <a:gd name="T84" fmla="*/ 40 w 74"/>
                  <a:gd name="T85" fmla="*/ 21 h 25"/>
                  <a:gd name="T86" fmla="*/ 33 w 74"/>
                  <a:gd name="T87" fmla="*/ 21 h 25"/>
                  <a:gd name="T88" fmla="*/ 24 w 74"/>
                  <a:gd name="T89" fmla="*/ 21 h 25"/>
                  <a:gd name="T90" fmla="*/ 21 w 74"/>
                  <a:gd name="T91" fmla="*/ 19 h 25"/>
                  <a:gd name="T92" fmla="*/ 16 w 74"/>
                  <a:gd name="T93" fmla="*/ 19 h 25"/>
                  <a:gd name="T94" fmla="*/ 17 w 74"/>
                  <a:gd name="T95" fmla="*/ 17 h 25"/>
                  <a:gd name="T96" fmla="*/ 24 w 74"/>
                  <a:gd name="T97" fmla="*/ 14 h 25"/>
                  <a:gd name="T98" fmla="*/ 27 w 74"/>
                  <a:gd name="T99" fmla="*/ 16 h 25"/>
                  <a:gd name="T100" fmla="*/ 31 w 74"/>
                  <a:gd name="T101" fmla="*/ 13 h 25"/>
                  <a:gd name="T102" fmla="*/ 18 w 74"/>
                  <a:gd name="T103" fmla="*/ 13 h 25"/>
                  <a:gd name="T104" fmla="*/ 8 w 74"/>
                  <a:gd name="T105" fmla="*/ 16 h 25"/>
                  <a:gd name="T106" fmla="*/ 6 w 74"/>
                  <a:gd name="T107" fmla="*/ 14 h 25"/>
                  <a:gd name="T108" fmla="*/ 3 w 74"/>
                  <a:gd name="T10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25">
                    <a:moveTo>
                      <a:pt x="8" y="10"/>
                    </a:moveTo>
                    <a:lnTo>
                      <a:pt x="8" y="10"/>
                    </a:lnTo>
                    <a:lnTo>
                      <a:pt x="3" y="9"/>
                    </a:lnTo>
                    <a:lnTo>
                      <a:pt x="3" y="9"/>
                    </a:lnTo>
                    <a:lnTo>
                      <a:pt x="0" y="6"/>
                    </a:lnTo>
                    <a:lnTo>
                      <a:pt x="0" y="6"/>
                    </a:lnTo>
                    <a:lnTo>
                      <a:pt x="1" y="6"/>
                    </a:lnTo>
                    <a:lnTo>
                      <a:pt x="1" y="6"/>
                    </a:lnTo>
                    <a:lnTo>
                      <a:pt x="3" y="5"/>
                    </a:lnTo>
                    <a:lnTo>
                      <a:pt x="3" y="5"/>
                    </a:lnTo>
                    <a:lnTo>
                      <a:pt x="3" y="4"/>
                    </a:lnTo>
                    <a:lnTo>
                      <a:pt x="3" y="4"/>
                    </a:lnTo>
                    <a:lnTo>
                      <a:pt x="2" y="3"/>
                    </a:lnTo>
                    <a:lnTo>
                      <a:pt x="2" y="3"/>
                    </a:lnTo>
                    <a:lnTo>
                      <a:pt x="3" y="2"/>
                    </a:lnTo>
                    <a:lnTo>
                      <a:pt x="6" y="2"/>
                    </a:lnTo>
                    <a:lnTo>
                      <a:pt x="6" y="2"/>
                    </a:lnTo>
                    <a:lnTo>
                      <a:pt x="7" y="2"/>
                    </a:lnTo>
                    <a:lnTo>
                      <a:pt x="7" y="3"/>
                    </a:lnTo>
                    <a:lnTo>
                      <a:pt x="7" y="3"/>
                    </a:lnTo>
                    <a:lnTo>
                      <a:pt x="7" y="5"/>
                    </a:lnTo>
                    <a:lnTo>
                      <a:pt x="7" y="5"/>
                    </a:lnTo>
                    <a:lnTo>
                      <a:pt x="9" y="5"/>
                    </a:lnTo>
                    <a:lnTo>
                      <a:pt x="9" y="5"/>
                    </a:lnTo>
                    <a:lnTo>
                      <a:pt x="11" y="8"/>
                    </a:lnTo>
                    <a:lnTo>
                      <a:pt x="11" y="8"/>
                    </a:lnTo>
                    <a:lnTo>
                      <a:pt x="13" y="6"/>
                    </a:lnTo>
                    <a:lnTo>
                      <a:pt x="13" y="6"/>
                    </a:lnTo>
                    <a:lnTo>
                      <a:pt x="13" y="6"/>
                    </a:lnTo>
                    <a:lnTo>
                      <a:pt x="13" y="6"/>
                    </a:lnTo>
                    <a:lnTo>
                      <a:pt x="11" y="5"/>
                    </a:lnTo>
                    <a:lnTo>
                      <a:pt x="11" y="5"/>
                    </a:lnTo>
                    <a:lnTo>
                      <a:pt x="10" y="4"/>
                    </a:lnTo>
                    <a:lnTo>
                      <a:pt x="10" y="4"/>
                    </a:lnTo>
                    <a:lnTo>
                      <a:pt x="10" y="3"/>
                    </a:lnTo>
                    <a:lnTo>
                      <a:pt x="10" y="3"/>
                    </a:lnTo>
                    <a:lnTo>
                      <a:pt x="11" y="2"/>
                    </a:lnTo>
                    <a:lnTo>
                      <a:pt x="11" y="2"/>
                    </a:lnTo>
                    <a:lnTo>
                      <a:pt x="13" y="3"/>
                    </a:lnTo>
                    <a:lnTo>
                      <a:pt x="13" y="3"/>
                    </a:lnTo>
                    <a:lnTo>
                      <a:pt x="14" y="4"/>
                    </a:lnTo>
                    <a:lnTo>
                      <a:pt x="14" y="4"/>
                    </a:lnTo>
                    <a:lnTo>
                      <a:pt x="15" y="5"/>
                    </a:lnTo>
                    <a:lnTo>
                      <a:pt x="15" y="5"/>
                    </a:lnTo>
                    <a:lnTo>
                      <a:pt x="16" y="4"/>
                    </a:lnTo>
                    <a:lnTo>
                      <a:pt x="16" y="4"/>
                    </a:lnTo>
                    <a:lnTo>
                      <a:pt x="16" y="2"/>
                    </a:lnTo>
                    <a:lnTo>
                      <a:pt x="16" y="2"/>
                    </a:lnTo>
                    <a:lnTo>
                      <a:pt x="15" y="2"/>
                    </a:lnTo>
                    <a:lnTo>
                      <a:pt x="15" y="2"/>
                    </a:lnTo>
                    <a:lnTo>
                      <a:pt x="13" y="1"/>
                    </a:lnTo>
                    <a:lnTo>
                      <a:pt x="13" y="1"/>
                    </a:lnTo>
                    <a:lnTo>
                      <a:pt x="14" y="0"/>
                    </a:lnTo>
                    <a:lnTo>
                      <a:pt x="14" y="0"/>
                    </a:lnTo>
                    <a:lnTo>
                      <a:pt x="17" y="0"/>
                    </a:lnTo>
                    <a:lnTo>
                      <a:pt x="17" y="0"/>
                    </a:lnTo>
                    <a:lnTo>
                      <a:pt x="19" y="2"/>
                    </a:lnTo>
                    <a:lnTo>
                      <a:pt x="19" y="2"/>
                    </a:lnTo>
                    <a:lnTo>
                      <a:pt x="19" y="1"/>
                    </a:lnTo>
                    <a:lnTo>
                      <a:pt x="19" y="1"/>
                    </a:lnTo>
                    <a:lnTo>
                      <a:pt x="21" y="2"/>
                    </a:lnTo>
                    <a:lnTo>
                      <a:pt x="23" y="3"/>
                    </a:lnTo>
                    <a:lnTo>
                      <a:pt x="23" y="3"/>
                    </a:lnTo>
                    <a:lnTo>
                      <a:pt x="24" y="4"/>
                    </a:lnTo>
                    <a:lnTo>
                      <a:pt x="24" y="4"/>
                    </a:lnTo>
                    <a:lnTo>
                      <a:pt x="24" y="4"/>
                    </a:lnTo>
                    <a:lnTo>
                      <a:pt x="25" y="5"/>
                    </a:lnTo>
                    <a:lnTo>
                      <a:pt x="25" y="5"/>
                    </a:lnTo>
                    <a:lnTo>
                      <a:pt x="33" y="3"/>
                    </a:lnTo>
                    <a:lnTo>
                      <a:pt x="33" y="3"/>
                    </a:lnTo>
                    <a:lnTo>
                      <a:pt x="32" y="6"/>
                    </a:lnTo>
                    <a:lnTo>
                      <a:pt x="32" y="6"/>
                    </a:lnTo>
                    <a:lnTo>
                      <a:pt x="33" y="8"/>
                    </a:lnTo>
                    <a:lnTo>
                      <a:pt x="33" y="8"/>
                    </a:lnTo>
                    <a:lnTo>
                      <a:pt x="34" y="9"/>
                    </a:lnTo>
                    <a:lnTo>
                      <a:pt x="34" y="9"/>
                    </a:lnTo>
                    <a:lnTo>
                      <a:pt x="35" y="9"/>
                    </a:lnTo>
                    <a:lnTo>
                      <a:pt x="35" y="9"/>
                    </a:lnTo>
                    <a:lnTo>
                      <a:pt x="38" y="8"/>
                    </a:lnTo>
                    <a:lnTo>
                      <a:pt x="38" y="8"/>
                    </a:lnTo>
                    <a:lnTo>
                      <a:pt x="37" y="4"/>
                    </a:lnTo>
                    <a:lnTo>
                      <a:pt x="37" y="4"/>
                    </a:lnTo>
                    <a:lnTo>
                      <a:pt x="35" y="2"/>
                    </a:lnTo>
                    <a:lnTo>
                      <a:pt x="35" y="2"/>
                    </a:lnTo>
                    <a:lnTo>
                      <a:pt x="35" y="1"/>
                    </a:lnTo>
                    <a:lnTo>
                      <a:pt x="35" y="1"/>
                    </a:lnTo>
                    <a:lnTo>
                      <a:pt x="38" y="1"/>
                    </a:lnTo>
                    <a:lnTo>
                      <a:pt x="38" y="1"/>
                    </a:lnTo>
                    <a:lnTo>
                      <a:pt x="39" y="1"/>
                    </a:lnTo>
                    <a:lnTo>
                      <a:pt x="39" y="1"/>
                    </a:lnTo>
                    <a:lnTo>
                      <a:pt x="39" y="2"/>
                    </a:lnTo>
                    <a:lnTo>
                      <a:pt x="39" y="2"/>
                    </a:lnTo>
                    <a:lnTo>
                      <a:pt x="40" y="1"/>
                    </a:lnTo>
                    <a:lnTo>
                      <a:pt x="40" y="1"/>
                    </a:lnTo>
                    <a:lnTo>
                      <a:pt x="41" y="0"/>
                    </a:lnTo>
                    <a:lnTo>
                      <a:pt x="41" y="0"/>
                    </a:lnTo>
                    <a:lnTo>
                      <a:pt x="42" y="1"/>
                    </a:lnTo>
                    <a:lnTo>
                      <a:pt x="42" y="1"/>
                    </a:lnTo>
                    <a:lnTo>
                      <a:pt x="43" y="2"/>
                    </a:lnTo>
                    <a:lnTo>
                      <a:pt x="43" y="2"/>
                    </a:lnTo>
                    <a:lnTo>
                      <a:pt x="43" y="3"/>
                    </a:lnTo>
                    <a:lnTo>
                      <a:pt x="43" y="4"/>
                    </a:lnTo>
                    <a:lnTo>
                      <a:pt x="43" y="4"/>
                    </a:lnTo>
                    <a:lnTo>
                      <a:pt x="42" y="5"/>
                    </a:lnTo>
                    <a:lnTo>
                      <a:pt x="42" y="5"/>
                    </a:lnTo>
                    <a:lnTo>
                      <a:pt x="41" y="5"/>
                    </a:lnTo>
                    <a:lnTo>
                      <a:pt x="41" y="5"/>
                    </a:lnTo>
                    <a:lnTo>
                      <a:pt x="41" y="5"/>
                    </a:lnTo>
                    <a:lnTo>
                      <a:pt x="42" y="6"/>
                    </a:lnTo>
                    <a:lnTo>
                      <a:pt x="42" y="6"/>
                    </a:lnTo>
                    <a:lnTo>
                      <a:pt x="45" y="5"/>
                    </a:lnTo>
                    <a:lnTo>
                      <a:pt x="45" y="5"/>
                    </a:lnTo>
                    <a:lnTo>
                      <a:pt x="46" y="6"/>
                    </a:lnTo>
                    <a:lnTo>
                      <a:pt x="46" y="6"/>
                    </a:lnTo>
                    <a:lnTo>
                      <a:pt x="47" y="5"/>
                    </a:lnTo>
                    <a:lnTo>
                      <a:pt x="47" y="5"/>
                    </a:lnTo>
                    <a:lnTo>
                      <a:pt x="49" y="3"/>
                    </a:lnTo>
                    <a:lnTo>
                      <a:pt x="49" y="3"/>
                    </a:lnTo>
                    <a:lnTo>
                      <a:pt x="50" y="3"/>
                    </a:lnTo>
                    <a:lnTo>
                      <a:pt x="50" y="3"/>
                    </a:lnTo>
                    <a:lnTo>
                      <a:pt x="52" y="3"/>
                    </a:lnTo>
                    <a:lnTo>
                      <a:pt x="52" y="3"/>
                    </a:lnTo>
                    <a:lnTo>
                      <a:pt x="54" y="3"/>
                    </a:lnTo>
                    <a:lnTo>
                      <a:pt x="54" y="3"/>
                    </a:lnTo>
                    <a:lnTo>
                      <a:pt x="55" y="3"/>
                    </a:lnTo>
                    <a:lnTo>
                      <a:pt x="55" y="3"/>
                    </a:lnTo>
                    <a:lnTo>
                      <a:pt x="57" y="4"/>
                    </a:lnTo>
                    <a:lnTo>
                      <a:pt x="57" y="4"/>
                    </a:lnTo>
                    <a:lnTo>
                      <a:pt x="57" y="4"/>
                    </a:lnTo>
                    <a:lnTo>
                      <a:pt x="57" y="4"/>
                    </a:lnTo>
                    <a:lnTo>
                      <a:pt x="57" y="3"/>
                    </a:lnTo>
                    <a:lnTo>
                      <a:pt x="58" y="3"/>
                    </a:lnTo>
                    <a:lnTo>
                      <a:pt x="58" y="3"/>
                    </a:lnTo>
                    <a:lnTo>
                      <a:pt x="60" y="4"/>
                    </a:lnTo>
                    <a:lnTo>
                      <a:pt x="60" y="4"/>
                    </a:lnTo>
                    <a:lnTo>
                      <a:pt x="64" y="5"/>
                    </a:lnTo>
                    <a:lnTo>
                      <a:pt x="64" y="5"/>
                    </a:lnTo>
                    <a:lnTo>
                      <a:pt x="66" y="5"/>
                    </a:lnTo>
                    <a:lnTo>
                      <a:pt x="66" y="5"/>
                    </a:lnTo>
                    <a:lnTo>
                      <a:pt x="71" y="5"/>
                    </a:lnTo>
                    <a:lnTo>
                      <a:pt x="71" y="5"/>
                    </a:lnTo>
                    <a:lnTo>
                      <a:pt x="74" y="8"/>
                    </a:lnTo>
                    <a:lnTo>
                      <a:pt x="74" y="8"/>
                    </a:lnTo>
                    <a:lnTo>
                      <a:pt x="73" y="9"/>
                    </a:lnTo>
                    <a:lnTo>
                      <a:pt x="73" y="9"/>
                    </a:lnTo>
                    <a:lnTo>
                      <a:pt x="72" y="9"/>
                    </a:lnTo>
                    <a:lnTo>
                      <a:pt x="72" y="9"/>
                    </a:lnTo>
                    <a:lnTo>
                      <a:pt x="73" y="11"/>
                    </a:lnTo>
                    <a:lnTo>
                      <a:pt x="73" y="11"/>
                    </a:lnTo>
                    <a:lnTo>
                      <a:pt x="70" y="12"/>
                    </a:lnTo>
                    <a:lnTo>
                      <a:pt x="70" y="12"/>
                    </a:lnTo>
                    <a:lnTo>
                      <a:pt x="68" y="14"/>
                    </a:lnTo>
                    <a:lnTo>
                      <a:pt x="68" y="14"/>
                    </a:lnTo>
                    <a:lnTo>
                      <a:pt x="64" y="17"/>
                    </a:lnTo>
                    <a:lnTo>
                      <a:pt x="64" y="17"/>
                    </a:lnTo>
                    <a:lnTo>
                      <a:pt x="64" y="18"/>
                    </a:lnTo>
                    <a:lnTo>
                      <a:pt x="64" y="18"/>
                    </a:lnTo>
                    <a:lnTo>
                      <a:pt x="63" y="19"/>
                    </a:lnTo>
                    <a:lnTo>
                      <a:pt x="62" y="20"/>
                    </a:lnTo>
                    <a:lnTo>
                      <a:pt x="62" y="20"/>
                    </a:lnTo>
                    <a:lnTo>
                      <a:pt x="58" y="22"/>
                    </a:lnTo>
                    <a:lnTo>
                      <a:pt x="58" y="22"/>
                    </a:lnTo>
                    <a:lnTo>
                      <a:pt x="53" y="22"/>
                    </a:lnTo>
                    <a:lnTo>
                      <a:pt x="53" y="22"/>
                    </a:lnTo>
                    <a:lnTo>
                      <a:pt x="49" y="25"/>
                    </a:lnTo>
                    <a:lnTo>
                      <a:pt x="49" y="25"/>
                    </a:lnTo>
                    <a:lnTo>
                      <a:pt x="46" y="25"/>
                    </a:lnTo>
                    <a:lnTo>
                      <a:pt x="43" y="25"/>
                    </a:lnTo>
                    <a:lnTo>
                      <a:pt x="43" y="25"/>
                    </a:lnTo>
                    <a:lnTo>
                      <a:pt x="40" y="22"/>
                    </a:lnTo>
                    <a:lnTo>
                      <a:pt x="40" y="22"/>
                    </a:lnTo>
                    <a:lnTo>
                      <a:pt x="40" y="21"/>
                    </a:lnTo>
                    <a:lnTo>
                      <a:pt x="40" y="21"/>
                    </a:lnTo>
                    <a:lnTo>
                      <a:pt x="35" y="21"/>
                    </a:lnTo>
                    <a:lnTo>
                      <a:pt x="35" y="21"/>
                    </a:lnTo>
                    <a:lnTo>
                      <a:pt x="33" y="21"/>
                    </a:lnTo>
                    <a:lnTo>
                      <a:pt x="33" y="21"/>
                    </a:lnTo>
                    <a:lnTo>
                      <a:pt x="25" y="22"/>
                    </a:lnTo>
                    <a:lnTo>
                      <a:pt x="25" y="22"/>
                    </a:lnTo>
                    <a:lnTo>
                      <a:pt x="24" y="21"/>
                    </a:lnTo>
                    <a:lnTo>
                      <a:pt x="24" y="20"/>
                    </a:lnTo>
                    <a:lnTo>
                      <a:pt x="24" y="20"/>
                    </a:lnTo>
                    <a:lnTo>
                      <a:pt x="23" y="20"/>
                    </a:lnTo>
                    <a:lnTo>
                      <a:pt x="21" y="19"/>
                    </a:lnTo>
                    <a:lnTo>
                      <a:pt x="21" y="19"/>
                    </a:lnTo>
                    <a:lnTo>
                      <a:pt x="17" y="19"/>
                    </a:lnTo>
                    <a:lnTo>
                      <a:pt x="16" y="19"/>
                    </a:lnTo>
                    <a:lnTo>
                      <a:pt x="16" y="19"/>
                    </a:lnTo>
                    <a:lnTo>
                      <a:pt x="16" y="18"/>
                    </a:lnTo>
                    <a:lnTo>
                      <a:pt x="16" y="18"/>
                    </a:lnTo>
                    <a:lnTo>
                      <a:pt x="16" y="17"/>
                    </a:lnTo>
                    <a:lnTo>
                      <a:pt x="17" y="17"/>
                    </a:lnTo>
                    <a:lnTo>
                      <a:pt x="17" y="17"/>
                    </a:lnTo>
                    <a:lnTo>
                      <a:pt x="22" y="16"/>
                    </a:lnTo>
                    <a:lnTo>
                      <a:pt x="22" y="16"/>
                    </a:lnTo>
                    <a:lnTo>
                      <a:pt x="24" y="14"/>
                    </a:lnTo>
                    <a:lnTo>
                      <a:pt x="24" y="14"/>
                    </a:lnTo>
                    <a:lnTo>
                      <a:pt x="25" y="14"/>
                    </a:lnTo>
                    <a:lnTo>
                      <a:pt x="27" y="16"/>
                    </a:lnTo>
                    <a:lnTo>
                      <a:pt x="27" y="16"/>
                    </a:lnTo>
                    <a:lnTo>
                      <a:pt x="30" y="16"/>
                    </a:lnTo>
                    <a:lnTo>
                      <a:pt x="31" y="16"/>
                    </a:lnTo>
                    <a:lnTo>
                      <a:pt x="31" y="13"/>
                    </a:lnTo>
                    <a:lnTo>
                      <a:pt x="31" y="13"/>
                    </a:lnTo>
                    <a:lnTo>
                      <a:pt x="22" y="13"/>
                    </a:lnTo>
                    <a:lnTo>
                      <a:pt x="22" y="13"/>
                    </a:lnTo>
                    <a:lnTo>
                      <a:pt x="18" y="13"/>
                    </a:lnTo>
                    <a:lnTo>
                      <a:pt x="18" y="13"/>
                    </a:lnTo>
                    <a:lnTo>
                      <a:pt x="13" y="16"/>
                    </a:lnTo>
                    <a:lnTo>
                      <a:pt x="13" y="16"/>
                    </a:lnTo>
                    <a:lnTo>
                      <a:pt x="8" y="16"/>
                    </a:lnTo>
                    <a:lnTo>
                      <a:pt x="8" y="16"/>
                    </a:lnTo>
                    <a:lnTo>
                      <a:pt x="7" y="14"/>
                    </a:lnTo>
                    <a:lnTo>
                      <a:pt x="7" y="14"/>
                    </a:lnTo>
                    <a:lnTo>
                      <a:pt x="6" y="14"/>
                    </a:lnTo>
                    <a:lnTo>
                      <a:pt x="6" y="14"/>
                    </a:lnTo>
                    <a:lnTo>
                      <a:pt x="5" y="13"/>
                    </a:lnTo>
                    <a:lnTo>
                      <a:pt x="3" y="12"/>
                    </a:lnTo>
                    <a:lnTo>
                      <a:pt x="3" y="12"/>
                    </a:lnTo>
                    <a:lnTo>
                      <a:pt x="3" y="10"/>
                    </a:lnTo>
                    <a:lnTo>
                      <a:pt x="3" y="10"/>
                    </a:lnTo>
                    <a:lnTo>
                      <a:pt x="8" y="10"/>
                    </a:lnTo>
                    <a:lnTo>
                      <a:pt x="8" y="1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7" name="Freeform 25"/>
              <p:cNvSpPr>
                <a:spLocks/>
              </p:cNvSpPr>
              <p:nvPr/>
            </p:nvSpPr>
            <p:spPr bwMode="auto">
              <a:xfrm>
                <a:off x="4765676" y="3027361"/>
                <a:ext cx="47625" cy="17463"/>
              </a:xfrm>
              <a:custGeom>
                <a:avLst/>
                <a:gdLst>
                  <a:gd name="T0" fmla="*/ 0 w 30"/>
                  <a:gd name="T1" fmla="*/ 6 h 11"/>
                  <a:gd name="T2" fmla="*/ 0 w 30"/>
                  <a:gd name="T3" fmla="*/ 6 h 11"/>
                  <a:gd name="T4" fmla="*/ 2 w 30"/>
                  <a:gd name="T5" fmla="*/ 7 h 11"/>
                  <a:gd name="T6" fmla="*/ 2 w 30"/>
                  <a:gd name="T7" fmla="*/ 7 h 11"/>
                  <a:gd name="T8" fmla="*/ 3 w 30"/>
                  <a:gd name="T9" fmla="*/ 8 h 11"/>
                  <a:gd name="T10" fmla="*/ 3 w 30"/>
                  <a:gd name="T11" fmla="*/ 8 h 11"/>
                  <a:gd name="T12" fmla="*/ 6 w 30"/>
                  <a:gd name="T13" fmla="*/ 8 h 11"/>
                  <a:gd name="T14" fmla="*/ 6 w 30"/>
                  <a:gd name="T15" fmla="*/ 8 h 11"/>
                  <a:gd name="T16" fmla="*/ 8 w 30"/>
                  <a:gd name="T17" fmla="*/ 8 h 11"/>
                  <a:gd name="T18" fmla="*/ 9 w 30"/>
                  <a:gd name="T19" fmla="*/ 8 h 11"/>
                  <a:gd name="T20" fmla="*/ 9 w 30"/>
                  <a:gd name="T21" fmla="*/ 8 h 11"/>
                  <a:gd name="T22" fmla="*/ 10 w 30"/>
                  <a:gd name="T23" fmla="*/ 10 h 11"/>
                  <a:gd name="T24" fmla="*/ 10 w 30"/>
                  <a:gd name="T25" fmla="*/ 10 h 11"/>
                  <a:gd name="T26" fmla="*/ 11 w 30"/>
                  <a:gd name="T27" fmla="*/ 11 h 11"/>
                  <a:gd name="T28" fmla="*/ 11 w 30"/>
                  <a:gd name="T29" fmla="*/ 11 h 11"/>
                  <a:gd name="T30" fmla="*/ 13 w 30"/>
                  <a:gd name="T31" fmla="*/ 10 h 11"/>
                  <a:gd name="T32" fmla="*/ 13 w 30"/>
                  <a:gd name="T33" fmla="*/ 10 h 11"/>
                  <a:gd name="T34" fmla="*/ 13 w 30"/>
                  <a:gd name="T35" fmla="*/ 8 h 11"/>
                  <a:gd name="T36" fmla="*/ 13 w 30"/>
                  <a:gd name="T37" fmla="*/ 8 h 11"/>
                  <a:gd name="T38" fmla="*/ 15 w 30"/>
                  <a:gd name="T39" fmla="*/ 7 h 11"/>
                  <a:gd name="T40" fmla="*/ 16 w 30"/>
                  <a:gd name="T41" fmla="*/ 7 h 11"/>
                  <a:gd name="T42" fmla="*/ 16 w 30"/>
                  <a:gd name="T43" fmla="*/ 7 h 11"/>
                  <a:gd name="T44" fmla="*/ 17 w 30"/>
                  <a:gd name="T45" fmla="*/ 7 h 11"/>
                  <a:gd name="T46" fmla="*/ 17 w 30"/>
                  <a:gd name="T47" fmla="*/ 7 h 11"/>
                  <a:gd name="T48" fmla="*/ 19 w 30"/>
                  <a:gd name="T49" fmla="*/ 7 h 11"/>
                  <a:gd name="T50" fmla="*/ 19 w 30"/>
                  <a:gd name="T51" fmla="*/ 7 h 11"/>
                  <a:gd name="T52" fmla="*/ 21 w 30"/>
                  <a:gd name="T53" fmla="*/ 6 h 11"/>
                  <a:gd name="T54" fmla="*/ 21 w 30"/>
                  <a:gd name="T55" fmla="*/ 6 h 11"/>
                  <a:gd name="T56" fmla="*/ 22 w 30"/>
                  <a:gd name="T57" fmla="*/ 4 h 11"/>
                  <a:gd name="T58" fmla="*/ 22 w 30"/>
                  <a:gd name="T59" fmla="*/ 4 h 11"/>
                  <a:gd name="T60" fmla="*/ 23 w 30"/>
                  <a:gd name="T61" fmla="*/ 4 h 11"/>
                  <a:gd name="T62" fmla="*/ 23 w 30"/>
                  <a:gd name="T63" fmla="*/ 4 h 11"/>
                  <a:gd name="T64" fmla="*/ 24 w 30"/>
                  <a:gd name="T65" fmla="*/ 5 h 11"/>
                  <a:gd name="T66" fmla="*/ 26 w 30"/>
                  <a:gd name="T67" fmla="*/ 6 h 11"/>
                  <a:gd name="T68" fmla="*/ 26 w 30"/>
                  <a:gd name="T69" fmla="*/ 6 h 11"/>
                  <a:gd name="T70" fmla="*/ 30 w 30"/>
                  <a:gd name="T71" fmla="*/ 6 h 11"/>
                  <a:gd name="T72" fmla="*/ 30 w 30"/>
                  <a:gd name="T73" fmla="*/ 6 h 11"/>
                  <a:gd name="T74" fmla="*/ 30 w 30"/>
                  <a:gd name="T75" fmla="*/ 5 h 11"/>
                  <a:gd name="T76" fmla="*/ 30 w 30"/>
                  <a:gd name="T77" fmla="*/ 4 h 11"/>
                  <a:gd name="T78" fmla="*/ 30 w 30"/>
                  <a:gd name="T79" fmla="*/ 3 h 11"/>
                  <a:gd name="T80" fmla="*/ 30 w 30"/>
                  <a:gd name="T81" fmla="*/ 3 h 11"/>
                  <a:gd name="T82" fmla="*/ 29 w 30"/>
                  <a:gd name="T83" fmla="*/ 2 h 11"/>
                  <a:gd name="T84" fmla="*/ 26 w 30"/>
                  <a:gd name="T85" fmla="*/ 2 h 11"/>
                  <a:gd name="T86" fmla="*/ 26 w 30"/>
                  <a:gd name="T87" fmla="*/ 2 h 11"/>
                  <a:gd name="T88" fmla="*/ 24 w 30"/>
                  <a:gd name="T89" fmla="*/ 3 h 11"/>
                  <a:gd name="T90" fmla="*/ 24 w 30"/>
                  <a:gd name="T91" fmla="*/ 3 h 11"/>
                  <a:gd name="T92" fmla="*/ 22 w 30"/>
                  <a:gd name="T93" fmla="*/ 2 h 11"/>
                  <a:gd name="T94" fmla="*/ 22 w 30"/>
                  <a:gd name="T95" fmla="*/ 2 h 11"/>
                  <a:gd name="T96" fmla="*/ 22 w 30"/>
                  <a:gd name="T97" fmla="*/ 0 h 11"/>
                  <a:gd name="T98" fmla="*/ 22 w 30"/>
                  <a:gd name="T99" fmla="*/ 0 h 11"/>
                  <a:gd name="T100" fmla="*/ 17 w 30"/>
                  <a:gd name="T101" fmla="*/ 2 h 11"/>
                  <a:gd name="T102" fmla="*/ 17 w 30"/>
                  <a:gd name="T103" fmla="*/ 2 h 11"/>
                  <a:gd name="T104" fmla="*/ 17 w 30"/>
                  <a:gd name="T105" fmla="*/ 3 h 11"/>
                  <a:gd name="T106" fmla="*/ 17 w 30"/>
                  <a:gd name="T107" fmla="*/ 4 h 11"/>
                  <a:gd name="T108" fmla="*/ 17 w 30"/>
                  <a:gd name="T109" fmla="*/ 4 h 11"/>
                  <a:gd name="T110" fmla="*/ 13 w 30"/>
                  <a:gd name="T111" fmla="*/ 4 h 11"/>
                  <a:gd name="T112" fmla="*/ 13 w 30"/>
                  <a:gd name="T113" fmla="*/ 4 h 11"/>
                  <a:gd name="T114" fmla="*/ 8 w 30"/>
                  <a:gd name="T115" fmla="*/ 5 h 11"/>
                  <a:gd name="T116" fmla="*/ 5 w 30"/>
                  <a:gd name="T117" fmla="*/ 5 h 11"/>
                  <a:gd name="T118" fmla="*/ 5 w 30"/>
                  <a:gd name="T119" fmla="*/ 5 h 11"/>
                  <a:gd name="T120" fmla="*/ 0 w 30"/>
                  <a:gd name="T121" fmla="*/ 6 h 11"/>
                  <a:gd name="T122" fmla="*/ 0 w 30"/>
                  <a:gd name="T12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 h="11">
                    <a:moveTo>
                      <a:pt x="0" y="6"/>
                    </a:moveTo>
                    <a:lnTo>
                      <a:pt x="0" y="6"/>
                    </a:lnTo>
                    <a:lnTo>
                      <a:pt x="2" y="7"/>
                    </a:lnTo>
                    <a:lnTo>
                      <a:pt x="2" y="7"/>
                    </a:lnTo>
                    <a:lnTo>
                      <a:pt x="3" y="8"/>
                    </a:lnTo>
                    <a:lnTo>
                      <a:pt x="3" y="8"/>
                    </a:lnTo>
                    <a:lnTo>
                      <a:pt x="6" y="8"/>
                    </a:lnTo>
                    <a:lnTo>
                      <a:pt x="6" y="8"/>
                    </a:lnTo>
                    <a:lnTo>
                      <a:pt x="8" y="8"/>
                    </a:lnTo>
                    <a:lnTo>
                      <a:pt x="9" y="8"/>
                    </a:lnTo>
                    <a:lnTo>
                      <a:pt x="9" y="8"/>
                    </a:lnTo>
                    <a:lnTo>
                      <a:pt x="10" y="10"/>
                    </a:lnTo>
                    <a:lnTo>
                      <a:pt x="10" y="10"/>
                    </a:lnTo>
                    <a:lnTo>
                      <a:pt x="11" y="11"/>
                    </a:lnTo>
                    <a:lnTo>
                      <a:pt x="11" y="11"/>
                    </a:lnTo>
                    <a:lnTo>
                      <a:pt x="13" y="10"/>
                    </a:lnTo>
                    <a:lnTo>
                      <a:pt x="13" y="10"/>
                    </a:lnTo>
                    <a:lnTo>
                      <a:pt x="13" y="8"/>
                    </a:lnTo>
                    <a:lnTo>
                      <a:pt x="13" y="8"/>
                    </a:lnTo>
                    <a:lnTo>
                      <a:pt x="15" y="7"/>
                    </a:lnTo>
                    <a:lnTo>
                      <a:pt x="16" y="7"/>
                    </a:lnTo>
                    <a:lnTo>
                      <a:pt x="16" y="7"/>
                    </a:lnTo>
                    <a:lnTo>
                      <a:pt x="17" y="7"/>
                    </a:lnTo>
                    <a:lnTo>
                      <a:pt x="17" y="7"/>
                    </a:lnTo>
                    <a:lnTo>
                      <a:pt x="19" y="7"/>
                    </a:lnTo>
                    <a:lnTo>
                      <a:pt x="19" y="7"/>
                    </a:lnTo>
                    <a:lnTo>
                      <a:pt x="21" y="6"/>
                    </a:lnTo>
                    <a:lnTo>
                      <a:pt x="21" y="6"/>
                    </a:lnTo>
                    <a:lnTo>
                      <a:pt x="22" y="4"/>
                    </a:lnTo>
                    <a:lnTo>
                      <a:pt x="22" y="4"/>
                    </a:lnTo>
                    <a:lnTo>
                      <a:pt x="23" y="4"/>
                    </a:lnTo>
                    <a:lnTo>
                      <a:pt x="23" y="4"/>
                    </a:lnTo>
                    <a:lnTo>
                      <a:pt x="24" y="5"/>
                    </a:lnTo>
                    <a:lnTo>
                      <a:pt x="26" y="6"/>
                    </a:lnTo>
                    <a:lnTo>
                      <a:pt x="26" y="6"/>
                    </a:lnTo>
                    <a:lnTo>
                      <a:pt x="30" y="6"/>
                    </a:lnTo>
                    <a:lnTo>
                      <a:pt x="30" y="6"/>
                    </a:lnTo>
                    <a:lnTo>
                      <a:pt x="30" y="5"/>
                    </a:lnTo>
                    <a:lnTo>
                      <a:pt x="30" y="4"/>
                    </a:lnTo>
                    <a:lnTo>
                      <a:pt x="30" y="3"/>
                    </a:lnTo>
                    <a:lnTo>
                      <a:pt x="30" y="3"/>
                    </a:lnTo>
                    <a:lnTo>
                      <a:pt x="29" y="2"/>
                    </a:lnTo>
                    <a:lnTo>
                      <a:pt x="26" y="2"/>
                    </a:lnTo>
                    <a:lnTo>
                      <a:pt x="26" y="2"/>
                    </a:lnTo>
                    <a:lnTo>
                      <a:pt x="24" y="3"/>
                    </a:lnTo>
                    <a:lnTo>
                      <a:pt x="24" y="3"/>
                    </a:lnTo>
                    <a:lnTo>
                      <a:pt x="22" y="2"/>
                    </a:lnTo>
                    <a:lnTo>
                      <a:pt x="22" y="2"/>
                    </a:lnTo>
                    <a:lnTo>
                      <a:pt x="22" y="0"/>
                    </a:lnTo>
                    <a:lnTo>
                      <a:pt x="22" y="0"/>
                    </a:lnTo>
                    <a:lnTo>
                      <a:pt x="17" y="2"/>
                    </a:lnTo>
                    <a:lnTo>
                      <a:pt x="17" y="2"/>
                    </a:lnTo>
                    <a:lnTo>
                      <a:pt x="17" y="3"/>
                    </a:lnTo>
                    <a:lnTo>
                      <a:pt x="17" y="4"/>
                    </a:lnTo>
                    <a:lnTo>
                      <a:pt x="17" y="4"/>
                    </a:lnTo>
                    <a:lnTo>
                      <a:pt x="13" y="4"/>
                    </a:lnTo>
                    <a:lnTo>
                      <a:pt x="13" y="4"/>
                    </a:lnTo>
                    <a:lnTo>
                      <a:pt x="8" y="5"/>
                    </a:lnTo>
                    <a:lnTo>
                      <a:pt x="5" y="5"/>
                    </a:lnTo>
                    <a:lnTo>
                      <a:pt x="5" y="5"/>
                    </a:lnTo>
                    <a:lnTo>
                      <a:pt x="0" y="6"/>
                    </a:lnTo>
                    <a:lnTo>
                      <a:pt x="0" y="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8" name="Freeform 26"/>
              <p:cNvSpPr>
                <a:spLocks/>
              </p:cNvSpPr>
              <p:nvPr/>
            </p:nvSpPr>
            <p:spPr bwMode="auto">
              <a:xfrm>
                <a:off x="4787901" y="3027361"/>
                <a:ext cx="63500" cy="28575"/>
              </a:xfrm>
              <a:custGeom>
                <a:avLst/>
                <a:gdLst>
                  <a:gd name="T0" fmla="*/ 1 w 40"/>
                  <a:gd name="T1" fmla="*/ 14 h 18"/>
                  <a:gd name="T2" fmla="*/ 1 w 40"/>
                  <a:gd name="T3" fmla="*/ 14 h 18"/>
                  <a:gd name="T4" fmla="*/ 5 w 40"/>
                  <a:gd name="T5" fmla="*/ 15 h 18"/>
                  <a:gd name="T6" fmla="*/ 7 w 40"/>
                  <a:gd name="T7" fmla="*/ 15 h 18"/>
                  <a:gd name="T8" fmla="*/ 9 w 40"/>
                  <a:gd name="T9" fmla="*/ 14 h 18"/>
                  <a:gd name="T10" fmla="*/ 9 w 40"/>
                  <a:gd name="T11" fmla="*/ 15 h 18"/>
                  <a:gd name="T12" fmla="*/ 9 w 40"/>
                  <a:gd name="T13" fmla="*/ 16 h 18"/>
                  <a:gd name="T14" fmla="*/ 11 w 40"/>
                  <a:gd name="T15" fmla="*/ 18 h 18"/>
                  <a:gd name="T16" fmla="*/ 13 w 40"/>
                  <a:gd name="T17" fmla="*/ 18 h 18"/>
                  <a:gd name="T18" fmla="*/ 15 w 40"/>
                  <a:gd name="T19" fmla="*/ 16 h 18"/>
                  <a:gd name="T20" fmla="*/ 17 w 40"/>
                  <a:gd name="T21" fmla="*/ 16 h 18"/>
                  <a:gd name="T22" fmla="*/ 18 w 40"/>
                  <a:gd name="T23" fmla="*/ 14 h 18"/>
                  <a:gd name="T24" fmla="*/ 18 w 40"/>
                  <a:gd name="T25" fmla="*/ 12 h 18"/>
                  <a:gd name="T26" fmla="*/ 19 w 40"/>
                  <a:gd name="T27" fmla="*/ 12 h 18"/>
                  <a:gd name="T28" fmla="*/ 24 w 40"/>
                  <a:gd name="T29" fmla="*/ 11 h 18"/>
                  <a:gd name="T30" fmla="*/ 24 w 40"/>
                  <a:gd name="T31" fmla="*/ 10 h 18"/>
                  <a:gd name="T32" fmla="*/ 33 w 40"/>
                  <a:gd name="T33" fmla="*/ 8 h 18"/>
                  <a:gd name="T34" fmla="*/ 34 w 40"/>
                  <a:gd name="T35" fmla="*/ 7 h 18"/>
                  <a:gd name="T36" fmla="*/ 40 w 40"/>
                  <a:gd name="T37" fmla="*/ 6 h 18"/>
                  <a:gd name="T38" fmla="*/ 40 w 40"/>
                  <a:gd name="T39" fmla="*/ 4 h 18"/>
                  <a:gd name="T40" fmla="*/ 39 w 40"/>
                  <a:gd name="T41" fmla="*/ 3 h 18"/>
                  <a:gd name="T42" fmla="*/ 36 w 40"/>
                  <a:gd name="T43" fmla="*/ 2 h 18"/>
                  <a:gd name="T44" fmla="*/ 35 w 40"/>
                  <a:gd name="T45" fmla="*/ 3 h 18"/>
                  <a:gd name="T46" fmla="*/ 32 w 40"/>
                  <a:gd name="T47" fmla="*/ 3 h 18"/>
                  <a:gd name="T48" fmla="*/ 34 w 40"/>
                  <a:gd name="T49" fmla="*/ 2 h 18"/>
                  <a:gd name="T50" fmla="*/ 34 w 40"/>
                  <a:gd name="T51" fmla="*/ 0 h 18"/>
                  <a:gd name="T52" fmla="*/ 31 w 40"/>
                  <a:gd name="T53" fmla="*/ 0 h 18"/>
                  <a:gd name="T54" fmla="*/ 30 w 40"/>
                  <a:gd name="T55" fmla="*/ 2 h 18"/>
                  <a:gd name="T56" fmla="*/ 27 w 40"/>
                  <a:gd name="T57" fmla="*/ 0 h 18"/>
                  <a:gd name="T58" fmla="*/ 25 w 40"/>
                  <a:gd name="T59" fmla="*/ 0 h 18"/>
                  <a:gd name="T60" fmla="*/ 21 w 40"/>
                  <a:gd name="T61" fmla="*/ 2 h 18"/>
                  <a:gd name="T62" fmla="*/ 19 w 40"/>
                  <a:gd name="T63" fmla="*/ 3 h 18"/>
                  <a:gd name="T64" fmla="*/ 19 w 40"/>
                  <a:gd name="T65" fmla="*/ 4 h 18"/>
                  <a:gd name="T66" fmla="*/ 21 w 40"/>
                  <a:gd name="T67" fmla="*/ 5 h 18"/>
                  <a:gd name="T68" fmla="*/ 21 w 40"/>
                  <a:gd name="T69" fmla="*/ 6 h 18"/>
                  <a:gd name="T70" fmla="*/ 19 w 40"/>
                  <a:gd name="T71" fmla="*/ 8 h 18"/>
                  <a:gd name="T72" fmla="*/ 18 w 40"/>
                  <a:gd name="T73" fmla="*/ 8 h 18"/>
                  <a:gd name="T74" fmla="*/ 16 w 40"/>
                  <a:gd name="T75" fmla="*/ 8 h 18"/>
                  <a:gd name="T76" fmla="*/ 13 w 40"/>
                  <a:gd name="T77" fmla="*/ 7 h 18"/>
                  <a:gd name="T78" fmla="*/ 8 w 40"/>
                  <a:gd name="T79" fmla="*/ 8 h 18"/>
                  <a:gd name="T80" fmla="*/ 7 w 40"/>
                  <a:gd name="T81" fmla="*/ 10 h 18"/>
                  <a:gd name="T82" fmla="*/ 8 w 40"/>
                  <a:gd name="T83" fmla="*/ 11 h 18"/>
                  <a:gd name="T84" fmla="*/ 9 w 40"/>
                  <a:gd name="T85" fmla="*/ 12 h 18"/>
                  <a:gd name="T86" fmla="*/ 5 w 40"/>
                  <a:gd name="T87" fmla="*/ 12 h 18"/>
                  <a:gd name="T88" fmla="*/ 4 w 40"/>
                  <a:gd name="T89" fmla="*/ 11 h 18"/>
                  <a:gd name="T90" fmla="*/ 1 w 40"/>
                  <a:gd name="T91"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8">
                    <a:moveTo>
                      <a:pt x="0" y="12"/>
                    </a:moveTo>
                    <a:lnTo>
                      <a:pt x="0" y="12"/>
                    </a:lnTo>
                    <a:lnTo>
                      <a:pt x="1" y="14"/>
                    </a:lnTo>
                    <a:lnTo>
                      <a:pt x="1" y="14"/>
                    </a:lnTo>
                    <a:lnTo>
                      <a:pt x="1" y="14"/>
                    </a:lnTo>
                    <a:lnTo>
                      <a:pt x="1" y="14"/>
                    </a:lnTo>
                    <a:lnTo>
                      <a:pt x="3" y="15"/>
                    </a:lnTo>
                    <a:lnTo>
                      <a:pt x="3" y="15"/>
                    </a:lnTo>
                    <a:lnTo>
                      <a:pt x="5" y="15"/>
                    </a:lnTo>
                    <a:lnTo>
                      <a:pt x="5" y="15"/>
                    </a:lnTo>
                    <a:lnTo>
                      <a:pt x="7" y="15"/>
                    </a:lnTo>
                    <a:lnTo>
                      <a:pt x="7" y="15"/>
                    </a:lnTo>
                    <a:lnTo>
                      <a:pt x="7" y="14"/>
                    </a:lnTo>
                    <a:lnTo>
                      <a:pt x="7" y="14"/>
                    </a:lnTo>
                    <a:lnTo>
                      <a:pt x="9" y="14"/>
                    </a:lnTo>
                    <a:lnTo>
                      <a:pt x="9" y="14"/>
                    </a:lnTo>
                    <a:lnTo>
                      <a:pt x="9" y="15"/>
                    </a:lnTo>
                    <a:lnTo>
                      <a:pt x="9" y="15"/>
                    </a:lnTo>
                    <a:lnTo>
                      <a:pt x="8" y="16"/>
                    </a:lnTo>
                    <a:lnTo>
                      <a:pt x="8" y="16"/>
                    </a:lnTo>
                    <a:lnTo>
                      <a:pt x="9" y="16"/>
                    </a:lnTo>
                    <a:lnTo>
                      <a:pt x="9" y="18"/>
                    </a:lnTo>
                    <a:lnTo>
                      <a:pt x="9" y="18"/>
                    </a:lnTo>
                    <a:lnTo>
                      <a:pt x="11" y="18"/>
                    </a:lnTo>
                    <a:lnTo>
                      <a:pt x="11" y="18"/>
                    </a:lnTo>
                    <a:lnTo>
                      <a:pt x="11" y="18"/>
                    </a:lnTo>
                    <a:lnTo>
                      <a:pt x="13" y="18"/>
                    </a:lnTo>
                    <a:lnTo>
                      <a:pt x="13" y="18"/>
                    </a:lnTo>
                    <a:lnTo>
                      <a:pt x="15" y="16"/>
                    </a:lnTo>
                    <a:lnTo>
                      <a:pt x="15" y="16"/>
                    </a:lnTo>
                    <a:lnTo>
                      <a:pt x="16" y="15"/>
                    </a:lnTo>
                    <a:lnTo>
                      <a:pt x="16" y="15"/>
                    </a:lnTo>
                    <a:lnTo>
                      <a:pt x="17" y="16"/>
                    </a:lnTo>
                    <a:lnTo>
                      <a:pt x="18" y="16"/>
                    </a:lnTo>
                    <a:lnTo>
                      <a:pt x="18" y="16"/>
                    </a:lnTo>
                    <a:lnTo>
                      <a:pt x="18" y="14"/>
                    </a:lnTo>
                    <a:lnTo>
                      <a:pt x="18" y="13"/>
                    </a:lnTo>
                    <a:lnTo>
                      <a:pt x="18" y="13"/>
                    </a:lnTo>
                    <a:lnTo>
                      <a:pt x="18" y="12"/>
                    </a:lnTo>
                    <a:lnTo>
                      <a:pt x="18" y="12"/>
                    </a:lnTo>
                    <a:lnTo>
                      <a:pt x="19" y="12"/>
                    </a:lnTo>
                    <a:lnTo>
                      <a:pt x="19" y="12"/>
                    </a:lnTo>
                    <a:lnTo>
                      <a:pt x="21" y="12"/>
                    </a:lnTo>
                    <a:lnTo>
                      <a:pt x="21" y="12"/>
                    </a:lnTo>
                    <a:lnTo>
                      <a:pt x="24" y="11"/>
                    </a:lnTo>
                    <a:lnTo>
                      <a:pt x="24" y="11"/>
                    </a:lnTo>
                    <a:lnTo>
                      <a:pt x="24" y="10"/>
                    </a:lnTo>
                    <a:lnTo>
                      <a:pt x="24" y="10"/>
                    </a:lnTo>
                    <a:lnTo>
                      <a:pt x="27" y="8"/>
                    </a:lnTo>
                    <a:lnTo>
                      <a:pt x="27" y="8"/>
                    </a:lnTo>
                    <a:lnTo>
                      <a:pt x="33" y="8"/>
                    </a:lnTo>
                    <a:lnTo>
                      <a:pt x="33" y="8"/>
                    </a:lnTo>
                    <a:lnTo>
                      <a:pt x="34" y="7"/>
                    </a:lnTo>
                    <a:lnTo>
                      <a:pt x="34" y="7"/>
                    </a:lnTo>
                    <a:lnTo>
                      <a:pt x="35" y="7"/>
                    </a:lnTo>
                    <a:lnTo>
                      <a:pt x="35" y="7"/>
                    </a:lnTo>
                    <a:lnTo>
                      <a:pt x="40" y="6"/>
                    </a:lnTo>
                    <a:lnTo>
                      <a:pt x="40" y="6"/>
                    </a:lnTo>
                    <a:lnTo>
                      <a:pt x="40" y="4"/>
                    </a:lnTo>
                    <a:lnTo>
                      <a:pt x="40" y="4"/>
                    </a:lnTo>
                    <a:lnTo>
                      <a:pt x="40" y="4"/>
                    </a:lnTo>
                    <a:lnTo>
                      <a:pt x="39" y="3"/>
                    </a:lnTo>
                    <a:lnTo>
                      <a:pt x="39" y="3"/>
                    </a:lnTo>
                    <a:lnTo>
                      <a:pt x="38" y="2"/>
                    </a:lnTo>
                    <a:lnTo>
                      <a:pt x="38" y="2"/>
                    </a:lnTo>
                    <a:lnTo>
                      <a:pt x="36" y="2"/>
                    </a:lnTo>
                    <a:lnTo>
                      <a:pt x="36" y="2"/>
                    </a:lnTo>
                    <a:lnTo>
                      <a:pt x="36" y="2"/>
                    </a:lnTo>
                    <a:lnTo>
                      <a:pt x="35" y="3"/>
                    </a:lnTo>
                    <a:lnTo>
                      <a:pt x="34" y="3"/>
                    </a:lnTo>
                    <a:lnTo>
                      <a:pt x="34" y="3"/>
                    </a:lnTo>
                    <a:lnTo>
                      <a:pt x="32" y="3"/>
                    </a:lnTo>
                    <a:lnTo>
                      <a:pt x="32" y="3"/>
                    </a:lnTo>
                    <a:lnTo>
                      <a:pt x="34" y="2"/>
                    </a:lnTo>
                    <a:lnTo>
                      <a:pt x="34" y="2"/>
                    </a:lnTo>
                    <a:lnTo>
                      <a:pt x="34" y="2"/>
                    </a:lnTo>
                    <a:lnTo>
                      <a:pt x="34" y="0"/>
                    </a:lnTo>
                    <a:lnTo>
                      <a:pt x="34" y="0"/>
                    </a:lnTo>
                    <a:lnTo>
                      <a:pt x="32" y="0"/>
                    </a:lnTo>
                    <a:lnTo>
                      <a:pt x="32" y="0"/>
                    </a:lnTo>
                    <a:lnTo>
                      <a:pt x="31" y="0"/>
                    </a:lnTo>
                    <a:lnTo>
                      <a:pt x="31" y="0"/>
                    </a:lnTo>
                    <a:lnTo>
                      <a:pt x="30" y="2"/>
                    </a:lnTo>
                    <a:lnTo>
                      <a:pt x="30" y="2"/>
                    </a:lnTo>
                    <a:lnTo>
                      <a:pt x="28" y="0"/>
                    </a:lnTo>
                    <a:lnTo>
                      <a:pt x="28" y="0"/>
                    </a:lnTo>
                    <a:lnTo>
                      <a:pt x="27" y="0"/>
                    </a:lnTo>
                    <a:lnTo>
                      <a:pt x="27" y="0"/>
                    </a:lnTo>
                    <a:lnTo>
                      <a:pt x="25" y="0"/>
                    </a:lnTo>
                    <a:lnTo>
                      <a:pt x="25" y="0"/>
                    </a:lnTo>
                    <a:lnTo>
                      <a:pt x="21" y="2"/>
                    </a:lnTo>
                    <a:lnTo>
                      <a:pt x="21" y="2"/>
                    </a:lnTo>
                    <a:lnTo>
                      <a:pt x="21" y="2"/>
                    </a:lnTo>
                    <a:lnTo>
                      <a:pt x="21" y="2"/>
                    </a:lnTo>
                    <a:lnTo>
                      <a:pt x="19" y="3"/>
                    </a:lnTo>
                    <a:lnTo>
                      <a:pt x="19" y="3"/>
                    </a:lnTo>
                    <a:lnTo>
                      <a:pt x="18" y="3"/>
                    </a:lnTo>
                    <a:lnTo>
                      <a:pt x="18" y="3"/>
                    </a:lnTo>
                    <a:lnTo>
                      <a:pt x="19" y="4"/>
                    </a:lnTo>
                    <a:lnTo>
                      <a:pt x="19" y="4"/>
                    </a:lnTo>
                    <a:lnTo>
                      <a:pt x="21" y="5"/>
                    </a:lnTo>
                    <a:lnTo>
                      <a:pt x="21" y="5"/>
                    </a:lnTo>
                    <a:lnTo>
                      <a:pt x="23" y="5"/>
                    </a:lnTo>
                    <a:lnTo>
                      <a:pt x="23" y="5"/>
                    </a:lnTo>
                    <a:lnTo>
                      <a:pt x="21" y="6"/>
                    </a:lnTo>
                    <a:lnTo>
                      <a:pt x="20" y="7"/>
                    </a:lnTo>
                    <a:lnTo>
                      <a:pt x="20" y="7"/>
                    </a:lnTo>
                    <a:lnTo>
                      <a:pt x="19" y="8"/>
                    </a:lnTo>
                    <a:lnTo>
                      <a:pt x="19" y="8"/>
                    </a:lnTo>
                    <a:lnTo>
                      <a:pt x="18" y="8"/>
                    </a:lnTo>
                    <a:lnTo>
                      <a:pt x="18" y="8"/>
                    </a:lnTo>
                    <a:lnTo>
                      <a:pt x="17" y="8"/>
                    </a:lnTo>
                    <a:lnTo>
                      <a:pt x="17" y="8"/>
                    </a:lnTo>
                    <a:lnTo>
                      <a:pt x="16" y="8"/>
                    </a:lnTo>
                    <a:lnTo>
                      <a:pt x="16" y="8"/>
                    </a:lnTo>
                    <a:lnTo>
                      <a:pt x="13" y="7"/>
                    </a:lnTo>
                    <a:lnTo>
                      <a:pt x="13" y="7"/>
                    </a:lnTo>
                    <a:lnTo>
                      <a:pt x="11" y="7"/>
                    </a:lnTo>
                    <a:lnTo>
                      <a:pt x="11" y="7"/>
                    </a:lnTo>
                    <a:lnTo>
                      <a:pt x="8" y="8"/>
                    </a:lnTo>
                    <a:lnTo>
                      <a:pt x="8" y="8"/>
                    </a:lnTo>
                    <a:lnTo>
                      <a:pt x="7" y="10"/>
                    </a:lnTo>
                    <a:lnTo>
                      <a:pt x="7" y="10"/>
                    </a:lnTo>
                    <a:lnTo>
                      <a:pt x="7" y="10"/>
                    </a:lnTo>
                    <a:lnTo>
                      <a:pt x="7" y="10"/>
                    </a:lnTo>
                    <a:lnTo>
                      <a:pt x="8" y="11"/>
                    </a:lnTo>
                    <a:lnTo>
                      <a:pt x="8" y="11"/>
                    </a:lnTo>
                    <a:lnTo>
                      <a:pt x="9" y="12"/>
                    </a:lnTo>
                    <a:lnTo>
                      <a:pt x="9" y="12"/>
                    </a:lnTo>
                    <a:lnTo>
                      <a:pt x="7" y="12"/>
                    </a:lnTo>
                    <a:lnTo>
                      <a:pt x="7" y="12"/>
                    </a:lnTo>
                    <a:lnTo>
                      <a:pt x="5" y="12"/>
                    </a:lnTo>
                    <a:lnTo>
                      <a:pt x="5" y="12"/>
                    </a:lnTo>
                    <a:lnTo>
                      <a:pt x="5" y="11"/>
                    </a:lnTo>
                    <a:lnTo>
                      <a:pt x="4" y="11"/>
                    </a:lnTo>
                    <a:lnTo>
                      <a:pt x="4" y="11"/>
                    </a:lnTo>
                    <a:lnTo>
                      <a:pt x="1" y="11"/>
                    </a:lnTo>
                    <a:lnTo>
                      <a:pt x="1" y="11"/>
                    </a:lnTo>
                    <a:lnTo>
                      <a:pt x="0" y="12"/>
                    </a:lnTo>
                    <a:lnTo>
                      <a:pt x="0" y="1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9" name="Freeform 27"/>
              <p:cNvSpPr>
                <a:spLocks/>
              </p:cNvSpPr>
              <p:nvPr/>
            </p:nvSpPr>
            <p:spPr bwMode="auto">
              <a:xfrm>
                <a:off x="4832351" y="3016249"/>
                <a:ext cx="9525" cy="7938"/>
              </a:xfrm>
              <a:custGeom>
                <a:avLst/>
                <a:gdLst>
                  <a:gd name="T0" fmla="*/ 3 w 6"/>
                  <a:gd name="T1" fmla="*/ 0 h 5"/>
                  <a:gd name="T2" fmla="*/ 3 w 6"/>
                  <a:gd name="T3" fmla="*/ 0 h 5"/>
                  <a:gd name="T4" fmla="*/ 4 w 6"/>
                  <a:gd name="T5" fmla="*/ 2 h 5"/>
                  <a:gd name="T6" fmla="*/ 4 w 6"/>
                  <a:gd name="T7" fmla="*/ 2 h 5"/>
                  <a:gd name="T8" fmla="*/ 5 w 6"/>
                  <a:gd name="T9" fmla="*/ 2 h 5"/>
                  <a:gd name="T10" fmla="*/ 5 w 6"/>
                  <a:gd name="T11" fmla="*/ 2 h 5"/>
                  <a:gd name="T12" fmla="*/ 6 w 6"/>
                  <a:gd name="T13" fmla="*/ 2 h 5"/>
                  <a:gd name="T14" fmla="*/ 6 w 6"/>
                  <a:gd name="T15" fmla="*/ 2 h 5"/>
                  <a:gd name="T16" fmla="*/ 6 w 6"/>
                  <a:gd name="T17" fmla="*/ 3 h 5"/>
                  <a:gd name="T18" fmla="*/ 6 w 6"/>
                  <a:gd name="T19" fmla="*/ 3 h 5"/>
                  <a:gd name="T20" fmla="*/ 6 w 6"/>
                  <a:gd name="T21" fmla="*/ 4 h 5"/>
                  <a:gd name="T22" fmla="*/ 6 w 6"/>
                  <a:gd name="T23" fmla="*/ 4 h 5"/>
                  <a:gd name="T24" fmla="*/ 5 w 6"/>
                  <a:gd name="T25" fmla="*/ 5 h 5"/>
                  <a:gd name="T26" fmla="*/ 5 w 6"/>
                  <a:gd name="T27" fmla="*/ 5 h 5"/>
                  <a:gd name="T28" fmla="*/ 4 w 6"/>
                  <a:gd name="T29" fmla="*/ 5 h 5"/>
                  <a:gd name="T30" fmla="*/ 4 w 6"/>
                  <a:gd name="T31" fmla="*/ 5 h 5"/>
                  <a:gd name="T32" fmla="*/ 3 w 6"/>
                  <a:gd name="T33" fmla="*/ 5 h 5"/>
                  <a:gd name="T34" fmla="*/ 3 w 6"/>
                  <a:gd name="T35" fmla="*/ 5 h 5"/>
                  <a:gd name="T36" fmla="*/ 2 w 6"/>
                  <a:gd name="T37" fmla="*/ 5 h 5"/>
                  <a:gd name="T38" fmla="*/ 2 w 6"/>
                  <a:gd name="T39" fmla="*/ 5 h 5"/>
                  <a:gd name="T40" fmla="*/ 0 w 6"/>
                  <a:gd name="T41" fmla="*/ 4 h 5"/>
                  <a:gd name="T42" fmla="*/ 0 w 6"/>
                  <a:gd name="T43" fmla="*/ 4 h 5"/>
                  <a:gd name="T44" fmla="*/ 2 w 6"/>
                  <a:gd name="T45" fmla="*/ 3 h 5"/>
                  <a:gd name="T46" fmla="*/ 2 w 6"/>
                  <a:gd name="T47" fmla="*/ 3 h 5"/>
                  <a:gd name="T48" fmla="*/ 2 w 6"/>
                  <a:gd name="T49" fmla="*/ 3 h 5"/>
                  <a:gd name="T50" fmla="*/ 2 w 6"/>
                  <a:gd name="T51" fmla="*/ 3 h 5"/>
                  <a:gd name="T52" fmla="*/ 3 w 6"/>
                  <a:gd name="T53" fmla="*/ 0 h 5"/>
                  <a:gd name="T54" fmla="*/ 3 w 6"/>
                  <a:gd name="T5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5">
                    <a:moveTo>
                      <a:pt x="3" y="0"/>
                    </a:moveTo>
                    <a:lnTo>
                      <a:pt x="3" y="0"/>
                    </a:lnTo>
                    <a:lnTo>
                      <a:pt x="4" y="2"/>
                    </a:lnTo>
                    <a:lnTo>
                      <a:pt x="4" y="2"/>
                    </a:lnTo>
                    <a:lnTo>
                      <a:pt x="5" y="2"/>
                    </a:lnTo>
                    <a:lnTo>
                      <a:pt x="5" y="2"/>
                    </a:lnTo>
                    <a:lnTo>
                      <a:pt x="6" y="2"/>
                    </a:lnTo>
                    <a:lnTo>
                      <a:pt x="6" y="2"/>
                    </a:lnTo>
                    <a:lnTo>
                      <a:pt x="6" y="3"/>
                    </a:lnTo>
                    <a:lnTo>
                      <a:pt x="6" y="3"/>
                    </a:lnTo>
                    <a:lnTo>
                      <a:pt x="6" y="4"/>
                    </a:lnTo>
                    <a:lnTo>
                      <a:pt x="6" y="4"/>
                    </a:lnTo>
                    <a:lnTo>
                      <a:pt x="5" y="5"/>
                    </a:lnTo>
                    <a:lnTo>
                      <a:pt x="5" y="5"/>
                    </a:lnTo>
                    <a:lnTo>
                      <a:pt x="4" y="5"/>
                    </a:lnTo>
                    <a:lnTo>
                      <a:pt x="4" y="5"/>
                    </a:lnTo>
                    <a:lnTo>
                      <a:pt x="3" y="5"/>
                    </a:lnTo>
                    <a:lnTo>
                      <a:pt x="3" y="5"/>
                    </a:lnTo>
                    <a:lnTo>
                      <a:pt x="2" y="5"/>
                    </a:lnTo>
                    <a:lnTo>
                      <a:pt x="2" y="5"/>
                    </a:lnTo>
                    <a:lnTo>
                      <a:pt x="0" y="4"/>
                    </a:lnTo>
                    <a:lnTo>
                      <a:pt x="0" y="4"/>
                    </a:lnTo>
                    <a:lnTo>
                      <a:pt x="2" y="3"/>
                    </a:lnTo>
                    <a:lnTo>
                      <a:pt x="2" y="3"/>
                    </a:lnTo>
                    <a:lnTo>
                      <a:pt x="2" y="3"/>
                    </a:lnTo>
                    <a:lnTo>
                      <a:pt x="2" y="3"/>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0" name="Freeform 28"/>
              <p:cNvSpPr>
                <a:spLocks/>
              </p:cNvSpPr>
              <p:nvPr/>
            </p:nvSpPr>
            <p:spPr bwMode="auto">
              <a:xfrm>
                <a:off x="4826001" y="3047999"/>
                <a:ext cx="9525" cy="9525"/>
              </a:xfrm>
              <a:custGeom>
                <a:avLst/>
                <a:gdLst>
                  <a:gd name="T0" fmla="*/ 0 w 6"/>
                  <a:gd name="T1" fmla="*/ 1 h 6"/>
                  <a:gd name="T2" fmla="*/ 0 w 6"/>
                  <a:gd name="T3" fmla="*/ 1 h 6"/>
                  <a:gd name="T4" fmla="*/ 0 w 6"/>
                  <a:gd name="T5" fmla="*/ 2 h 6"/>
                  <a:gd name="T6" fmla="*/ 0 w 6"/>
                  <a:gd name="T7" fmla="*/ 2 h 6"/>
                  <a:gd name="T8" fmla="*/ 0 w 6"/>
                  <a:gd name="T9" fmla="*/ 3 h 6"/>
                  <a:gd name="T10" fmla="*/ 0 w 6"/>
                  <a:gd name="T11" fmla="*/ 3 h 6"/>
                  <a:gd name="T12" fmla="*/ 0 w 6"/>
                  <a:gd name="T13" fmla="*/ 3 h 6"/>
                  <a:gd name="T14" fmla="*/ 1 w 6"/>
                  <a:gd name="T15" fmla="*/ 5 h 6"/>
                  <a:gd name="T16" fmla="*/ 1 w 6"/>
                  <a:gd name="T17" fmla="*/ 5 h 6"/>
                  <a:gd name="T18" fmla="*/ 2 w 6"/>
                  <a:gd name="T19" fmla="*/ 6 h 6"/>
                  <a:gd name="T20" fmla="*/ 2 w 6"/>
                  <a:gd name="T21" fmla="*/ 6 h 6"/>
                  <a:gd name="T22" fmla="*/ 4 w 6"/>
                  <a:gd name="T23" fmla="*/ 5 h 6"/>
                  <a:gd name="T24" fmla="*/ 4 w 6"/>
                  <a:gd name="T25" fmla="*/ 5 h 6"/>
                  <a:gd name="T26" fmla="*/ 6 w 6"/>
                  <a:gd name="T27" fmla="*/ 5 h 6"/>
                  <a:gd name="T28" fmla="*/ 6 w 6"/>
                  <a:gd name="T29" fmla="*/ 5 h 6"/>
                  <a:gd name="T30" fmla="*/ 6 w 6"/>
                  <a:gd name="T31" fmla="*/ 2 h 6"/>
                  <a:gd name="T32" fmla="*/ 6 w 6"/>
                  <a:gd name="T33" fmla="*/ 1 h 6"/>
                  <a:gd name="T34" fmla="*/ 6 w 6"/>
                  <a:gd name="T35" fmla="*/ 1 h 6"/>
                  <a:gd name="T36" fmla="*/ 4 w 6"/>
                  <a:gd name="T37" fmla="*/ 1 h 6"/>
                  <a:gd name="T38" fmla="*/ 4 w 6"/>
                  <a:gd name="T39" fmla="*/ 1 h 6"/>
                  <a:gd name="T40" fmla="*/ 3 w 6"/>
                  <a:gd name="T41" fmla="*/ 0 h 6"/>
                  <a:gd name="T42" fmla="*/ 3 w 6"/>
                  <a:gd name="T43" fmla="*/ 0 h 6"/>
                  <a:gd name="T44" fmla="*/ 0 w 6"/>
                  <a:gd name="T45" fmla="*/ 1 h 6"/>
                  <a:gd name="T46" fmla="*/ 0 w 6"/>
                  <a:gd name="T4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6">
                    <a:moveTo>
                      <a:pt x="0" y="1"/>
                    </a:moveTo>
                    <a:lnTo>
                      <a:pt x="0" y="1"/>
                    </a:lnTo>
                    <a:lnTo>
                      <a:pt x="0" y="2"/>
                    </a:lnTo>
                    <a:lnTo>
                      <a:pt x="0" y="2"/>
                    </a:lnTo>
                    <a:lnTo>
                      <a:pt x="0" y="3"/>
                    </a:lnTo>
                    <a:lnTo>
                      <a:pt x="0" y="3"/>
                    </a:lnTo>
                    <a:lnTo>
                      <a:pt x="0" y="3"/>
                    </a:lnTo>
                    <a:lnTo>
                      <a:pt x="1" y="5"/>
                    </a:lnTo>
                    <a:lnTo>
                      <a:pt x="1" y="5"/>
                    </a:lnTo>
                    <a:lnTo>
                      <a:pt x="2" y="6"/>
                    </a:lnTo>
                    <a:lnTo>
                      <a:pt x="2" y="6"/>
                    </a:lnTo>
                    <a:lnTo>
                      <a:pt x="4" y="5"/>
                    </a:lnTo>
                    <a:lnTo>
                      <a:pt x="4" y="5"/>
                    </a:lnTo>
                    <a:lnTo>
                      <a:pt x="6" y="5"/>
                    </a:lnTo>
                    <a:lnTo>
                      <a:pt x="6" y="5"/>
                    </a:lnTo>
                    <a:lnTo>
                      <a:pt x="6" y="2"/>
                    </a:lnTo>
                    <a:lnTo>
                      <a:pt x="6" y="1"/>
                    </a:lnTo>
                    <a:lnTo>
                      <a:pt x="6" y="1"/>
                    </a:lnTo>
                    <a:lnTo>
                      <a:pt x="4" y="1"/>
                    </a:lnTo>
                    <a:lnTo>
                      <a:pt x="4" y="1"/>
                    </a:lnTo>
                    <a:lnTo>
                      <a:pt x="3" y="0"/>
                    </a:lnTo>
                    <a:lnTo>
                      <a:pt x="3"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1" name="Freeform 29"/>
              <p:cNvSpPr>
                <a:spLocks/>
              </p:cNvSpPr>
              <p:nvPr/>
            </p:nvSpPr>
            <p:spPr bwMode="auto">
              <a:xfrm>
                <a:off x="4830763" y="3051174"/>
                <a:ext cx="19050" cy="9525"/>
              </a:xfrm>
              <a:custGeom>
                <a:avLst/>
                <a:gdLst>
                  <a:gd name="T0" fmla="*/ 4 w 12"/>
                  <a:gd name="T1" fmla="*/ 3 h 6"/>
                  <a:gd name="T2" fmla="*/ 5 w 12"/>
                  <a:gd name="T3" fmla="*/ 3 h 6"/>
                  <a:gd name="T4" fmla="*/ 5 w 12"/>
                  <a:gd name="T5" fmla="*/ 3 h 6"/>
                  <a:gd name="T6" fmla="*/ 6 w 12"/>
                  <a:gd name="T7" fmla="*/ 1 h 6"/>
                  <a:gd name="T8" fmla="*/ 6 w 12"/>
                  <a:gd name="T9" fmla="*/ 1 h 6"/>
                  <a:gd name="T10" fmla="*/ 6 w 12"/>
                  <a:gd name="T11" fmla="*/ 0 h 6"/>
                  <a:gd name="T12" fmla="*/ 7 w 12"/>
                  <a:gd name="T13" fmla="*/ 0 h 6"/>
                  <a:gd name="T14" fmla="*/ 7 w 12"/>
                  <a:gd name="T15" fmla="*/ 0 h 6"/>
                  <a:gd name="T16" fmla="*/ 9 w 12"/>
                  <a:gd name="T17" fmla="*/ 1 h 6"/>
                  <a:gd name="T18" fmla="*/ 9 w 12"/>
                  <a:gd name="T19" fmla="*/ 1 h 6"/>
                  <a:gd name="T20" fmla="*/ 9 w 12"/>
                  <a:gd name="T21" fmla="*/ 3 h 6"/>
                  <a:gd name="T22" fmla="*/ 9 w 12"/>
                  <a:gd name="T23" fmla="*/ 3 h 6"/>
                  <a:gd name="T24" fmla="*/ 12 w 12"/>
                  <a:gd name="T25" fmla="*/ 4 h 6"/>
                  <a:gd name="T26" fmla="*/ 12 w 12"/>
                  <a:gd name="T27" fmla="*/ 4 h 6"/>
                  <a:gd name="T28" fmla="*/ 12 w 12"/>
                  <a:gd name="T29" fmla="*/ 5 h 6"/>
                  <a:gd name="T30" fmla="*/ 12 w 12"/>
                  <a:gd name="T31" fmla="*/ 5 h 6"/>
                  <a:gd name="T32" fmla="*/ 12 w 12"/>
                  <a:gd name="T33" fmla="*/ 5 h 6"/>
                  <a:gd name="T34" fmla="*/ 9 w 12"/>
                  <a:gd name="T35" fmla="*/ 6 h 6"/>
                  <a:gd name="T36" fmla="*/ 9 w 12"/>
                  <a:gd name="T37" fmla="*/ 6 h 6"/>
                  <a:gd name="T38" fmla="*/ 7 w 12"/>
                  <a:gd name="T39" fmla="*/ 6 h 6"/>
                  <a:gd name="T40" fmla="*/ 7 w 12"/>
                  <a:gd name="T41" fmla="*/ 6 h 6"/>
                  <a:gd name="T42" fmla="*/ 4 w 12"/>
                  <a:gd name="T43" fmla="*/ 6 h 6"/>
                  <a:gd name="T44" fmla="*/ 4 w 12"/>
                  <a:gd name="T45" fmla="*/ 6 h 6"/>
                  <a:gd name="T46" fmla="*/ 3 w 12"/>
                  <a:gd name="T47" fmla="*/ 5 h 6"/>
                  <a:gd name="T48" fmla="*/ 3 w 12"/>
                  <a:gd name="T49" fmla="*/ 5 h 6"/>
                  <a:gd name="T50" fmla="*/ 0 w 12"/>
                  <a:gd name="T51" fmla="*/ 5 h 6"/>
                  <a:gd name="T52" fmla="*/ 0 w 12"/>
                  <a:gd name="T53" fmla="*/ 5 h 6"/>
                  <a:gd name="T54" fmla="*/ 0 w 12"/>
                  <a:gd name="T55" fmla="*/ 5 h 6"/>
                  <a:gd name="T56" fmla="*/ 0 w 12"/>
                  <a:gd name="T57" fmla="*/ 4 h 6"/>
                  <a:gd name="T58" fmla="*/ 0 w 12"/>
                  <a:gd name="T59" fmla="*/ 4 h 6"/>
                  <a:gd name="T60" fmla="*/ 3 w 12"/>
                  <a:gd name="T61" fmla="*/ 4 h 6"/>
                  <a:gd name="T62" fmla="*/ 4 w 12"/>
                  <a:gd name="T6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 h="6">
                    <a:moveTo>
                      <a:pt x="4" y="3"/>
                    </a:moveTo>
                    <a:lnTo>
                      <a:pt x="5" y="3"/>
                    </a:lnTo>
                    <a:lnTo>
                      <a:pt x="5" y="3"/>
                    </a:lnTo>
                    <a:lnTo>
                      <a:pt x="6" y="1"/>
                    </a:lnTo>
                    <a:lnTo>
                      <a:pt x="6" y="1"/>
                    </a:lnTo>
                    <a:lnTo>
                      <a:pt x="6" y="0"/>
                    </a:lnTo>
                    <a:lnTo>
                      <a:pt x="7" y="0"/>
                    </a:lnTo>
                    <a:lnTo>
                      <a:pt x="7" y="0"/>
                    </a:lnTo>
                    <a:lnTo>
                      <a:pt x="9" y="1"/>
                    </a:lnTo>
                    <a:lnTo>
                      <a:pt x="9" y="1"/>
                    </a:lnTo>
                    <a:lnTo>
                      <a:pt x="9" y="3"/>
                    </a:lnTo>
                    <a:lnTo>
                      <a:pt x="9" y="3"/>
                    </a:lnTo>
                    <a:lnTo>
                      <a:pt x="12" y="4"/>
                    </a:lnTo>
                    <a:lnTo>
                      <a:pt x="12" y="4"/>
                    </a:lnTo>
                    <a:lnTo>
                      <a:pt x="12" y="5"/>
                    </a:lnTo>
                    <a:lnTo>
                      <a:pt x="12" y="5"/>
                    </a:lnTo>
                    <a:lnTo>
                      <a:pt x="12" y="5"/>
                    </a:lnTo>
                    <a:lnTo>
                      <a:pt x="9" y="6"/>
                    </a:lnTo>
                    <a:lnTo>
                      <a:pt x="9" y="6"/>
                    </a:lnTo>
                    <a:lnTo>
                      <a:pt x="7" y="6"/>
                    </a:lnTo>
                    <a:lnTo>
                      <a:pt x="7" y="6"/>
                    </a:lnTo>
                    <a:lnTo>
                      <a:pt x="4" y="6"/>
                    </a:lnTo>
                    <a:lnTo>
                      <a:pt x="4" y="6"/>
                    </a:lnTo>
                    <a:lnTo>
                      <a:pt x="3" y="5"/>
                    </a:lnTo>
                    <a:lnTo>
                      <a:pt x="3" y="5"/>
                    </a:lnTo>
                    <a:lnTo>
                      <a:pt x="0" y="5"/>
                    </a:lnTo>
                    <a:lnTo>
                      <a:pt x="0" y="5"/>
                    </a:lnTo>
                    <a:lnTo>
                      <a:pt x="0" y="5"/>
                    </a:lnTo>
                    <a:lnTo>
                      <a:pt x="0" y="4"/>
                    </a:lnTo>
                    <a:lnTo>
                      <a:pt x="0" y="4"/>
                    </a:lnTo>
                    <a:lnTo>
                      <a:pt x="3" y="4"/>
                    </a:lnTo>
                    <a:lnTo>
                      <a:pt x="4"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2" name="Freeform 30"/>
              <p:cNvSpPr>
                <a:spLocks/>
              </p:cNvSpPr>
              <p:nvPr/>
            </p:nvSpPr>
            <p:spPr bwMode="auto">
              <a:xfrm>
                <a:off x="4857751" y="3043236"/>
                <a:ext cx="20638" cy="9525"/>
              </a:xfrm>
              <a:custGeom>
                <a:avLst/>
                <a:gdLst>
                  <a:gd name="T0" fmla="*/ 0 w 13"/>
                  <a:gd name="T1" fmla="*/ 3 h 6"/>
                  <a:gd name="T2" fmla="*/ 0 w 13"/>
                  <a:gd name="T3" fmla="*/ 3 h 6"/>
                  <a:gd name="T4" fmla="*/ 3 w 13"/>
                  <a:gd name="T5" fmla="*/ 3 h 6"/>
                  <a:gd name="T6" fmla="*/ 3 w 13"/>
                  <a:gd name="T7" fmla="*/ 3 h 6"/>
                  <a:gd name="T8" fmla="*/ 4 w 13"/>
                  <a:gd name="T9" fmla="*/ 3 h 6"/>
                  <a:gd name="T10" fmla="*/ 4 w 13"/>
                  <a:gd name="T11" fmla="*/ 3 h 6"/>
                  <a:gd name="T12" fmla="*/ 5 w 13"/>
                  <a:gd name="T13" fmla="*/ 1 h 6"/>
                  <a:gd name="T14" fmla="*/ 5 w 13"/>
                  <a:gd name="T15" fmla="*/ 1 h 6"/>
                  <a:gd name="T16" fmla="*/ 5 w 13"/>
                  <a:gd name="T17" fmla="*/ 0 h 6"/>
                  <a:gd name="T18" fmla="*/ 5 w 13"/>
                  <a:gd name="T19" fmla="*/ 0 h 6"/>
                  <a:gd name="T20" fmla="*/ 7 w 13"/>
                  <a:gd name="T21" fmla="*/ 1 h 6"/>
                  <a:gd name="T22" fmla="*/ 7 w 13"/>
                  <a:gd name="T23" fmla="*/ 1 h 6"/>
                  <a:gd name="T24" fmla="*/ 10 w 13"/>
                  <a:gd name="T25" fmla="*/ 2 h 6"/>
                  <a:gd name="T26" fmla="*/ 10 w 13"/>
                  <a:gd name="T27" fmla="*/ 2 h 6"/>
                  <a:gd name="T28" fmla="*/ 11 w 13"/>
                  <a:gd name="T29" fmla="*/ 3 h 6"/>
                  <a:gd name="T30" fmla="*/ 11 w 13"/>
                  <a:gd name="T31" fmla="*/ 3 h 6"/>
                  <a:gd name="T32" fmla="*/ 12 w 13"/>
                  <a:gd name="T33" fmla="*/ 3 h 6"/>
                  <a:gd name="T34" fmla="*/ 12 w 13"/>
                  <a:gd name="T35" fmla="*/ 3 h 6"/>
                  <a:gd name="T36" fmla="*/ 13 w 13"/>
                  <a:gd name="T37" fmla="*/ 4 h 6"/>
                  <a:gd name="T38" fmla="*/ 13 w 13"/>
                  <a:gd name="T39" fmla="*/ 4 h 6"/>
                  <a:gd name="T40" fmla="*/ 10 w 13"/>
                  <a:gd name="T41" fmla="*/ 5 h 6"/>
                  <a:gd name="T42" fmla="*/ 10 w 13"/>
                  <a:gd name="T43" fmla="*/ 5 h 6"/>
                  <a:gd name="T44" fmla="*/ 8 w 13"/>
                  <a:gd name="T45" fmla="*/ 6 h 6"/>
                  <a:gd name="T46" fmla="*/ 6 w 13"/>
                  <a:gd name="T47" fmla="*/ 6 h 6"/>
                  <a:gd name="T48" fmla="*/ 6 w 13"/>
                  <a:gd name="T49" fmla="*/ 6 h 6"/>
                  <a:gd name="T50" fmla="*/ 3 w 13"/>
                  <a:gd name="T51" fmla="*/ 6 h 6"/>
                  <a:gd name="T52" fmla="*/ 3 w 13"/>
                  <a:gd name="T53" fmla="*/ 6 h 6"/>
                  <a:gd name="T54" fmla="*/ 0 w 13"/>
                  <a:gd name="T55" fmla="*/ 4 h 6"/>
                  <a:gd name="T56" fmla="*/ 0 w 13"/>
                  <a:gd name="T57" fmla="*/ 3 h 6"/>
                  <a:gd name="T58" fmla="*/ 0 w 13"/>
                  <a:gd name="T5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6">
                    <a:moveTo>
                      <a:pt x="0" y="3"/>
                    </a:moveTo>
                    <a:lnTo>
                      <a:pt x="0" y="3"/>
                    </a:lnTo>
                    <a:lnTo>
                      <a:pt x="3" y="3"/>
                    </a:lnTo>
                    <a:lnTo>
                      <a:pt x="3" y="3"/>
                    </a:lnTo>
                    <a:lnTo>
                      <a:pt x="4" y="3"/>
                    </a:lnTo>
                    <a:lnTo>
                      <a:pt x="4" y="3"/>
                    </a:lnTo>
                    <a:lnTo>
                      <a:pt x="5" y="1"/>
                    </a:lnTo>
                    <a:lnTo>
                      <a:pt x="5" y="1"/>
                    </a:lnTo>
                    <a:lnTo>
                      <a:pt x="5" y="0"/>
                    </a:lnTo>
                    <a:lnTo>
                      <a:pt x="5" y="0"/>
                    </a:lnTo>
                    <a:lnTo>
                      <a:pt x="7" y="1"/>
                    </a:lnTo>
                    <a:lnTo>
                      <a:pt x="7" y="1"/>
                    </a:lnTo>
                    <a:lnTo>
                      <a:pt x="10" y="2"/>
                    </a:lnTo>
                    <a:lnTo>
                      <a:pt x="10" y="2"/>
                    </a:lnTo>
                    <a:lnTo>
                      <a:pt x="11" y="3"/>
                    </a:lnTo>
                    <a:lnTo>
                      <a:pt x="11" y="3"/>
                    </a:lnTo>
                    <a:lnTo>
                      <a:pt x="12" y="3"/>
                    </a:lnTo>
                    <a:lnTo>
                      <a:pt x="12" y="3"/>
                    </a:lnTo>
                    <a:lnTo>
                      <a:pt x="13" y="4"/>
                    </a:lnTo>
                    <a:lnTo>
                      <a:pt x="13" y="4"/>
                    </a:lnTo>
                    <a:lnTo>
                      <a:pt x="10" y="5"/>
                    </a:lnTo>
                    <a:lnTo>
                      <a:pt x="10" y="5"/>
                    </a:lnTo>
                    <a:lnTo>
                      <a:pt x="8" y="6"/>
                    </a:lnTo>
                    <a:lnTo>
                      <a:pt x="6" y="6"/>
                    </a:lnTo>
                    <a:lnTo>
                      <a:pt x="6" y="6"/>
                    </a:lnTo>
                    <a:lnTo>
                      <a:pt x="3" y="6"/>
                    </a:lnTo>
                    <a:lnTo>
                      <a:pt x="3" y="6"/>
                    </a:lnTo>
                    <a:lnTo>
                      <a:pt x="0" y="4"/>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3" name="Freeform 31"/>
              <p:cNvSpPr>
                <a:spLocks/>
              </p:cNvSpPr>
              <p:nvPr/>
            </p:nvSpPr>
            <p:spPr bwMode="auto">
              <a:xfrm>
                <a:off x="4867276" y="3035299"/>
                <a:ext cx="7938" cy="7938"/>
              </a:xfrm>
              <a:custGeom>
                <a:avLst/>
                <a:gdLst>
                  <a:gd name="T0" fmla="*/ 1 w 5"/>
                  <a:gd name="T1" fmla="*/ 0 h 5"/>
                  <a:gd name="T2" fmla="*/ 1 w 5"/>
                  <a:gd name="T3" fmla="*/ 0 h 5"/>
                  <a:gd name="T4" fmla="*/ 2 w 5"/>
                  <a:gd name="T5" fmla="*/ 1 h 5"/>
                  <a:gd name="T6" fmla="*/ 2 w 5"/>
                  <a:gd name="T7" fmla="*/ 1 h 5"/>
                  <a:gd name="T8" fmla="*/ 4 w 5"/>
                  <a:gd name="T9" fmla="*/ 2 h 5"/>
                  <a:gd name="T10" fmla="*/ 4 w 5"/>
                  <a:gd name="T11" fmla="*/ 2 h 5"/>
                  <a:gd name="T12" fmla="*/ 5 w 5"/>
                  <a:gd name="T13" fmla="*/ 3 h 5"/>
                  <a:gd name="T14" fmla="*/ 5 w 5"/>
                  <a:gd name="T15" fmla="*/ 3 h 5"/>
                  <a:gd name="T16" fmla="*/ 2 w 5"/>
                  <a:gd name="T17" fmla="*/ 5 h 5"/>
                  <a:gd name="T18" fmla="*/ 2 w 5"/>
                  <a:gd name="T19" fmla="*/ 5 h 5"/>
                  <a:gd name="T20" fmla="*/ 1 w 5"/>
                  <a:gd name="T21" fmla="*/ 5 h 5"/>
                  <a:gd name="T22" fmla="*/ 0 w 5"/>
                  <a:gd name="T23" fmla="*/ 3 h 5"/>
                  <a:gd name="T24" fmla="*/ 0 w 5"/>
                  <a:gd name="T25" fmla="*/ 3 h 5"/>
                  <a:gd name="T26" fmla="*/ 0 w 5"/>
                  <a:gd name="T27" fmla="*/ 1 h 5"/>
                  <a:gd name="T28" fmla="*/ 1 w 5"/>
                  <a:gd name="T29" fmla="*/ 0 h 5"/>
                  <a:gd name="T30" fmla="*/ 1 w 5"/>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1" y="0"/>
                    </a:moveTo>
                    <a:lnTo>
                      <a:pt x="1" y="0"/>
                    </a:lnTo>
                    <a:lnTo>
                      <a:pt x="2" y="1"/>
                    </a:lnTo>
                    <a:lnTo>
                      <a:pt x="2" y="1"/>
                    </a:lnTo>
                    <a:lnTo>
                      <a:pt x="4" y="2"/>
                    </a:lnTo>
                    <a:lnTo>
                      <a:pt x="4" y="2"/>
                    </a:lnTo>
                    <a:lnTo>
                      <a:pt x="5" y="3"/>
                    </a:lnTo>
                    <a:lnTo>
                      <a:pt x="5" y="3"/>
                    </a:lnTo>
                    <a:lnTo>
                      <a:pt x="2" y="5"/>
                    </a:lnTo>
                    <a:lnTo>
                      <a:pt x="2" y="5"/>
                    </a:lnTo>
                    <a:lnTo>
                      <a:pt x="1" y="5"/>
                    </a:lnTo>
                    <a:lnTo>
                      <a:pt x="0" y="3"/>
                    </a:lnTo>
                    <a:lnTo>
                      <a:pt x="0" y="3"/>
                    </a:lnTo>
                    <a:lnTo>
                      <a:pt x="0" y="1"/>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4" name="Freeform 32"/>
              <p:cNvSpPr>
                <a:spLocks/>
              </p:cNvSpPr>
              <p:nvPr/>
            </p:nvSpPr>
            <p:spPr bwMode="auto">
              <a:xfrm>
                <a:off x="4878388" y="3036886"/>
                <a:ext cx="15875" cy="14288"/>
              </a:xfrm>
              <a:custGeom>
                <a:avLst/>
                <a:gdLst>
                  <a:gd name="T0" fmla="*/ 0 w 10"/>
                  <a:gd name="T1" fmla="*/ 0 h 9"/>
                  <a:gd name="T2" fmla="*/ 0 w 10"/>
                  <a:gd name="T3" fmla="*/ 0 h 9"/>
                  <a:gd name="T4" fmla="*/ 1 w 10"/>
                  <a:gd name="T5" fmla="*/ 0 h 9"/>
                  <a:gd name="T6" fmla="*/ 1 w 10"/>
                  <a:gd name="T7" fmla="*/ 0 h 9"/>
                  <a:gd name="T8" fmla="*/ 2 w 10"/>
                  <a:gd name="T9" fmla="*/ 0 h 9"/>
                  <a:gd name="T10" fmla="*/ 2 w 10"/>
                  <a:gd name="T11" fmla="*/ 0 h 9"/>
                  <a:gd name="T12" fmla="*/ 2 w 10"/>
                  <a:gd name="T13" fmla="*/ 0 h 9"/>
                  <a:gd name="T14" fmla="*/ 3 w 10"/>
                  <a:gd name="T15" fmla="*/ 1 h 9"/>
                  <a:gd name="T16" fmla="*/ 3 w 10"/>
                  <a:gd name="T17" fmla="*/ 2 h 9"/>
                  <a:gd name="T18" fmla="*/ 3 w 10"/>
                  <a:gd name="T19" fmla="*/ 2 h 9"/>
                  <a:gd name="T20" fmla="*/ 7 w 10"/>
                  <a:gd name="T21" fmla="*/ 2 h 9"/>
                  <a:gd name="T22" fmla="*/ 7 w 10"/>
                  <a:gd name="T23" fmla="*/ 2 h 9"/>
                  <a:gd name="T24" fmla="*/ 7 w 10"/>
                  <a:gd name="T25" fmla="*/ 1 h 9"/>
                  <a:gd name="T26" fmla="*/ 7 w 10"/>
                  <a:gd name="T27" fmla="*/ 1 h 9"/>
                  <a:gd name="T28" fmla="*/ 9 w 10"/>
                  <a:gd name="T29" fmla="*/ 1 h 9"/>
                  <a:gd name="T30" fmla="*/ 9 w 10"/>
                  <a:gd name="T31" fmla="*/ 1 h 9"/>
                  <a:gd name="T32" fmla="*/ 10 w 10"/>
                  <a:gd name="T33" fmla="*/ 2 h 9"/>
                  <a:gd name="T34" fmla="*/ 10 w 10"/>
                  <a:gd name="T35" fmla="*/ 2 h 9"/>
                  <a:gd name="T36" fmla="*/ 8 w 10"/>
                  <a:gd name="T37" fmla="*/ 5 h 9"/>
                  <a:gd name="T38" fmla="*/ 8 w 10"/>
                  <a:gd name="T39" fmla="*/ 5 h 9"/>
                  <a:gd name="T40" fmla="*/ 7 w 10"/>
                  <a:gd name="T41" fmla="*/ 6 h 9"/>
                  <a:gd name="T42" fmla="*/ 7 w 10"/>
                  <a:gd name="T43" fmla="*/ 6 h 9"/>
                  <a:gd name="T44" fmla="*/ 5 w 10"/>
                  <a:gd name="T45" fmla="*/ 6 h 9"/>
                  <a:gd name="T46" fmla="*/ 3 w 10"/>
                  <a:gd name="T47" fmla="*/ 7 h 9"/>
                  <a:gd name="T48" fmla="*/ 3 w 10"/>
                  <a:gd name="T49" fmla="*/ 7 h 9"/>
                  <a:gd name="T50" fmla="*/ 3 w 10"/>
                  <a:gd name="T51" fmla="*/ 8 h 9"/>
                  <a:gd name="T52" fmla="*/ 3 w 10"/>
                  <a:gd name="T53" fmla="*/ 8 h 9"/>
                  <a:gd name="T54" fmla="*/ 1 w 10"/>
                  <a:gd name="T55" fmla="*/ 9 h 9"/>
                  <a:gd name="T56" fmla="*/ 1 w 10"/>
                  <a:gd name="T57" fmla="*/ 9 h 9"/>
                  <a:gd name="T58" fmla="*/ 1 w 10"/>
                  <a:gd name="T59" fmla="*/ 8 h 9"/>
                  <a:gd name="T60" fmla="*/ 1 w 10"/>
                  <a:gd name="T61" fmla="*/ 8 h 9"/>
                  <a:gd name="T62" fmla="*/ 1 w 10"/>
                  <a:gd name="T63" fmla="*/ 6 h 9"/>
                  <a:gd name="T64" fmla="*/ 1 w 10"/>
                  <a:gd name="T65" fmla="*/ 4 h 9"/>
                  <a:gd name="T66" fmla="*/ 1 w 10"/>
                  <a:gd name="T67" fmla="*/ 4 h 9"/>
                  <a:gd name="T68" fmla="*/ 1 w 10"/>
                  <a:gd name="T69" fmla="*/ 4 h 9"/>
                  <a:gd name="T70" fmla="*/ 0 w 10"/>
                  <a:gd name="T71" fmla="*/ 4 h 9"/>
                  <a:gd name="T72" fmla="*/ 0 w 10"/>
                  <a:gd name="T73" fmla="*/ 4 h 9"/>
                  <a:gd name="T74" fmla="*/ 0 w 10"/>
                  <a:gd name="T75" fmla="*/ 1 h 9"/>
                  <a:gd name="T76" fmla="*/ 0 w 10"/>
                  <a:gd name="T77" fmla="*/ 1 h 9"/>
                  <a:gd name="T78" fmla="*/ 0 w 10"/>
                  <a:gd name="T79" fmla="*/ 0 h 9"/>
                  <a:gd name="T80" fmla="*/ 0 w 10"/>
                  <a:gd name="T8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9">
                    <a:moveTo>
                      <a:pt x="0" y="0"/>
                    </a:moveTo>
                    <a:lnTo>
                      <a:pt x="0" y="0"/>
                    </a:lnTo>
                    <a:lnTo>
                      <a:pt x="1" y="0"/>
                    </a:lnTo>
                    <a:lnTo>
                      <a:pt x="1" y="0"/>
                    </a:lnTo>
                    <a:lnTo>
                      <a:pt x="2" y="0"/>
                    </a:lnTo>
                    <a:lnTo>
                      <a:pt x="2" y="0"/>
                    </a:lnTo>
                    <a:lnTo>
                      <a:pt x="2" y="0"/>
                    </a:lnTo>
                    <a:lnTo>
                      <a:pt x="3" y="1"/>
                    </a:lnTo>
                    <a:lnTo>
                      <a:pt x="3" y="2"/>
                    </a:lnTo>
                    <a:lnTo>
                      <a:pt x="3" y="2"/>
                    </a:lnTo>
                    <a:lnTo>
                      <a:pt x="7" y="2"/>
                    </a:lnTo>
                    <a:lnTo>
                      <a:pt x="7" y="2"/>
                    </a:lnTo>
                    <a:lnTo>
                      <a:pt x="7" y="1"/>
                    </a:lnTo>
                    <a:lnTo>
                      <a:pt x="7" y="1"/>
                    </a:lnTo>
                    <a:lnTo>
                      <a:pt x="9" y="1"/>
                    </a:lnTo>
                    <a:lnTo>
                      <a:pt x="9" y="1"/>
                    </a:lnTo>
                    <a:lnTo>
                      <a:pt x="10" y="2"/>
                    </a:lnTo>
                    <a:lnTo>
                      <a:pt x="10" y="2"/>
                    </a:lnTo>
                    <a:lnTo>
                      <a:pt x="8" y="5"/>
                    </a:lnTo>
                    <a:lnTo>
                      <a:pt x="8" y="5"/>
                    </a:lnTo>
                    <a:lnTo>
                      <a:pt x="7" y="6"/>
                    </a:lnTo>
                    <a:lnTo>
                      <a:pt x="7" y="6"/>
                    </a:lnTo>
                    <a:lnTo>
                      <a:pt x="5" y="6"/>
                    </a:lnTo>
                    <a:lnTo>
                      <a:pt x="3" y="7"/>
                    </a:lnTo>
                    <a:lnTo>
                      <a:pt x="3" y="7"/>
                    </a:lnTo>
                    <a:lnTo>
                      <a:pt x="3" y="8"/>
                    </a:lnTo>
                    <a:lnTo>
                      <a:pt x="3" y="8"/>
                    </a:lnTo>
                    <a:lnTo>
                      <a:pt x="1" y="9"/>
                    </a:lnTo>
                    <a:lnTo>
                      <a:pt x="1" y="9"/>
                    </a:lnTo>
                    <a:lnTo>
                      <a:pt x="1" y="8"/>
                    </a:lnTo>
                    <a:lnTo>
                      <a:pt x="1" y="8"/>
                    </a:lnTo>
                    <a:lnTo>
                      <a:pt x="1" y="6"/>
                    </a:lnTo>
                    <a:lnTo>
                      <a:pt x="1" y="4"/>
                    </a:lnTo>
                    <a:lnTo>
                      <a:pt x="1" y="4"/>
                    </a:lnTo>
                    <a:lnTo>
                      <a:pt x="1" y="4"/>
                    </a:lnTo>
                    <a:lnTo>
                      <a:pt x="0" y="4"/>
                    </a:lnTo>
                    <a:lnTo>
                      <a:pt x="0" y="4"/>
                    </a:lnTo>
                    <a:lnTo>
                      <a:pt x="0" y="1"/>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5" name="Freeform 33"/>
              <p:cNvSpPr>
                <a:spLocks/>
              </p:cNvSpPr>
              <p:nvPr/>
            </p:nvSpPr>
            <p:spPr bwMode="auto">
              <a:xfrm>
                <a:off x="4892676" y="3043236"/>
                <a:ext cx="7938" cy="7938"/>
              </a:xfrm>
              <a:custGeom>
                <a:avLst/>
                <a:gdLst>
                  <a:gd name="T0" fmla="*/ 2 w 5"/>
                  <a:gd name="T1" fmla="*/ 0 h 5"/>
                  <a:gd name="T2" fmla="*/ 2 w 5"/>
                  <a:gd name="T3" fmla="*/ 0 h 5"/>
                  <a:gd name="T4" fmla="*/ 4 w 5"/>
                  <a:gd name="T5" fmla="*/ 2 h 5"/>
                  <a:gd name="T6" fmla="*/ 4 w 5"/>
                  <a:gd name="T7" fmla="*/ 2 h 5"/>
                  <a:gd name="T8" fmla="*/ 5 w 5"/>
                  <a:gd name="T9" fmla="*/ 3 h 5"/>
                  <a:gd name="T10" fmla="*/ 4 w 5"/>
                  <a:gd name="T11" fmla="*/ 3 h 5"/>
                  <a:gd name="T12" fmla="*/ 4 w 5"/>
                  <a:gd name="T13" fmla="*/ 3 h 5"/>
                  <a:gd name="T14" fmla="*/ 2 w 5"/>
                  <a:gd name="T15" fmla="*/ 4 h 5"/>
                  <a:gd name="T16" fmla="*/ 2 w 5"/>
                  <a:gd name="T17" fmla="*/ 4 h 5"/>
                  <a:gd name="T18" fmla="*/ 0 w 5"/>
                  <a:gd name="T19" fmla="*/ 5 h 5"/>
                  <a:gd name="T20" fmla="*/ 0 w 5"/>
                  <a:gd name="T21" fmla="*/ 5 h 5"/>
                  <a:gd name="T22" fmla="*/ 0 w 5"/>
                  <a:gd name="T23" fmla="*/ 4 h 5"/>
                  <a:gd name="T24" fmla="*/ 0 w 5"/>
                  <a:gd name="T25" fmla="*/ 4 h 5"/>
                  <a:gd name="T26" fmla="*/ 0 w 5"/>
                  <a:gd name="T27" fmla="*/ 2 h 5"/>
                  <a:gd name="T28" fmla="*/ 0 w 5"/>
                  <a:gd name="T29" fmla="*/ 2 h 5"/>
                  <a:gd name="T30" fmla="*/ 0 w 5"/>
                  <a:gd name="T31" fmla="*/ 1 h 5"/>
                  <a:gd name="T32" fmla="*/ 2 w 5"/>
                  <a:gd name="T33" fmla="*/ 0 h 5"/>
                  <a:gd name="T34" fmla="*/ 2 w 5"/>
                  <a:gd name="T3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5">
                    <a:moveTo>
                      <a:pt x="2" y="0"/>
                    </a:moveTo>
                    <a:lnTo>
                      <a:pt x="2" y="0"/>
                    </a:lnTo>
                    <a:lnTo>
                      <a:pt x="4" y="2"/>
                    </a:lnTo>
                    <a:lnTo>
                      <a:pt x="4" y="2"/>
                    </a:lnTo>
                    <a:lnTo>
                      <a:pt x="5" y="3"/>
                    </a:lnTo>
                    <a:lnTo>
                      <a:pt x="4" y="3"/>
                    </a:lnTo>
                    <a:lnTo>
                      <a:pt x="4" y="3"/>
                    </a:lnTo>
                    <a:lnTo>
                      <a:pt x="2" y="4"/>
                    </a:lnTo>
                    <a:lnTo>
                      <a:pt x="2" y="4"/>
                    </a:lnTo>
                    <a:lnTo>
                      <a:pt x="0" y="5"/>
                    </a:lnTo>
                    <a:lnTo>
                      <a:pt x="0" y="5"/>
                    </a:lnTo>
                    <a:lnTo>
                      <a:pt x="0" y="4"/>
                    </a:lnTo>
                    <a:lnTo>
                      <a:pt x="0" y="4"/>
                    </a:lnTo>
                    <a:lnTo>
                      <a:pt x="0" y="2"/>
                    </a:lnTo>
                    <a:lnTo>
                      <a:pt x="0" y="2"/>
                    </a:lnTo>
                    <a:lnTo>
                      <a:pt x="0"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6" name="Freeform 34"/>
              <p:cNvSpPr>
                <a:spLocks/>
              </p:cNvSpPr>
              <p:nvPr/>
            </p:nvSpPr>
            <p:spPr bwMode="auto">
              <a:xfrm>
                <a:off x="4879976" y="3027361"/>
                <a:ext cx="22225" cy="6350"/>
              </a:xfrm>
              <a:custGeom>
                <a:avLst/>
                <a:gdLst>
                  <a:gd name="T0" fmla="*/ 0 w 14"/>
                  <a:gd name="T1" fmla="*/ 2 h 4"/>
                  <a:gd name="T2" fmla="*/ 0 w 14"/>
                  <a:gd name="T3" fmla="*/ 2 h 4"/>
                  <a:gd name="T4" fmla="*/ 0 w 14"/>
                  <a:gd name="T5" fmla="*/ 0 h 4"/>
                  <a:gd name="T6" fmla="*/ 2 w 14"/>
                  <a:gd name="T7" fmla="*/ 0 h 4"/>
                  <a:gd name="T8" fmla="*/ 2 w 14"/>
                  <a:gd name="T9" fmla="*/ 0 h 4"/>
                  <a:gd name="T10" fmla="*/ 7 w 14"/>
                  <a:gd name="T11" fmla="*/ 0 h 4"/>
                  <a:gd name="T12" fmla="*/ 7 w 14"/>
                  <a:gd name="T13" fmla="*/ 0 h 4"/>
                  <a:gd name="T14" fmla="*/ 12 w 14"/>
                  <a:gd name="T15" fmla="*/ 2 h 4"/>
                  <a:gd name="T16" fmla="*/ 12 w 14"/>
                  <a:gd name="T17" fmla="*/ 2 h 4"/>
                  <a:gd name="T18" fmla="*/ 14 w 14"/>
                  <a:gd name="T19" fmla="*/ 3 h 4"/>
                  <a:gd name="T20" fmla="*/ 14 w 14"/>
                  <a:gd name="T21" fmla="*/ 3 h 4"/>
                  <a:gd name="T22" fmla="*/ 13 w 14"/>
                  <a:gd name="T23" fmla="*/ 4 h 4"/>
                  <a:gd name="T24" fmla="*/ 13 w 14"/>
                  <a:gd name="T25" fmla="*/ 4 h 4"/>
                  <a:gd name="T26" fmla="*/ 9 w 14"/>
                  <a:gd name="T27" fmla="*/ 4 h 4"/>
                  <a:gd name="T28" fmla="*/ 9 w 14"/>
                  <a:gd name="T29" fmla="*/ 4 h 4"/>
                  <a:gd name="T30" fmla="*/ 6 w 14"/>
                  <a:gd name="T31" fmla="*/ 4 h 4"/>
                  <a:gd name="T32" fmla="*/ 6 w 14"/>
                  <a:gd name="T33" fmla="*/ 4 h 4"/>
                  <a:gd name="T34" fmla="*/ 4 w 14"/>
                  <a:gd name="T35" fmla="*/ 4 h 4"/>
                  <a:gd name="T36" fmla="*/ 1 w 14"/>
                  <a:gd name="T37" fmla="*/ 4 h 4"/>
                  <a:gd name="T38" fmla="*/ 1 w 14"/>
                  <a:gd name="T39" fmla="*/ 4 h 4"/>
                  <a:gd name="T40" fmla="*/ 0 w 14"/>
                  <a:gd name="T41" fmla="*/ 3 h 4"/>
                  <a:gd name="T42" fmla="*/ 0 w 14"/>
                  <a:gd name="T43" fmla="*/ 2 h 4"/>
                  <a:gd name="T44" fmla="*/ 0 w 14"/>
                  <a:gd name="T4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4">
                    <a:moveTo>
                      <a:pt x="0" y="2"/>
                    </a:moveTo>
                    <a:lnTo>
                      <a:pt x="0" y="2"/>
                    </a:lnTo>
                    <a:lnTo>
                      <a:pt x="0" y="0"/>
                    </a:lnTo>
                    <a:lnTo>
                      <a:pt x="2" y="0"/>
                    </a:lnTo>
                    <a:lnTo>
                      <a:pt x="2" y="0"/>
                    </a:lnTo>
                    <a:lnTo>
                      <a:pt x="7" y="0"/>
                    </a:lnTo>
                    <a:lnTo>
                      <a:pt x="7" y="0"/>
                    </a:lnTo>
                    <a:lnTo>
                      <a:pt x="12" y="2"/>
                    </a:lnTo>
                    <a:lnTo>
                      <a:pt x="12" y="2"/>
                    </a:lnTo>
                    <a:lnTo>
                      <a:pt x="14" y="3"/>
                    </a:lnTo>
                    <a:lnTo>
                      <a:pt x="14" y="3"/>
                    </a:lnTo>
                    <a:lnTo>
                      <a:pt x="13" y="4"/>
                    </a:lnTo>
                    <a:lnTo>
                      <a:pt x="13" y="4"/>
                    </a:lnTo>
                    <a:lnTo>
                      <a:pt x="9" y="4"/>
                    </a:lnTo>
                    <a:lnTo>
                      <a:pt x="9" y="4"/>
                    </a:lnTo>
                    <a:lnTo>
                      <a:pt x="6" y="4"/>
                    </a:lnTo>
                    <a:lnTo>
                      <a:pt x="6" y="4"/>
                    </a:lnTo>
                    <a:lnTo>
                      <a:pt x="4" y="4"/>
                    </a:lnTo>
                    <a:lnTo>
                      <a:pt x="1" y="4"/>
                    </a:lnTo>
                    <a:lnTo>
                      <a:pt x="1" y="4"/>
                    </a:lnTo>
                    <a:lnTo>
                      <a:pt x="0" y="3"/>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7" name="Freeform 35"/>
              <p:cNvSpPr>
                <a:spLocks/>
              </p:cNvSpPr>
              <p:nvPr/>
            </p:nvSpPr>
            <p:spPr bwMode="auto">
              <a:xfrm>
                <a:off x="4900613" y="3030536"/>
                <a:ext cx="15875" cy="7938"/>
              </a:xfrm>
              <a:custGeom>
                <a:avLst/>
                <a:gdLst>
                  <a:gd name="T0" fmla="*/ 0 w 10"/>
                  <a:gd name="T1" fmla="*/ 2 h 5"/>
                  <a:gd name="T2" fmla="*/ 0 w 10"/>
                  <a:gd name="T3" fmla="*/ 2 h 5"/>
                  <a:gd name="T4" fmla="*/ 1 w 10"/>
                  <a:gd name="T5" fmla="*/ 2 h 5"/>
                  <a:gd name="T6" fmla="*/ 1 w 10"/>
                  <a:gd name="T7" fmla="*/ 2 h 5"/>
                  <a:gd name="T8" fmla="*/ 4 w 10"/>
                  <a:gd name="T9" fmla="*/ 0 h 5"/>
                  <a:gd name="T10" fmla="*/ 4 w 10"/>
                  <a:gd name="T11" fmla="*/ 0 h 5"/>
                  <a:gd name="T12" fmla="*/ 6 w 10"/>
                  <a:gd name="T13" fmla="*/ 0 h 5"/>
                  <a:gd name="T14" fmla="*/ 8 w 10"/>
                  <a:gd name="T15" fmla="*/ 1 h 5"/>
                  <a:gd name="T16" fmla="*/ 8 w 10"/>
                  <a:gd name="T17" fmla="*/ 1 h 5"/>
                  <a:gd name="T18" fmla="*/ 10 w 10"/>
                  <a:gd name="T19" fmla="*/ 3 h 5"/>
                  <a:gd name="T20" fmla="*/ 10 w 10"/>
                  <a:gd name="T21" fmla="*/ 3 h 5"/>
                  <a:gd name="T22" fmla="*/ 10 w 10"/>
                  <a:gd name="T23" fmla="*/ 4 h 5"/>
                  <a:gd name="T24" fmla="*/ 8 w 10"/>
                  <a:gd name="T25" fmla="*/ 5 h 5"/>
                  <a:gd name="T26" fmla="*/ 8 w 10"/>
                  <a:gd name="T27" fmla="*/ 5 h 5"/>
                  <a:gd name="T28" fmla="*/ 7 w 10"/>
                  <a:gd name="T29" fmla="*/ 5 h 5"/>
                  <a:gd name="T30" fmla="*/ 6 w 10"/>
                  <a:gd name="T31" fmla="*/ 5 h 5"/>
                  <a:gd name="T32" fmla="*/ 6 w 10"/>
                  <a:gd name="T33" fmla="*/ 5 h 5"/>
                  <a:gd name="T34" fmla="*/ 3 w 10"/>
                  <a:gd name="T35" fmla="*/ 4 h 5"/>
                  <a:gd name="T36" fmla="*/ 1 w 10"/>
                  <a:gd name="T37" fmla="*/ 4 h 5"/>
                  <a:gd name="T38" fmla="*/ 1 w 10"/>
                  <a:gd name="T39" fmla="*/ 4 h 5"/>
                  <a:gd name="T40" fmla="*/ 0 w 10"/>
                  <a:gd name="T41" fmla="*/ 3 h 5"/>
                  <a:gd name="T42" fmla="*/ 0 w 10"/>
                  <a:gd name="T43" fmla="*/ 2 h 5"/>
                  <a:gd name="T44" fmla="*/ 0 w 10"/>
                  <a:gd name="T4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5">
                    <a:moveTo>
                      <a:pt x="0" y="2"/>
                    </a:moveTo>
                    <a:lnTo>
                      <a:pt x="0" y="2"/>
                    </a:lnTo>
                    <a:lnTo>
                      <a:pt x="1" y="2"/>
                    </a:lnTo>
                    <a:lnTo>
                      <a:pt x="1" y="2"/>
                    </a:lnTo>
                    <a:lnTo>
                      <a:pt x="4" y="0"/>
                    </a:lnTo>
                    <a:lnTo>
                      <a:pt x="4" y="0"/>
                    </a:lnTo>
                    <a:lnTo>
                      <a:pt x="6" y="0"/>
                    </a:lnTo>
                    <a:lnTo>
                      <a:pt x="8" y="1"/>
                    </a:lnTo>
                    <a:lnTo>
                      <a:pt x="8" y="1"/>
                    </a:lnTo>
                    <a:lnTo>
                      <a:pt x="10" y="3"/>
                    </a:lnTo>
                    <a:lnTo>
                      <a:pt x="10" y="3"/>
                    </a:lnTo>
                    <a:lnTo>
                      <a:pt x="10" y="4"/>
                    </a:lnTo>
                    <a:lnTo>
                      <a:pt x="8" y="5"/>
                    </a:lnTo>
                    <a:lnTo>
                      <a:pt x="8" y="5"/>
                    </a:lnTo>
                    <a:lnTo>
                      <a:pt x="7" y="5"/>
                    </a:lnTo>
                    <a:lnTo>
                      <a:pt x="6" y="5"/>
                    </a:lnTo>
                    <a:lnTo>
                      <a:pt x="6" y="5"/>
                    </a:lnTo>
                    <a:lnTo>
                      <a:pt x="3" y="4"/>
                    </a:lnTo>
                    <a:lnTo>
                      <a:pt x="1" y="4"/>
                    </a:lnTo>
                    <a:lnTo>
                      <a:pt x="1" y="4"/>
                    </a:lnTo>
                    <a:lnTo>
                      <a:pt x="0" y="3"/>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8" name="Freeform 36"/>
              <p:cNvSpPr>
                <a:spLocks/>
              </p:cNvSpPr>
              <p:nvPr/>
            </p:nvSpPr>
            <p:spPr bwMode="auto">
              <a:xfrm>
                <a:off x="4883151" y="3021011"/>
                <a:ext cx="58738" cy="14288"/>
              </a:xfrm>
              <a:custGeom>
                <a:avLst/>
                <a:gdLst>
                  <a:gd name="T0" fmla="*/ 0 w 37"/>
                  <a:gd name="T1" fmla="*/ 2 h 9"/>
                  <a:gd name="T2" fmla="*/ 0 w 37"/>
                  <a:gd name="T3" fmla="*/ 2 h 9"/>
                  <a:gd name="T4" fmla="*/ 2 w 37"/>
                  <a:gd name="T5" fmla="*/ 1 h 9"/>
                  <a:gd name="T6" fmla="*/ 4 w 37"/>
                  <a:gd name="T7" fmla="*/ 0 h 9"/>
                  <a:gd name="T8" fmla="*/ 4 w 37"/>
                  <a:gd name="T9" fmla="*/ 0 h 9"/>
                  <a:gd name="T10" fmla="*/ 6 w 37"/>
                  <a:gd name="T11" fmla="*/ 0 h 9"/>
                  <a:gd name="T12" fmla="*/ 10 w 37"/>
                  <a:gd name="T13" fmla="*/ 1 h 9"/>
                  <a:gd name="T14" fmla="*/ 10 w 37"/>
                  <a:gd name="T15" fmla="*/ 1 h 9"/>
                  <a:gd name="T16" fmla="*/ 13 w 37"/>
                  <a:gd name="T17" fmla="*/ 2 h 9"/>
                  <a:gd name="T18" fmla="*/ 15 w 37"/>
                  <a:gd name="T19" fmla="*/ 2 h 9"/>
                  <a:gd name="T20" fmla="*/ 15 w 37"/>
                  <a:gd name="T21" fmla="*/ 2 h 9"/>
                  <a:gd name="T22" fmla="*/ 20 w 37"/>
                  <a:gd name="T23" fmla="*/ 4 h 9"/>
                  <a:gd name="T24" fmla="*/ 20 w 37"/>
                  <a:gd name="T25" fmla="*/ 4 h 9"/>
                  <a:gd name="T26" fmla="*/ 21 w 37"/>
                  <a:gd name="T27" fmla="*/ 6 h 9"/>
                  <a:gd name="T28" fmla="*/ 23 w 37"/>
                  <a:gd name="T29" fmla="*/ 6 h 9"/>
                  <a:gd name="T30" fmla="*/ 23 w 37"/>
                  <a:gd name="T31" fmla="*/ 6 h 9"/>
                  <a:gd name="T32" fmla="*/ 33 w 37"/>
                  <a:gd name="T33" fmla="*/ 6 h 9"/>
                  <a:gd name="T34" fmla="*/ 33 w 37"/>
                  <a:gd name="T35" fmla="*/ 6 h 9"/>
                  <a:gd name="T36" fmla="*/ 36 w 37"/>
                  <a:gd name="T37" fmla="*/ 6 h 9"/>
                  <a:gd name="T38" fmla="*/ 37 w 37"/>
                  <a:gd name="T39" fmla="*/ 7 h 9"/>
                  <a:gd name="T40" fmla="*/ 37 w 37"/>
                  <a:gd name="T41" fmla="*/ 7 h 9"/>
                  <a:gd name="T42" fmla="*/ 37 w 37"/>
                  <a:gd name="T43" fmla="*/ 8 h 9"/>
                  <a:gd name="T44" fmla="*/ 35 w 37"/>
                  <a:gd name="T45" fmla="*/ 8 h 9"/>
                  <a:gd name="T46" fmla="*/ 35 w 37"/>
                  <a:gd name="T47" fmla="*/ 8 h 9"/>
                  <a:gd name="T48" fmla="*/ 30 w 37"/>
                  <a:gd name="T49" fmla="*/ 9 h 9"/>
                  <a:gd name="T50" fmla="*/ 30 w 37"/>
                  <a:gd name="T51" fmla="*/ 9 h 9"/>
                  <a:gd name="T52" fmla="*/ 27 w 37"/>
                  <a:gd name="T53" fmla="*/ 8 h 9"/>
                  <a:gd name="T54" fmla="*/ 27 w 37"/>
                  <a:gd name="T55" fmla="*/ 8 h 9"/>
                  <a:gd name="T56" fmla="*/ 22 w 37"/>
                  <a:gd name="T57" fmla="*/ 8 h 9"/>
                  <a:gd name="T58" fmla="*/ 22 w 37"/>
                  <a:gd name="T59" fmla="*/ 8 h 9"/>
                  <a:gd name="T60" fmla="*/ 18 w 37"/>
                  <a:gd name="T61" fmla="*/ 6 h 9"/>
                  <a:gd name="T62" fmla="*/ 18 w 37"/>
                  <a:gd name="T63" fmla="*/ 6 h 9"/>
                  <a:gd name="T64" fmla="*/ 14 w 37"/>
                  <a:gd name="T65" fmla="*/ 6 h 9"/>
                  <a:gd name="T66" fmla="*/ 14 w 37"/>
                  <a:gd name="T67" fmla="*/ 6 h 9"/>
                  <a:gd name="T68" fmla="*/ 10 w 37"/>
                  <a:gd name="T69" fmla="*/ 4 h 9"/>
                  <a:gd name="T70" fmla="*/ 10 w 37"/>
                  <a:gd name="T71" fmla="*/ 4 h 9"/>
                  <a:gd name="T72" fmla="*/ 8 w 37"/>
                  <a:gd name="T73" fmla="*/ 3 h 9"/>
                  <a:gd name="T74" fmla="*/ 6 w 37"/>
                  <a:gd name="T75" fmla="*/ 3 h 9"/>
                  <a:gd name="T76" fmla="*/ 6 w 37"/>
                  <a:gd name="T77" fmla="*/ 3 h 9"/>
                  <a:gd name="T78" fmla="*/ 3 w 37"/>
                  <a:gd name="T79" fmla="*/ 3 h 9"/>
                  <a:gd name="T80" fmla="*/ 2 w 37"/>
                  <a:gd name="T81" fmla="*/ 2 h 9"/>
                  <a:gd name="T82" fmla="*/ 0 w 37"/>
                  <a:gd name="T83" fmla="*/ 2 h 9"/>
                  <a:gd name="T84" fmla="*/ 0 w 37"/>
                  <a:gd name="T8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 h="9">
                    <a:moveTo>
                      <a:pt x="0" y="2"/>
                    </a:moveTo>
                    <a:lnTo>
                      <a:pt x="0" y="2"/>
                    </a:lnTo>
                    <a:lnTo>
                      <a:pt x="2" y="1"/>
                    </a:lnTo>
                    <a:lnTo>
                      <a:pt x="4" y="0"/>
                    </a:lnTo>
                    <a:lnTo>
                      <a:pt x="4" y="0"/>
                    </a:lnTo>
                    <a:lnTo>
                      <a:pt x="6" y="0"/>
                    </a:lnTo>
                    <a:lnTo>
                      <a:pt x="10" y="1"/>
                    </a:lnTo>
                    <a:lnTo>
                      <a:pt x="10" y="1"/>
                    </a:lnTo>
                    <a:lnTo>
                      <a:pt x="13" y="2"/>
                    </a:lnTo>
                    <a:lnTo>
                      <a:pt x="15" y="2"/>
                    </a:lnTo>
                    <a:lnTo>
                      <a:pt x="15" y="2"/>
                    </a:lnTo>
                    <a:lnTo>
                      <a:pt x="20" y="4"/>
                    </a:lnTo>
                    <a:lnTo>
                      <a:pt x="20" y="4"/>
                    </a:lnTo>
                    <a:lnTo>
                      <a:pt x="21" y="6"/>
                    </a:lnTo>
                    <a:lnTo>
                      <a:pt x="23" y="6"/>
                    </a:lnTo>
                    <a:lnTo>
                      <a:pt x="23" y="6"/>
                    </a:lnTo>
                    <a:lnTo>
                      <a:pt x="33" y="6"/>
                    </a:lnTo>
                    <a:lnTo>
                      <a:pt x="33" y="6"/>
                    </a:lnTo>
                    <a:lnTo>
                      <a:pt x="36" y="6"/>
                    </a:lnTo>
                    <a:lnTo>
                      <a:pt x="37" y="7"/>
                    </a:lnTo>
                    <a:lnTo>
                      <a:pt x="37" y="7"/>
                    </a:lnTo>
                    <a:lnTo>
                      <a:pt x="37" y="8"/>
                    </a:lnTo>
                    <a:lnTo>
                      <a:pt x="35" y="8"/>
                    </a:lnTo>
                    <a:lnTo>
                      <a:pt x="35" y="8"/>
                    </a:lnTo>
                    <a:lnTo>
                      <a:pt x="30" y="9"/>
                    </a:lnTo>
                    <a:lnTo>
                      <a:pt x="30" y="9"/>
                    </a:lnTo>
                    <a:lnTo>
                      <a:pt x="27" y="8"/>
                    </a:lnTo>
                    <a:lnTo>
                      <a:pt x="27" y="8"/>
                    </a:lnTo>
                    <a:lnTo>
                      <a:pt x="22" y="8"/>
                    </a:lnTo>
                    <a:lnTo>
                      <a:pt x="22" y="8"/>
                    </a:lnTo>
                    <a:lnTo>
                      <a:pt x="18" y="6"/>
                    </a:lnTo>
                    <a:lnTo>
                      <a:pt x="18" y="6"/>
                    </a:lnTo>
                    <a:lnTo>
                      <a:pt x="14" y="6"/>
                    </a:lnTo>
                    <a:lnTo>
                      <a:pt x="14" y="6"/>
                    </a:lnTo>
                    <a:lnTo>
                      <a:pt x="10" y="4"/>
                    </a:lnTo>
                    <a:lnTo>
                      <a:pt x="10" y="4"/>
                    </a:lnTo>
                    <a:lnTo>
                      <a:pt x="8" y="3"/>
                    </a:lnTo>
                    <a:lnTo>
                      <a:pt x="6" y="3"/>
                    </a:lnTo>
                    <a:lnTo>
                      <a:pt x="6" y="3"/>
                    </a:lnTo>
                    <a:lnTo>
                      <a:pt x="3" y="3"/>
                    </a:lnTo>
                    <a:lnTo>
                      <a:pt x="2" y="2"/>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9" name="Freeform 37"/>
              <p:cNvSpPr>
                <a:spLocks/>
              </p:cNvSpPr>
              <p:nvPr/>
            </p:nvSpPr>
            <p:spPr bwMode="auto">
              <a:xfrm>
                <a:off x="4905376" y="3021011"/>
                <a:ext cx="23813" cy="6350"/>
              </a:xfrm>
              <a:custGeom>
                <a:avLst/>
                <a:gdLst>
                  <a:gd name="T0" fmla="*/ 1 w 15"/>
                  <a:gd name="T1" fmla="*/ 0 h 4"/>
                  <a:gd name="T2" fmla="*/ 1 w 15"/>
                  <a:gd name="T3" fmla="*/ 0 h 4"/>
                  <a:gd name="T4" fmla="*/ 4 w 15"/>
                  <a:gd name="T5" fmla="*/ 1 h 4"/>
                  <a:gd name="T6" fmla="*/ 4 w 15"/>
                  <a:gd name="T7" fmla="*/ 1 h 4"/>
                  <a:gd name="T8" fmla="*/ 7 w 15"/>
                  <a:gd name="T9" fmla="*/ 2 h 4"/>
                  <a:gd name="T10" fmla="*/ 7 w 15"/>
                  <a:gd name="T11" fmla="*/ 2 h 4"/>
                  <a:gd name="T12" fmla="*/ 9 w 15"/>
                  <a:gd name="T13" fmla="*/ 4 h 4"/>
                  <a:gd name="T14" fmla="*/ 9 w 15"/>
                  <a:gd name="T15" fmla="*/ 4 h 4"/>
                  <a:gd name="T16" fmla="*/ 12 w 15"/>
                  <a:gd name="T17" fmla="*/ 4 h 4"/>
                  <a:gd name="T18" fmla="*/ 14 w 15"/>
                  <a:gd name="T19" fmla="*/ 4 h 4"/>
                  <a:gd name="T20" fmla="*/ 14 w 15"/>
                  <a:gd name="T21" fmla="*/ 4 h 4"/>
                  <a:gd name="T22" fmla="*/ 15 w 15"/>
                  <a:gd name="T23" fmla="*/ 4 h 4"/>
                  <a:gd name="T24" fmla="*/ 15 w 15"/>
                  <a:gd name="T25" fmla="*/ 4 h 4"/>
                  <a:gd name="T26" fmla="*/ 14 w 15"/>
                  <a:gd name="T27" fmla="*/ 3 h 4"/>
                  <a:gd name="T28" fmla="*/ 14 w 15"/>
                  <a:gd name="T29" fmla="*/ 3 h 4"/>
                  <a:gd name="T30" fmla="*/ 11 w 15"/>
                  <a:gd name="T31" fmla="*/ 1 h 4"/>
                  <a:gd name="T32" fmla="*/ 11 w 15"/>
                  <a:gd name="T33" fmla="*/ 1 h 4"/>
                  <a:gd name="T34" fmla="*/ 9 w 15"/>
                  <a:gd name="T35" fmla="*/ 1 h 4"/>
                  <a:gd name="T36" fmla="*/ 8 w 15"/>
                  <a:gd name="T37" fmla="*/ 0 h 4"/>
                  <a:gd name="T38" fmla="*/ 8 w 15"/>
                  <a:gd name="T39" fmla="*/ 0 h 4"/>
                  <a:gd name="T40" fmla="*/ 4 w 15"/>
                  <a:gd name="T41" fmla="*/ 0 h 4"/>
                  <a:gd name="T42" fmla="*/ 0 w 15"/>
                  <a:gd name="T43" fmla="*/ 0 h 4"/>
                  <a:gd name="T44" fmla="*/ 1 w 15"/>
                  <a:gd name="T4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4">
                    <a:moveTo>
                      <a:pt x="1" y="0"/>
                    </a:moveTo>
                    <a:lnTo>
                      <a:pt x="1" y="0"/>
                    </a:lnTo>
                    <a:lnTo>
                      <a:pt x="4" y="1"/>
                    </a:lnTo>
                    <a:lnTo>
                      <a:pt x="4" y="1"/>
                    </a:lnTo>
                    <a:lnTo>
                      <a:pt x="7" y="2"/>
                    </a:lnTo>
                    <a:lnTo>
                      <a:pt x="7" y="2"/>
                    </a:lnTo>
                    <a:lnTo>
                      <a:pt x="9" y="4"/>
                    </a:lnTo>
                    <a:lnTo>
                      <a:pt x="9" y="4"/>
                    </a:lnTo>
                    <a:lnTo>
                      <a:pt x="12" y="4"/>
                    </a:lnTo>
                    <a:lnTo>
                      <a:pt x="14" y="4"/>
                    </a:lnTo>
                    <a:lnTo>
                      <a:pt x="14" y="4"/>
                    </a:lnTo>
                    <a:lnTo>
                      <a:pt x="15" y="4"/>
                    </a:lnTo>
                    <a:lnTo>
                      <a:pt x="15" y="4"/>
                    </a:lnTo>
                    <a:lnTo>
                      <a:pt x="14" y="3"/>
                    </a:lnTo>
                    <a:lnTo>
                      <a:pt x="14" y="3"/>
                    </a:lnTo>
                    <a:lnTo>
                      <a:pt x="11" y="1"/>
                    </a:lnTo>
                    <a:lnTo>
                      <a:pt x="11" y="1"/>
                    </a:lnTo>
                    <a:lnTo>
                      <a:pt x="9" y="1"/>
                    </a:lnTo>
                    <a:lnTo>
                      <a:pt x="8" y="0"/>
                    </a:lnTo>
                    <a:lnTo>
                      <a:pt x="8" y="0"/>
                    </a:lnTo>
                    <a:lnTo>
                      <a:pt x="4" y="0"/>
                    </a:lnTo>
                    <a:lnTo>
                      <a:pt x="0" y="0"/>
                    </a:lnTo>
                    <a:lnTo>
                      <a:pt x="1" y="0"/>
                    </a:lnTo>
                    <a:close/>
                  </a:path>
                </a:pathLst>
              </a:custGeom>
              <a:grpFill/>
              <a:ln w="12700">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0" name="Freeform 38"/>
              <p:cNvSpPr>
                <a:spLocks/>
              </p:cNvSpPr>
              <p:nvPr/>
            </p:nvSpPr>
            <p:spPr bwMode="auto">
              <a:xfrm>
                <a:off x="4905376" y="3021011"/>
                <a:ext cx="23813" cy="6350"/>
              </a:xfrm>
              <a:custGeom>
                <a:avLst/>
                <a:gdLst>
                  <a:gd name="T0" fmla="*/ 1 w 15"/>
                  <a:gd name="T1" fmla="*/ 0 h 4"/>
                  <a:gd name="T2" fmla="*/ 1 w 15"/>
                  <a:gd name="T3" fmla="*/ 0 h 4"/>
                  <a:gd name="T4" fmla="*/ 4 w 15"/>
                  <a:gd name="T5" fmla="*/ 1 h 4"/>
                  <a:gd name="T6" fmla="*/ 4 w 15"/>
                  <a:gd name="T7" fmla="*/ 1 h 4"/>
                  <a:gd name="T8" fmla="*/ 7 w 15"/>
                  <a:gd name="T9" fmla="*/ 2 h 4"/>
                  <a:gd name="T10" fmla="*/ 7 w 15"/>
                  <a:gd name="T11" fmla="*/ 2 h 4"/>
                  <a:gd name="T12" fmla="*/ 9 w 15"/>
                  <a:gd name="T13" fmla="*/ 4 h 4"/>
                  <a:gd name="T14" fmla="*/ 9 w 15"/>
                  <a:gd name="T15" fmla="*/ 4 h 4"/>
                  <a:gd name="T16" fmla="*/ 12 w 15"/>
                  <a:gd name="T17" fmla="*/ 4 h 4"/>
                  <a:gd name="T18" fmla="*/ 14 w 15"/>
                  <a:gd name="T19" fmla="*/ 4 h 4"/>
                  <a:gd name="T20" fmla="*/ 14 w 15"/>
                  <a:gd name="T21" fmla="*/ 4 h 4"/>
                  <a:gd name="T22" fmla="*/ 15 w 15"/>
                  <a:gd name="T23" fmla="*/ 4 h 4"/>
                  <a:gd name="T24" fmla="*/ 15 w 15"/>
                  <a:gd name="T25" fmla="*/ 4 h 4"/>
                  <a:gd name="T26" fmla="*/ 14 w 15"/>
                  <a:gd name="T27" fmla="*/ 3 h 4"/>
                  <a:gd name="T28" fmla="*/ 14 w 15"/>
                  <a:gd name="T29" fmla="*/ 3 h 4"/>
                  <a:gd name="T30" fmla="*/ 11 w 15"/>
                  <a:gd name="T31" fmla="*/ 1 h 4"/>
                  <a:gd name="T32" fmla="*/ 11 w 15"/>
                  <a:gd name="T33" fmla="*/ 1 h 4"/>
                  <a:gd name="T34" fmla="*/ 9 w 15"/>
                  <a:gd name="T35" fmla="*/ 1 h 4"/>
                  <a:gd name="T36" fmla="*/ 8 w 15"/>
                  <a:gd name="T37" fmla="*/ 0 h 4"/>
                  <a:gd name="T38" fmla="*/ 8 w 15"/>
                  <a:gd name="T39" fmla="*/ 0 h 4"/>
                  <a:gd name="T40" fmla="*/ 4 w 15"/>
                  <a:gd name="T41" fmla="*/ 0 h 4"/>
                  <a:gd name="T42" fmla="*/ 0 w 15"/>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4">
                    <a:moveTo>
                      <a:pt x="1" y="0"/>
                    </a:moveTo>
                    <a:lnTo>
                      <a:pt x="1" y="0"/>
                    </a:lnTo>
                    <a:lnTo>
                      <a:pt x="4" y="1"/>
                    </a:lnTo>
                    <a:lnTo>
                      <a:pt x="4" y="1"/>
                    </a:lnTo>
                    <a:lnTo>
                      <a:pt x="7" y="2"/>
                    </a:lnTo>
                    <a:lnTo>
                      <a:pt x="7" y="2"/>
                    </a:lnTo>
                    <a:lnTo>
                      <a:pt x="9" y="4"/>
                    </a:lnTo>
                    <a:lnTo>
                      <a:pt x="9" y="4"/>
                    </a:lnTo>
                    <a:lnTo>
                      <a:pt x="12" y="4"/>
                    </a:lnTo>
                    <a:lnTo>
                      <a:pt x="14" y="4"/>
                    </a:lnTo>
                    <a:lnTo>
                      <a:pt x="14" y="4"/>
                    </a:lnTo>
                    <a:lnTo>
                      <a:pt x="15" y="4"/>
                    </a:lnTo>
                    <a:lnTo>
                      <a:pt x="15" y="4"/>
                    </a:lnTo>
                    <a:lnTo>
                      <a:pt x="14" y="3"/>
                    </a:lnTo>
                    <a:lnTo>
                      <a:pt x="14" y="3"/>
                    </a:lnTo>
                    <a:lnTo>
                      <a:pt x="11" y="1"/>
                    </a:lnTo>
                    <a:lnTo>
                      <a:pt x="11" y="1"/>
                    </a:lnTo>
                    <a:lnTo>
                      <a:pt x="9" y="1"/>
                    </a:lnTo>
                    <a:lnTo>
                      <a:pt x="8" y="0"/>
                    </a:lnTo>
                    <a:lnTo>
                      <a:pt x="8" y="0"/>
                    </a:lnTo>
                    <a:lnTo>
                      <a:pt x="4" y="0"/>
                    </a:lnTo>
                    <a:lnTo>
                      <a:pt x="0" y="0"/>
                    </a:lnTo>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1" name="Freeform 39"/>
              <p:cNvSpPr>
                <a:spLocks/>
              </p:cNvSpPr>
              <p:nvPr/>
            </p:nvSpPr>
            <p:spPr bwMode="auto">
              <a:xfrm>
                <a:off x="4929188" y="3021011"/>
                <a:ext cx="9525" cy="6350"/>
              </a:xfrm>
              <a:custGeom>
                <a:avLst/>
                <a:gdLst>
                  <a:gd name="T0" fmla="*/ 0 w 6"/>
                  <a:gd name="T1" fmla="*/ 2 h 4"/>
                  <a:gd name="T2" fmla="*/ 0 w 6"/>
                  <a:gd name="T3" fmla="*/ 2 h 4"/>
                  <a:gd name="T4" fmla="*/ 0 w 6"/>
                  <a:gd name="T5" fmla="*/ 3 h 4"/>
                  <a:gd name="T6" fmla="*/ 0 w 6"/>
                  <a:gd name="T7" fmla="*/ 3 h 4"/>
                  <a:gd name="T8" fmla="*/ 1 w 6"/>
                  <a:gd name="T9" fmla="*/ 3 h 4"/>
                  <a:gd name="T10" fmla="*/ 4 w 6"/>
                  <a:gd name="T11" fmla="*/ 4 h 4"/>
                  <a:gd name="T12" fmla="*/ 4 w 6"/>
                  <a:gd name="T13" fmla="*/ 4 h 4"/>
                  <a:gd name="T14" fmla="*/ 6 w 6"/>
                  <a:gd name="T15" fmla="*/ 3 h 4"/>
                  <a:gd name="T16" fmla="*/ 6 w 6"/>
                  <a:gd name="T17" fmla="*/ 3 h 4"/>
                  <a:gd name="T18" fmla="*/ 6 w 6"/>
                  <a:gd name="T19" fmla="*/ 1 h 4"/>
                  <a:gd name="T20" fmla="*/ 6 w 6"/>
                  <a:gd name="T21" fmla="*/ 1 h 4"/>
                  <a:gd name="T22" fmla="*/ 6 w 6"/>
                  <a:gd name="T23" fmla="*/ 0 h 4"/>
                  <a:gd name="T24" fmla="*/ 5 w 6"/>
                  <a:gd name="T25" fmla="*/ 0 h 4"/>
                  <a:gd name="T26" fmla="*/ 5 w 6"/>
                  <a:gd name="T27" fmla="*/ 0 h 4"/>
                  <a:gd name="T28" fmla="*/ 2 w 6"/>
                  <a:gd name="T29" fmla="*/ 0 h 4"/>
                  <a:gd name="T30" fmla="*/ 1 w 6"/>
                  <a:gd name="T31" fmla="*/ 0 h 4"/>
                  <a:gd name="T32" fmla="*/ 1 w 6"/>
                  <a:gd name="T33" fmla="*/ 0 h 4"/>
                  <a:gd name="T34" fmla="*/ 0 w 6"/>
                  <a:gd name="T35" fmla="*/ 2 h 4"/>
                  <a:gd name="T36" fmla="*/ 0 w 6"/>
                  <a:gd name="T3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
                    <a:moveTo>
                      <a:pt x="0" y="2"/>
                    </a:moveTo>
                    <a:lnTo>
                      <a:pt x="0" y="2"/>
                    </a:lnTo>
                    <a:lnTo>
                      <a:pt x="0" y="3"/>
                    </a:lnTo>
                    <a:lnTo>
                      <a:pt x="0" y="3"/>
                    </a:lnTo>
                    <a:lnTo>
                      <a:pt x="1" y="3"/>
                    </a:lnTo>
                    <a:lnTo>
                      <a:pt x="4" y="4"/>
                    </a:lnTo>
                    <a:lnTo>
                      <a:pt x="4" y="4"/>
                    </a:lnTo>
                    <a:lnTo>
                      <a:pt x="6" y="3"/>
                    </a:lnTo>
                    <a:lnTo>
                      <a:pt x="6" y="3"/>
                    </a:lnTo>
                    <a:lnTo>
                      <a:pt x="6" y="1"/>
                    </a:lnTo>
                    <a:lnTo>
                      <a:pt x="6" y="1"/>
                    </a:lnTo>
                    <a:lnTo>
                      <a:pt x="6" y="0"/>
                    </a:lnTo>
                    <a:lnTo>
                      <a:pt x="5" y="0"/>
                    </a:lnTo>
                    <a:lnTo>
                      <a:pt x="5" y="0"/>
                    </a:lnTo>
                    <a:lnTo>
                      <a:pt x="2" y="0"/>
                    </a:lnTo>
                    <a:lnTo>
                      <a:pt x="1" y="0"/>
                    </a:lnTo>
                    <a:lnTo>
                      <a:pt x="1" y="0"/>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2" name="Freeform 40"/>
              <p:cNvSpPr>
                <a:spLocks/>
              </p:cNvSpPr>
              <p:nvPr/>
            </p:nvSpPr>
            <p:spPr bwMode="auto">
              <a:xfrm>
                <a:off x="4918076" y="3016249"/>
                <a:ext cx="11113" cy="6350"/>
              </a:xfrm>
              <a:custGeom>
                <a:avLst/>
                <a:gdLst>
                  <a:gd name="T0" fmla="*/ 4 w 7"/>
                  <a:gd name="T1" fmla="*/ 4 h 4"/>
                  <a:gd name="T2" fmla="*/ 4 w 7"/>
                  <a:gd name="T3" fmla="*/ 4 h 4"/>
                  <a:gd name="T4" fmla="*/ 1 w 7"/>
                  <a:gd name="T5" fmla="*/ 3 h 4"/>
                  <a:gd name="T6" fmla="*/ 1 w 7"/>
                  <a:gd name="T7" fmla="*/ 3 h 4"/>
                  <a:gd name="T8" fmla="*/ 0 w 7"/>
                  <a:gd name="T9" fmla="*/ 2 h 4"/>
                  <a:gd name="T10" fmla="*/ 0 w 7"/>
                  <a:gd name="T11" fmla="*/ 2 h 4"/>
                  <a:gd name="T12" fmla="*/ 1 w 7"/>
                  <a:gd name="T13" fmla="*/ 2 h 4"/>
                  <a:gd name="T14" fmla="*/ 1 w 7"/>
                  <a:gd name="T15" fmla="*/ 2 h 4"/>
                  <a:gd name="T16" fmla="*/ 1 w 7"/>
                  <a:gd name="T17" fmla="*/ 2 h 4"/>
                  <a:gd name="T18" fmla="*/ 3 w 7"/>
                  <a:gd name="T19" fmla="*/ 0 h 4"/>
                  <a:gd name="T20" fmla="*/ 3 w 7"/>
                  <a:gd name="T21" fmla="*/ 0 h 4"/>
                  <a:gd name="T22" fmla="*/ 6 w 7"/>
                  <a:gd name="T23" fmla="*/ 2 h 4"/>
                  <a:gd name="T24" fmla="*/ 6 w 7"/>
                  <a:gd name="T25" fmla="*/ 2 h 4"/>
                  <a:gd name="T26" fmla="*/ 7 w 7"/>
                  <a:gd name="T27" fmla="*/ 2 h 4"/>
                  <a:gd name="T28" fmla="*/ 7 w 7"/>
                  <a:gd name="T29" fmla="*/ 2 h 4"/>
                  <a:gd name="T30" fmla="*/ 5 w 7"/>
                  <a:gd name="T31" fmla="*/ 3 h 4"/>
                  <a:gd name="T32" fmla="*/ 4 w 7"/>
                  <a:gd name="T33" fmla="*/ 4 h 4"/>
                  <a:gd name="T34" fmla="*/ 4 w 7"/>
                  <a:gd name="T3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4">
                    <a:moveTo>
                      <a:pt x="4" y="4"/>
                    </a:moveTo>
                    <a:lnTo>
                      <a:pt x="4" y="4"/>
                    </a:lnTo>
                    <a:lnTo>
                      <a:pt x="1" y="3"/>
                    </a:lnTo>
                    <a:lnTo>
                      <a:pt x="1" y="3"/>
                    </a:lnTo>
                    <a:lnTo>
                      <a:pt x="0" y="2"/>
                    </a:lnTo>
                    <a:lnTo>
                      <a:pt x="0" y="2"/>
                    </a:lnTo>
                    <a:lnTo>
                      <a:pt x="1" y="2"/>
                    </a:lnTo>
                    <a:lnTo>
                      <a:pt x="1" y="2"/>
                    </a:lnTo>
                    <a:lnTo>
                      <a:pt x="1" y="2"/>
                    </a:lnTo>
                    <a:lnTo>
                      <a:pt x="3" y="0"/>
                    </a:lnTo>
                    <a:lnTo>
                      <a:pt x="3" y="0"/>
                    </a:lnTo>
                    <a:lnTo>
                      <a:pt x="6" y="2"/>
                    </a:lnTo>
                    <a:lnTo>
                      <a:pt x="6" y="2"/>
                    </a:lnTo>
                    <a:lnTo>
                      <a:pt x="7" y="2"/>
                    </a:lnTo>
                    <a:lnTo>
                      <a:pt x="7" y="2"/>
                    </a:lnTo>
                    <a:lnTo>
                      <a:pt x="5" y="3"/>
                    </a:lnTo>
                    <a:lnTo>
                      <a:pt x="4" y="4"/>
                    </a:lnTo>
                    <a:lnTo>
                      <a:pt x="4"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3" name="Freeform 41"/>
              <p:cNvSpPr>
                <a:spLocks/>
              </p:cNvSpPr>
              <p:nvPr/>
            </p:nvSpPr>
            <p:spPr bwMode="auto">
              <a:xfrm>
                <a:off x="4895851" y="3013074"/>
                <a:ext cx="15875" cy="6350"/>
              </a:xfrm>
              <a:custGeom>
                <a:avLst/>
                <a:gdLst>
                  <a:gd name="T0" fmla="*/ 2 w 10"/>
                  <a:gd name="T1" fmla="*/ 1 h 4"/>
                  <a:gd name="T2" fmla="*/ 2 w 10"/>
                  <a:gd name="T3" fmla="*/ 1 h 4"/>
                  <a:gd name="T4" fmla="*/ 0 w 10"/>
                  <a:gd name="T5" fmla="*/ 2 h 4"/>
                  <a:gd name="T6" fmla="*/ 2 w 10"/>
                  <a:gd name="T7" fmla="*/ 2 h 4"/>
                  <a:gd name="T8" fmla="*/ 2 w 10"/>
                  <a:gd name="T9" fmla="*/ 2 h 4"/>
                  <a:gd name="T10" fmla="*/ 4 w 10"/>
                  <a:gd name="T11" fmla="*/ 4 h 4"/>
                  <a:gd name="T12" fmla="*/ 4 w 10"/>
                  <a:gd name="T13" fmla="*/ 4 h 4"/>
                  <a:gd name="T14" fmla="*/ 6 w 10"/>
                  <a:gd name="T15" fmla="*/ 4 h 4"/>
                  <a:gd name="T16" fmla="*/ 6 w 10"/>
                  <a:gd name="T17" fmla="*/ 4 h 4"/>
                  <a:gd name="T18" fmla="*/ 6 w 10"/>
                  <a:gd name="T19" fmla="*/ 4 h 4"/>
                  <a:gd name="T20" fmla="*/ 9 w 10"/>
                  <a:gd name="T21" fmla="*/ 2 h 4"/>
                  <a:gd name="T22" fmla="*/ 9 w 10"/>
                  <a:gd name="T23" fmla="*/ 2 h 4"/>
                  <a:gd name="T24" fmla="*/ 10 w 10"/>
                  <a:gd name="T25" fmla="*/ 2 h 4"/>
                  <a:gd name="T26" fmla="*/ 10 w 10"/>
                  <a:gd name="T27" fmla="*/ 2 h 4"/>
                  <a:gd name="T28" fmla="*/ 10 w 10"/>
                  <a:gd name="T29" fmla="*/ 2 h 4"/>
                  <a:gd name="T30" fmla="*/ 9 w 10"/>
                  <a:gd name="T31" fmla="*/ 1 h 4"/>
                  <a:gd name="T32" fmla="*/ 9 w 10"/>
                  <a:gd name="T33" fmla="*/ 1 h 4"/>
                  <a:gd name="T34" fmla="*/ 6 w 10"/>
                  <a:gd name="T35" fmla="*/ 1 h 4"/>
                  <a:gd name="T36" fmla="*/ 6 w 10"/>
                  <a:gd name="T37" fmla="*/ 1 h 4"/>
                  <a:gd name="T38" fmla="*/ 3 w 10"/>
                  <a:gd name="T39" fmla="*/ 0 h 4"/>
                  <a:gd name="T40" fmla="*/ 3 w 10"/>
                  <a:gd name="T41" fmla="*/ 0 h 4"/>
                  <a:gd name="T42" fmla="*/ 2 w 10"/>
                  <a:gd name="T43" fmla="*/ 1 h 4"/>
                  <a:gd name="T44" fmla="*/ 2 w 10"/>
                  <a:gd name="T4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4">
                    <a:moveTo>
                      <a:pt x="2" y="1"/>
                    </a:moveTo>
                    <a:lnTo>
                      <a:pt x="2" y="1"/>
                    </a:lnTo>
                    <a:lnTo>
                      <a:pt x="0" y="2"/>
                    </a:lnTo>
                    <a:lnTo>
                      <a:pt x="2" y="2"/>
                    </a:lnTo>
                    <a:lnTo>
                      <a:pt x="2" y="2"/>
                    </a:lnTo>
                    <a:lnTo>
                      <a:pt x="4" y="4"/>
                    </a:lnTo>
                    <a:lnTo>
                      <a:pt x="4" y="4"/>
                    </a:lnTo>
                    <a:lnTo>
                      <a:pt x="6" y="4"/>
                    </a:lnTo>
                    <a:lnTo>
                      <a:pt x="6" y="4"/>
                    </a:lnTo>
                    <a:lnTo>
                      <a:pt x="6" y="4"/>
                    </a:lnTo>
                    <a:lnTo>
                      <a:pt x="9" y="2"/>
                    </a:lnTo>
                    <a:lnTo>
                      <a:pt x="9" y="2"/>
                    </a:lnTo>
                    <a:lnTo>
                      <a:pt x="10" y="2"/>
                    </a:lnTo>
                    <a:lnTo>
                      <a:pt x="10" y="2"/>
                    </a:lnTo>
                    <a:lnTo>
                      <a:pt x="10" y="2"/>
                    </a:lnTo>
                    <a:lnTo>
                      <a:pt x="9" y="1"/>
                    </a:lnTo>
                    <a:lnTo>
                      <a:pt x="9" y="1"/>
                    </a:lnTo>
                    <a:lnTo>
                      <a:pt x="6" y="1"/>
                    </a:lnTo>
                    <a:lnTo>
                      <a:pt x="6" y="1"/>
                    </a:lnTo>
                    <a:lnTo>
                      <a:pt x="3" y="0"/>
                    </a:lnTo>
                    <a:lnTo>
                      <a:pt x="3" y="0"/>
                    </a:lnTo>
                    <a:lnTo>
                      <a:pt x="2" y="1"/>
                    </a:lnTo>
                    <a:lnTo>
                      <a:pt x="2"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4" name="Freeform 42"/>
              <p:cNvSpPr>
                <a:spLocks/>
              </p:cNvSpPr>
              <p:nvPr/>
            </p:nvSpPr>
            <p:spPr bwMode="auto">
              <a:xfrm>
                <a:off x="4910138" y="3009899"/>
                <a:ext cx="17463" cy="9525"/>
              </a:xfrm>
              <a:custGeom>
                <a:avLst/>
                <a:gdLst>
                  <a:gd name="T0" fmla="*/ 0 w 11"/>
                  <a:gd name="T1" fmla="*/ 1 h 6"/>
                  <a:gd name="T2" fmla="*/ 0 w 11"/>
                  <a:gd name="T3" fmla="*/ 1 h 6"/>
                  <a:gd name="T4" fmla="*/ 0 w 11"/>
                  <a:gd name="T5" fmla="*/ 2 h 6"/>
                  <a:gd name="T6" fmla="*/ 0 w 11"/>
                  <a:gd name="T7" fmla="*/ 2 h 6"/>
                  <a:gd name="T8" fmla="*/ 1 w 11"/>
                  <a:gd name="T9" fmla="*/ 3 h 6"/>
                  <a:gd name="T10" fmla="*/ 1 w 11"/>
                  <a:gd name="T11" fmla="*/ 3 h 6"/>
                  <a:gd name="T12" fmla="*/ 2 w 11"/>
                  <a:gd name="T13" fmla="*/ 4 h 6"/>
                  <a:gd name="T14" fmla="*/ 2 w 11"/>
                  <a:gd name="T15" fmla="*/ 4 h 6"/>
                  <a:gd name="T16" fmla="*/ 1 w 11"/>
                  <a:gd name="T17" fmla="*/ 6 h 6"/>
                  <a:gd name="T18" fmla="*/ 1 w 11"/>
                  <a:gd name="T19" fmla="*/ 6 h 6"/>
                  <a:gd name="T20" fmla="*/ 2 w 11"/>
                  <a:gd name="T21" fmla="*/ 6 h 6"/>
                  <a:gd name="T22" fmla="*/ 2 w 11"/>
                  <a:gd name="T23" fmla="*/ 6 h 6"/>
                  <a:gd name="T24" fmla="*/ 3 w 11"/>
                  <a:gd name="T25" fmla="*/ 6 h 6"/>
                  <a:gd name="T26" fmla="*/ 3 w 11"/>
                  <a:gd name="T27" fmla="*/ 6 h 6"/>
                  <a:gd name="T28" fmla="*/ 3 w 11"/>
                  <a:gd name="T29" fmla="*/ 4 h 6"/>
                  <a:gd name="T30" fmla="*/ 3 w 11"/>
                  <a:gd name="T31" fmla="*/ 4 h 6"/>
                  <a:gd name="T32" fmla="*/ 5 w 11"/>
                  <a:gd name="T33" fmla="*/ 3 h 6"/>
                  <a:gd name="T34" fmla="*/ 5 w 11"/>
                  <a:gd name="T35" fmla="*/ 3 h 6"/>
                  <a:gd name="T36" fmla="*/ 6 w 11"/>
                  <a:gd name="T37" fmla="*/ 3 h 6"/>
                  <a:gd name="T38" fmla="*/ 6 w 11"/>
                  <a:gd name="T39" fmla="*/ 3 h 6"/>
                  <a:gd name="T40" fmla="*/ 10 w 11"/>
                  <a:gd name="T41" fmla="*/ 3 h 6"/>
                  <a:gd name="T42" fmla="*/ 10 w 11"/>
                  <a:gd name="T43" fmla="*/ 3 h 6"/>
                  <a:gd name="T44" fmla="*/ 11 w 11"/>
                  <a:gd name="T45" fmla="*/ 2 h 6"/>
                  <a:gd name="T46" fmla="*/ 11 w 11"/>
                  <a:gd name="T47" fmla="*/ 2 h 6"/>
                  <a:gd name="T48" fmla="*/ 6 w 11"/>
                  <a:gd name="T49" fmla="*/ 2 h 6"/>
                  <a:gd name="T50" fmla="*/ 6 w 11"/>
                  <a:gd name="T51" fmla="*/ 2 h 6"/>
                  <a:gd name="T52" fmla="*/ 5 w 11"/>
                  <a:gd name="T53" fmla="*/ 1 h 6"/>
                  <a:gd name="T54" fmla="*/ 5 w 11"/>
                  <a:gd name="T55" fmla="*/ 1 h 6"/>
                  <a:gd name="T56" fmla="*/ 2 w 11"/>
                  <a:gd name="T57" fmla="*/ 0 h 6"/>
                  <a:gd name="T58" fmla="*/ 2 w 11"/>
                  <a:gd name="T59" fmla="*/ 0 h 6"/>
                  <a:gd name="T60" fmla="*/ 0 w 11"/>
                  <a:gd name="T61" fmla="*/ 1 h 6"/>
                  <a:gd name="T62" fmla="*/ 0 w 11"/>
                  <a:gd name="T6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6">
                    <a:moveTo>
                      <a:pt x="0" y="1"/>
                    </a:moveTo>
                    <a:lnTo>
                      <a:pt x="0" y="1"/>
                    </a:lnTo>
                    <a:lnTo>
                      <a:pt x="0" y="2"/>
                    </a:lnTo>
                    <a:lnTo>
                      <a:pt x="0" y="2"/>
                    </a:lnTo>
                    <a:lnTo>
                      <a:pt x="1" y="3"/>
                    </a:lnTo>
                    <a:lnTo>
                      <a:pt x="1" y="3"/>
                    </a:lnTo>
                    <a:lnTo>
                      <a:pt x="2" y="4"/>
                    </a:lnTo>
                    <a:lnTo>
                      <a:pt x="2" y="4"/>
                    </a:lnTo>
                    <a:lnTo>
                      <a:pt x="1" y="6"/>
                    </a:lnTo>
                    <a:lnTo>
                      <a:pt x="1" y="6"/>
                    </a:lnTo>
                    <a:lnTo>
                      <a:pt x="2" y="6"/>
                    </a:lnTo>
                    <a:lnTo>
                      <a:pt x="2" y="6"/>
                    </a:lnTo>
                    <a:lnTo>
                      <a:pt x="3" y="6"/>
                    </a:lnTo>
                    <a:lnTo>
                      <a:pt x="3" y="6"/>
                    </a:lnTo>
                    <a:lnTo>
                      <a:pt x="3" y="4"/>
                    </a:lnTo>
                    <a:lnTo>
                      <a:pt x="3" y="4"/>
                    </a:lnTo>
                    <a:lnTo>
                      <a:pt x="5" y="3"/>
                    </a:lnTo>
                    <a:lnTo>
                      <a:pt x="5" y="3"/>
                    </a:lnTo>
                    <a:lnTo>
                      <a:pt x="6" y="3"/>
                    </a:lnTo>
                    <a:lnTo>
                      <a:pt x="6" y="3"/>
                    </a:lnTo>
                    <a:lnTo>
                      <a:pt x="10" y="3"/>
                    </a:lnTo>
                    <a:lnTo>
                      <a:pt x="10" y="3"/>
                    </a:lnTo>
                    <a:lnTo>
                      <a:pt x="11" y="2"/>
                    </a:lnTo>
                    <a:lnTo>
                      <a:pt x="11" y="2"/>
                    </a:lnTo>
                    <a:lnTo>
                      <a:pt x="6" y="2"/>
                    </a:lnTo>
                    <a:lnTo>
                      <a:pt x="6" y="2"/>
                    </a:lnTo>
                    <a:lnTo>
                      <a:pt x="5" y="1"/>
                    </a:lnTo>
                    <a:lnTo>
                      <a:pt x="5" y="1"/>
                    </a:lnTo>
                    <a:lnTo>
                      <a:pt x="2" y="0"/>
                    </a:lnTo>
                    <a:lnTo>
                      <a:pt x="2"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5" name="Freeform 43"/>
              <p:cNvSpPr>
                <a:spLocks/>
              </p:cNvSpPr>
              <p:nvPr/>
            </p:nvSpPr>
            <p:spPr bwMode="auto">
              <a:xfrm>
                <a:off x="4914901" y="3006724"/>
                <a:ext cx="30163" cy="7938"/>
              </a:xfrm>
              <a:custGeom>
                <a:avLst/>
                <a:gdLst>
                  <a:gd name="T0" fmla="*/ 0 w 19"/>
                  <a:gd name="T1" fmla="*/ 1 h 5"/>
                  <a:gd name="T2" fmla="*/ 0 w 19"/>
                  <a:gd name="T3" fmla="*/ 1 h 5"/>
                  <a:gd name="T4" fmla="*/ 1 w 19"/>
                  <a:gd name="T5" fmla="*/ 2 h 5"/>
                  <a:gd name="T6" fmla="*/ 1 w 19"/>
                  <a:gd name="T7" fmla="*/ 2 h 5"/>
                  <a:gd name="T8" fmla="*/ 5 w 19"/>
                  <a:gd name="T9" fmla="*/ 3 h 5"/>
                  <a:gd name="T10" fmla="*/ 5 w 19"/>
                  <a:gd name="T11" fmla="*/ 3 h 5"/>
                  <a:gd name="T12" fmla="*/ 6 w 19"/>
                  <a:gd name="T13" fmla="*/ 3 h 5"/>
                  <a:gd name="T14" fmla="*/ 6 w 19"/>
                  <a:gd name="T15" fmla="*/ 3 h 5"/>
                  <a:gd name="T16" fmla="*/ 10 w 19"/>
                  <a:gd name="T17" fmla="*/ 4 h 5"/>
                  <a:gd name="T18" fmla="*/ 10 w 19"/>
                  <a:gd name="T19" fmla="*/ 4 h 5"/>
                  <a:gd name="T20" fmla="*/ 13 w 19"/>
                  <a:gd name="T21" fmla="*/ 4 h 5"/>
                  <a:gd name="T22" fmla="*/ 13 w 19"/>
                  <a:gd name="T23" fmla="*/ 4 h 5"/>
                  <a:gd name="T24" fmla="*/ 15 w 19"/>
                  <a:gd name="T25" fmla="*/ 5 h 5"/>
                  <a:gd name="T26" fmla="*/ 15 w 19"/>
                  <a:gd name="T27" fmla="*/ 5 h 5"/>
                  <a:gd name="T28" fmla="*/ 17 w 19"/>
                  <a:gd name="T29" fmla="*/ 5 h 5"/>
                  <a:gd name="T30" fmla="*/ 17 w 19"/>
                  <a:gd name="T31" fmla="*/ 5 h 5"/>
                  <a:gd name="T32" fmla="*/ 19 w 19"/>
                  <a:gd name="T33" fmla="*/ 5 h 5"/>
                  <a:gd name="T34" fmla="*/ 19 w 19"/>
                  <a:gd name="T35" fmla="*/ 5 h 5"/>
                  <a:gd name="T36" fmla="*/ 19 w 19"/>
                  <a:gd name="T37" fmla="*/ 3 h 5"/>
                  <a:gd name="T38" fmla="*/ 19 w 19"/>
                  <a:gd name="T39" fmla="*/ 3 h 5"/>
                  <a:gd name="T40" fmla="*/ 18 w 19"/>
                  <a:gd name="T41" fmla="*/ 2 h 5"/>
                  <a:gd name="T42" fmla="*/ 17 w 19"/>
                  <a:gd name="T43" fmla="*/ 2 h 5"/>
                  <a:gd name="T44" fmla="*/ 17 w 19"/>
                  <a:gd name="T45" fmla="*/ 2 h 5"/>
                  <a:gd name="T46" fmla="*/ 14 w 19"/>
                  <a:gd name="T47" fmla="*/ 1 h 5"/>
                  <a:gd name="T48" fmla="*/ 14 w 19"/>
                  <a:gd name="T49" fmla="*/ 1 h 5"/>
                  <a:gd name="T50" fmla="*/ 10 w 19"/>
                  <a:gd name="T51" fmla="*/ 1 h 5"/>
                  <a:gd name="T52" fmla="*/ 10 w 19"/>
                  <a:gd name="T53" fmla="*/ 1 h 5"/>
                  <a:gd name="T54" fmla="*/ 8 w 19"/>
                  <a:gd name="T55" fmla="*/ 1 h 5"/>
                  <a:gd name="T56" fmla="*/ 8 w 19"/>
                  <a:gd name="T57" fmla="*/ 1 h 5"/>
                  <a:gd name="T58" fmla="*/ 7 w 19"/>
                  <a:gd name="T59" fmla="*/ 0 h 5"/>
                  <a:gd name="T60" fmla="*/ 6 w 19"/>
                  <a:gd name="T61" fmla="*/ 0 h 5"/>
                  <a:gd name="T62" fmla="*/ 6 w 19"/>
                  <a:gd name="T63" fmla="*/ 0 h 5"/>
                  <a:gd name="T64" fmla="*/ 3 w 19"/>
                  <a:gd name="T65" fmla="*/ 0 h 5"/>
                  <a:gd name="T66" fmla="*/ 3 w 19"/>
                  <a:gd name="T67" fmla="*/ 0 h 5"/>
                  <a:gd name="T68" fmla="*/ 0 w 19"/>
                  <a:gd name="T69" fmla="*/ 0 h 5"/>
                  <a:gd name="T70" fmla="*/ 0 w 19"/>
                  <a:gd name="T71" fmla="*/ 0 h 5"/>
                  <a:gd name="T72" fmla="*/ 0 w 19"/>
                  <a:gd name="T73" fmla="*/ 1 h 5"/>
                  <a:gd name="T74" fmla="*/ 0 w 19"/>
                  <a:gd name="T75" fmla="*/ 1 h 5"/>
                  <a:gd name="T76" fmla="*/ 0 w 19"/>
                  <a:gd name="T7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 h="5">
                    <a:moveTo>
                      <a:pt x="0" y="1"/>
                    </a:moveTo>
                    <a:lnTo>
                      <a:pt x="0" y="1"/>
                    </a:lnTo>
                    <a:lnTo>
                      <a:pt x="1" y="2"/>
                    </a:lnTo>
                    <a:lnTo>
                      <a:pt x="1" y="2"/>
                    </a:lnTo>
                    <a:lnTo>
                      <a:pt x="5" y="3"/>
                    </a:lnTo>
                    <a:lnTo>
                      <a:pt x="5" y="3"/>
                    </a:lnTo>
                    <a:lnTo>
                      <a:pt x="6" y="3"/>
                    </a:lnTo>
                    <a:lnTo>
                      <a:pt x="6" y="3"/>
                    </a:lnTo>
                    <a:lnTo>
                      <a:pt x="10" y="4"/>
                    </a:lnTo>
                    <a:lnTo>
                      <a:pt x="10" y="4"/>
                    </a:lnTo>
                    <a:lnTo>
                      <a:pt x="13" y="4"/>
                    </a:lnTo>
                    <a:lnTo>
                      <a:pt x="13" y="4"/>
                    </a:lnTo>
                    <a:lnTo>
                      <a:pt x="15" y="5"/>
                    </a:lnTo>
                    <a:lnTo>
                      <a:pt x="15" y="5"/>
                    </a:lnTo>
                    <a:lnTo>
                      <a:pt x="17" y="5"/>
                    </a:lnTo>
                    <a:lnTo>
                      <a:pt x="17" y="5"/>
                    </a:lnTo>
                    <a:lnTo>
                      <a:pt x="19" y="5"/>
                    </a:lnTo>
                    <a:lnTo>
                      <a:pt x="19" y="5"/>
                    </a:lnTo>
                    <a:lnTo>
                      <a:pt x="19" y="3"/>
                    </a:lnTo>
                    <a:lnTo>
                      <a:pt x="19" y="3"/>
                    </a:lnTo>
                    <a:lnTo>
                      <a:pt x="18" y="2"/>
                    </a:lnTo>
                    <a:lnTo>
                      <a:pt x="17" y="2"/>
                    </a:lnTo>
                    <a:lnTo>
                      <a:pt x="17" y="2"/>
                    </a:lnTo>
                    <a:lnTo>
                      <a:pt x="14" y="1"/>
                    </a:lnTo>
                    <a:lnTo>
                      <a:pt x="14" y="1"/>
                    </a:lnTo>
                    <a:lnTo>
                      <a:pt x="10" y="1"/>
                    </a:lnTo>
                    <a:lnTo>
                      <a:pt x="10" y="1"/>
                    </a:lnTo>
                    <a:lnTo>
                      <a:pt x="8" y="1"/>
                    </a:lnTo>
                    <a:lnTo>
                      <a:pt x="8" y="1"/>
                    </a:lnTo>
                    <a:lnTo>
                      <a:pt x="7" y="0"/>
                    </a:lnTo>
                    <a:lnTo>
                      <a:pt x="6" y="0"/>
                    </a:lnTo>
                    <a:lnTo>
                      <a:pt x="6" y="0"/>
                    </a:lnTo>
                    <a:lnTo>
                      <a:pt x="3" y="0"/>
                    </a:lnTo>
                    <a:lnTo>
                      <a:pt x="3" y="0"/>
                    </a:lnTo>
                    <a:lnTo>
                      <a:pt x="0" y="0"/>
                    </a:lnTo>
                    <a:lnTo>
                      <a:pt x="0" y="0"/>
                    </a:lnTo>
                    <a:lnTo>
                      <a:pt x="0" y="1"/>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6" name="Freeform 44"/>
              <p:cNvSpPr>
                <a:spLocks/>
              </p:cNvSpPr>
              <p:nvPr/>
            </p:nvSpPr>
            <p:spPr bwMode="auto">
              <a:xfrm>
                <a:off x="4927601" y="2995611"/>
                <a:ext cx="20638" cy="6350"/>
              </a:xfrm>
              <a:custGeom>
                <a:avLst/>
                <a:gdLst>
                  <a:gd name="T0" fmla="*/ 0 w 13"/>
                  <a:gd name="T1" fmla="*/ 1 h 4"/>
                  <a:gd name="T2" fmla="*/ 0 w 13"/>
                  <a:gd name="T3" fmla="*/ 1 h 4"/>
                  <a:gd name="T4" fmla="*/ 0 w 13"/>
                  <a:gd name="T5" fmla="*/ 2 h 4"/>
                  <a:gd name="T6" fmla="*/ 0 w 13"/>
                  <a:gd name="T7" fmla="*/ 2 h 4"/>
                  <a:gd name="T8" fmla="*/ 0 w 13"/>
                  <a:gd name="T9" fmla="*/ 2 h 4"/>
                  <a:gd name="T10" fmla="*/ 0 w 13"/>
                  <a:gd name="T11" fmla="*/ 3 h 4"/>
                  <a:gd name="T12" fmla="*/ 2 w 13"/>
                  <a:gd name="T13" fmla="*/ 3 h 4"/>
                  <a:gd name="T14" fmla="*/ 2 w 13"/>
                  <a:gd name="T15" fmla="*/ 3 h 4"/>
                  <a:gd name="T16" fmla="*/ 7 w 13"/>
                  <a:gd name="T17" fmla="*/ 4 h 4"/>
                  <a:gd name="T18" fmla="*/ 7 w 13"/>
                  <a:gd name="T19" fmla="*/ 4 h 4"/>
                  <a:gd name="T20" fmla="*/ 11 w 13"/>
                  <a:gd name="T21" fmla="*/ 4 h 4"/>
                  <a:gd name="T22" fmla="*/ 11 w 13"/>
                  <a:gd name="T23" fmla="*/ 3 h 4"/>
                  <a:gd name="T24" fmla="*/ 13 w 13"/>
                  <a:gd name="T25" fmla="*/ 3 h 4"/>
                  <a:gd name="T26" fmla="*/ 13 w 13"/>
                  <a:gd name="T27" fmla="*/ 3 h 4"/>
                  <a:gd name="T28" fmla="*/ 13 w 13"/>
                  <a:gd name="T29" fmla="*/ 1 h 4"/>
                  <a:gd name="T30" fmla="*/ 11 w 13"/>
                  <a:gd name="T31" fmla="*/ 0 h 4"/>
                  <a:gd name="T32" fmla="*/ 11 w 13"/>
                  <a:gd name="T33" fmla="*/ 0 h 4"/>
                  <a:gd name="T34" fmla="*/ 9 w 13"/>
                  <a:gd name="T35" fmla="*/ 0 h 4"/>
                  <a:gd name="T36" fmla="*/ 7 w 13"/>
                  <a:gd name="T37" fmla="*/ 0 h 4"/>
                  <a:gd name="T38" fmla="*/ 7 w 13"/>
                  <a:gd name="T39" fmla="*/ 0 h 4"/>
                  <a:gd name="T40" fmla="*/ 3 w 13"/>
                  <a:gd name="T41" fmla="*/ 1 h 4"/>
                  <a:gd name="T42" fmla="*/ 3 w 13"/>
                  <a:gd name="T43" fmla="*/ 1 h 4"/>
                  <a:gd name="T44" fmla="*/ 0 w 13"/>
                  <a:gd name="T45" fmla="*/ 1 h 4"/>
                  <a:gd name="T46" fmla="*/ 0 w 13"/>
                  <a:gd name="T4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4">
                    <a:moveTo>
                      <a:pt x="0" y="1"/>
                    </a:moveTo>
                    <a:lnTo>
                      <a:pt x="0" y="1"/>
                    </a:lnTo>
                    <a:lnTo>
                      <a:pt x="0" y="2"/>
                    </a:lnTo>
                    <a:lnTo>
                      <a:pt x="0" y="2"/>
                    </a:lnTo>
                    <a:lnTo>
                      <a:pt x="0" y="2"/>
                    </a:lnTo>
                    <a:lnTo>
                      <a:pt x="0" y="3"/>
                    </a:lnTo>
                    <a:lnTo>
                      <a:pt x="2" y="3"/>
                    </a:lnTo>
                    <a:lnTo>
                      <a:pt x="2" y="3"/>
                    </a:lnTo>
                    <a:lnTo>
                      <a:pt x="7" y="4"/>
                    </a:lnTo>
                    <a:lnTo>
                      <a:pt x="7" y="4"/>
                    </a:lnTo>
                    <a:lnTo>
                      <a:pt x="11" y="4"/>
                    </a:lnTo>
                    <a:lnTo>
                      <a:pt x="11" y="3"/>
                    </a:lnTo>
                    <a:lnTo>
                      <a:pt x="13" y="3"/>
                    </a:lnTo>
                    <a:lnTo>
                      <a:pt x="13" y="3"/>
                    </a:lnTo>
                    <a:lnTo>
                      <a:pt x="13" y="1"/>
                    </a:lnTo>
                    <a:lnTo>
                      <a:pt x="11" y="0"/>
                    </a:lnTo>
                    <a:lnTo>
                      <a:pt x="11" y="0"/>
                    </a:lnTo>
                    <a:lnTo>
                      <a:pt x="9" y="0"/>
                    </a:lnTo>
                    <a:lnTo>
                      <a:pt x="7" y="0"/>
                    </a:lnTo>
                    <a:lnTo>
                      <a:pt x="7" y="0"/>
                    </a:lnTo>
                    <a:lnTo>
                      <a:pt x="3" y="1"/>
                    </a:lnTo>
                    <a:lnTo>
                      <a:pt x="3" y="1"/>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7" name="Freeform 45"/>
              <p:cNvSpPr>
                <a:spLocks/>
              </p:cNvSpPr>
              <p:nvPr/>
            </p:nvSpPr>
            <p:spPr bwMode="auto">
              <a:xfrm>
                <a:off x="4902201" y="3044824"/>
                <a:ext cx="17463" cy="12700"/>
              </a:xfrm>
              <a:custGeom>
                <a:avLst/>
                <a:gdLst>
                  <a:gd name="T0" fmla="*/ 1 w 11"/>
                  <a:gd name="T1" fmla="*/ 1 h 8"/>
                  <a:gd name="T2" fmla="*/ 1 w 11"/>
                  <a:gd name="T3" fmla="*/ 1 h 8"/>
                  <a:gd name="T4" fmla="*/ 1 w 11"/>
                  <a:gd name="T5" fmla="*/ 3 h 8"/>
                  <a:gd name="T6" fmla="*/ 1 w 11"/>
                  <a:gd name="T7" fmla="*/ 3 h 8"/>
                  <a:gd name="T8" fmla="*/ 1 w 11"/>
                  <a:gd name="T9" fmla="*/ 3 h 8"/>
                  <a:gd name="T10" fmla="*/ 1 w 11"/>
                  <a:gd name="T11" fmla="*/ 3 h 8"/>
                  <a:gd name="T12" fmla="*/ 1 w 11"/>
                  <a:gd name="T13" fmla="*/ 3 h 8"/>
                  <a:gd name="T14" fmla="*/ 2 w 11"/>
                  <a:gd name="T15" fmla="*/ 4 h 8"/>
                  <a:gd name="T16" fmla="*/ 1 w 11"/>
                  <a:gd name="T17" fmla="*/ 4 h 8"/>
                  <a:gd name="T18" fmla="*/ 1 w 11"/>
                  <a:gd name="T19" fmla="*/ 4 h 8"/>
                  <a:gd name="T20" fmla="*/ 0 w 11"/>
                  <a:gd name="T21" fmla="*/ 5 h 8"/>
                  <a:gd name="T22" fmla="*/ 0 w 11"/>
                  <a:gd name="T23" fmla="*/ 5 h 8"/>
                  <a:gd name="T24" fmla="*/ 0 w 11"/>
                  <a:gd name="T25" fmla="*/ 7 h 8"/>
                  <a:gd name="T26" fmla="*/ 0 w 11"/>
                  <a:gd name="T27" fmla="*/ 7 h 8"/>
                  <a:gd name="T28" fmla="*/ 2 w 11"/>
                  <a:gd name="T29" fmla="*/ 8 h 8"/>
                  <a:gd name="T30" fmla="*/ 2 w 11"/>
                  <a:gd name="T31" fmla="*/ 8 h 8"/>
                  <a:gd name="T32" fmla="*/ 8 w 11"/>
                  <a:gd name="T33" fmla="*/ 7 h 8"/>
                  <a:gd name="T34" fmla="*/ 8 w 11"/>
                  <a:gd name="T35" fmla="*/ 7 h 8"/>
                  <a:gd name="T36" fmla="*/ 9 w 11"/>
                  <a:gd name="T37" fmla="*/ 7 h 8"/>
                  <a:gd name="T38" fmla="*/ 9 w 11"/>
                  <a:gd name="T39" fmla="*/ 7 h 8"/>
                  <a:gd name="T40" fmla="*/ 10 w 11"/>
                  <a:gd name="T41" fmla="*/ 5 h 8"/>
                  <a:gd name="T42" fmla="*/ 10 w 11"/>
                  <a:gd name="T43" fmla="*/ 5 h 8"/>
                  <a:gd name="T44" fmla="*/ 10 w 11"/>
                  <a:gd name="T45" fmla="*/ 3 h 8"/>
                  <a:gd name="T46" fmla="*/ 10 w 11"/>
                  <a:gd name="T47" fmla="*/ 3 h 8"/>
                  <a:gd name="T48" fmla="*/ 10 w 11"/>
                  <a:gd name="T49" fmla="*/ 2 h 8"/>
                  <a:gd name="T50" fmla="*/ 10 w 11"/>
                  <a:gd name="T51" fmla="*/ 2 h 8"/>
                  <a:gd name="T52" fmla="*/ 11 w 11"/>
                  <a:gd name="T53" fmla="*/ 1 h 8"/>
                  <a:gd name="T54" fmla="*/ 11 w 11"/>
                  <a:gd name="T55" fmla="*/ 1 h 8"/>
                  <a:gd name="T56" fmla="*/ 9 w 11"/>
                  <a:gd name="T57" fmla="*/ 1 h 8"/>
                  <a:gd name="T58" fmla="*/ 9 w 11"/>
                  <a:gd name="T59" fmla="*/ 1 h 8"/>
                  <a:gd name="T60" fmla="*/ 7 w 11"/>
                  <a:gd name="T61" fmla="*/ 2 h 8"/>
                  <a:gd name="T62" fmla="*/ 7 w 11"/>
                  <a:gd name="T63" fmla="*/ 2 h 8"/>
                  <a:gd name="T64" fmla="*/ 5 w 11"/>
                  <a:gd name="T65" fmla="*/ 1 h 8"/>
                  <a:gd name="T66" fmla="*/ 5 w 11"/>
                  <a:gd name="T67" fmla="*/ 1 h 8"/>
                  <a:gd name="T68" fmla="*/ 3 w 11"/>
                  <a:gd name="T69" fmla="*/ 0 h 8"/>
                  <a:gd name="T70" fmla="*/ 3 w 11"/>
                  <a:gd name="T71" fmla="*/ 0 h 8"/>
                  <a:gd name="T72" fmla="*/ 1 w 11"/>
                  <a:gd name="T73" fmla="*/ 1 h 8"/>
                  <a:gd name="T74" fmla="*/ 1 w 11"/>
                  <a:gd name="T7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 h="8">
                    <a:moveTo>
                      <a:pt x="1" y="1"/>
                    </a:moveTo>
                    <a:lnTo>
                      <a:pt x="1" y="1"/>
                    </a:lnTo>
                    <a:lnTo>
                      <a:pt x="1" y="3"/>
                    </a:lnTo>
                    <a:lnTo>
                      <a:pt x="1" y="3"/>
                    </a:lnTo>
                    <a:lnTo>
                      <a:pt x="1" y="3"/>
                    </a:lnTo>
                    <a:lnTo>
                      <a:pt x="1" y="3"/>
                    </a:lnTo>
                    <a:lnTo>
                      <a:pt x="1" y="3"/>
                    </a:lnTo>
                    <a:lnTo>
                      <a:pt x="2" y="4"/>
                    </a:lnTo>
                    <a:lnTo>
                      <a:pt x="1" y="4"/>
                    </a:lnTo>
                    <a:lnTo>
                      <a:pt x="1" y="4"/>
                    </a:lnTo>
                    <a:lnTo>
                      <a:pt x="0" y="5"/>
                    </a:lnTo>
                    <a:lnTo>
                      <a:pt x="0" y="5"/>
                    </a:lnTo>
                    <a:lnTo>
                      <a:pt x="0" y="7"/>
                    </a:lnTo>
                    <a:lnTo>
                      <a:pt x="0" y="7"/>
                    </a:lnTo>
                    <a:lnTo>
                      <a:pt x="2" y="8"/>
                    </a:lnTo>
                    <a:lnTo>
                      <a:pt x="2" y="8"/>
                    </a:lnTo>
                    <a:lnTo>
                      <a:pt x="8" y="7"/>
                    </a:lnTo>
                    <a:lnTo>
                      <a:pt x="8" y="7"/>
                    </a:lnTo>
                    <a:lnTo>
                      <a:pt x="9" y="7"/>
                    </a:lnTo>
                    <a:lnTo>
                      <a:pt x="9" y="7"/>
                    </a:lnTo>
                    <a:lnTo>
                      <a:pt x="10" y="5"/>
                    </a:lnTo>
                    <a:lnTo>
                      <a:pt x="10" y="5"/>
                    </a:lnTo>
                    <a:lnTo>
                      <a:pt x="10" y="3"/>
                    </a:lnTo>
                    <a:lnTo>
                      <a:pt x="10" y="3"/>
                    </a:lnTo>
                    <a:lnTo>
                      <a:pt x="10" y="2"/>
                    </a:lnTo>
                    <a:lnTo>
                      <a:pt x="10" y="2"/>
                    </a:lnTo>
                    <a:lnTo>
                      <a:pt x="11" y="1"/>
                    </a:lnTo>
                    <a:lnTo>
                      <a:pt x="11" y="1"/>
                    </a:lnTo>
                    <a:lnTo>
                      <a:pt x="9" y="1"/>
                    </a:lnTo>
                    <a:lnTo>
                      <a:pt x="9" y="1"/>
                    </a:lnTo>
                    <a:lnTo>
                      <a:pt x="7" y="2"/>
                    </a:lnTo>
                    <a:lnTo>
                      <a:pt x="7" y="2"/>
                    </a:lnTo>
                    <a:lnTo>
                      <a:pt x="5" y="1"/>
                    </a:lnTo>
                    <a:lnTo>
                      <a:pt x="5" y="1"/>
                    </a:lnTo>
                    <a:lnTo>
                      <a:pt x="3" y="0"/>
                    </a:lnTo>
                    <a:lnTo>
                      <a:pt x="3" y="0"/>
                    </a:lnTo>
                    <a:lnTo>
                      <a:pt x="1" y="1"/>
                    </a:lnTo>
                    <a:lnTo>
                      <a:pt x="1"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8" name="Freeform 46"/>
              <p:cNvSpPr>
                <a:spLocks/>
              </p:cNvSpPr>
              <p:nvPr/>
            </p:nvSpPr>
            <p:spPr bwMode="auto">
              <a:xfrm>
                <a:off x="4916488" y="3038474"/>
                <a:ext cx="28575" cy="14288"/>
              </a:xfrm>
              <a:custGeom>
                <a:avLst/>
                <a:gdLst>
                  <a:gd name="T0" fmla="*/ 0 w 18"/>
                  <a:gd name="T1" fmla="*/ 1 h 9"/>
                  <a:gd name="T2" fmla="*/ 0 w 18"/>
                  <a:gd name="T3" fmla="*/ 1 h 9"/>
                  <a:gd name="T4" fmla="*/ 0 w 18"/>
                  <a:gd name="T5" fmla="*/ 3 h 9"/>
                  <a:gd name="T6" fmla="*/ 0 w 18"/>
                  <a:gd name="T7" fmla="*/ 3 h 9"/>
                  <a:gd name="T8" fmla="*/ 2 w 18"/>
                  <a:gd name="T9" fmla="*/ 4 h 9"/>
                  <a:gd name="T10" fmla="*/ 2 w 18"/>
                  <a:gd name="T11" fmla="*/ 4 h 9"/>
                  <a:gd name="T12" fmla="*/ 2 w 18"/>
                  <a:gd name="T13" fmla="*/ 4 h 9"/>
                  <a:gd name="T14" fmla="*/ 2 w 18"/>
                  <a:gd name="T15" fmla="*/ 4 h 9"/>
                  <a:gd name="T16" fmla="*/ 2 w 18"/>
                  <a:gd name="T17" fmla="*/ 5 h 9"/>
                  <a:gd name="T18" fmla="*/ 2 w 18"/>
                  <a:gd name="T19" fmla="*/ 6 h 9"/>
                  <a:gd name="T20" fmla="*/ 1 w 18"/>
                  <a:gd name="T21" fmla="*/ 7 h 9"/>
                  <a:gd name="T22" fmla="*/ 1 w 18"/>
                  <a:gd name="T23" fmla="*/ 7 h 9"/>
                  <a:gd name="T24" fmla="*/ 2 w 18"/>
                  <a:gd name="T25" fmla="*/ 8 h 9"/>
                  <a:gd name="T26" fmla="*/ 2 w 18"/>
                  <a:gd name="T27" fmla="*/ 8 h 9"/>
                  <a:gd name="T28" fmla="*/ 4 w 18"/>
                  <a:gd name="T29" fmla="*/ 9 h 9"/>
                  <a:gd name="T30" fmla="*/ 4 w 18"/>
                  <a:gd name="T31" fmla="*/ 9 h 9"/>
                  <a:gd name="T32" fmla="*/ 5 w 18"/>
                  <a:gd name="T33" fmla="*/ 9 h 9"/>
                  <a:gd name="T34" fmla="*/ 5 w 18"/>
                  <a:gd name="T35" fmla="*/ 9 h 9"/>
                  <a:gd name="T36" fmla="*/ 8 w 18"/>
                  <a:gd name="T37" fmla="*/ 9 h 9"/>
                  <a:gd name="T38" fmla="*/ 8 w 18"/>
                  <a:gd name="T39" fmla="*/ 9 h 9"/>
                  <a:gd name="T40" fmla="*/ 9 w 18"/>
                  <a:gd name="T41" fmla="*/ 9 h 9"/>
                  <a:gd name="T42" fmla="*/ 9 w 18"/>
                  <a:gd name="T43" fmla="*/ 9 h 9"/>
                  <a:gd name="T44" fmla="*/ 10 w 18"/>
                  <a:gd name="T45" fmla="*/ 8 h 9"/>
                  <a:gd name="T46" fmla="*/ 10 w 18"/>
                  <a:gd name="T47" fmla="*/ 8 h 9"/>
                  <a:gd name="T48" fmla="*/ 12 w 18"/>
                  <a:gd name="T49" fmla="*/ 8 h 9"/>
                  <a:gd name="T50" fmla="*/ 12 w 18"/>
                  <a:gd name="T51" fmla="*/ 8 h 9"/>
                  <a:gd name="T52" fmla="*/ 12 w 18"/>
                  <a:gd name="T53" fmla="*/ 7 h 9"/>
                  <a:gd name="T54" fmla="*/ 12 w 18"/>
                  <a:gd name="T55" fmla="*/ 7 h 9"/>
                  <a:gd name="T56" fmla="*/ 10 w 18"/>
                  <a:gd name="T57" fmla="*/ 6 h 9"/>
                  <a:gd name="T58" fmla="*/ 10 w 18"/>
                  <a:gd name="T59" fmla="*/ 6 h 9"/>
                  <a:gd name="T60" fmla="*/ 8 w 18"/>
                  <a:gd name="T61" fmla="*/ 6 h 9"/>
                  <a:gd name="T62" fmla="*/ 8 w 18"/>
                  <a:gd name="T63" fmla="*/ 6 h 9"/>
                  <a:gd name="T64" fmla="*/ 9 w 18"/>
                  <a:gd name="T65" fmla="*/ 5 h 9"/>
                  <a:gd name="T66" fmla="*/ 12 w 18"/>
                  <a:gd name="T67" fmla="*/ 5 h 9"/>
                  <a:gd name="T68" fmla="*/ 12 w 18"/>
                  <a:gd name="T69" fmla="*/ 5 h 9"/>
                  <a:gd name="T70" fmla="*/ 15 w 18"/>
                  <a:gd name="T71" fmla="*/ 5 h 9"/>
                  <a:gd name="T72" fmla="*/ 15 w 18"/>
                  <a:gd name="T73" fmla="*/ 5 h 9"/>
                  <a:gd name="T74" fmla="*/ 17 w 18"/>
                  <a:gd name="T75" fmla="*/ 5 h 9"/>
                  <a:gd name="T76" fmla="*/ 18 w 18"/>
                  <a:gd name="T77" fmla="*/ 5 h 9"/>
                  <a:gd name="T78" fmla="*/ 18 w 18"/>
                  <a:gd name="T79" fmla="*/ 5 h 9"/>
                  <a:gd name="T80" fmla="*/ 17 w 18"/>
                  <a:gd name="T81" fmla="*/ 4 h 9"/>
                  <a:gd name="T82" fmla="*/ 16 w 18"/>
                  <a:gd name="T83" fmla="*/ 3 h 9"/>
                  <a:gd name="T84" fmla="*/ 16 w 18"/>
                  <a:gd name="T85" fmla="*/ 3 h 9"/>
                  <a:gd name="T86" fmla="*/ 14 w 18"/>
                  <a:gd name="T87" fmla="*/ 3 h 9"/>
                  <a:gd name="T88" fmla="*/ 14 w 18"/>
                  <a:gd name="T89" fmla="*/ 3 h 9"/>
                  <a:gd name="T90" fmla="*/ 14 w 18"/>
                  <a:gd name="T91" fmla="*/ 1 h 9"/>
                  <a:gd name="T92" fmla="*/ 13 w 18"/>
                  <a:gd name="T93" fmla="*/ 1 h 9"/>
                  <a:gd name="T94" fmla="*/ 13 w 18"/>
                  <a:gd name="T95" fmla="*/ 1 h 9"/>
                  <a:gd name="T96" fmla="*/ 10 w 18"/>
                  <a:gd name="T97" fmla="*/ 1 h 9"/>
                  <a:gd name="T98" fmla="*/ 7 w 18"/>
                  <a:gd name="T99" fmla="*/ 1 h 9"/>
                  <a:gd name="T100" fmla="*/ 7 w 18"/>
                  <a:gd name="T101" fmla="*/ 1 h 9"/>
                  <a:gd name="T102" fmla="*/ 5 w 18"/>
                  <a:gd name="T103" fmla="*/ 0 h 9"/>
                  <a:gd name="T104" fmla="*/ 5 w 18"/>
                  <a:gd name="T105" fmla="*/ 0 h 9"/>
                  <a:gd name="T106" fmla="*/ 0 w 18"/>
                  <a:gd name="T107" fmla="*/ 1 h 9"/>
                  <a:gd name="T108" fmla="*/ 0 w 18"/>
                  <a:gd name="T10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 h="9">
                    <a:moveTo>
                      <a:pt x="0" y="1"/>
                    </a:moveTo>
                    <a:lnTo>
                      <a:pt x="0" y="1"/>
                    </a:lnTo>
                    <a:lnTo>
                      <a:pt x="0" y="3"/>
                    </a:lnTo>
                    <a:lnTo>
                      <a:pt x="0" y="3"/>
                    </a:lnTo>
                    <a:lnTo>
                      <a:pt x="2" y="4"/>
                    </a:lnTo>
                    <a:lnTo>
                      <a:pt x="2" y="4"/>
                    </a:lnTo>
                    <a:lnTo>
                      <a:pt x="2" y="4"/>
                    </a:lnTo>
                    <a:lnTo>
                      <a:pt x="2" y="4"/>
                    </a:lnTo>
                    <a:lnTo>
                      <a:pt x="2" y="5"/>
                    </a:lnTo>
                    <a:lnTo>
                      <a:pt x="2" y="6"/>
                    </a:lnTo>
                    <a:lnTo>
                      <a:pt x="1" y="7"/>
                    </a:lnTo>
                    <a:lnTo>
                      <a:pt x="1" y="7"/>
                    </a:lnTo>
                    <a:lnTo>
                      <a:pt x="2" y="8"/>
                    </a:lnTo>
                    <a:lnTo>
                      <a:pt x="2" y="8"/>
                    </a:lnTo>
                    <a:lnTo>
                      <a:pt x="4" y="9"/>
                    </a:lnTo>
                    <a:lnTo>
                      <a:pt x="4" y="9"/>
                    </a:lnTo>
                    <a:lnTo>
                      <a:pt x="5" y="9"/>
                    </a:lnTo>
                    <a:lnTo>
                      <a:pt x="5" y="9"/>
                    </a:lnTo>
                    <a:lnTo>
                      <a:pt x="8" y="9"/>
                    </a:lnTo>
                    <a:lnTo>
                      <a:pt x="8" y="9"/>
                    </a:lnTo>
                    <a:lnTo>
                      <a:pt x="9" y="9"/>
                    </a:lnTo>
                    <a:lnTo>
                      <a:pt x="9" y="9"/>
                    </a:lnTo>
                    <a:lnTo>
                      <a:pt x="10" y="8"/>
                    </a:lnTo>
                    <a:lnTo>
                      <a:pt x="10" y="8"/>
                    </a:lnTo>
                    <a:lnTo>
                      <a:pt x="12" y="8"/>
                    </a:lnTo>
                    <a:lnTo>
                      <a:pt x="12" y="8"/>
                    </a:lnTo>
                    <a:lnTo>
                      <a:pt x="12" y="7"/>
                    </a:lnTo>
                    <a:lnTo>
                      <a:pt x="12" y="7"/>
                    </a:lnTo>
                    <a:lnTo>
                      <a:pt x="10" y="6"/>
                    </a:lnTo>
                    <a:lnTo>
                      <a:pt x="10" y="6"/>
                    </a:lnTo>
                    <a:lnTo>
                      <a:pt x="8" y="6"/>
                    </a:lnTo>
                    <a:lnTo>
                      <a:pt x="8" y="6"/>
                    </a:lnTo>
                    <a:lnTo>
                      <a:pt x="9" y="5"/>
                    </a:lnTo>
                    <a:lnTo>
                      <a:pt x="12" y="5"/>
                    </a:lnTo>
                    <a:lnTo>
                      <a:pt x="12" y="5"/>
                    </a:lnTo>
                    <a:lnTo>
                      <a:pt x="15" y="5"/>
                    </a:lnTo>
                    <a:lnTo>
                      <a:pt x="15" y="5"/>
                    </a:lnTo>
                    <a:lnTo>
                      <a:pt x="17" y="5"/>
                    </a:lnTo>
                    <a:lnTo>
                      <a:pt x="18" y="5"/>
                    </a:lnTo>
                    <a:lnTo>
                      <a:pt x="18" y="5"/>
                    </a:lnTo>
                    <a:lnTo>
                      <a:pt x="17" y="4"/>
                    </a:lnTo>
                    <a:lnTo>
                      <a:pt x="16" y="3"/>
                    </a:lnTo>
                    <a:lnTo>
                      <a:pt x="16" y="3"/>
                    </a:lnTo>
                    <a:lnTo>
                      <a:pt x="14" y="3"/>
                    </a:lnTo>
                    <a:lnTo>
                      <a:pt x="14" y="3"/>
                    </a:lnTo>
                    <a:lnTo>
                      <a:pt x="14" y="1"/>
                    </a:lnTo>
                    <a:lnTo>
                      <a:pt x="13" y="1"/>
                    </a:lnTo>
                    <a:lnTo>
                      <a:pt x="13" y="1"/>
                    </a:lnTo>
                    <a:lnTo>
                      <a:pt x="10" y="1"/>
                    </a:lnTo>
                    <a:lnTo>
                      <a:pt x="7" y="1"/>
                    </a:lnTo>
                    <a:lnTo>
                      <a:pt x="7" y="1"/>
                    </a:lnTo>
                    <a:lnTo>
                      <a:pt x="5" y="0"/>
                    </a:lnTo>
                    <a:lnTo>
                      <a:pt x="5"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9" name="Freeform 47"/>
              <p:cNvSpPr>
                <a:spLocks/>
              </p:cNvSpPr>
              <p:nvPr/>
            </p:nvSpPr>
            <p:spPr bwMode="auto">
              <a:xfrm>
                <a:off x="4945063" y="3027361"/>
                <a:ext cx="36513" cy="17463"/>
              </a:xfrm>
              <a:custGeom>
                <a:avLst/>
                <a:gdLst>
                  <a:gd name="T0" fmla="*/ 2 w 23"/>
                  <a:gd name="T1" fmla="*/ 4 h 11"/>
                  <a:gd name="T2" fmla="*/ 2 w 23"/>
                  <a:gd name="T3" fmla="*/ 4 h 11"/>
                  <a:gd name="T4" fmla="*/ 2 w 23"/>
                  <a:gd name="T5" fmla="*/ 6 h 11"/>
                  <a:gd name="T6" fmla="*/ 2 w 23"/>
                  <a:gd name="T7" fmla="*/ 6 h 11"/>
                  <a:gd name="T8" fmla="*/ 0 w 23"/>
                  <a:gd name="T9" fmla="*/ 7 h 11"/>
                  <a:gd name="T10" fmla="*/ 0 w 23"/>
                  <a:gd name="T11" fmla="*/ 7 h 11"/>
                  <a:gd name="T12" fmla="*/ 2 w 23"/>
                  <a:gd name="T13" fmla="*/ 10 h 11"/>
                  <a:gd name="T14" fmla="*/ 2 w 23"/>
                  <a:gd name="T15" fmla="*/ 10 h 11"/>
                  <a:gd name="T16" fmla="*/ 3 w 23"/>
                  <a:gd name="T17" fmla="*/ 11 h 11"/>
                  <a:gd name="T18" fmla="*/ 3 w 23"/>
                  <a:gd name="T19" fmla="*/ 11 h 11"/>
                  <a:gd name="T20" fmla="*/ 5 w 23"/>
                  <a:gd name="T21" fmla="*/ 11 h 11"/>
                  <a:gd name="T22" fmla="*/ 5 w 23"/>
                  <a:gd name="T23" fmla="*/ 11 h 11"/>
                  <a:gd name="T24" fmla="*/ 7 w 23"/>
                  <a:gd name="T25" fmla="*/ 10 h 11"/>
                  <a:gd name="T26" fmla="*/ 7 w 23"/>
                  <a:gd name="T27" fmla="*/ 10 h 11"/>
                  <a:gd name="T28" fmla="*/ 11 w 23"/>
                  <a:gd name="T29" fmla="*/ 10 h 11"/>
                  <a:gd name="T30" fmla="*/ 11 w 23"/>
                  <a:gd name="T31" fmla="*/ 10 h 11"/>
                  <a:gd name="T32" fmla="*/ 14 w 23"/>
                  <a:gd name="T33" fmla="*/ 11 h 11"/>
                  <a:gd name="T34" fmla="*/ 16 w 23"/>
                  <a:gd name="T35" fmla="*/ 11 h 11"/>
                  <a:gd name="T36" fmla="*/ 18 w 23"/>
                  <a:gd name="T37" fmla="*/ 10 h 11"/>
                  <a:gd name="T38" fmla="*/ 18 w 23"/>
                  <a:gd name="T39" fmla="*/ 8 h 11"/>
                  <a:gd name="T40" fmla="*/ 18 w 23"/>
                  <a:gd name="T41" fmla="*/ 8 h 11"/>
                  <a:gd name="T42" fmla="*/ 19 w 23"/>
                  <a:gd name="T43" fmla="*/ 7 h 11"/>
                  <a:gd name="T44" fmla="*/ 20 w 23"/>
                  <a:gd name="T45" fmla="*/ 6 h 11"/>
                  <a:gd name="T46" fmla="*/ 20 w 23"/>
                  <a:gd name="T47" fmla="*/ 6 h 11"/>
                  <a:gd name="T48" fmla="*/ 22 w 23"/>
                  <a:gd name="T49" fmla="*/ 6 h 11"/>
                  <a:gd name="T50" fmla="*/ 23 w 23"/>
                  <a:gd name="T51" fmla="*/ 5 h 11"/>
                  <a:gd name="T52" fmla="*/ 23 w 23"/>
                  <a:gd name="T53" fmla="*/ 5 h 11"/>
                  <a:gd name="T54" fmla="*/ 23 w 23"/>
                  <a:gd name="T55" fmla="*/ 3 h 11"/>
                  <a:gd name="T56" fmla="*/ 23 w 23"/>
                  <a:gd name="T57" fmla="*/ 3 h 11"/>
                  <a:gd name="T58" fmla="*/ 23 w 23"/>
                  <a:gd name="T59" fmla="*/ 2 h 11"/>
                  <a:gd name="T60" fmla="*/ 22 w 23"/>
                  <a:gd name="T61" fmla="*/ 0 h 11"/>
                  <a:gd name="T62" fmla="*/ 21 w 23"/>
                  <a:gd name="T63" fmla="*/ 0 h 11"/>
                  <a:gd name="T64" fmla="*/ 21 w 23"/>
                  <a:gd name="T65" fmla="*/ 0 h 11"/>
                  <a:gd name="T66" fmla="*/ 18 w 23"/>
                  <a:gd name="T67" fmla="*/ 0 h 11"/>
                  <a:gd name="T68" fmla="*/ 18 w 23"/>
                  <a:gd name="T69" fmla="*/ 0 h 11"/>
                  <a:gd name="T70" fmla="*/ 15 w 23"/>
                  <a:gd name="T71" fmla="*/ 2 h 11"/>
                  <a:gd name="T72" fmla="*/ 15 w 23"/>
                  <a:gd name="T73" fmla="*/ 2 h 11"/>
                  <a:gd name="T74" fmla="*/ 12 w 23"/>
                  <a:gd name="T75" fmla="*/ 2 h 11"/>
                  <a:gd name="T76" fmla="*/ 12 w 23"/>
                  <a:gd name="T77" fmla="*/ 2 h 11"/>
                  <a:gd name="T78" fmla="*/ 12 w 23"/>
                  <a:gd name="T79" fmla="*/ 3 h 11"/>
                  <a:gd name="T80" fmla="*/ 12 w 23"/>
                  <a:gd name="T81" fmla="*/ 3 h 11"/>
                  <a:gd name="T82" fmla="*/ 11 w 23"/>
                  <a:gd name="T83" fmla="*/ 3 h 11"/>
                  <a:gd name="T84" fmla="*/ 8 w 23"/>
                  <a:gd name="T85" fmla="*/ 3 h 11"/>
                  <a:gd name="T86" fmla="*/ 8 w 23"/>
                  <a:gd name="T87" fmla="*/ 3 h 11"/>
                  <a:gd name="T88" fmla="*/ 4 w 23"/>
                  <a:gd name="T89" fmla="*/ 3 h 11"/>
                  <a:gd name="T90" fmla="*/ 4 w 23"/>
                  <a:gd name="T91" fmla="*/ 3 h 11"/>
                  <a:gd name="T92" fmla="*/ 2 w 23"/>
                  <a:gd name="T93" fmla="*/ 4 h 11"/>
                  <a:gd name="T94" fmla="*/ 2 w 23"/>
                  <a:gd name="T9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 h="11">
                    <a:moveTo>
                      <a:pt x="2" y="4"/>
                    </a:moveTo>
                    <a:lnTo>
                      <a:pt x="2" y="4"/>
                    </a:lnTo>
                    <a:lnTo>
                      <a:pt x="2" y="6"/>
                    </a:lnTo>
                    <a:lnTo>
                      <a:pt x="2" y="6"/>
                    </a:lnTo>
                    <a:lnTo>
                      <a:pt x="0" y="7"/>
                    </a:lnTo>
                    <a:lnTo>
                      <a:pt x="0" y="7"/>
                    </a:lnTo>
                    <a:lnTo>
                      <a:pt x="2" y="10"/>
                    </a:lnTo>
                    <a:lnTo>
                      <a:pt x="2" y="10"/>
                    </a:lnTo>
                    <a:lnTo>
                      <a:pt x="3" y="11"/>
                    </a:lnTo>
                    <a:lnTo>
                      <a:pt x="3" y="11"/>
                    </a:lnTo>
                    <a:lnTo>
                      <a:pt x="5" y="11"/>
                    </a:lnTo>
                    <a:lnTo>
                      <a:pt x="5" y="11"/>
                    </a:lnTo>
                    <a:lnTo>
                      <a:pt x="7" y="10"/>
                    </a:lnTo>
                    <a:lnTo>
                      <a:pt x="7" y="10"/>
                    </a:lnTo>
                    <a:lnTo>
                      <a:pt x="11" y="10"/>
                    </a:lnTo>
                    <a:lnTo>
                      <a:pt x="11" y="10"/>
                    </a:lnTo>
                    <a:lnTo>
                      <a:pt x="14" y="11"/>
                    </a:lnTo>
                    <a:lnTo>
                      <a:pt x="16" y="11"/>
                    </a:lnTo>
                    <a:lnTo>
                      <a:pt x="18" y="10"/>
                    </a:lnTo>
                    <a:lnTo>
                      <a:pt x="18" y="8"/>
                    </a:lnTo>
                    <a:lnTo>
                      <a:pt x="18" y="8"/>
                    </a:lnTo>
                    <a:lnTo>
                      <a:pt x="19" y="7"/>
                    </a:lnTo>
                    <a:lnTo>
                      <a:pt x="20" y="6"/>
                    </a:lnTo>
                    <a:lnTo>
                      <a:pt x="20" y="6"/>
                    </a:lnTo>
                    <a:lnTo>
                      <a:pt x="22" y="6"/>
                    </a:lnTo>
                    <a:lnTo>
                      <a:pt x="23" y="5"/>
                    </a:lnTo>
                    <a:lnTo>
                      <a:pt x="23" y="5"/>
                    </a:lnTo>
                    <a:lnTo>
                      <a:pt x="23" y="3"/>
                    </a:lnTo>
                    <a:lnTo>
                      <a:pt x="23" y="3"/>
                    </a:lnTo>
                    <a:lnTo>
                      <a:pt x="23" y="2"/>
                    </a:lnTo>
                    <a:lnTo>
                      <a:pt x="22" y="0"/>
                    </a:lnTo>
                    <a:lnTo>
                      <a:pt x="21" y="0"/>
                    </a:lnTo>
                    <a:lnTo>
                      <a:pt x="21" y="0"/>
                    </a:lnTo>
                    <a:lnTo>
                      <a:pt x="18" y="0"/>
                    </a:lnTo>
                    <a:lnTo>
                      <a:pt x="18" y="0"/>
                    </a:lnTo>
                    <a:lnTo>
                      <a:pt x="15" y="2"/>
                    </a:lnTo>
                    <a:lnTo>
                      <a:pt x="15" y="2"/>
                    </a:lnTo>
                    <a:lnTo>
                      <a:pt x="12" y="2"/>
                    </a:lnTo>
                    <a:lnTo>
                      <a:pt x="12" y="2"/>
                    </a:lnTo>
                    <a:lnTo>
                      <a:pt x="12" y="3"/>
                    </a:lnTo>
                    <a:lnTo>
                      <a:pt x="12" y="3"/>
                    </a:lnTo>
                    <a:lnTo>
                      <a:pt x="11" y="3"/>
                    </a:lnTo>
                    <a:lnTo>
                      <a:pt x="8" y="3"/>
                    </a:lnTo>
                    <a:lnTo>
                      <a:pt x="8" y="3"/>
                    </a:lnTo>
                    <a:lnTo>
                      <a:pt x="4" y="3"/>
                    </a:lnTo>
                    <a:lnTo>
                      <a:pt x="4" y="3"/>
                    </a:lnTo>
                    <a:lnTo>
                      <a:pt x="2" y="4"/>
                    </a:lnTo>
                    <a:lnTo>
                      <a:pt x="2"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0" name="Freeform 48"/>
              <p:cNvSpPr>
                <a:spLocks/>
              </p:cNvSpPr>
              <p:nvPr/>
            </p:nvSpPr>
            <p:spPr bwMode="auto">
              <a:xfrm>
                <a:off x="4954588" y="3021011"/>
                <a:ext cx="20638" cy="6350"/>
              </a:xfrm>
              <a:custGeom>
                <a:avLst/>
                <a:gdLst>
                  <a:gd name="T0" fmla="*/ 0 w 13"/>
                  <a:gd name="T1" fmla="*/ 2 h 4"/>
                  <a:gd name="T2" fmla="*/ 0 w 13"/>
                  <a:gd name="T3" fmla="*/ 2 h 4"/>
                  <a:gd name="T4" fmla="*/ 1 w 13"/>
                  <a:gd name="T5" fmla="*/ 3 h 4"/>
                  <a:gd name="T6" fmla="*/ 2 w 13"/>
                  <a:gd name="T7" fmla="*/ 4 h 4"/>
                  <a:gd name="T8" fmla="*/ 2 w 13"/>
                  <a:gd name="T9" fmla="*/ 4 h 4"/>
                  <a:gd name="T10" fmla="*/ 6 w 13"/>
                  <a:gd name="T11" fmla="*/ 4 h 4"/>
                  <a:gd name="T12" fmla="*/ 6 w 13"/>
                  <a:gd name="T13" fmla="*/ 4 h 4"/>
                  <a:gd name="T14" fmla="*/ 12 w 13"/>
                  <a:gd name="T15" fmla="*/ 3 h 4"/>
                  <a:gd name="T16" fmla="*/ 12 w 13"/>
                  <a:gd name="T17" fmla="*/ 3 h 4"/>
                  <a:gd name="T18" fmla="*/ 13 w 13"/>
                  <a:gd name="T19" fmla="*/ 2 h 4"/>
                  <a:gd name="T20" fmla="*/ 12 w 13"/>
                  <a:gd name="T21" fmla="*/ 0 h 4"/>
                  <a:gd name="T22" fmla="*/ 12 w 13"/>
                  <a:gd name="T23" fmla="*/ 0 h 4"/>
                  <a:gd name="T24" fmla="*/ 9 w 13"/>
                  <a:gd name="T25" fmla="*/ 0 h 4"/>
                  <a:gd name="T26" fmla="*/ 9 w 13"/>
                  <a:gd name="T27" fmla="*/ 0 h 4"/>
                  <a:gd name="T28" fmla="*/ 5 w 13"/>
                  <a:gd name="T29" fmla="*/ 0 h 4"/>
                  <a:gd name="T30" fmla="*/ 5 w 13"/>
                  <a:gd name="T31" fmla="*/ 0 h 4"/>
                  <a:gd name="T32" fmla="*/ 2 w 13"/>
                  <a:gd name="T33" fmla="*/ 1 h 4"/>
                  <a:gd name="T34" fmla="*/ 2 w 13"/>
                  <a:gd name="T35" fmla="*/ 1 h 4"/>
                  <a:gd name="T36" fmla="*/ 0 w 13"/>
                  <a:gd name="T37" fmla="*/ 2 h 4"/>
                  <a:gd name="T38" fmla="*/ 0 w 13"/>
                  <a:gd name="T3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4">
                    <a:moveTo>
                      <a:pt x="0" y="2"/>
                    </a:moveTo>
                    <a:lnTo>
                      <a:pt x="0" y="2"/>
                    </a:lnTo>
                    <a:lnTo>
                      <a:pt x="1" y="3"/>
                    </a:lnTo>
                    <a:lnTo>
                      <a:pt x="2" y="4"/>
                    </a:lnTo>
                    <a:lnTo>
                      <a:pt x="2" y="4"/>
                    </a:lnTo>
                    <a:lnTo>
                      <a:pt x="6" y="4"/>
                    </a:lnTo>
                    <a:lnTo>
                      <a:pt x="6" y="4"/>
                    </a:lnTo>
                    <a:lnTo>
                      <a:pt x="12" y="3"/>
                    </a:lnTo>
                    <a:lnTo>
                      <a:pt x="12" y="3"/>
                    </a:lnTo>
                    <a:lnTo>
                      <a:pt x="13" y="2"/>
                    </a:lnTo>
                    <a:lnTo>
                      <a:pt x="12" y="0"/>
                    </a:lnTo>
                    <a:lnTo>
                      <a:pt x="12" y="0"/>
                    </a:lnTo>
                    <a:lnTo>
                      <a:pt x="9" y="0"/>
                    </a:lnTo>
                    <a:lnTo>
                      <a:pt x="9" y="0"/>
                    </a:lnTo>
                    <a:lnTo>
                      <a:pt x="5" y="0"/>
                    </a:lnTo>
                    <a:lnTo>
                      <a:pt x="5" y="0"/>
                    </a:lnTo>
                    <a:lnTo>
                      <a:pt x="2" y="1"/>
                    </a:lnTo>
                    <a:lnTo>
                      <a:pt x="2" y="1"/>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1" name="Freeform 49"/>
              <p:cNvSpPr>
                <a:spLocks/>
              </p:cNvSpPr>
              <p:nvPr/>
            </p:nvSpPr>
            <p:spPr bwMode="auto">
              <a:xfrm>
                <a:off x="4940301" y="3051174"/>
                <a:ext cx="14288" cy="6350"/>
              </a:xfrm>
              <a:custGeom>
                <a:avLst/>
                <a:gdLst>
                  <a:gd name="T0" fmla="*/ 0 w 9"/>
                  <a:gd name="T1" fmla="*/ 1 h 4"/>
                  <a:gd name="T2" fmla="*/ 0 w 9"/>
                  <a:gd name="T3" fmla="*/ 1 h 4"/>
                  <a:gd name="T4" fmla="*/ 2 w 9"/>
                  <a:gd name="T5" fmla="*/ 0 h 4"/>
                  <a:gd name="T6" fmla="*/ 5 w 9"/>
                  <a:gd name="T7" fmla="*/ 0 h 4"/>
                  <a:gd name="T8" fmla="*/ 5 w 9"/>
                  <a:gd name="T9" fmla="*/ 0 h 4"/>
                  <a:gd name="T10" fmla="*/ 8 w 9"/>
                  <a:gd name="T11" fmla="*/ 1 h 4"/>
                  <a:gd name="T12" fmla="*/ 9 w 9"/>
                  <a:gd name="T13" fmla="*/ 1 h 4"/>
                  <a:gd name="T14" fmla="*/ 9 w 9"/>
                  <a:gd name="T15" fmla="*/ 1 h 4"/>
                  <a:gd name="T16" fmla="*/ 9 w 9"/>
                  <a:gd name="T17" fmla="*/ 3 h 4"/>
                  <a:gd name="T18" fmla="*/ 7 w 9"/>
                  <a:gd name="T19" fmla="*/ 3 h 4"/>
                  <a:gd name="T20" fmla="*/ 7 w 9"/>
                  <a:gd name="T21" fmla="*/ 3 h 4"/>
                  <a:gd name="T22" fmla="*/ 2 w 9"/>
                  <a:gd name="T23" fmla="*/ 4 h 4"/>
                  <a:gd name="T24" fmla="*/ 2 w 9"/>
                  <a:gd name="T25" fmla="*/ 4 h 4"/>
                  <a:gd name="T26" fmla="*/ 0 w 9"/>
                  <a:gd name="T27" fmla="*/ 3 h 4"/>
                  <a:gd name="T28" fmla="*/ 0 w 9"/>
                  <a:gd name="T29" fmla="*/ 1 h 4"/>
                  <a:gd name="T30" fmla="*/ 0 w 9"/>
                  <a:gd name="T3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4">
                    <a:moveTo>
                      <a:pt x="0" y="1"/>
                    </a:moveTo>
                    <a:lnTo>
                      <a:pt x="0" y="1"/>
                    </a:lnTo>
                    <a:lnTo>
                      <a:pt x="2" y="0"/>
                    </a:lnTo>
                    <a:lnTo>
                      <a:pt x="5" y="0"/>
                    </a:lnTo>
                    <a:lnTo>
                      <a:pt x="5" y="0"/>
                    </a:lnTo>
                    <a:lnTo>
                      <a:pt x="8" y="1"/>
                    </a:lnTo>
                    <a:lnTo>
                      <a:pt x="9" y="1"/>
                    </a:lnTo>
                    <a:lnTo>
                      <a:pt x="9" y="1"/>
                    </a:lnTo>
                    <a:lnTo>
                      <a:pt x="9" y="3"/>
                    </a:lnTo>
                    <a:lnTo>
                      <a:pt x="7" y="3"/>
                    </a:lnTo>
                    <a:lnTo>
                      <a:pt x="7" y="3"/>
                    </a:lnTo>
                    <a:lnTo>
                      <a:pt x="2" y="4"/>
                    </a:lnTo>
                    <a:lnTo>
                      <a:pt x="2" y="4"/>
                    </a:lnTo>
                    <a:lnTo>
                      <a:pt x="0" y="3"/>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2" name="Freeform 50"/>
              <p:cNvSpPr>
                <a:spLocks/>
              </p:cNvSpPr>
              <p:nvPr/>
            </p:nvSpPr>
            <p:spPr bwMode="auto">
              <a:xfrm>
                <a:off x="4979988" y="2998786"/>
                <a:ext cx="20638" cy="7938"/>
              </a:xfrm>
              <a:custGeom>
                <a:avLst/>
                <a:gdLst>
                  <a:gd name="T0" fmla="*/ 0 w 13"/>
                  <a:gd name="T1" fmla="*/ 2 h 5"/>
                  <a:gd name="T2" fmla="*/ 0 w 13"/>
                  <a:gd name="T3" fmla="*/ 2 h 5"/>
                  <a:gd name="T4" fmla="*/ 1 w 13"/>
                  <a:gd name="T5" fmla="*/ 3 h 5"/>
                  <a:gd name="T6" fmla="*/ 4 w 13"/>
                  <a:gd name="T7" fmla="*/ 5 h 5"/>
                  <a:gd name="T8" fmla="*/ 4 w 13"/>
                  <a:gd name="T9" fmla="*/ 5 h 5"/>
                  <a:gd name="T10" fmla="*/ 7 w 13"/>
                  <a:gd name="T11" fmla="*/ 5 h 5"/>
                  <a:gd name="T12" fmla="*/ 7 w 13"/>
                  <a:gd name="T13" fmla="*/ 5 h 5"/>
                  <a:gd name="T14" fmla="*/ 11 w 13"/>
                  <a:gd name="T15" fmla="*/ 5 h 5"/>
                  <a:gd name="T16" fmla="*/ 13 w 13"/>
                  <a:gd name="T17" fmla="*/ 5 h 5"/>
                  <a:gd name="T18" fmla="*/ 13 w 13"/>
                  <a:gd name="T19" fmla="*/ 5 h 5"/>
                  <a:gd name="T20" fmla="*/ 13 w 13"/>
                  <a:gd name="T21" fmla="*/ 3 h 5"/>
                  <a:gd name="T22" fmla="*/ 13 w 13"/>
                  <a:gd name="T23" fmla="*/ 1 h 5"/>
                  <a:gd name="T24" fmla="*/ 13 w 13"/>
                  <a:gd name="T25" fmla="*/ 1 h 5"/>
                  <a:gd name="T26" fmla="*/ 7 w 13"/>
                  <a:gd name="T27" fmla="*/ 0 h 5"/>
                  <a:gd name="T28" fmla="*/ 7 w 13"/>
                  <a:gd name="T29" fmla="*/ 0 h 5"/>
                  <a:gd name="T30" fmla="*/ 4 w 13"/>
                  <a:gd name="T31" fmla="*/ 1 h 5"/>
                  <a:gd name="T32" fmla="*/ 0 w 13"/>
                  <a:gd name="T33" fmla="*/ 2 h 5"/>
                  <a:gd name="T34" fmla="*/ 0 w 13"/>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5">
                    <a:moveTo>
                      <a:pt x="0" y="2"/>
                    </a:moveTo>
                    <a:lnTo>
                      <a:pt x="0" y="2"/>
                    </a:lnTo>
                    <a:lnTo>
                      <a:pt x="1" y="3"/>
                    </a:lnTo>
                    <a:lnTo>
                      <a:pt x="4" y="5"/>
                    </a:lnTo>
                    <a:lnTo>
                      <a:pt x="4" y="5"/>
                    </a:lnTo>
                    <a:lnTo>
                      <a:pt x="7" y="5"/>
                    </a:lnTo>
                    <a:lnTo>
                      <a:pt x="7" y="5"/>
                    </a:lnTo>
                    <a:lnTo>
                      <a:pt x="11" y="5"/>
                    </a:lnTo>
                    <a:lnTo>
                      <a:pt x="13" y="5"/>
                    </a:lnTo>
                    <a:lnTo>
                      <a:pt x="13" y="5"/>
                    </a:lnTo>
                    <a:lnTo>
                      <a:pt x="13" y="3"/>
                    </a:lnTo>
                    <a:lnTo>
                      <a:pt x="13" y="1"/>
                    </a:lnTo>
                    <a:lnTo>
                      <a:pt x="13" y="1"/>
                    </a:lnTo>
                    <a:lnTo>
                      <a:pt x="7" y="0"/>
                    </a:lnTo>
                    <a:lnTo>
                      <a:pt x="7" y="0"/>
                    </a:lnTo>
                    <a:lnTo>
                      <a:pt x="4" y="1"/>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3" name="Freeform 51"/>
              <p:cNvSpPr>
                <a:spLocks/>
              </p:cNvSpPr>
              <p:nvPr/>
            </p:nvSpPr>
            <p:spPr bwMode="auto">
              <a:xfrm>
                <a:off x="4986338" y="3016249"/>
                <a:ext cx="33338" cy="20638"/>
              </a:xfrm>
              <a:custGeom>
                <a:avLst/>
                <a:gdLst>
                  <a:gd name="T0" fmla="*/ 3 w 21"/>
                  <a:gd name="T1" fmla="*/ 6 h 13"/>
                  <a:gd name="T2" fmla="*/ 3 w 21"/>
                  <a:gd name="T3" fmla="*/ 6 h 13"/>
                  <a:gd name="T4" fmla="*/ 2 w 21"/>
                  <a:gd name="T5" fmla="*/ 7 h 13"/>
                  <a:gd name="T6" fmla="*/ 2 w 21"/>
                  <a:gd name="T7" fmla="*/ 7 h 13"/>
                  <a:gd name="T8" fmla="*/ 0 w 21"/>
                  <a:gd name="T9" fmla="*/ 9 h 13"/>
                  <a:gd name="T10" fmla="*/ 0 w 21"/>
                  <a:gd name="T11" fmla="*/ 9 h 13"/>
                  <a:gd name="T12" fmla="*/ 0 w 21"/>
                  <a:gd name="T13" fmla="*/ 11 h 13"/>
                  <a:gd name="T14" fmla="*/ 2 w 21"/>
                  <a:gd name="T15" fmla="*/ 12 h 13"/>
                  <a:gd name="T16" fmla="*/ 2 w 21"/>
                  <a:gd name="T17" fmla="*/ 12 h 13"/>
                  <a:gd name="T18" fmla="*/ 5 w 21"/>
                  <a:gd name="T19" fmla="*/ 13 h 13"/>
                  <a:gd name="T20" fmla="*/ 8 w 21"/>
                  <a:gd name="T21" fmla="*/ 12 h 13"/>
                  <a:gd name="T22" fmla="*/ 8 w 21"/>
                  <a:gd name="T23" fmla="*/ 12 h 13"/>
                  <a:gd name="T24" fmla="*/ 16 w 21"/>
                  <a:gd name="T25" fmla="*/ 11 h 13"/>
                  <a:gd name="T26" fmla="*/ 16 w 21"/>
                  <a:gd name="T27" fmla="*/ 11 h 13"/>
                  <a:gd name="T28" fmla="*/ 19 w 21"/>
                  <a:gd name="T29" fmla="*/ 10 h 13"/>
                  <a:gd name="T30" fmla="*/ 21 w 21"/>
                  <a:gd name="T31" fmla="*/ 9 h 13"/>
                  <a:gd name="T32" fmla="*/ 21 w 21"/>
                  <a:gd name="T33" fmla="*/ 9 h 13"/>
                  <a:gd name="T34" fmla="*/ 21 w 21"/>
                  <a:gd name="T35" fmla="*/ 5 h 13"/>
                  <a:gd name="T36" fmla="*/ 20 w 21"/>
                  <a:gd name="T37" fmla="*/ 3 h 13"/>
                  <a:gd name="T38" fmla="*/ 20 w 21"/>
                  <a:gd name="T39" fmla="*/ 3 h 13"/>
                  <a:gd name="T40" fmla="*/ 19 w 21"/>
                  <a:gd name="T41" fmla="*/ 2 h 13"/>
                  <a:gd name="T42" fmla="*/ 17 w 21"/>
                  <a:gd name="T43" fmla="*/ 0 h 13"/>
                  <a:gd name="T44" fmla="*/ 17 w 21"/>
                  <a:gd name="T45" fmla="*/ 0 h 13"/>
                  <a:gd name="T46" fmla="*/ 15 w 21"/>
                  <a:gd name="T47" fmla="*/ 2 h 13"/>
                  <a:gd name="T48" fmla="*/ 12 w 21"/>
                  <a:gd name="T49" fmla="*/ 3 h 13"/>
                  <a:gd name="T50" fmla="*/ 12 w 21"/>
                  <a:gd name="T51" fmla="*/ 3 h 13"/>
                  <a:gd name="T52" fmla="*/ 12 w 21"/>
                  <a:gd name="T53" fmla="*/ 4 h 13"/>
                  <a:gd name="T54" fmla="*/ 11 w 21"/>
                  <a:gd name="T55" fmla="*/ 5 h 13"/>
                  <a:gd name="T56" fmla="*/ 11 w 21"/>
                  <a:gd name="T57" fmla="*/ 5 h 13"/>
                  <a:gd name="T58" fmla="*/ 10 w 21"/>
                  <a:gd name="T59" fmla="*/ 6 h 13"/>
                  <a:gd name="T60" fmla="*/ 8 w 21"/>
                  <a:gd name="T61" fmla="*/ 6 h 13"/>
                  <a:gd name="T62" fmla="*/ 8 w 21"/>
                  <a:gd name="T63" fmla="*/ 6 h 13"/>
                  <a:gd name="T64" fmla="*/ 3 w 21"/>
                  <a:gd name="T65" fmla="*/ 6 h 13"/>
                  <a:gd name="T66" fmla="*/ 3 w 21"/>
                  <a:gd name="T67"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13">
                    <a:moveTo>
                      <a:pt x="3" y="6"/>
                    </a:moveTo>
                    <a:lnTo>
                      <a:pt x="3" y="6"/>
                    </a:lnTo>
                    <a:lnTo>
                      <a:pt x="2" y="7"/>
                    </a:lnTo>
                    <a:lnTo>
                      <a:pt x="2" y="7"/>
                    </a:lnTo>
                    <a:lnTo>
                      <a:pt x="0" y="9"/>
                    </a:lnTo>
                    <a:lnTo>
                      <a:pt x="0" y="9"/>
                    </a:lnTo>
                    <a:lnTo>
                      <a:pt x="0" y="11"/>
                    </a:lnTo>
                    <a:lnTo>
                      <a:pt x="2" y="12"/>
                    </a:lnTo>
                    <a:lnTo>
                      <a:pt x="2" y="12"/>
                    </a:lnTo>
                    <a:lnTo>
                      <a:pt x="5" y="13"/>
                    </a:lnTo>
                    <a:lnTo>
                      <a:pt x="8" y="12"/>
                    </a:lnTo>
                    <a:lnTo>
                      <a:pt x="8" y="12"/>
                    </a:lnTo>
                    <a:lnTo>
                      <a:pt x="16" y="11"/>
                    </a:lnTo>
                    <a:lnTo>
                      <a:pt x="16" y="11"/>
                    </a:lnTo>
                    <a:lnTo>
                      <a:pt x="19" y="10"/>
                    </a:lnTo>
                    <a:lnTo>
                      <a:pt x="21" y="9"/>
                    </a:lnTo>
                    <a:lnTo>
                      <a:pt x="21" y="9"/>
                    </a:lnTo>
                    <a:lnTo>
                      <a:pt x="21" y="5"/>
                    </a:lnTo>
                    <a:lnTo>
                      <a:pt x="20" y="3"/>
                    </a:lnTo>
                    <a:lnTo>
                      <a:pt x="20" y="3"/>
                    </a:lnTo>
                    <a:lnTo>
                      <a:pt x="19" y="2"/>
                    </a:lnTo>
                    <a:lnTo>
                      <a:pt x="17" y="0"/>
                    </a:lnTo>
                    <a:lnTo>
                      <a:pt x="17" y="0"/>
                    </a:lnTo>
                    <a:lnTo>
                      <a:pt x="15" y="2"/>
                    </a:lnTo>
                    <a:lnTo>
                      <a:pt x="12" y="3"/>
                    </a:lnTo>
                    <a:lnTo>
                      <a:pt x="12" y="3"/>
                    </a:lnTo>
                    <a:lnTo>
                      <a:pt x="12" y="4"/>
                    </a:lnTo>
                    <a:lnTo>
                      <a:pt x="11" y="5"/>
                    </a:lnTo>
                    <a:lnTo>
                      <a:pt x="11" y="5"/>
                    </a:lnTo>
                    <a:lnTo>
                      <a:pt x="10" y="6"/>
                    </a:lnTo>
                    <a:lnTo>
                      <a:pt x="8" y="6"/>
                    </a:lnTo>
                    <a:lnTo>
                      <a:pt x="8" y="6"/>
                    </a:lnTo>
                    <a:lnTo>
                      <a:pt x="3" y="6"/>
                    </a:lnTo>
                    <a:lnTo>
                      <a:pt x="3" y="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4" name="Freeform 52"/>
              <p:cNvSpPr>
                <a:spLocks/>
              </p:cNvSpPr>
              <p:nvPr/>
            </p:nvSpPr>
            <p:spPr bwMode="auto">
              <a:xfrm>
                <a:off x="5189538" y="3024186"/>
                <a:ext cx="17463" cy="6350"/>
              </a:xfrm>
              <a:custGeom>
                <a:avLst/>
                <a:gdLst>
                  <a:gd name="T0" fmla="*/ 1 w 11"/>
                  <a:gd name="T1" fmla="*/ 0 h 4"/>
                  <a:gd name="T2" fmla="*/ 1 w 11"/>
                  <a:gd name="T3" fmla="*/ 0 h 4"/>
                  <a:gd name="T4" fmla="*/ 0 w 11"/>
                  <a:gd name="T5" fmla="*/ 1 h 4"/>
                  <a:gd name="T6" fmla="*/ 0 w 11"/>
                  <a:gd name="T7" fmla="*/ 2 h 4"/>
                  <a:gd name="T8" fmla="*/ 1 w 11"/>
                  <a:gd name="T9" fmla="*/ 2 h 4"/>
                  <a:gd name="T10" fmla="*/ 1 w 11"/>
                  <a:gd name="T11" fmla="*/ 2 h 4"/>
                  <a:gd name="T12" fmla="*/ 5 w 11"/>
                  <a:gd name="T13" fmla="*/ 4 h 4"/>
                  <a:gd name="T14" fmla="*/ 9 w 11"/>
                  <a:gd name="T15" fmla="*/ 2 h 4"/>
                  <a:gd name="T16" fmla="*/ 9 w 11"/>
                  <a:gd name="T17" fmla="*/ 2 h 4"/>
                  <a:gd name="T18" fmla="*/ 11 w 11"/>
                  <a:gd name="T19" fmla="*/ 1 h 4"/>
                  <a:gd name="T20" fmla="*/ 11 w 11"/>
                  <a:gd name="T21" fmla="*/ 1 h 4"/>
                  <a:gd name="T22" fmla="*/ 11 w 11"/>
                  <a:gd name="T23" fmla="*/ 0 h 4"/>
                  <a:gd name="T24" fmla="*/ 11 w 11"/>
                  <a:gd name="T25" fmla="*/ 0 h 4"/>
                  <a:gd name="T26" fmla="*/ 7 w 11"/>
                  <a:gd name="T27" fmla="*/ 0 h 4"/>
                  <a:gd name="T28" fmla="*/ 1 w 11"/>
                  <a:gd name="T29" fmla="*/ 0 h 4"/>
                  <a:gd name="T30" fmla="*/ 1 w 11"/>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4">
                    <a:moveTo>
                      <a:pt x="1" y="0"/>
                    </a:moveTo>
                    <a:lnTo>
                      <a:pt x="1" y="0"/>
                    </a:lnTo>
                    <a:lnTo>
                      <a:pt x="0" y="1"/>
                    </a:lnTo>
                    <a:lnTo>
                      <a:pt x="0" y="2"/>
                    </a:lnTo>
                    <a:lnTo>
                      <a:pt x="1" y="2"/>
                    </a:lnTo>
                    <a:lnTo>
                      <a:pt x="1" y="2"/>
                    </a:lnTo>
                    <a:lnTo>
                      <a:pt x="5" y="4"/>
                    </a:lnTo>
                    <a:lnTo>
                      <a:pt x="9" y="2"/>
                    </a:lnTo>
                    <a:lnTo>
                      <a:pt x="9" y="2"/>
                    </a:lnTo>
                    <a:lnTo>
                      <a:pt x="11" y="1"/>
                    </a:lnTo>
                    <a:lnTo>
                      <a:pt x="11" y="1"/>
                    </a:lnTo>
                    <a:lnTo>
                      <a:pt x="11" y="0"/>
                    </a:lnTo>
                    <a:lnTo>
                      <a:pt x="11" y="0"/>
                    </a:lnTo>
                    <a:lnTo>
                      <a:pt x="7" y="0"/>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5" name="Freeform 53"/>
              <p:cNvSpPr>
                <a:spLocks/>
              </p:cNvSpPr>
              <p:nvPr/>
            </p:nvSpPr>
            <p:spPr bwMode="auto">
              <a:xfrm>
                <a:off x="5327651" y="3014661"/>
                <a:ext cx="22225" cy="7938"/>
              </a:xfrm>
              <a:custGeom>
                <a:avLst/>
                <a:gdLst>
                  <a:gd name="T0" fmla="*/ 1 w 14"/>
                  <a:gd name="T1" fmla="*/ 1 h 5"/>
                  <a:gd name="T2" fmla="*/ 1 w 14"/>
                  <a:gd name="T3" fmla="*/ 1 h 5"/>
                  <a:gd name="T4" fmla="*/ 6 w 14"/>
                  <a:gd name="T5" fmla="*/ 0 h 5"/>
                  <a:gd name="T6" fmla="*/ 9 w 14"/>
                  <a:gd name="T7" fmla="*/ 1 h 5"/>
                  <a:gd name="T8" fmla="*/ 9 w 14"/>
                  <a:gd name="T9" fmla="*/ 1 h 5"/>
                  <a:gd name="T10" fmla="*/ 13 w 14"/>
                  <a:gd name="T11" fmla="*/ 3 h 5"/>
                  <a:gd name="T12" fmla="*/ 13 w 14"/>
                  <a:gd name="T13" fmla="*/ 3 h 5"/>
                  <a:gd name="T14" fmla="*/ 14 w 14"/>
                  <a:gd name="T15" fmla="*/ 3 h 5"/>
                  <a:gd name="T16" fmla="*/ 14 w 14"/>
                  <a:gd name="T17" fmla="*/ 4 h 5"/>
                  <a:gd name="T18" fmla="*/ 12 w 14"/>
                  <a:gd name="T19" fmla="*/ 4 h 5"/>
                  <a:gd name="T20" fmla="*/ 12 w 14"/>
                  <a:gd name="T21" fmla="*/ 4 h 5"/>
                  <a:gd name="T22" fmla="*/ 4 w 14"/>
                  <a:gd name="T23" fmla="*/ 5 h 5"/>
                  <a:gd name="T24" fmla="*/ 4 w 14"/>
                  <a:gd name="T25" fmla="*/ 5 h 5"/>
                  <a:gd name="T26" fmla="*/ 1 w 14"/>
                  <a:gd name="T27" fmla="*/ 5 h 5"/>
                  <a:gd name="T28" fmla="*/ 0 w 14"/>
                  <a:gd name="T29" fmla="*/ 4 h 5"/>
                  <a:gd name="T30" fmla="*/ 0 w 14"/>
                  <a:gd name="T31" fmla="*/ 4 h 5"/>
                  <a:gd name="T32" fmla="*/ 0 w 14"/>
                  <a:gd name="T33" fmla="*/ 3 h 5"/>
                  <a:gd name="T34" fmla="*/ 0 w 14"/>
                  <a:gd name="T35" fmla="*/ 3 h 5"/>
                  <a:gd name="T36" fmla="*/ 1 w 14"/>
                  <a:gd name="T37" fmla="*/ 1 h 5"/>
                  <a:gd name="T38" fmla="*/ 1 w 14"/>
                  <a:gd name="T3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5">
                    <a:moveTo>
                      <a:pt x="1" y="1"/>
                    </a:moveTo>
                    <a:lnTo>
                      <a:pt x="1" y="1"/>
                    </a:lnTo>
                    <a:lnTo>
                      <a:pt x="6" y="0"/>
                    </a:lnTo>
                    <a:lnTo>
                      <a:pt x="9" y="1"/>
                    </a:lnTo>
                    <a:lnTo>
                      <a:pt x="9" y="1"/>
                    </a:lnTo>
                    <a:lnTo>
                      <a:pt x="13" y="3"/>
                    </a:lnTo>
                    <a:lnTo>
                      <a:pt x="13" y="3"/>
                    </a:lnTo>
                    <a:lnTo>
                      <a:pt x="14" y="3"/>
                    </a:lnTo>
                    <a:lnTo>
                      <a:pt x="14" y="4"/>
                    </a:lnTo>
                    <a:lnTo>
                      <a:pt x="12" y="4"/>
                    </a:lnTo>
                    <a:lnTo>
                      <a:pt x="12" y="4"/>
                    </a:lnTo>
                    <a:lnTo>
                      <a:pt x="4" y="5"/>
                    </a:lnTo>
                    <a:lnTo>
                      <a:pt x="4" y="5"/>
                    </a:lnTo>
                    <a:lnTo>
                      <a:pt x="1" y="5"/>
                    </a:lnTo>
                    <a:lnTo>
                      <a:pt x="0" y="4"/>
                    </a:lnTo>
                    <a:lnTo>
                      <a:pt x="0" y="4"/>
                    </a:lnTo>
                    <a:lnTo>
                      <a:pt x="0" y="3"/>
                    </a:lnTo>
                    <a:lnTo>
                      <a:pt x="0" y="3"/>
                    </a:lnTo>
                    <a:lnTo>
                      <a:pt x="1" y="1"/>
                    </a:lnTo>
                    <a:lnTo>
                      <a:pt x="1"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6" name="Freeform 54"/>
              <p:cNvSpPr>
                <a:spLocks/>
              </p:cNvSpPr>
              <p:nvPr/>
            </p:nvSpPr>
            <p:spPr bwMode="auto">
              <a:xfrm>
                <a:off x="5340351" y="3013074"/>
                <a:ext cx="85725" cy="50800"/>
              </a:xfrm>
              <a:custGeom>
                <a:avLst/>
                <a:gdLst>
                  <a:gd name="T0" fmla="*/ 12 w 54"/>
                  <a:gd name="T1" fmla="*/ 11 h 32"/>
                  <a:gd name="T2" fmla="*/ 13 w 54"/>
                  <a:gd name="T3" fmla="*/ 12 h 32"/>
                  <a:gd name="T4" fmla="*/ 14 w 54"/>
                  <a:gd name="T5" fmla="*/ 12 h 32"/>
                  <a:gd name="T6" fmla="*/ 17 w 54"/>
                  <a:gd name="T7" fmla="*/ 12 h 32"/>
                  <a:gd name="T8" fmla="*/ 16 w 54"/>
                  <a:gd name="T9" fmla="*/ 14 h 32"/>
                  <a:gd name="T10" fmla="*/ 13 w 54"/>
                  <a:gd name="T11" fmla="*/ 16 h 32"/>
                  <a:gd name="T12" fmla="*/ 7 w 54"/>
                  <a:gd name="T13" fmla="*/ 17 h 32"/>
                  <a:gd name="T14" fmla="*/ 8 w 54"/>
                  <a:gd name="T15" fmla="*/ 19 h 32"/>
                  <a:gd name="T16" fmla="*/ 12 w 54"/>
                  <a:gd name="T17" fmla="*/ 19 h 32"/>
                  <a:gd name="T18" fmla="*/ 12 w 54"/>
                  <a:gd name="T19" fmla="*/ 20 h 32"/>
                  <a:gd name="T20" fmla="*/ 2 w 54"/>
                  <a:gd name="T21" fmla="*/ 20 h 32"/>
                  <a:gd name="T22" fmla="*/ 4 w 54"/>
                  <a:gd name="T23" fmla="*/ 21 h 32"/>
                  <a:gd name="T24" fmla="*/ 6 w 54"/>
                  <a:gd name="T25" fmla="*/ 21 h 32"/>
                  <a:gd name="T26" fmla="*/ 9 w 54"/>
                  <a:gd name="T27" fmla="*/ 21 h 32"/>
                  <a:gd name="T28" fmla="*/ 12 w 54"/>
                  <a:gd name="T29" fmla="*/ 21 h 32"/>
                  <a:gd name="T30" fmla="*/ 10 w 54"/>
                  <a:gd name="T31" fmla="*/ 22 h 32"/>
                  <a:gd name="T32" fmla="*/ 9 w 54"/>
                  <a:gd name="T33" fmla="*/ 23 h 32"/>
                  <a:gd name="T34" fmla="*/ 9 w 54"/>
                  <a:gd name="T35" fmla="*/ 25 h 32"/>
                  <a:gd name="T36" fmla="*/ 5 w 54"/>
                  <a:gd name="T37" fmla="*/ 25 h 32"/>
                  <a:gd name="T38" fmla="*/ 0 w 54"/>
                  <a:gd name="T39" fmla="*/ 25 h 32"/>
                  <a:gd name="T40" fmla="*/ 1 w 54"/>
                  <a:gd name="T41" fmla="*/ 28 h 32"/>
                  <a:gd name="T42" fmla="*/ 1 w 54"/>
                  <a:gd name="T43" fmla="*/ 29 h 32"/>
                  <a:gd name="T44" fmla="*/ 4 w 54"/>
                  <a:gd name="T45" fmla="*/ 30 h 32"/>
                  <a:gd name="T46" fmla="*/ 7 w 54"/>
                  <a:gd name="T47" fmla="*/ 30 h 32"/>
                  <a:gd name="T48" fmla="*/ 8 w 54"/>
                  <a:gd name="T49" fmla="*/ 30 h 32"/>
                  <a:gd name="T50" fmla="*/ 7 w 54"/>
                  <a:gd name="T51" fmla="*/ 30 h 32"/>
                  <a:gd name="T52" fmla="*/ 7 w 54"/>
                  <a:gd name="T53" fmla="*/ 31 h 32"/>
                  <a:gd name="T54" fmla="*/ 8 w 54"/>
                  <a:gd name="T55" fmla="*/ 32 h 32"/>
                  <a:gd name="T56" fmla="*/ 10 w 54"/>
                  <a:gd name="T57" fmla="*/ 32 h 32"/>
                  <a:gd name="T58" fmla="*/ 18 w 54"/>
                  <a:gd name="T59" fmla="*/ 30 h 32"/>
                  <a:gd name="T60" fmla="*/ 21 w 54"/>
                  <a:gd name="T61" fmla="*/ 28 h 32"/>
                  <a:gd name="T62" fmla="*/ 16 w 54"/>
                  <a:gd name="T63" fmla="*/ 28 h 32"/>
                  <a:gd name="T64" fmla="*/ 20 w 54"/>
                  <a:gd name="T65" fmla="*/ 27 h 32"/>
                  <a:gd name="T66" fmla="*/ 17 w 54"/>
                  <a:gd name="T67" fmla="*/ 25 h 32"/>
                  <a:gd name="T68" fmla="*/ 24 w 54"/>
                  <a:gd name="T69" fmla="*/ 25 h 32"/>
                  <a:gd name="T70" fmla="*/ 25 w 54"/>
                  <a:gd name="T71" fmla="*/ 24 h 32"/>
                  <a:gd name="T72" fmla="*/ 29 w 54"/>
                  <a:gd name="T73" fmla="*/ 23 h 32"/>
                  <a:gd name="T74" fmla="*/ 36 w 54"/>
                  <a:gd name="T75" fmla="*/ 22 h 32"/>
                  <a:gd name="T76" fmla="*/ 48 w 54"/>
                  <a:gd name="T77" fmla="*/ 21 h 32"/>
                  <a:gd name="T78" fmla="*/ 49 w 54"/>
                  <a:gd name="T79" fmla="*/ 21 h 32"/>
                  <a:gd name="T80" fmla="*/ 47 w 54"/>
                  <a:gd name="T81" fmla="*/ 16 h 32"/>
                  <a:gd name="T82" fmla="*/ 47 w 54"/>
                  <a:gd name="T83" fmla="*/ 14 h 32"/>
                  <a:gd name="T84" fmla="*/ 54 w 54"/>
                  <a:gd name="T85" fmla="*/ 13 h 32"/>
                  <a:gd name="T86" fmla="*/ 54 w 54"/>
                  <a:gd name="T87" fmla="*/ 12 h 32"/>
                  <a:gd name="T88" fmla="*/ 52 w 54"/>
                  <a:gd name="T89" fmla="*/ 11 h 32"/>
                  <a:gd name="T90" fmla="*/ 46 w 54"/>
                  <a:gd name="T91" fmla="*/ 7 h 32"/>
                  <a:gd name="T92" fmla="*/ 39 w 54"/>
                  <a:gd name="T93" fmla="*/ 2 h 32"/>
                  <a:gd name="T94" fmla="*/ 36 w 54"/>
                  <a:gd name="T95" fmla="*/ 0 h 32"/>
                  <a:gd name="T96" fmla="*/ 33 w 54"/>
                  <a:gd name="T97" fmla="*/ 0 h 32"/>
                  <a:gd name="T98" fmla="*/ 31 w 54"/>
                  <a:gd name="T99" fmla="*/ 4 h 32"/>
                  <a:gd name="T100" fmla="*/ 24 w 54"/>
                  <a:gd name="T101" fmla="*/ 5 h 32"/>
                  <a:gd name="T102" fmla="*/ 21 w 54"/>
                  <a:gd name="T103" fmla="*/ 6 h 32"/>
                  <a:gd name="T104" fmla="*/ 16 w 54"/>
                  <a:gd name="T105" fmla="*/ 8 h 32"/>
                  <a:gd name="T106" fmla="*/ 12 w 54"/>
                  <a:gd name="T10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 h="32">
                    <a:moveTo>
                      <a:pt x="12" y="11"/>
                    </a:moveTo>
                    <a:lnTo>
                      <a:pt x="12" y="11"/>
                    </a:lnTo>
                    <a:lnTo>
                      <a:pt x="12" y="11"/>
                    </a:lnTo>
                    <a:lnTo>
                      <a:pt x="13" y="12"/>
                    </a:lnTo>
                    <a:lnTo>
                      <a:pt x="14" y="12"/>
                    </a:lnTo>
                    <a:lnTo>
                      <a:pt x="14" y="12"/>
                    </a:lnTo>
                    <a:lnTo>
                      <a:pt x="17" y="12"/>
                    </a:lnTo>
                    <a:lnTo>
                      <a:pt x="17" y="12"/>
                    </a:lnTo>
                    <a:lnTo>
                      <a:pt x="17" y="13"/>
                    </a:lnTo>
                    <a:lnTo>
                      <a:pt x="16" y="14"/>
                    </a:lnTo>
                    <a:lnTo>
                      <a:pt x="16" y="14"/>
                    </a:lnTo>
                    <a:lnTo>
                      <a:pt x="13" y="16"/>
                    </a:lnTo>
                    <a:lnTo>
                      <a:pt x="13" y="16"/>
                    </a:lnTo>
                    <a:lnTo>
                      <a:pt x="7" y="17"/>
                    </a:lnTo>
                    <a:lnTo>
                      <a:pt x="7" y="17"/>
                    </a:lnTo>
                    <a:lnTo>
                      <a:pt x="8" y="19"/>
                    </a:lnTo>
                    <a:lnTo>
                      <a:pt x="8" y="19"/>
                    </a:lnTo>
                    <a:lnTo>
                      <a:pt x="12" y="19"/>
                    </a:lnTo>
                    <a:lnTo>
                      <a:pt x="12" y="19"/>
                    </a:lnTo>
                    <a:lnTo>
                      <a:pt x="12" y="20"/>
                    </a:lnTo>
                    <a:lnTo>
                      <a:pt x="12" y="20"/>
                    </a:lnTo>
                    <a:lnTo>
                      <a:pt x="2" y="20"/>
                    </a:lnTo>
                    <a:lnTo>
                      <a:pt x="2" y="20"/>
                    </a:lnTo>
                    <a:lnTo>
                      <a:pt x="4" y="21"/>
                    </a:lnTo>
                    <a:lnTo>
                      <a:pt x="6" y="21"/>
                    </a:lnTo>
                    <a:lnTo>
                      <a:pt x="6" y="21"/>
                    </a:lnTo>
                    <a:lnTo>
                      <a:pt x="9" y="21"/>
                    </a:lnTo>
                    <a:lnTo>
                      <a:pt x="9" y="21"/>
                    </a:lnTo>
                    <a:lnTo>
                      <a:pt x="12" y="21"/>
                    </a:lnTo>
                    <a:lnTo>
                      <a:pt x="12" y="21"/>
                    </a:lnTo>
                    <a:lnTo>
                      <a:pt x="10" y="22"/>
                    </a:lnTo>
                    <a:lnTo>
                      <a:pt x="10" y="22"/>
                    </a:lnTo>
                    <a:lnTo>
                      <a:pt x="9" y="23"/>
                    </a:lnTo>
                    <a:lnTo>
                      <a:pt x="9" y="23"/>
                    </a:lnTo>
                    <a:lnTo>
                      <a:pt x="9" y="24"/>
                    </a:lnTo>
                    <a:lnTo>
                      <a:pt x="9" y="25"/>
                    </a:lnTo>
                    <a:lnTo>
                      <a:pt x="9" y="25"/>
                    </a:lnTo>
                    <a:lnTo>
                      <a:pt x="5" y="25"/>
                    </a:lnTo>
                    <a:lnTo>
                      <a:pt x="0" y="25"/>
                    </a:lnTo>
                    <a:lnTo>
                      <a:pt x="0" y="25"/>
                    </a:lnTo>
                    <a:lnTo>
                      <a:pt x="0" y="27"/>
                    </a:lnTo>
                    <a:lnTo>
                      <a:pt x="1" y="28"/>
                    </a:lnTo>
                    <a:lnTo>
                      <a:pt x="1" y="29"/>
                    </a:lnTo>
                    <a:lnTo>
                      <a:pt x="1" y="29"/>
                    </a:lnTo>
                    <a:lnTo>
                      <a:pt x="2" y="30"/>
                    </a:lnTo>
                    <a:lnTo>
                      <a:pt x="4" y="30"/>
                    </a:lnTo>
                    <a:lnTo>
                      <a:pt x="4" y="30"/>
                    </a:lnTo>
                    <a:lnTo>
                      <a:pt x="7" y="30"/>
                    </a:lnTo>
                    <a:lnTo>
                      <a:pt x="7" y="30"/>
                    </a:lnTo>
                    <a:lnTo>
                      <a:pt x="8" y="30"/>
                    </a:lnTo>
                    <a:lnTo>
                      <a:pt x="8" y="30"/>
                    </a:lnTo>
                    <a:lnTo>
                      <a:pt x="7" y="30"/>
                    </a:lnTo>
                    <a:lnTo>
                      <a:pt x="7" y="31"/>
                    </a:lnTo>
                    <a:lnTo>
                      <a:pt x="7" y="31"/>
                    </a:lnTo>
                    <a:lnTo>
                      <a:pt x="7" y="31"/>
                    </a:lnTo>
                    <a:lnTo>
                      <a:pt x="8" y="32"/>
                    </a:lnTo>
                    <a:lnTo>
                      <a:pt x="10" y="32"/>
                    </a:lnTo>
                    <a:lnTo>
                      <a:pt x="10" y="32"/>
                    </a:lnTo>
                    <a:lnTo>
                      <a:pt x="18" y="30"/>
                    </a:lnTo>
                    <a:lnTo>
                      <a:pt x="18" y="30"/>
                    </a:lnTo>
                    <a:lnTo>
                      <a:pt x="21" y="29"/>
                    </a:lnTo>
                    <a:lnTo>
                      <a:pt x="21" y="28"/>
                    </a:lnTo>
                    <a:lnTo>
                      <a:pt x="21" y="28"/>
                    </a:lnTo>
                    <a:lnTo>
                      <a:pt x="16" y="28"/>
                    </a:lnTo>
                    <a:lnTo>
                      <a:pt x="16" y="28"/>
                    </a:lnTo>
                    <a:lnTo>
                      <a:pt x="20" y="27"/>
                    </a:lnTo>
                    <a:lnTo>
                      <a:pt x="20" y="27"/>
                    </a:lnTo>
                    <a:lnTo>
                      <a:pt x="17" y="25"/>
                    </a:lnTo>
                    <a:lnTo>
                      <a:pt x="17" y="25"/>
                    </a:lnTo>
                    <a:lnTo>
                      <a:pt x="24" y="25"/>
                    </a:lnTo>
                    <a:lnTo>
                      <a:pt x="24" y="25"/>
                    </a:lnTo>
                    <a:lnTo>
                      <a:pt x="25" y="24"/>
                    </a:lnTo>
                    <a:lnTo>
                      <a:pt x="25" y="24"/>
                    </a:lnTo>
                    <a:lnTo>
                      <a:pt x="29" y="23"/>
                    </a:lnTo>
                    <a:lnTo>
                      <a:pt x="36" y="22"/>
                    </a:lnTo>
                    <a:lnTo>
                      <a:pt x="36" y="22"/>
                    </a:lnTo>
                    <a:lnTo>
                      <a:pt x="48" y="21"/>
                    </a:lnTo>
                    <a:lnTo>
                      <a:pt x="48" y="21"/>
                    </a:lnTo>
                    <a:lnTo>
                      <a:pt x="49" y="21"/>
                    </a:lnTo>
                    <a:lnTo>
                      <a:pt x="49" y="21"/>
                    </a:lnTo>
                    <a:lnTo>
                      <a:pt x="47" y="16"/>
                    </a:lnTo>
                    <a:lnTo>
                      <a:pt x="47" y="16"/>
                    </a:lnTo>
                    <a:lnTo>
                      <a:pt x="47" y="14"/>
                    </a:lnTo>
                    <a:lnTo>
                      <a:pt x="47" y="14"/>
                    </a:lnTo>
                    <a:lnTo>
                      <a:pt x="54" y="13"/>
                    </a:lnTo>
                    <a:lnTo>
                      <a:pt x="54" y="13"/>
                    </a:lnTo>
                    <a:lnTo>
                      <a:pt x="54" y="13"/>
                    </a:lnTo>
                    <a:lnTo>
                      <a:pt x="54" y="12"/>
                    </a:lnTo>
                    <a:lnTo>
                      <a:pt x="54" y="12"/>
                    </a:lnTo>
                    <a:lnTo>
                      <a:pt x="52" y="11"/>
                    </a:lnTo>
                    <a:lnTo>
                      <a:pt x="49" y="11"/>
                    </a:lnTo>
                    <a:lnTo>
                      <a:pt x="46" y="7"/>
                    </a:lnTo>
                    <a:lnTo>
                      <a:pt x="46" y="7"/>
                    </a:lnTo>
                    <a:lnTo>
                      <a:pt x="39" y="2"/>
                    </a:lnTo>
                    <a:lnTo>
                      <a:pt x="37" y="0"/>
                    </a:lnTo>
                    <a:lnTo>
                      <a:pt x="36" y="0"/>
                    </a:lnTo>
                    <a:lnTo>
                      <a:pt x="36" y="0"/>
                    </a:lnTo>
                    <a:lnTo>
                      <a:pt x="33" y="0"/>
                    </a:lnTo>
                    <a:lnTo>
                      <a:pt x="32" y="1"/>
                    </a:lnTo>
                    <a:lnTo>
                      <a:pt x="31" y="4"/>
                    </a:lnTo>
                    <a:lnTo>
                      <a:pt x="31" y="4"/>
                    </a:lnTo>
                    <a:lnTo>
                      <a:pt x="24" y="5"/>
                    </a:lnTo>
                    <a:lnTo>
                      <a:pt x="24" y="5"/>
                    </a:lnTo>
                    <a:lnTo>
                      <a:pt x="21" y="6"/>
                    </a:lnTo>
                    <a:lnTo>
                      <a:pt x="21" y="6"/>
                    </a:lnTo>
                    <a:lnTo>
                      <a:pt x="16" y="8"/>
                    </a:lnTo>
                    <a:lnTo>
                      <a:pt x="12" y="11"/>
                    </a:lnTo>
                    <a:lnTo>
                      <a:pt x="12" y="1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7" name="Freeform 55"/>
              <p:cNvSpPr>
                <a:spLocks/>
              </p:cNvSpPr>
              <p:nvPr/>
            </p:nvSpPr>
            <p:spPr bwMode="auto">
              <a:xfrm>
                <a:off x="5365751" y="3049586"/>
                <a:ext cx="87313" cy="42863"/>
              </a:xfrm>
              <a:custGeom>
                <a:avLst/>
                <a:gdLst>
                  <a:gd name="T0" fmla="*/ 9 w 55"/>
                  <a:gd name="T1" fmla="*/ 4 h 27"/>
                  <a:gd name="T2" fmla="*/ 11 w 55"/>
                  <a:gd name="T3" fmla="*/ 6 h 27"/>
                  <a:gd name="T4" fmla="*/ 14 w 55"/>
                  <a:gd name="T5" fmla="*/ 7 h 27"/>
                  <a:gd name="T6" fmla="*/ 7 w 55"/>
                  <a:gd name="T7" fmla="*/ 7 h 27"/>
                  <a:gd name="T8" fmla="*/ 1 w 55"/>
                  <a:gd name="T9" fmla="*/ 12 h 27"/>
                  <a:gd name="T10" fmla="*/ 0 w 55"/>
                  <a:gd name="T11" fmla="*/ 14 h 27"/>
                  <a:gd name="T12" fmla="*/ 2 w 55"/>
                  <a:gd name="T13" fmla="*/ 14 h 27"/>
                  <a:gd name="T14" fmla="*/ 2 w 55"/>
                  <a:gd name="T15" fmla="*/ 14 h 27"/>
                  <a:gd name="T16" fmla="*/ 4 w 55"/>
                  <a:gd name="T17" fmla="*/ 13 h 27"/>
                  <a:gd name="T18" fmla="*/ 6 w 55"/>
                  <a:gd name="T19" fmla="*/ 13 h 27"/>
                  <a:gd name="T20" fmla="*/ 7 w 55"/>
                  <a:gd name="T21" fmla="*/ 14 h 27"/>
                  <a:gd name="T22" fmla="*/ 9 w 55"/>
                  <a:gd name="T23" fmla="*/ 14 h 27"/>
                  <a:gd name="T24" fmla="*/ 11 w 55"/>
                  <a:gd name="T25" fmla="*/ 20 h 27"/>
                  <a:gd name="T26" fmla="*/ 15 w 55"/>
                  <a:gd name="T27" fmla="*/ 23 h 27"/>
                  <a:gd name="T28" fmla="*/ 19 w 55"/>
                  <a:gd name="T29" fmla="*/ 21 h 27"/>
                  <a:gd name="T30" fmla="*/ 22 w 55"/>
                  <a:gd name="T31" fmla="*/ 23 h 27"/>
                  <a:gd name="T32" fmla="*/ 27 w 55"/>
                  <a:gd name="T33" fmla="*/ 22 h 27"/>
                  <a:gd name="T34" fmla="*/ 29 w 55"/>
                  <a:gd name="T35" fmla="*/ 23 h 27"/>
                  <a:gd name="T36" fmla="*/ 32 w 55"/>
                  <a:gd name="T37" fmla="*/ 25 h 27"/>
                  <a:gd name="T38" fmla="*/ 36 w 55"/>
                  <a:gd name="T39" fmla="*/ 27 h 27"/>
                  <a:gd name="T40" fmla="*/ 43 w 55"/>
                  <a:gd name="T41" fmla="*/ 27 h 27"/>
                  <a:gd name="T42" fmla="*/ 48 w 55"/>
                  <a:gd name="T43" fmla="*/ 25 h 27"/>
                  <a:gd name="T44" fmla="*/ 53 w 55"/>
                  <a:gd name="T45" fmla="*/ 27 h 27"/>
                  <a:gd name="T46" fmla="*/ 54 w 55"/>
                  <a:gd name="T47" fmla="*/ 24 h 27"/>
                  <a:gd name="T48" fmla="*/ 54 w 55"/>
                  <a:gd name="T49" fmla="*/ 21 h 27"/>
                  <a:gd name="T50" fmla="*/ 48 w 55"/>
                  <a:gd name="T51" fmla="*/ 18 h 27"/>
                  <a:gd name="T52" fmla="*/ 48 w 55"/>
                  <a:gd name="T53" fmla="*/ 17 h 27"/>
                  <a:gd name="T54" fmla="*/ 52 w 55"/>
                  <a:gd name="T55" fmla="*/ 16 h 27"/>
                  <a:gd name="T56" fmla="*/ 53 w 55"/>
                  <a:gd name="T57" fmla="*/ 9 h 27"/>
                  <a:gd name="T58" fmla="*/ 55 w 55"/>
                  <a:gd name="T59" fmla="*/ 7 h 27"/>
                  <a:gd name="T60" fmla="*/ 51 w 55"/>
                  <a:gd name="T61" fmla="*/ 4 h 27"/>
                  <a:gd name="T62" fmla="*/ 43 w 55"/>
                  <a:gd name="T63" fmla="*/ 2 h 27"/>
                  <a:gd name="T64" fmla="*/ 43 w 55"/>
                  <a:gd name="T65" fmla="*/ 5 h 27"/>
                  <a:gd name="T66" fmla="*/ 39 w 55"/>
                  <a:gd name="T67" fmla="*/ 6 h 27"/>
                  <a:gd name="T68" fmla="*/ 39 w 55"/>
                  <a:gd name="T69" fmla="*/ 8 h 27"/>
                  <a:gd name="T70" fmla="*/ 32 w 55"/>
                  <a:gd name="T71" fmla="*/ 8 h 27"/>
                  <a:gd name="T72" fmla="*/ 31 w 55"/>
                  <a:gd name="T73" fmla="*/ 8 h 27"/>
                  <a:gd name="T74" fmla="*/ 32 w 55"/>
                  <a:gd name="T75" fmla="*/ 7 h 27"/>
                  <a:gd name="T76" fmla="*/ 37 w 55"/>
                  <a:gd name="T77" fmla="*/ 5 h 27"/>
                  <a:gd name="T78" fmla="*/ 39 w 55"/>
                  <a:gd name="T79" fmla="*/ 2 h 27"/>
                  <a:gd name="T80" fmla="*/ 39 w 55"/>
                  <a:gd name="T81" fmla="*/ 1 h 27"/>
                  <a:gd name="T82" fmla="*/ 33 w 55"/>
                  <a:gd name="T83" fmla="*/ 0 h 27"/>
                  <a:gd name="T84" fmla="*/ 31 w 55"/>
                  <a:gd name="T85" fmla="*/ 1 h 27"/>
                  <a:gd name="T86" fmla="*/ 28 w 55"/>
                  <a:gd name="T87" fmla="*/ 1 h 27"/>
                  <a:gd name="T88" fmla="*/ 19 w 55"/>
                  <a:gd name="T89" fmla="*/ 1 h 27"/>
                  <a:gd name="T90" fmla="*/ 17 w 55"/>
                  <a:gd name="T91" fmla="*/ 2 h 27"/>
                  <a:gd name="T92" fmla="*/ 13 w 55"/>
                  <a:gd name="T93" fmla="*/ 2 h 27"/>
                  <a:gd name="T94" fmla="*/ 9 w 55"/>
                  <a:gd name="T9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 h="27">
                    <a:moveTo>
                      <a:pt x="9" y="4"/>
                    </a:moveTo>
                    <a:lnTo>
                      <a:pt x="9" y="4"/>
                    </a:lnTo>
                    <a:lnTo>
                      <a:pt x="9" y="6"/>
                    </a:lnTo>
                    <a:lnTo>
                      <a:pt x="11" y="6"/>
                    </a:lnTo>
                    <a:lnTo>
                      <a:pt x="14" y="7"/>
                    </a:lnTo>
                    <a:lnTo>
                      <a:pt x="14" y="7"/>
                    </a:lnTo>
                    <a:lnTo>
                      <a:pt x="7" y="7"/>
                    </a:lnTo>
                    <a:lnTo>
                      <a:pt x="7" y="7"/>
                    </a:lnTo>
                    <a:lnTo>
                      <a:pt x="1" y="12"/>
                    </a:lnTo>
                    <a:lnTo>
                      <a:pt x="1" y="12"/>
                    </a:lnTo>
                    <a:lnTo>
                      <a:pt x="1" y="13"/>
                    </a:lnTo>
                    <a:lnTo>
                      <a:pt x="0" y="14"/>
                    </a:lnTo>
                    <a:lnTo>
                      <a:pt x="0" y="14"/>
                    </a:lnTo>
                    <a:lnTo>
                      <a:pt x="2" y="14"/>
                    </a:lnTo>
                    <a:lnTo>
                      <a:pt x="2" y="14"/>
                    </a:lnTo>
                    <a:lnTo>
                      <a:pt x="2" y="14"/>
                    </a:lnTo>
                    <a:lnTo>
                      <a:pt x="4" y="13"/>
                    </a:lnTo>
                    <a:lnTo>
                      <a:pt x="4" y="13"/>
                    </a:lnTo>
                    <a:lnTo>
                      <a:pt x="6" y="13"/>
                    </a:lnTo>
                    <a:lnTo>
                      <a:pt x="6" y="13"/>
                    </a:lnTo>
                    <a:lnTo>
                      <a:pt x="7" y="14"/>
                    </a:lnTo>
                    <a:lnTo>
                      <a:pt x="7" y="14"/>
                    </a:lnTo>
                    <a:lnTo>
                      <a:pt x="9" y="14"/>
                    </a:lnTo>
                    <a:lnTo>
                      <a:pt x="9" y="14"/>
                    </a:lnTo>
                    <a:lnTo>
                      <a:pt x="11" y="20"/>
                    </a:lnTo>
                    <a:lnTo>
                      <a:pt x="11" y="20"/>
                    </a:lnTo>
                    <a:lnTo>
                      <a:pt x="15" y="23"/>
                    </a:lnTo>
                    <a:lnTo>
                      <a:pt x="15" y="23"/>
                    </a:lnTo>
                    <a:lnTo>
                      <a:pt x="19" y="21"/>
                    </a:lnTo>
                    <a:lnTo>
                      <a:pt x="19" y="21"/>
                    </a:lnTo>
                    <a:lnTo>
                      <a:pt x="22" y="23"/>
                    </a:lnTo>
                    <a:lnTo>
                      <a:pt x="22" y="23"/>
                    </a:lnTo>
                    <a:lnTo>
                      <a:pt x="24" y="22"/>
                    </a:lnTo>
                    <a:lnTo>
                      <a:pt x="27" y="22"/>
                    </a:lnTo>
                    <a:lnTo>
                      <a:pt x="29" y="23"/>
                    </a:lnTo>
                    <a:lnTo>
                      <a:pt x="29" y="23"/>
                    </a:lnTo>
                    <a:lnTo>
                      <a:pt x="31" y="24"/>
                    </a:lnTo>
                    <a:lnTo>
                      <a:pt x="32" y="25"/>
                    </a:lnTo>
                    <a:lnTo>
                      <a:pt x="32" y="25"/>
                    </a:lnTo>
                    <a:lnTo>
                      <a:pt x="36" y="27"/>
                    </a:lnTo>
                    <a:lnTo>
                      <a:pt x="36" y="27"/>
                    </a:lnTo>
                    <a:lnTo>
                      <a:pt x="43" y="27"/>
                    </a:lnTo>
                    <a:lnTo>
                      <a:pt x="48" y="25"/>
                    </a:lnTo>
                    <a:lnTo>
                      <a:pt x="48" y="25"/>
                    </a:lnTo>
                    <a:lnTo>
                      <a:pt x="53" y="27"/>
                    </a:lnTo>
                    <a:lnTo>
                      <a:pt x="53" y="27"/>
                    </a:lnTo>
                    <a:lnTo>
                      <a:pt x="54" y="24"/>
                    </a:lnTo>
                    <a:lnTo>
                      <a:pt x="54" y="24"/>
                    </a:lnTo>
                    <a:lnTo>
                      <a:pt x="54" y="22"/>
                    </a:lnTo>
                    <a:lnTo>
                      <a:pt x="54" y="21"/>
                    </a:lnTo>
                    <a:lnTo>
                      <a:pt x="54" y="21"/>
                    </a:lnTo>
                    <a:lnTo>
                      <a:pt x="48" y="18"/>
                    </a:lnTo>
                    <a:lnTo>
                      <a:pt x="48" y="18"/>
                    </a:lnTo>
                    <a:lnTo>
                      <a:pt x="48" y="17"/>
                    </a:lnTo>
                    <a:lnTo>
                      <a:pt x="48" y="17"/>
                    </a:lnTo>
                    <a:lnTo>
                      <a:pt x="52" y="16"/>
                    </a:lnTo>
                    <a:lnTo>
                      <a:pt x="52" y="16"/>
                    </a:lnTo>
                    <a:lnTo>
                      <a:pt x="53" y="9"/>
                    </a:lnTo>
                    <a:lnTo>
                      <a:pt x="53" y="9"/>
                    </a:lnTo>
                    <a:lnTo>
                      <a:pt x="55" y="7"/>
                    </a:lnTo>
                    <a:lnTo>
                      <a:pt x="55" y="7"/>
                    </a:lnTo>
                    <a:lnTo>
                      <a:pt x="51" y="4"/>
                    </a:lnTo>
                    <a:lnTo>
                      <a:pt x="51" y="4"/>
                    </a:lnTo>
                    <a:lnTo>
                      <a:pt x="43" y="2"/>
                    </a:lnTo>
                    <a:lnTo>
                      <a:pt x="43" y="2"/>
                    </a:lnTo>
                    <a:lnTo>
                      <a:pt x="43" y="5"/>
                    </a:lnTo>
                    <a:lnTo>
                      <a:pt x="43" y="5"/>
                    </a:lnTo>
                    <a:lnTo>
                      <a:pt x="39" y="6"/>
                    </a:lnTo>
                    <a:lnTo>
                      <a:pt x="39" y="6"/>
                    </a:lnTo>
                    <a:lnTo>
                      <a:pt x="39" y="8"/>
                    </a:lnTo>
                    <a:lnTo>
                      <a:pt x="39" y="8"/>
                    </a:lnTo>
                    <a:lnTo>
                      <a:pt x="32" y="8"/>
                    </a:lnTo>
                    <a:lnTo>
                      <a:pt x="32" y="8"/>
                    </a:lnTo>
                    <a:lnTo>
                      <a:pt x="31" y="8"/>
                    </a:lnTo>
                    <a:lnTo>
                      <a:pt x="32" y="7"/>
                    </a:lnTo>
                    <a:lnTo>
                      <a:pt x="32" y="7"/>
                    </a:lnTo>
                    <a:lnTo>
                      <a:pt x="37" y="5"/>
                    </a:lnTo>
                    <a:lnTo>
                      <a:pt x="37" y="5"/>
                    </a:lnTo>
                    <a:lnTo>
                      <a:pt x="38" y="4"/>
                    </a:lnTo>
                    <a:lnTo>
                      <a:pt x="39" y="2"/>
                    </a:lnTo>
                    <a:lnTo>
                      <a:pt x="39" y="1"/>
                    </a:lnTo>
                    <a:lnTo>
                      <a:pt x="39" y="1"/>
                    </a:lnTo>
                    <a:lnTo>
                      <a:pt x="37" y="0"/>
                    </a:lnTo>
                    <a:lnTo>
                      <a:pt x="33" y="0"/>
                    </a:lnTo>
                    <a:lnTo>
                      <a:pt x="33" y="0"/>
                    </a:lnTo>
                    <a:lnTo>
                      <a:pt x="31" y="1"/>
                    </a:lnTo>
                    <a:lnTo>
                      <a:pt x="28" y="1"/>
                    </a:lnTo>
                    <a:lnTo>
                      <a:pt x="28" y="1"/>
                    </a:lnTo>
                    <a:lnTo>
                      <a:pt x="19" y="1"/>
                    </a:lnTo>
                    <a:lnTo>
                      <a:pt x="19" y="1"/>
                    </a:lnTo>
                    <a:lnTo>
                      <a:pt x="17" y="2"/>
                    </a:lnTo>
                    <a:lnTo>
                      <a:pt x="17" y="2"/>
                    </a:lnTo>
                    <a:lnTo>
                      <a:pt x="13" y="2"/>
                    </a:lnTo>
                    <a:lnTo>
                      <a:pt x="13" y="2"/>
                    </a:lnTo>
                    <a:lnTo>
                      <a:pt x="9" y="4"/>
                    </a:lnTo>
                    <a:lnTo>
                      <a:pt x="9"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8" name="Freeform 56"/>
              <p:cNvSpPr>
                <a:spLocks/>
              </p:cNvSpPr>
              <p:nvPr/>
            </p:nvSpPr>
            <p:spPr bwMode="auto">
              <a:xfrm>
                <a:off x="5524501" y="3101974"/>
                <a:ext cx="11113" cy="7938"/>
              </a:xfrm>
              <a:custGeom>
                <a:avLst/>
                <a:gdLst>
                  <a:gd name="T0" fmla="*/ 7 w 7"/>
                  <a:gd name="T1" fmla="*/ 2 h 5"/>
                  <a:gd name="T2" fmla="*/ 4 w 7"/>
                  <a:gd name="T3" fmla="*/ 3 h 5"/>
                  <a:gd name="T4" fmla="*/ 4 w 7"/>
                  <a:gd name="T5" fmla="*/ 3 h 5"/>
                  <a:gd name="T6" fmla="*/ 2 w 7"/>
                  <a:gd name="T7" fmla="*/ 4 h 5"/>
                  <a:gd name="T8" fmla="*/ 2 w 7"/>
                  <a:gd name="T9" fmla="*/ 4 h 5"/>
                  <a:gd name="T10" fmla="*/ 1 w 7"/>
                  <a:gd name="T11" fmla="*/ 5 h 5"/>
                  <a:gd name="T12" fmla="*/ 1 w 7"/>
                  <a:gd name="T13" fmla="*/ 5 h 5"/>
                  <a:gd name="T14" fmla="*/ 0 w 7"/>
                  <a:gd name="T15" fmla="*/ 4 h 5"/>
                  <a:gd name="T16" fmla="*/ 1 w 7"/>
                  <a:gd name="T17" fmla="*/ 3 h 5"/>
                  <a:gd name="T18" fmla="*/ 1 w 7"/>
                  <a:gd name="T19" fmla="*/ 3 h 5"/>
                  <a:gd name="T20" fmla="*/ 3 w 7"/>
                  <a:gd name="T21" fmla="*/ 3 h 5"/>
                  <a:gd name="T22" fmla="*/ 3 w 7"/>
                  <a:gd name="T23" fmla="*/ 3 h 5"/>
                  <a:gd name="T24" fmla="*/ 3 w 7"/>
                  <a:gd name="T25" fmla="*/ 0 h 5"/>
                  <a:gd name="T26" fmla="*/ 3 w 7"/>
                  <a:gd name="T27" fmla="*/ 0 h 5"/>
                  <a:gd name="T28" fmla="*/ 4 w 7"/>
                  <a:gd name="T29" fmla="*/ 0 h 5"/>
                  <a:gd name="T30" fmla="*/ 7 w 7"/>
                  <a:gd name="T31" fmla="*/ 2 h 5"/>
                  <a:gd name="T32" fmla="*/ 7 w 7"/>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5">
                    <a:moveTo>
                      <a:pt x="7" y="2"/>
                    </a:moveTo>
                    <a:lnTo>
                      <a:pt x="4" y="3"/>
                    </a:lnTo>
                    <a:lnTo>
                      <a:pt x="4" y="3"/>
                    </a:lnTo>
                    <a:lnTo>
                      <a:pt x="2" y="4"/>
                    </a:lnTo>
                    <a:lnTo>
                      <a:pt x="2" y="4"/>
                    </a:lnTo>
                    <a:lnTo>
                      <a:pt x="1" y="5"/>
                    </a:lnTo>
                    <a:lnTo>
                      <a:pt x="1" y="5"/>
                    </a:lnTo>
                    <a:lnTo>
                      <a:pt x="0" y="4"/>
                    </a:lnTo>
                    <a:lnTo>
                      <a:pt x="1" y="3"/>
                    </a:lnTo>
                    <a:lnTo>
                      <a:pt x="1" y="3"/>
                    </a:lnTo>
                    <a:lnTo>
                      <a:pt x="3" y="3"/>
                    </a:lnTo>
                    <a:lnTo>
                      <a:pt x="3" y="3"/>
                    </a:lnTo>
                    <a:lnTo>
                      <a:pt x="3" y="0"/>
                    </a:lnTo>
                    <a:lnTo>
                      <a:pt x="3" y="0"/>
                    </a:lnTo>
                    <a:lnTo>
                      <a:pt x="4" y="0"/>
                    </a:lnTo>
                    <a:lnTo>
                      <a:pt x="7" y="2"/>
                    </a:lnTo>
                    <a:lnTo>
                      <a:pt x="7"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9" name="Freeform 57"/>
              <p:cNvSpPr>
                <a:spLocks/>
              </p:cNvSpPr>
              <p:nvPr/>
            </p:nvSpPr>
            <p:spPr bwMode="auto">
              <a:xfrm>
                <a:off x="5530851" y="3108324"/>
                <a:ext cx="17463" cy="4763"/>
              </a:xfrm>
              <a:custGeom>
                <a:avLst/>
                <a:gdLst>
                  <a:gd name="T0" fmla="*/ 0 w 11"/>
                  <a:gd name="T1" fmla="*/ 1 h 3"/>
                  <a:gd name="T2" fmla="*/ 0 w 11"/>
                  <a:gd name="T3" fmla="*/ 1 h 3"/>
                  <a:gd name="T4" fmla="*/ 3 w 11"/>
                  <a:gd name="T5" fmla="*/ 0 h 3"/>
                  <a:gd name="T6" fmla="*/ 3 w 11"/>
                  <a:gd name="T7" fmla="*/ 0 h 3"/>
                  <a:gd name="T8" fmla="*/ 4 w 11"/>
                  <a:gd name="T9" fmla="*/ 0 h 3"/>
                  <a:gd name="T10" fmla="*/ 4 w 11"/>
                  <a:gd name="T11" fmla="*/ 0 h 3"/>
                  <a:gd name="T12" fmla="*/ 5 w 11"/>
                  <a:gd name="T13" fmla="*/ 0 h 3"/>
                  <a:gd name="T14" fmla="*/ 5 w 11"/>
                  <a:gd name="T15" fmla="*/ 0 h 3"/>
                  <a:gd name="T16" fmla="*/ 5 w 11"/>
                  <a:gd name="T17" fmla="*/ 0 h 3"/>
                  <a:gd name="T18" fmla="*/ 9 w 11"/>
                  <a:gd name="T19" fmla="*/ 0 h 3"/>
                  <a:gd name="T20" fmla="*/ 9 w 11"/>
                  <a:gd name="T21" fmla="*/ 0 h 3"/>
                  <a:gd name="T22" fmla="*/ 11 w 11"/>
                  <a:gd name="T23" fmla="*/ 0 h 3"/>
                  <a:gd name="T24" fmla="*/ 11 w 11"/>
                  <a:gd name="T25" fmla="*/ 0 h 3"/>
                  <a:gd name="T26" fmla="*/ 11 w 11"/>
                  <a:gd name="T27" fmla="*/ 2 h 3"/>
                  <a:gd name="T28" fmla="*/ 11 w 11"/>
                  <a:gd name="T29" fmla="*/ 2 h 3"/>
                  <a:gd name="T30" fmla="*/ 9 w 11"/>
                  <a:gd name="T31" fmla="*/ 2 h 3"/>
                  <a:gd name="T32" fmla="*/ 9 w 11"/>
                  <a:gd name="T33" fmla="*/ 2 h 3"/>
                  <a:gd name="T34" fmla="*/ 7 w 11"/>
                  <a:gd name="T35" fmla="*/ 3 h 3"/>
                  <a:gd name="T36" fmla="*/ 5 w 11"/>
                  <a:gd name="T37" fmla="*/ 3 h 3"/>
                  <a:gd name="T38" fmla="*/ 5 w 11"/>
                  <a:gd name="T39" fmla="*/ 3 h 3"/>
                  <a:gd name="T40" fmla="*/ 3 w 11"/>
                  <a:gd name="T41" fmla="*/ 2 h 3"/>
                  <a:gd name="T42" fmla="*/ 3 w 11"/>
                  <a:gd name="T43" fmla="*/ 2 h 3"/>
                  <a:gd name="T44" fmla="*/ 0 w 11"/>
                  <a:gd name="T45" fmla="*/ 1 h 3"/>
                  <a:gd name="T46" fmla="*/ 0 w 11"/>
                  <a:gd name="T47" fmla="*/ 1 h 3"/>
                  <a:gd name="T48" fmla="*/ 0 w 11"/>
                  <a:gd name="T49" fmla="*/ 1 h 3"/>
                  <a:gd name="T50" fmla="*/ 0 w 11"/>
                  <a:gd name="T5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1"/>
                    </a:moveTo>
                    <a:lnTo>
                      <a:pt x="0" y="1"/>
                    </a:lnTo>
                    <a:lnTo>
                      <a:pt x="3" y="0"/>
                    </a:lnTo>
                    <a:lnTo>
                      <a:pt x="3" y="0"/>
                    </a:lnTo>
                    <a:lnTo>
                      <a:pt x="4" y="0"/>
                    </a:lnTo>
                    <a:lnTo>
                      <a:pt x="4" y="0"/>
                    </a:lnTo>
                    <a:lnTo>
                      <a:pt x="5" y="0"/>
                    </a:lnTo>
                    <a:lnTo>
                      <a:pt x="5" y="0"/>
                    </a:lnTo>
                    <a:lnTo>
                      <a:pt x="5" y="0"/>
                    </a:lnTo>
                    <a:lnTo>
                      <a:pt x="9" y="0"/>
                    </a:lnTo>
                    <a:lnTo>
                      <a:pt x="9" y="0"/>
                    </a:lnTo>
                    <a:lnTo>
                      <a:pt x="11" y="0"/>
                    </a:lnTo>
                    <a:lnTo>
                      <a:pt x="11" y="0"/>
                    </a:lnTo>
                    <a:lnTo>
                      <a:pt x="11" y="2"/>
                    </a:lnTo>
                    <a:lnTo>
                      <a:pt x="11" y="2"/>
                    </a:lnTo>
                    <a:lnTo>
                      <a:pt x="9" y="2"/>
                    </a:lnTo>
                    <a:lnTo>
                      <a:pt x="9" y="2"/>
                    </a:lnTo>
                    <a:lnTo>
                      <a:pt x="7" y="3"/>
                    </a:lnTo>
                    <a:lnTo>
                      <a:pt x="5" y="3"/>
                    </a:lnTo>
                    <a:lnTo>
                      <a:pt x="5" y="3"/>
                    </a:lnTo>
                    <a:lnTo>
                      <a:pt x="3" y="2"/>
                    </a:lnTo>
                    <a:lnTo>
                      <a:pt x="3" y="2"/>
                    </a:lnTo>
                    <a:lnTo>
                      <a:pt x="0" y="1"/>
                    </a:lnTo>
                    <a:lnTo>
                      <a:pt x="0" y="1"/>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0" name="Freeform 58"/>
              <p:cNvSpPr>
                <a:spLocks/>
              </p:cNvSpPr>
              <p:nvPr/>
            </p:nvSpPr>
            <p:spPr bwMode="auto">
              <a:xfrm>
                <a:off x="5391151" y="3138486"/>
                <a:ext cx="19050" cy="7938"/>
              </a:xfrm>
              <a:custGeom>
                <a:avLst/>
                <a:gdLst>
                  <a:gd name="T0" fmla="*/ 8 w 12"/>
                  <a:gd name="T1" fmla="*/ 0 h 5"/>
                  <a:gd name="T2" fmla="*/ 8 w 12"/>
                  <a:gd name="T3" fmla="*/ 0 h 5"/>
                  <a:gd name="T4" fmla="*/ 11 w 12"/>
                  <a:gd name="T5" fmla="*/ 0 h 5"/>
                  <a:gd name="T6" fmla="*/ 12 w 12"/>
                  <a:gd name="T7" fmla="*/ 1 h 5"/>
                  <a:gd name="T8" fmla="*/ 12 w 12"/>
                  <a:gd name="T9" fmla="*/ 1 h 5"/>
                  <a:gd name="T10" fmla="*/ 12 w 12"/>
                  <a:gd name="T11" fmla="*/ 1 h 5"/>
                  <a:gd name="T12" fmla="*/ 9 w 12"/>
                  <a:gd name="T13" fmla="*/ 3 h 5"/>
                  <a:gd name="T14" fmla="*/ 9 w 12"/>
                  <a:gd name="T15" fmla="*/ 3 h 5"/>
                  <a:gd name="T16" fmla="*/ 6 w 12"/>
                  <a:gd name="T17" fmla="*/ 5 h 5"/>
                  <a:gd name="T18" fmla="*/ 6 w 12"/>
                  <a:gd name="T19" fmla="*/ 5 h 5"/>
                  <a:gd name="T20" fmla="*/ 5 w 12"/>
                  <a:gd name="T21" fmla="*/ 5 h 5"/>
                  <a:gd name="T22" fmla="*/ 3 w 12"/>
                  <a:gd name="T23" fmla="*/ 5 h 5"/>
                  <a:gd name="T24" fmla="*/ 3 w 12"/>
                  <a:gd name="T25" fmla="*/ 5 h 5"/>
                  <a:gd name="T26" fmla="*/ 1 w 12"/>
                  <a:gd name="T27" fmla="*/ 5 h 5"/>
                  <a:gd name="T28" fmla="*/ 0 w 12"/>
                  <a:gd name="T29" fmla="*/ 3 h 5"/>
                  <a:gd name="T30" fmla="*/ 0 w 12"/>
                  <a:gd name="T31" fmla="*/ 3 h 5"/>
                  <a:gd name="T32" fmla="*/ 4 w 12"/>
                  <a:gd name="T33" fmla="*/ 1 h 5"/>
                  <a:gd name="T34" fmla="*/ 4 w 12"/>
                  <a:gd name="T35" fmla="*/ 1 h 5"/>
                  <a:gd name="T36" fmla="*/ 8 w 12"/>
                  <a:gd name="T37" fmla="*/ 0 h 5"/>
                  <a:gd name="T38" fmla="*/ 8 w 12"/>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5">
                    <a:moveTo>
                      <a:pt x="8" y="0"/>
                    </a:moveTo>
                    <a:lnTo>
                      <a:pt x="8" y="0"/>
                    </a:lnTo>
                    <a:lnTo>
                      <a:pt x="11" y="0"/>
                    </a:lnTo>
                    <a:lnTo>
                      <a:pt x="12" y="1"/>
                    </a:lnTo>
                    <a:lnTo>
                      <a:pt x="12" y="1"/>
                    </a:lnTo>
                    <a:lnTo>
                      <a:pt x="12" y="1"/>
                    </a:lnTo>
                    <a:lnTo>
                      <a:pt x="9" y="3"/>
                    </a:lnTo>
                    <a:lnTo>
                      <a:pt x="9" y="3"/>
                    </a:lnTo>
                    <a:lnTo>
                      <a:pt x="6" y="5"/>
                    </a:lnTo>
                    <a:lnTo>
                      <a:pt x="6" y="5"/>
                    </a:lnTo>
                    <a:lnTo>
                      <a:pt x="5" y="5"/>
                    </a:lnTo>
                    <a:lnTo>
                      <a:pt x="3" y="5"/>
                    </a:lnTo>
                    <a:lnTo>
                      <a:pt x="3" y="5"/>
                    </a:lnTo>
                    <a:lnTo>
                      <a:pt x="1" y="5"/>
                    </a:lnTo>
                    <a:lnTo>
                      <a:pt x="0" y="3"/>
                    </a:lnTo>
                    <a:lnTo>
                      <a:pt x="0" y="3"/>
                    </a:lnTo>
                    <a:lnTo>
                      <a:pt x="4" y="1"/>
                    </a:lnTo>
                    <a:lnTo>
                      <a:pt x="4" y="1"/>
                    </a:lnTo>
                    <a:lnTo>
                      <a:pt x="8" y="0"/>
                    </a:lnTo>
                    <a:lnTo>
                      <a:pt x="8"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1" name="Freeform 59"/>
              <p:cNvSpPr>
                <a:spLocks/>
              </p:cNvSpPr>
              <p:nvPr/>
            </p:nvSpPr>
            <p:spPr bwMode="auto">
              <a:xfrm>
                <a:off x="5400676" y="3151186"/>
                <a:ext cx="7938" cy="6350"/>
              </a:xfrm>
              <a:custGeom>
                <a:avLst/>
                <a:gdLst>
                  <a:gd name="T0" fmla="*/ 2 w 5"/>
                  <a:gd name="T1" fmla="*/ 0 h 4"/>
                  <a:gd name="T2" fmla="*/ 5 w 5"/>
                  <a:gd name="T3" fmla="*/ 1 h 4"/>
                  <a:gd name="T4" fmla="*/ 5 w 5"/>
                  <a:gd name="T5" fmla="*/ 1 h 4"/>
                  <a:gd name="T6" fmla="*/ 3 w 5"/>
                  <a:gd name="T7" fmla="*/ 3 h 4"/>
                  <a:gd name="T8" fmla="*/ 0 w 5"/>
                  <a:gd name="T9" fmla="*/ 4 h 4"/>
                  <a:gd name="T10" fmla="*/ 0 w 5"/>
                  <a:gd name="T11" fmla="*/ 1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lnTo>
                      <a:pt x="5" y="1"/>
                    </a:lnTo>
                    <a:lnTo>
                      <a:pt x="5" y="1"/>
                    </a:lnTo>
                    <a:lnTo>
                      <a:pt x="3" y="3"/>
                    </a:lnTo>
                    <a:lnTo>
                      <a:pt x="0" y="4"/>
                    </a:lnTo>
                    <a:lnTo>
                      <a:pt x="0" y="1"/>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2" name="Freeform 60"/>
              <p:cNvSpPr>
                <a:spLocks/>
              </p:cNvSpPr>
              <p:nvPr/>
            </p:nvSpPr>
            <p:spPr bwMode="auto">
              <a:xfrm>
                <a:off x="5316538" y="3135311"/>
                <a:ext cx="6350" cy="7938"/>
              </a:xfrm>
              <a:custGeom>
                <a:avLst/>
                <a:gdLst>
                  <a:gd name="T0" fmla="*/ 0 w 4"/>
                  <a:gd name="T1" fmla="*/ 0 h 5"/>
                  <a:gd name="T2" fmla="*/ 0 w 4"/>
                  <a:gd name="T3" fmla="*/ 0 h 5"/>
                  <a:gd name="T4" fmla="*/ 1 w 4"/>
                  <a:gd name="T5" fmla="*/ 2 h 5"/>
                  <a:gd name="T6" fmla="*/ 1 w 4"/>
                  <a:gd name="T7" fmla="*/ 2 h 5"/>
                  <a:gd name="T8" fmla="*/ 3 w 4"/>
                  <a:gd name="T9" fmla="*/ 3 h 5"/>
                  <a:gd name="T10" fmla="*/ 3 w 4"/>
                  <a:gd name="T11" fmla="*/ 5 h 5"/>
                  <a:gd name="T12" fmla="*/ 4 w 4"/>
                  <a:gd name="T13" fmla="*/ 3 h 5"/>
                  <a:gd name="T14" fmla="*/ 4 w 4"/>
                  <a:gd name="T15" fmla="*/ 3 h 5"/>
                  <a:gd name="T16" fmla="*/ 4 w 4"/>
                  <a:gd name="T17" fmla="*/ 1 h 5"/>
                  <a:gd name="T18" fmla="*/ 4 w 4"/>
                  <a:gd name="T19" fmla="*/ 1 h 5"/>
                  <a:gd name="T20" fmla="*/ 4 w 4"/>
                  <a:gd name="T21" fmla="*/ 1 h 5"/>
                  <a:gd name="T22" fmla="*/ 4 w 4"/>
                  <a:gd name="T23" fmla="*/ 0 h 5"/>
                  <a:gd name="T24" fmla="*/ 4 w 4"/>
                  <a:gd name="T25" fmla="*/ 0 h 5"/>
                  <a:gd name="T26" fmla="*/ 0 w 4"/>
                  <a:gd name="T27" fmla="*/ 0 h 5"/>
                  <a:gd name="T28" fmla="*/ 0 w 4"/>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0" y="0"/>
                    </a:moveTo>
                    <a:lnTo>
                      <a:pt x="0" y="0"/>
                    </a:lnTo>
                    <a:lnTo>
                      <a:pt x="1" y="2"/>
                    </a:lnTo>
                    <a:lnTo>
                      <a:pt x="1" y="2"/>
                    </a:lnTo>
                    <a:lnTo>
                      <a:pt x="3" y="3"/>
                    </a:lnTo>
                    <a:lnTo>
                      <a:pt x="3" y="5"/>
                    </a:lnTo>
                    <a:lnTo>
                      <a:pt x="4" y="3"/>
                    </a:lnTo>
                    <a:lnTo>
                      <a:pt x="4" y="3"/>
                    </a:lnTo>
                    <a:lnTo>
                      <a:pt x="4" y="1"/>
                    </a:lnTo>
                    <a:lnTo>
                      <a:pt x="4" y="1"/>
                    </a:lnTo>
                    <a:lnTo>
                      <a:pt x="4" y="1"/>
                    </a:lnTo>
                    <a:lnTo>
                      <a:pt x="4" y="0"/>
                    </a:lnTo>
                    <a:lnTo>
                      <a:pt x="4"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3" name="Freeform 61"/>
              <p:cNvSpPr>
                <a:spLocks/>
              </p:cNvSpPr>
              <p:nvPr/>
            </p:nvSpPr>
            <p:spPr bwMode="auto">
              <a:xfrm>
                <a:off x="5222876" y="3186111"/>
                <a:ext cx="11113" cy="11113"/>
              </a:xfrm>
              <a:custGeom>
                <a:avLst/>
                <a:gdLst>
                  <a:gd name="T0" fmla="*/ 1 w 7"/>
                  <a:gd name="T1" fmla="*/ 4 h 7"/>
                  <a:gd name="T2" fmla="*/ 1 w 7"/>
                  <a:gd name="T3" fmla="*/ 4 h 7"/>
                  <a:gd name="T4" fmla="*/ 1 w 7"/>
                  <a:gd name="T5" fmla="*/ 2 h 7"/>
                  <a:gd name="T6" fmla="*/ 1 w 7"/>
                  <a:gd name="T7" fmla="*/ 2 h 7"/>
                  <a:gd name="T8" fmla="*/ 2 w 7"/>
                  <a:gd name="T9" fmla="*/ 2 h 7"/>
                  <a:gd name="T10" fmla="*/ 2 w 7"/>
                  <a:gd name="T11" fmla="*/ 2 h 7"/>
                  <a:gd name="T12" fmla="*/ 3 w 7"/>
                  <a:gd name="T13" fmla="*/ 1 h 7"/>
                  <a:gd name="T14" fmla="*/ 3 w 7"/>
                  <a:gd name="T15" fmla="*/ 1 h 7"/>
                  <a:gd name="T16" fmla="*/ 4 w 7"/>
                  <a:gd name="T17" fmla="*/ 0 h 7"/>
                  <a:gd name="T18" fmla="*/ 4 w 7"/>
                  <a:gd name="T19" fmla="*/ 0 h 7"/>
                  <a:gd name="T20" fmla="*/ 5 w 7"/>
                  <a:gd name="T21" fmla="*/ 1 h 7"/>
                  <a:gd name="T22" fmla="*/ 5 w 7"/>
                  <a:gd name="T23" fmla="*/ 1 h 7"/>
                  <a:gd name="T24" fmla="*/ 7 w 7"/>
                  <a:gd name="T25" fmla="*/ 4 h 7"/>
                  <a:gd name="T26" fmla="*/ 7 w 7"/>
                  <a:gd name="T27" fmla="*/ 4 h 7"/>
                  <a:gd name="T28" fmla="*/ 5 w 7"/>
                  <a:gd name="T29" fmla="*/ 5 h 7"/>
                  <a:gd name="T30" fmla="*/ 5 w 7"/>
                  <a:gd name="T31" fmla="*/ 5 h 7"/>
                  <a:gd name="T32" fmla="*/ 5 w 7"/>
                  <a:gd name="T33" fmla="*/ 5 h 7"/>
                  <a:gd name="T34" fmla="*/ 5 w 7"/>
                  <a:gd name="T35" fmla="*/ 5 h 7"/>
                  <a:gd name="T36" fmla="*/ 5 w 7"/>
                  <a:gd name="T37" fmla="*/ 7 h 7"/>
                  <a:gd name="T38" fmla="*/ 5 w 7"/>
                  <a:gd name="T39" fmla="*/ 7 h 7"/>
                  <a:gd name="T40" fmla="*/ 3 w 7"/>
                  <a:gd name="T41" fmla="*/ 7 h 7"/>
                  <a:gd name="T42" fmla="*/ 3 w 7"/>
                  <a:gd name="T43" fmla="*/ 7 h 7"/>
                  <a:gd name="T44" fmla="*/ 3 w 7"/>
                  <a:gd name="T45" fmla="*/ 6 h 7"/>
                  <a:gd name="T46" fmla="*/ 3 w 7"/>
                  <a:gd name="T47" fmla="*/ 6 h 7"/>
                  <a:gd name="T48" fmla="*/ 1 w 7"/>
                  <a:gd name="T49" fmla="*/ 5 h 7"/>
                  <a:gd name="T50" fmla="*/ 1 w 7"/>
                  <a:gd name="T51" fmla="*/ 5 h 7"/>
                  <a:gd name="T52" fmla="*/ 0 w 7"/>
                  <a:gd name="T53" fmla="*/ 4 h 7"/>
                  <a:gd name="T54" fmla="*/ 1 w 7"/>
                  <a:gd name="T5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7">
                    <a:moveTo>
                      <a:pt x="1" y="4"/>
                    </a:moveTo>
                    <a:lnTo>
                      <a:pt x="1" y="4"/>
                    </a:lnTo>
                    <a:lnTo>
                      <a:pt x="1" y="2"/>
                    </a:lnTo>
                    <a:lnTo>
                      <a:pt x="1" y="2"/>
                    </a:lnTo>
                    <a:lnTo>
                      <a:pt x="2" y="2"/>
                    </a:lnTo>
                    <a:lnTo>
                      <a:pt x="2" y="2"/>
                    </a:lnTo>
                    <a:lnTo>
                      <a:pt x="3" y="1"/>
                    </a:lnTo>
                    <a:lnTo>
                      <a:pt x="3" y="1"/>
                    </a:lnTo>
                    <a:lnTo>
                      <a:pt x="4" y="0"/>
                    </a:lnTo>
                    <a:lnTo>
                      <a:pt x="4" y="0"/>
                    </a:lnTo>
                    <a:lnTo>
                      <a:pt x="5" y="1"/>
                    </a:lnTo>
                    <a:lnTo>
                      <a:pt x="5" y="1"/>
                    </a:lnTo>
                    <a:lnTo>
                      <a:pt x="7" y="4"/>
                    </a:lnTo>
                    <a:lnTo>
                      <a:pt x="7" y="4"/>
                    </a:lnTo>
                    <a:lnTo>
                      <a:pt x="5" y="5"/>
                    </a:lnTo>
                    <a:lnTo>
                      <a:pt x="5" y="5"/>
                    </a:lnTo>
                    <a:lnTo>
                      <a:pt x="5" y="5"/>
                    </a:lnTo>
                    <a:lnTo>
                      <a:pt x="5" y="5"/>
                    </a:lnTo>
                    <a:lnTo>
                      <a:pt x="5" y="7"/>
                    </a:lnTo>
                    <a:lnTo>
                      <a:pt x="5" y="7"/>
                    </a:lnTo>
                    <a:lnTo>
                      <a:pt x="3" y="7"/>
                    </a:lnTo>
                    <a:lnTo>
                      <a:pt x="3" y="7"/>
                    </a:lnTo>
                    <a:lnTo>
                      <a:pt x="3" y="6"/>
                    </a:lnTo>
                    <a:lnTo>
                      <a:pt x="3" y="6"/>
                    </a:lnTo>
                    <a:lnTo>
                      <a:pt x="1" y="5"/>
                    </a:lnTo>
                    <a:lnTo>
                      <a:pt x="1" y="5"/>
                    </a:lnTo>
                    <a:lnTo>
                      <a:pt x="0" y="4"/>
                    </a:lnTo>
                    <a:lnTo>
                      <a:pt x="1" y="4"/>
                    </a:lnTo>
                    <a:close/>
                  </a:path>
                </a:pathLst>
              </a:custGeom>
              <a:grpFill/>
              <a:ln w="12700">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4" name="Freeform 62"/>
              <p:cNvSpPr>
                <a:spLocks/>
              </p:cNvSpPr>
              <p:nvPr/>
            </p:nvSpPr>
            <p:spPr bwMode="auto">
              <a:xfrm>
                <a:off x="5222876" y="3186111"/>
                <a:ext cx="11113" cy="11113"/>
              </a:xfrm>
              <a:custGeom>
                <a:avLst/>
                <a:gdLst>
                  <a:gd name="T0" fmla="*/ 1 w 7"/>
                  <a:gd name="T1" fmla="*/ 4 h 7"/>
                  <a:gd name="T2" fmla="*/ 1 w 7"/>
                  <a:gd name="T3" fmla="*/ 4 h 7"/>
                  <a:gd name="T4" fmla="*/ 1 w 7"/>
                  <a:gd name="T5" fmla="*/ 2 h 7"/>
                  <a:gd name="T6" fmla="*/ 1 w 7"/>
                  <a:gd name="T7" fmla="*/ 2 h 7"/>
                  <a:gd name="T8" fmla="*/ 2 w 7"/>
                  <a:gd name="T9" fmla="*/ 2 h 7"/>
                  <a:gd name="T10" fmla="*/ 2 w 7"/>
                  <a:gd name="T11" fmla="*/ 2 h 7"/>
                  <a:gd name="T12" fmla="*/ 3 w 7"/>
                  <a:gd name="T13" fmla="*/ 1 h 7"/>
                  <a:gd name="T14" fmla="*/ 3 w 7"/>
                  <a:gd name="T15" fmla="*/ 1 h 7"/>
                  <a:gd name="T16" fmla="*/ 4 w 7"/>
                  <a:gd name="T17" fmla="*/ 0 h 7"/>
                  <a:gd name="T18" fmla="*/ 4 w 7"/>
                  <a:gd name="T19" fmla="*/ 0 h 7"/>
                  <a:gd name="T20" fmla="*/ 5 w 7"/>
                  <a:gd name="T21" fmla="*/ 1 h 7"/>
                  <a:gd name="T22" fmla="*/ 5 w 7"/>
                  <a:gd name="T23" fmla="*/ 1 h 7"/>
                  <a:gd name="T24" fmla="*/ 7 w 7"/>
                  <a:gd name="T25" fmla="*/ 4 h 7"/>
                  <a:gd name="T26" fmla="*/ 7 w 7"/>
                  <a:gd name="T27" fmla="*/ 4 h 7"/>
                  <a:gd name="T28" fmla="*/ 5 w 7"/>
                  <a:gd name="T29" fmla="*/ 5 h 7"/>
                  <a:gd name="T30" fmla="*/ 5 w 7"/>
                  <a:gd name="T31" fmla="*/ 5 h 7"/>
                  <a:gd name="T32" fmla="*/ 5 w 7"/>
                  <a:gd name="T33" fmla="*/ 5 h 7"/>
                  <a:gd name="T34" fmla="*/ 5 w 7"/>
                  <a:gd name="T35" fmla="*/ 5 h 7"/>
                  <a:gd name="T36" fmla="*/ 5 w 7"/>
                  <a:gd name="T37" fmla="*/ 7 h 7"/>
                  <a:gd name="T38" fmla="*/ 5 w 7"/>
                  <a:gd name="T39" fmla="*/ 7 h 7"/>
                  <a:gd name="T40" fmla="*/ 3 w 7"/>
                  <a:gd name="T41" fmla="*/ 7 h 7"/>
                  <a:gd name="T42" fmla="*/ 3 w 7"/>
                  <a:gd name="T43" fmla="*/ 7 h 7"/>
                  <a:gd name="T44" fmla="*/ 3 w 7"/>
                  <a:gd name="T45" fmla="*/ 6 h 7"/>
                  <a:gd name="T46" fmla="*/ 3 w 7"/>
                  <a:gd name="T47" fmla="*/ 6 h 7"/>
                  <a:gd name="T48" fmla="*/ 1 w 7"/>
                  <a:gd name="T49" fmla="*/ 5 h 7"/>
                  <a:gd name="T50" fmla="*/ 1 w 7"/>
                  <a:gd name="T51" fmla="*/ 5 h 7"/>
                  <a:gd name="T52" fmla="*/ 0 w 7"/>
                  <a:gd name="T5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7">
                    <a:moveTo>
                      <a:pt x="1" y="4"/>
                    </a:moveTo>
                    <a:lnTo>
                      <a:pt x="1" y="4"/>
                    </a:lnTo>
                    <a:lnTo>
                      <a:pt x="1" y="2"/>
                    </a:lnTo>
                    <a:lnTo>
                      <a:pt x="1" y="2"/>
                    </a:lnTo>
                    <a:lnTo>
                      <a:pt x="2" y="2"/>
                    </a:lnTo>
                    <a:lnTo>
                      <a:pt x="2" y="2"/>
                    </a:lnTo>
                    <a:lnTo>
                      <a:pt x="3" y="1"/>
                    </a:lnTo>
                    <a:lnTo>
                      <a:pt x="3" y="1"/>
                    </a:lnTo>
                    <a:lnTo>
                      <a:pt x="4" y="0"/>
                    </a:lnTo>
                    <a:lnTo>
                      <a:pt x="4" y="0"/>
                    </a:lnTo>
                    <a:lnTo>
                      <a:pt x="5" y="1"/>
                    </a:lnTo>
                    <a:lnTo>
                      <a:pt x="5" y="1"/>
                    </a:lnTo>
                    <a:lnTo>
                      <a:pt x="7" y="4"/>
                    </a:lnTo>
                    <a:lnTo>
                      <a:pt x="7" y="4"/>
                    </a:lnTo>
                    <a:lnTo>
                      <a:pt x="5" y="5"/>
                    </a:lnTo>
                    <a:lnTo>
                      <a:pt x="5" y="5"/>
                    </a:lnTo>
                    <a:lnTo>
                      <a:pt x="5" y="5"/>
                    </a:lnTo>
                    <a:lnTo>
                      <a:pt x="5" y="5"/>
                    </a:lnTo>
                    <a:lnTo>
                      <a:pt x="5" y="7"/>
                    </a:lnTo>
                    <a:lnTo>
                      <a:pt x="5" y="7"/>
                    </a:lnTo>
                    <a:lnTo>
                      <a:pt x="3" y="7"/>
                    </a:lnTo>
                    <a:lnTo>
                      <a:pt x="3" y="7"/>
                    </a:lnTo>
                    <a:lnTo>
                      <a:pt x="3" y="6"/>
                    </a:lnTo>
                    <a:lnTo>
                      <a:pt x="3" y="6"/>
                    </a:lnTo>
                    <a:lnTo>
                      <a:pt x="1" y="5"/>
                    </a:lnTo>
                    <a:lnTo>
                      <a:pt x="1" y="5"/>
                    </a:lnTo>
                    <a:lnTo>
                      <a:pt x="0" y="4"/>
                    </a:lnTo>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5" name="Freeform 63"/>
              <p:cNvSpPr>
                <a:spLocks/>
              </p:cNvSpPr>
              <p:nvPr/>
            </p:nvSpPr>
            <p:spPr bwMode="auto">
              <a:xfrm>
                <a:off x="5222876" y="3174999"/>
                <a:ext cx="4763" cy="4763"/>
              </a:xfrm>
              <a:custGeom>
                <a:avLst/>
                <a:gdLst>
                  <a:gd name="T0" fmla="*/ 0 w 3"/>
                  <a:gd name="T1" fmla="*/ 0 h 3"/>
                  <a:gd name="T2" fmla="*/ 0 w 3"/>
                  <a:gd name="T3" fmla="*/ 0 h 3"/>
                  <a:gd name="T4" fmla="*/ 1 w 3"/>
                  <a:gd name="T5" fmla="*/ 1 h 3"/>
                  <a:gd name="T6" fmla="*/ 1 w 3"/>
                  <a:gd name="T7" fmla="*/ 1 h 3"/>
                  <a:gd name="T8" fmla="*/ 3 w 3"/>
                  <a:gd name="T9" fmla="*/ 3 h 3"/>
                  <a:gd name="T10" fmla="*/ 3 w 3"/>
                  <a:gd name="T11" fmla="*/ 3 h 3"/>
                  <a:gd name="T12" fmla="*/ 3 w 3"/>
                  <a:gd name="T13" fmla="*/ 0 h 3"/>
                  <a:gd name="T14" fmla="*/ 3 w 3"/>
                  <a:gd name="T15" fmla="*/ 0 h 3"/>
                  <a:gd name="T16" fmla="*/ 1 w 3"/>
                  <a:gd name="T17" fmla="*/ 0 h 3"/>
                  <a:gd name="T18" fmla="*/ 0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0"/>
                    </a:moveTo>
                    <a:lnTo>
                      <a:pt x="0" y="0"/>
                    </a:lnTo>
                    <a:lnTo>
                      <a:pt x="1" y="1"/>
                    </a:lnTo>
                    <a:lnTo>
                      <a:pt x="1" y="1"/>
                    </a:lnTo>
                    <a:lnTo>
                      <a:pt x="3" y="3"/>
                    </a:lnTo>
                    <a:lnTo>
                      <a:pt x="3" y="3"/>
                    </a:lnTo>
                    <a:lnTo>
                      <a:pt x="3" y="0"/>
                    </a:lnTo>
                    <a:lnTo>
                      <a:pt x="3" y="0"/>
                    </a:lnTo>
                    <a:lnTo>
                      <a:pt x="1" y="0"/>
                    </a:lnTo>
                    <a:lnTo>
                      <a:pt x="0" y="0"/>
                    </a:lnTo>
                    <a:close/>
                  </a:path>
                </a:pathLst>
              </a:custGeom>
              <a:grpFill/>
              <a:ln w="12700">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6" name="Freeform 64"/>
              <p:cNvSpPr>
                <a:spLocks/>
              </p:cNvSpPr>
              <p:nvPr/>
            </p:nvSpPr>
            <p:spPr bwMode="auto">
              <a:xfrm>
                <a:off x="5222876" y="3174999"/>
                <a:ext cx="4763" cy="4763"/>
              </a:xfrm>
              <a:custGeom>
                <a:avLst/>
                <a:gdLst>
                  <a:gd name="T0" fmla="*/ 0 w 3"/>
                  <a:gd name="T1" fmla="*/ 0 h 3"/>
                  <a:gd name="T2" fmla="*/ 0 w 3"/>
                  <a:gd name="T3" fmla="*/ 0 h 3"/>
                  <a:gd name="T4" fmla="*/ 1 w 3"/>
                  <a:gd name="T5" fmla="*/ 1 h 3"/>
                  <a:gd name="T6" fmla="*/ 1 w 3"/>
                  <a:gd name="T7" fmla="*/ 1 h 3"/>
                  <a:gd name="T8" fmla="*/ 3 w 3"/>
                  <a:gd name="T9" fmla="*/ 3 h 3"/>
                  <a:gd name="T10" fmla="*/ 3 w 3"/>
                  <a:gd name="T11" fmla="*/ 3 h 3"/>
                  <a:gd name="T12" fmla="*/ 3 w 3"/>
                  <a:gd name="T13" fmla="*/ 0 h 3"/>
                  <a:gd name="T14" fmla="*/ 3 w 3"/>
                  <a:gd name="T15" fmla="*/ 0 h 3"/>
                  <a:gd name="T16" fmla="*/ 1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0"/>
                    </a:moveTo>
                    <a:lnTo>
                      <a:pt x="0" y="0"/>
                    </a:lnTo>
                    <a:lnTo>
                      <a:pt x="1" y="1"/>
                    </a:lnTo>
                    <a:lnTo>
                      <a:pt x="1" y="1"/>
                    </a:lnTo>
                    <a:lnTo>
                      <a:pt x="3" y="3"/>
                    </a:lnTo>
                    <a:lnTo>
                      <a:pt x="3" y="3"/>
                    </a:lnTo>
                    <a:lnTo>
                      <a:pt x="3" y="0"/>
                    </a:lnTo>
                    <a:lnTo>
                      <a:pt x="3" y="0"/>
                    </a:lnTo>
                    <a:lnTo>
                      <a:pt x="1" y="0"/>
                    </a:lnTo>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7" name="Freeform 65"/>
              <p:cNvSpPr>
                <a:spLocks/>
              </p:cNvSpPr>
              <p:nvPr/>
            </p:nvSpPr>
            <p:spPr bwMode="auto">
              <a:xfrm>
                <a:off x="5235576" y="3173411"/>
                <a:ext cx="11113" cy="3175"/>
              </a:xfrm>
              <a:custGeom>
                <a:avLst/>
                <a:gdLst>
                  <a:gd name="T0" fmla="*/ 0 w 7"/>
                  <a:gd name="T1" fmla="*/ 1 h 2"/>
                  <a:gd name="T2" fmla="*/ 0 w 7"/>
                  <a:gd name="T3" fmla="*/ 1 h 2"/>
                  <a:gd name="T4" fmla="*/ 0 w 7"/>
                  <a:gd name="T5" fmla="*/ 0 h 2"/>
                  <a:gd name="T6" fmla="*/ 0 w 7"/>
                  <a:gd name="T7" fmla="*/ 0 h 2"/>
                  <a:gd name="T8" fmla="*/ 2 w 7"/>
                  <a:gd name="T9" fmla="*/ 0 h 2"/>
                  <a:gd name="T10" fmla="*/ 2 w 7"/>
                  <a:gd name="T11" fmla="*/ 0 h 2"/>
                  <a:gd name="T12" fmla="*/ 4 w 7"/>
                  <a:gd name="T13" fmla="*/ 1 h 2"/>
                  <a:gd name="T14" fmla="*/ 5 w 7"/>
                  <a:gd name="T15" fmla="*/ 2 h 2"/>
                  <a:gd name="T16" fmla="*/ 5 w 7"/>
                  <a:gd name="T17" fmla="*/ 2 h 2"/>
                  <a:gd name="T18" fmla="*/ 7 w 7"/>
                  <a:gd name="T19" fmla="*/ 2 h 2"/>
                  <a:gd name="T20" fmla="*/ 4 w 7"/>
                  <a:gd name="T21" fmla="*/ 2 h 2"/>
                  <a:gd name="T22" fmla="*/ 4 w 7"/>
                  <a:gd name="T23" fmla="*/ 2 h 2"/>
                  <a:gd name="T24" fmla="*/ 3 w 7"/>
                  <a:gd name="T25" fmla="*/ 2 h 2"/>
                  <a:gd name="T26" fmla="*/ 2 w 7"/>
                  <a:gd name="T27" fmla="*/ 1 h 2"/>
                  <a:gd name="T28" fmla="*/ 2 w 7"/>
                  <a:gd name="T29" fmla="*/ 1 h 2"/>
                  <a:gd name="T30" fmla="*/ 1 w 7"/>
                  <a:gd name="T31" fmla="*/ 2 h 2"/>
                  <a:gd name="T32" fmla="*/ 1 w 7"/>
                  <a:gd name="T33" fmla="*/ 2 h 2"/>
                  <a:gd name="T34" fmla="*/ 0 w 7"/>
                  <a:gd name="T35" fmla="*/ 1 h 2"/>
                  <a:gd name="T36" fmla="*/ 0 w 7"/>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
                    <a:moveTo>
                      <a:pt x="0" y="1"/>
                    </a:moveTo>
                    <a:lnTo>
                      <a:pt x="0" y="1"/>
                    </a:lnTo>
                    <a:lnTo>
                      <a:pt x="0" y="0"/>
                    </a:lnTo>
                    <a:lnTo>
                      <a:pt x="0" y="0"/>
                    </a:lnTo>
                    <a:lnTo>
                      <a:pt x="2" y="0"/>
                    </a:lnTo>
                    <a:lnTo>
                      <a:pt x="2" y="0"/>
                    </a:lnTo>
                    <a:lnTo>
                      <a:pt x="4" y="1"/>
                    </a:lnTo>
                    <a:lnTo>
                      <a:pt x="5" y="2"/>
                    </a:lnTo>
                    <a:lnTo>
                      <a:pt x="5" y="2"/>
                    </a:lnTo>
                    <a:lnTo>
                      <a:pt x="7" y="2"/>
                    </a:lnTo>
                    <a:lnTo>
                      <a:pt x="4" y="2"/>
                    </a:lnTo>
                    <a:lnTo>
                      <a:pt x="4" y="2"/>
                    </a:lnTo>
                    <a:lnTo>
                      <a:pt x="3" y="2"/>
                    </a:lnTo>
                    <a:lnTo>
                      <a:pt x="2" y="1"/>
                    </a:lnTo>
                    <a:lnTo>
                      <a:pt x="2" y="1"/>
                    </a:lnTo>
                    <a:lnTo>
                      <a:pt x="1" y="2"/>
                    </a:lnTo>
                    <a:lnTo>
                      <a:pt x="1" y="2"/>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8" name="Freeform 66"/>
              <p:cNvSpPr>
                <a:spLocks/>
              </p:cNvSpPr>
              <p:nvPr/>
            </p:nvSpPr>
            <p:spPr bwMode="auto">
              <a:xfrm>
                <a:off x="4876801" y="3146424"/>
                <a:ext cx="188913" cy="101600"/>
              </a:xfrm>
              <a:custGeom>
                <a:avLst/>
                <a:gdLst>
                  <a:gd name="T0" fmla="*/ 95 w 119"/>
                  <a:gd name="T1" fmla="*/ 6 h 64"/>
                  <a:gd name="T2" fmla="*/ 102 w 119"/>
                  <a:gd name="T3" fmla="*/ 3 h 64"/>
                  <a:gd name="T4" fmla="*/ 103 w 119"/>
                  <a:gd name="T5" fmla="*/ 1 h 64"/>
                  <a:gd name="T6" fmla="*/ 108 w 119"/>
                  <a:gd name="T7" fmla="*/ 0 h 64"/>
                  <a:gd name="T8" fmla="*/ 114 w 119"/>
                  <a:gd name="T9" fmla="*/ 0 h 64"/>
                  <a:gd name="T10" fmla="*/ 119 w 119"/>
                  <a:gd name="T11" fmla="*/ 7 h 64"/>
                  <a:gd name="T12" fmla="*/ 114 w 119"/>
                  <a:gd name="T13" fmla="*/ 14 h 64"/>
                  <a:gd name="T14" fmla="*/ 109 w 119"/>
                  <a:gd name="T15" fmla="*/ 15 h 64"/>
                  <a:gd name="T16" fmla="*/ 89 w 119"/>
                  <a:gd name="T17" fmla="*/ 22 h 64"/>
                  <a:gd name="T18" fmla="*/ 77 w 119"/>
                  <a:gd name="T19" fmla="*/ 24 h 64"/>
                  <a:gd name="T20" fmla="*/ 72 w 119"/>
                  <a:gd name="T21" fmla="*/ 26 h 64"/>
                  <a:gd name="T22" fmla="*/ 66 w 119"/>
                  <a:gd name="T23" fmla="*/ 27 h 64"/>
                  <a:gd name="T24" fmla="*/ 58 w 119"/>
                  <a:gd name="T25" fmla="*/ 30 h 64"/>
                  <a:gd name="T26" fmla="*/ 55 w 119"/>
                  <a:gd name="T27" fmla="*/ 34 h 64"/>
                  <a:gd name="T28" fmla="*/ 51 w 119"/>
                  <a:gd name="T29" fmla="*/ 41 h 64"/>
                  <a:gd name="T30" fmla="*/ 39 w 119"/>
                  <a:gd name="T31" fmla="*/ 43 h 64"/>
                  <a:gd name="T32" fmla="*/ 39 w 119"/>
                  <a:gd name="T33" fmla="*/ 46 h 64"/>
                  <a:gd name="T34" fmla="*/ 37 w 119"/>
                  <a:gd name="T35" fmla="*/ 50 h 64"/>
                  <a:gd name="T36" fmla="*/ 32 w 119"/>
                  <a:gd name="T37" fmla="*/ 53 h 64"/>
                  <a:gd name="T38" fmla="*/ 31 w 119"/>
                  <a:gd name="T39" fmla="*/ 56 h 64"/>
                  <a:gd name="T40" fmla="*/ 31 w 119"/>
                  <a:gd name="T41" fmla="*/ 57 h 64"/>
                  <a:gd name="T42" fmla="*/ 31 w 119"/>
                  <a:gd name="T43" fmla="*/ 60 h 64"/>
                  <a:gd name="T44" fmla="*/ 27 w 119"/>
                  <a:gd name="T45" fmla="*/ 60 h 64"/>
                  <a:gd name="T46" fmla="*/ 27 w 119"/>
                  <a:gd name="T47" fmla="*/ 63 h 64"/>
                  <a:gd name="T48" fmla="*/ 24 w 119"/>
                  <a:gd name="T49" fmla="*/ 64 h 64"/>
                  <a:gd name="T50" fmla="*/ 18 w 119"/>
                  <a:gd name="T51" fmla="*/ 63 h 64"/>
                  <a:gd name="T52" fmla="*/ 16 w 119"/>
                  <a:gd name="T53" fmla="*/ 64 h 64"/>
                  <a:gd name="T54" fmla="*/ 9 w 119"/>
                  <a:gd name="T55" fmla="*/ 62 h 64"/>
                  <a:gd name="T56" fmla="*/ 6 w 119"/>
                  <a:gd name="T57" fmla="*/ 61 h 64"/>
                  <a:gd name="T58" fmla="*/ 2 w 119"/>
                  <a:gd name="T59" fmla="*/ 58 h 64"/>
                  <a:gd name="T60" fmla="*/ 0 w 119"/>
                  <a:gd name="T61" fmla="*/ 57 h 64"/>
                  <a:gd name="T62" fmla="*/ 2 w 119"/>
                  <a:gd name="T63" fmla="*/ 55 h 64"/>
                  <a:gd name="T64" fmla="*/ 8 w 119"/>
                  <a:gd name="T65" fmla="*/ 54 h 64"/>
                  <a:gd name="T66" fmla="*/ 14 w 119"/>
                  <a:gd name="T67" fmla="*/ 48 h 64"/>
                  <a:gd name="T68" fmla="*/ 15 w 119"/>
                  <a:gd name="T69" fmla="*/ 43 h 64"/>
                  <a:gd name="T70" fmla="*/ 21 w 119"/>
                  <a:gd name="T71" fmla="*/ 41 h 64"/>
                  <a:gd name="T72" fmla="*/ 21 w 119"/>
                  <a:gd name="T73" fmla="*/ 38 h 64"/>
                  <a:gd name="T74" fmla="*/ 21 w 119"/>
                  <a:gd name="T75" fmla="*/ 37 h 64"/>
                  <a:gd name="T76" fmla="*/ 17 w 119"/>
                  <a:gd name="T77" fmla="*/ 34 h 64"/>
                  <a:gd name="T78" fmla="*/ 17 w 119"/>
                  <a:gd name="T79" fmla="*/ 32 h 64"/>
                  <a:gd name="T80" fmla="*/ 24 w 119"/>
                  <a:gd name="T81" fmla="*/ 32 h 64"/>
                  <a:gd name="T82" fmla="*/ 23 w 119"/>
                  <a:gd name="T83" fmla="*/ 30 h 64"/>
                  <a:gd name="T84" fmla="*/ 26 w 119"/>
                  <a:gd name="T85" fmla="*/ 29 h 64"/>
                  <a:gd name="T86" fmla="*/ 32 w 119"/>
                  <a:gd name="T87" fmla="*/ 30 h 64"/>
                  <a:gd name="T88" fmla="*/ 32 w 119"/>
                  <a:gd name="T89" fmla="*/ 26 h 64"/>
                  <a:gd name="T90" fmla="*/ 38 w 119"/>
                  <a:gd name="T91" fmla="*/ 23 h 64"/>
                  <a:gd name="T92" fmla="*/ 39 w 119"/>
                  <a:gd name="T93" fmla="*/ 22 h 64"/>
                  <a:gd name="T94" fmla="*/ 48 w 119"/>
                  <a:gd name="T95" fmla="*/ 18 h 64"/>
                  <a:gd name="T96" fmla="*/ 51 w 119"/>
                  <a:gd name="T97" fmla="*/ 16 h 64"/>
                  <a:gd name="T98" fmla="*/ 54 w 119"/>
                  <a:gd name="T99" fmla="*/ 16 h 64"/>
                  <a:gd name="T100" fmla="*/ 57 w 119"/>
                  <a:gd name="T101" fmla="*/ 15 h 64"/>
                  <a:gd name="T102" fmla="*/ 64 w 119"/>
                  <a:gd name="T103" fmla="*/ 13 h 64"/>
                  <a:gd name="T104" fmla="*/ 71 w 119"/>
                  <a:gd name="T105" fmla="*/ 13 h 64"/>
                  <a:gd name="T106" fmla="*/ 77 w 119"/>
                  <a:gd name="T107" fmla="*/ 13 h 64"/>
                  <a:gd name="T108" fmla="*/ 84 w 119"/>
                  <a:gd name="T109" fmla="*/ 13 h 64"/>
                  <a:gd name="T110" fmla="*/ 85 w 119"/>
                  <a:gd name="T111" fmla="*/ 10 h 64"/>
                  <a:gd name="T112" fmla="*/ 88 w 119"/>
                  <a:gd name="T11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 h="64">
                    <a:moveTo>
                      <a:pt x="95" y="9"/>
                    </a:moveTo>
                    <a:lnTo>
                      <a:pt x="96" y="7"/>
                    </a:lnTo>
                    <a:lnTo>
                      <a:pt x="94" y="7"/>
                    </a:lnTo>
                    <a:lnTo>
                      <a:pt x="95" y="6"/>
                    </a:lnTo>
                    <a:lnTo>
                      <a:pt x="95" y="4"/>
                    </a:lnTo>
                    <a:lnTo>
                      <a:pt x="97" y="4"/>
                    </a:lnTo>
                    <a:lnTo>
                      <a:pt x="97" y="3"/>
                    </a:lnTo>
                    <a:lnTo>
                      <a:pt x="102" y="3"/>
                    </a:lnTo>
                    <a:lnTo>
                      <a:pt x="102" y="2"/>
                    </a:lnTo>
                    <a:lnTo>
                      <a:pt x="102" y="2"/>
                    </a:lnTo>
                    <a:lnTo>
                      <a:pt x="103" y="1"/>
                    </a:lnTo>
                    <a:lnTo>
                      <a:pt x="103" y="1"/>
                    </a:lnTo>
                    <a:lnTo>
                      <a:pt x="106" y="1"/>
                    </a:lnTo>
                    <a:lnTo>
                      <a:pt x="106" y="1"/>
                    </a:lnTo>
                    <a:lnTo>
                      <a:pt x="106" y="0"/>
                    </a:lnTo>
                    <a:lnTo>
                      <a:pt x="108" y="0"/>
                    </a:lnTo>
                    <a:lnTo>
                      <a:pt x="108" y="0"/>
                    </a:lnTo>
                    <a:lnTo>
                      <a:pt x="111" y="0"/>
                    </a:lnTo>
                    <a:lnTo>
                      <a:pt x="114" y="0"/>
                    </a:lnTo>
                    <a:lnTo>
                      <a:pt x="114" y="0"/>
                    </a:lnTo>
                    <a:lnTo>
                      <a:pt x="118" y="2"/>
                    </a:lnTo>
                    <a:lnTo>
                      <a:pt x="119" y="4"/>
                    </a:lnTo>
                    <a:lnTo>
                      <a:pt x="119" y="4"/>
                    </a:lnTo>
                    <a:lnTo>
                      <a:pt x="119" y="7"/>
                    </a:lnTo>
                    <a:lnTo>
                      <a:pt x="119" y="7"/>
                    </a:lnTo>
                    <a:lnTo>
                      <a:pt x="117" y="10"/>
                    </a:lnTo>
                    <a:lnTo>
                      <a:pt x="116" y="11"/>
                    </a:lnTo>
                    <a:lnTo>
                      <a:pt x="114" y="14"/>
                    </a:lnTo>
                    <a:lnTo>
                      <a:pt x="114" y="14"/>
                    </a:lnTo>
                    <a:lnTo>
                      <a:pt x="112" y="14"/>
                    </a:lnTo>
                    <a:lnTo>
                      <a:pt x="109" y="15"/>
                    </a:lnTo>
                    <a:lnTo>
                      <a:pt x="109" y="15"/>
                    </a:lnTo>
                    <a:lnTo>
                      <a:pt x="104" y="16"/>
                    </a:lnTo>
                    <a:lnTo>
                      <a:pt x="101" y="17"/>
                    </a:lnTo>
                    <a:lnTo>
                      <a:pt x="90" y="21"/>
                    </a:lnTo>
                    <a:lnTo>
                      <a:pt x="89" y="22"/>
                    </a:lnTo>
                    <a:lnTo>
                      <a:pt x="84" y="23"/>
                    </a:lnTo>
                    <a:lnTo>
                      <a:pt x="84" y="23"/>
                    </a:lnTo>
                    <a:lnTo>
                      <a:pt x="77" y="24"/>
                    </a:lnTo>
                    <a:lnTo>
                      <a:pt x="77" y="24"/>
                    </a:lnTo>
                    <a:lnTo>
                      <a:pt x="76" y="25"/>
                    </a:lnTo>
                    <a:lnTo>
                      <a:pt x="76" y="25"/>
                    </a:lnTo>
                    <a:lnTo>
                      <a:pt x="72" y="26"/>
                    </a:lnTo>
                    <a:lnTo>
                      <a:pt x="72" y="26"/>
                    </a:lnTo>
                    <a:lnTo>
                      <a:pt x="69" y="26"/>
                    </a:lnTo>
                    <a:lnTo>
                      <a:pt x="69" y="26"/>
                    </a:lnTo>
                    <a:lnTo>
                      <a:pt x="66" y="27"/>
                    </a:lnTo>
                    <a:lnTo>
                      <a:pt x="66" y="27"/>
                    </a:lnTo>
                    <a:lnTo>
                      <a:pt x="63" y="27"/>
                    </a:lnTo>
                    <a:lnTo>
                      <a:pt x="63" y="30"/>
                    </a:lnTo>
                    <a:lnTo>
                      <a:pt x="58" y="30"/>
                    </a:lnTo>
                    <a:lnTo>
                      <a:pt x="58" y="30"/>
                    </a:lnTo>
                    <a:lnTo>
                      <a:pt x="57" y="32"/>
                    </a:lnTo>
                    <a:lnTo>
                      <a:pt x="57" y="32"/>
                    </a:lnTo>
                    <a:lnTo>
                      <a:pt x="56" y="33"/>
                    </a:lnTo>
                    <a:lnTo>
                      <a:pt x="55" y="34"/>
                    </a:lnTo>
                    <a:lnTo>
                      <a:pt x="55" y="34"/>
                    </a:lnTo>
                    <a:lnTo>
                      <a:pt x="54" y="37"/>
                    </a:lnTo>
                    <a:lnTo>
                      <a:pt x="53" y="38"/>
                    </a:lnTo>
                    <a:lnTo>
                      <a:pt x="51" y="41"/>
                    </a:lnTo>
                    <a:lnTo>
                      <a:pt x="45" y="41"/>
                    </a:lnTo>
                    <a:lnTo>
                      <a:pt x="43" y="41"/>
                    </a:lnTo>
                    <a:lnTo>
                      <a:pt x="42" y="45"/>
                    </a:lnTo>
                    <a:lnTo>
                      <a:pt x="39" y="43"/>
                    </a:lnTo>
                    <a:lnTo>
                      <a:pt x="37" y="42"/>
                    </a:lnTo>
                    <a:lnTo>
                      <a:pt x="38" y="45"/>
                    </a:lnTo>
                    <a:lnTo>
                      <a:pt x="39" y="46"/>
                    </a:lnTo>
                    <a:lnTo>
                      <a:pt x="39" y="46"/>
                    </a:lnTo>
                    <a:lnTo>
                      <a:pt x="39" y="48"/>
                    </a:lnTo>
                    <a:lnTo>
                      <a:pt x="39" y="50"/>
                    </a:lnTo>
                    <a:lnTo>
                      <a:pt x="39" y="50"/>
                    </a:lnTo>
                    <a:lnTo>
                      <a:pt x="37" y="50"/>
                    </a:lnTo>
                    <a:lnTo>
                      <a:pt x="35" y="50"/>
                    </a:lnTo>
                    <a:lnTo>
                      <a:pt x="35" y="53"/>
                    </a:lnTo>
                    <a:lnTo>
                      <a:pt x="33" y="53"/>
                    </a:lnTo>
                    <a:lnTo>
                      <a:pt x="32" y="53"/>
                    </a:lnTo>
                    <a:lnTo>
                      <a:pt x="31" y="52"/>
                    </a:lnTo>
                    <a:lnTo>
                      <a:pt x="31" y="53"/>
                    </a:lnTo>
                    <a:lnTo>
                      <a:pt x="31" y="55"/>
                    </a:lnTo>
                    <a:lnTo>
                      <a:pt x="31" y="56"/>
                    </a:lnTo>
                    <a:lnTo>
                      <a:pt x="30" y="55"/>
                    </a:lnTo>
                    <a:lnTo>
                      <a:pt x="29" y="56"/>
                    </a:lnTo>
                    <a:lnTo>
                      <a:pt x="29" y="57"/>
                    </a:lnTo>
                    <a:lnTo>
                      <a:pt x="31" y="57"/>
                    </a:lnTo>
                    <a:lnTo>
                      <a:pt x="31" y="57"/>
                    </a:lnTo>
                    <a:lnTo>
                      <a:pt x="31" y="58"/>
                    </a:lnTo>
                    <a:lnTo>
                      <a:pt x="31" y="58"/>
                    </a:lnTo>
                    <a:lnTo>
                      <a:pt x="31" y="60"/>
                    </a:lnTo>
                    <a:lnTo>
                      <a:pt x="31" y="60"/>
                    </a:lnTo>
                    <a:lnTo>
                      <a:pt x="29" y="60"/>
                    </a:lnTo>
                    <a:lnTo>
                      <a:pt x="27" y="60"/>
                    </a:lnTo>
                    <a:lnTo>
                      <a:pt x="27" y="60"/>
                    </a:lnTo>
                    <a:lnTo>
                      <a:pt x="25" y="58"/>
                    </a:lnTo>
                    <a:lnTo>
                      <a:pt x="25" y="60"/>
                    </a:lnTo>
                    <a:lnTo>
                      <a:pt x="26" y="61"/>
                    </a:lnTo>
                    <a:lnTo>
                      <a:pt x="27" y="63"/>
                    </a:lnTo>
                    <a:lnTo>
                      <a:pt x="25" y="63"/>
                    </a:lnTo>
                    <a:lnTo>
                      <a:pt x="25" y="63"/>
                    </a:lnTo>
                    <a:lnTo>
                      <a:pt x="24" y="64"/>
                    </a:lnTo>
                    <a:lnTo>
                      <a:pt x="24" y="64"/>
                    </a:lnTo>
                    <a:lnTo>
                      <a:pt x="21" y="64"/>
                    </a:lnTo>
                    <a:lnTo>
                      <a:pt x="18" y="62"/>
                    </a:lnTo>
                    <a:lnTo>
                      <a:pt x="17" y="62"/>
                    </a:lnTo>
                    <a:lnTo>
                      <a:pt x="18" y="63"/>
                    </a:lnTo>
                    <a:lnTo>
                      <a:pt x="19" y="63"/>
                    </a:lnTo>
                    <a:lnTo>
                      <a:pt x="18" y="64"/>
                    </a:lnTo>
                    <a:lnTo>
                      <a:pt x="18" y="64"/>
                    </a:lnTo>
                    <a:lnTo>
                      <a:pt x="16" y="64"/>
                    </a:lnTo>
                    <a:lnTo>
                      <a:pt x="16" y="64"/>
                    </a:lnTo>
                    <a:lnTo>
                      <a:pt x="12" y="63"/>
                    </a:lnTo>
                    <a:lnTo>
                      <a:pt x="12" y="63"/>
                    </a:lnTo>
                    <a:lnTo>
                      <a:pt x="9" y="62"/>
                    </a:lnTo>
                    <a:lnTo>
                      <a:pt x="9" y="62"/>
                    </a:lnTo>
                    <a:lnTo>
                      <a:pt x="3" y="64"/>
                    </a:lnTo>
                    <a:lnTo>
                      <a:pt x="3" y="62"/>
                    </a:lnTo>
                    <a:lnTo>
                      <a:pt x="6" y="61"/>
                    </a:lnTo>
                    <a:lnTo>
                      <a:pt x="4" y="60"/>
                    </a:lnTo>
                    <a:lnTo>
                      <a:pt x="4" y="60"/>
                    </a:lnTo>
                    <a:lnTo>
                      <a:pt x="2" y="58"/>
                    </a:lnTo>
                    <a:lnTo>
                      <a:pt x="2" y="58"/>
                    </a:lnTo>
                    <a:lnTo>
                      <a:pt x="1" y="58"/>
                    </a:lnTo>
                    <a:lnTo>
                      <a:pt x="1" y="58"/>
                    </a:lnTo>
                    <a:lnTo>
                      <a:pt x="0" y="57"/>
                    </a:lnTo>
                    <a:lnTo>
                      <a:pt x="0" y="57"/>
                    </a:lnTo>
                    <a:lnTo>
                      <a:pt x="0" y="56"/>
                    </a:lnTo>
                    <a:lnTo>
                      <a:pt x="0" y="55"/>
                    </a:lnTo>
                    <a:lnTo>
                      <a:pt x="0" y="55"/>
                    </a:lnTo>
                    <a:lnTo>
                      <a:pt x="2" y="55"/>
                    </a:lnTo>
                    <a:lnTo>
                      <a:pt x="2" y="55"/>
                    </a:lnTo>
                    <a:lnTo>
                      <a:pt x="4" y="54"/>
                    </a:lnTo>
                    <a:lnTo>
                      <a:pt x="7" y="54"/>
                    </a:lnTo>
                    <a:lnTo>
                      <a:pt x="8" y="54"/>
                    </a:lnTo>
                    <a:lnTo>
                      <a:pt x="9" y="50"/>
                    </a:lnTo>
                    <a:lnTo>
                      <a:pt x="11" y="49"/>
                    </a:lnTo>
                    <a:lnTo>
                      <a:pt x="12" y="47"/>
                    </a:lnTo>
                    <a:lnTo>
                      <a:pt x="14" y="48"/>
                    </a:lnTo>
                    <a:lnTo>
                      <a:pt x="15" y="46"/>
                    </a:lnTo>
                    <a:lnTo>
                      <a:pt x="15" y="45"/>
                    </a:lnTo>
                    <a:lnTo>
                      <a:pt x="19" y="45"/>
                    </a:lnTo>
                    <a:lnTo>
                      <a:pt x="15" y="43"/>
                    </a:lnTo>
                    <a:lnTo>
                      <a:pt x="15" y="42"/>
                    </a:lnTo>
                    <a:lnTo>
                      <a:pt x="16" y="41"/>
                    </a:lnTo>
                    <a:lnTo>
                      <a:pt x="17" y="41"/>
                    </a:lnTo>
                    <a:lnTo>
                      <a:pt x="21" y="41"/>
                    </a:lnTo>
                    <a:lnTo>
                      <a:pt x="22" y="40"/>
                    </a:lnTo>
                    <a:lnTo>
                      <a:pt x="21" y="39"/>
                    </a:lnTo>
                    <a:lnTo>
                      <a:pt x="22" y="39"/>
                    </a:lnTo>
                    <a:lnTo>
                      <a:pt x="21" y="38"/>
                    </a:lnTo>
                    <a:lnTo>
                      <a:pt x="19" y="37"/>
                    </a:lnTo>
                    <a:lnTo>
                      <a:pt x="19" y="37"/>
                    </a:lnTo>
                    <a:lnTo>
                      <a:pt x="21" y="37"/>
                    </a:lnTo>
                    <a:lnTo>
                      <a:pt x="21" y="37"/>
                    </a:lnTo>
                    <a:lnTo>
                      <a:pt x="21" y="37"/>
                    </a:lnTo>
                    <a:lnTo>
                      <a:pt x="18" y="37"/>
                    </a:lnTo>
                    <a:lnTo>
                      <a:pt x="18" y="37"/>
                    </a:lnTo>
                    <a:lnTo>
                      <a:pt x="17" y="34"/>
                    </a:lnTo>
                    <a:lnTo>
                      <a:pt x="17" y="34"/>
                    </a:lnTo>
                    <a:lnTo>
                      <a:pt x="17" y="33"/>
                    </a:lnTo>
                    <a:lnTo>
                      <a:pt x="17" y="32"/>
                    </a:lnTo>
                    <a:lnTo>
                      <a:pt x="17" y="32"/>
                    </a:lnTo>
                    <a:lnTo>
                      <a:pt x="19" y="32"/>
                    </a:lnTo>
                    <a:lnTo>
                      <a:pt x="22" y="34"/>
                    </a:lnTo>
                    <a:lnTo>
                      <a:pt x="23" y="33"/>
                    </a:lnTo>
                    <a:lnTo>
                      <a:pt x="24" y="32"/>
                    </a:lnTo>
                    <a:lnTo>
                      <a:pt x="24" y="32"/>
                    </a:lnTo>
                    <a:lnTo>
                      <a:pt x="24" y="31"/>
                    </a:lnTo>
                    <a:lnTo>
                      <a:pt x="24" y="31"/>
                    </a:lnTo>
                    <a:lnTo>
                      <a:pt x="23" y="30"/>
                    </a:lnTo>
                    <a:lnTo>
                      <a:pt x="24" y="30"/>
                    </a:lnTo>
                    <a:lnTo>
                      <a:pt x="24" y="30"/>
                    </a:lnTo>
                    <a:lnTo>
                      <a:pt x="26" y="29"/>
                    </a:lnTo>
                    <a:lnTo>
                      <a:pt x="26" y="29"/>
                    </a:lnTo>
                    <a:lnTo>
                      <a:pt x="29" y="30"/>
                    </a:lnTo>
                    <a:lnTo>
                      <a:pt x="29" y="30"/>
                    </a:lnTo>
                    <a:lnTo>
                      <a:pt x="31" y="30"/>
                    </a:lnTo>
                    <a:lnTo>
                      <a:pt x="32" y="30"/>
                    </a:lnTo>
                    <a:lnTo>
                      <a:pt x="31" y="27"/>
                    </a:lnTo>
                    <a:lnTo>
                      <a:pt x="31" y="27"/>
                    </a:lnTo>
                    <a:lnTo>
                      <a:pt x="32" y="26"/>
                    </a:lnTo>
                    <a:lnTo>
                      <a:pt x="32" y="26"/>
                    </a:lnTo>
                    <a:lnTo>
                      <a:pt x="34" y="25"/>
                    </a:lnTo>
                    <a:lnTo>
                      <a:pt x="34" y="25"/>
                    </a:lnTo>
                    <a:lnTo>
                      <a:pt x="34" y="25"/>
                    </a:lnTo>
                    <a:lnTo>
                      <a:pt x="38" y="23"/>
                    </a:lnTo>
                    <a:lnTo>
                      <a:pt x="38" y="23"/>
                    </a:lnTo>
                    <a:lnTo>
                      <a:pt x="39" y="23"/>
                    </a:lnTo>
                    <a:lnTo>
                      <a:pt x="39" y="22"/>
                    </a:lnTo>
                    <a:lnTo>
                      <a:pt x="39" y="22"/>
                    </a:lnTo>
                    <a:lnTo>
                      <a:pt x="40" y="19"/>
                    </a:lnTo>
                    <a:lnTo>
                      <a:pt x="43" y="19"/>
                    </a:lnTo>
                    <a:lnTo>
                      <a:pt x="46" y="19"/>
                    </a:lnTo>
                    <a:lnTo>
                      <a:pt x="48" y="18"/>
                    </a:lnTo>
                    <a:lnTo>
                      <a:pt x="50" y="18"/>
                    </a:lnTo>
                    <a:lnTo>
                      <a:pt x="50" y="18"/>
                    </a:lnTo>
                    <a:lnTo>
                      <a:pt x="50" y="17"/>
                    </a:lnTo>
                    <a:lnTo>
                      <a:pt x="51" y="16"/>
                    </a:lnTo>
                    <a:lnTo>
                      <a:pt x="51" y="16"/>
                    </a:lnTo>
                    <a:lnTo>
                      <a:pt x="53" y="16"/>
                    </a:lnTo>
                    <a:lnTo>
                      <a:pt x="54" y="16"/>
                    </a:lnTo>
                    <a:lnTo>
                      <a:pt x="54" y="16"/>
                    </a:lnTo>
                    <a:lnTo>
                      <a:pt x="55" y="18"/>
                    </a:lnTo>
                    <a:lnTo>
                      <a:pt x="57" y="17"/>
                    </a:lnTo>
                    <a:lnTo>
                      <a:pt x="57" y="16"/>
                    </a:lnTo>
                    <a:lnTo>
                      <a:pt x="57" y="15"/>
                    </a:lnTo>
                    <a:lnTo>
                      <a:pt x="57" y="15"/>
                    </a:lnTo>
                    <a:lnTo>
                      <a:pt x="58" y="14"/>
                    </a:lnTo>
                    <a:lnTo>
                      <a:pt x="58" y="14"/>
                    </a:lnTo>
                    <a:lnTo>
                      <a:pt x="64" y="13"/>
                    </a:lnTo>
                    <a:lnTo>
                      <a:pt x="64" y="13"/>
                    </a:lnTo>
                    <a:lnTo>
                      <a:pt x="68" y="14"/>
                    </a:lnTo>
                    <a:lnTo>
                      <a:pt x="69" y="14"/>
                    </a:lnTo>
                    <a:lnTo>
                      <a:pt x="71" y="13"/>
                    </a:lnTo>
                    <a:lnTo>
                      <a:pt x="72" y="14"/>
                    </a:lnTo>
                    <a:lnTo>
                      <a:pt x="73" y="14"/>
                    </a:lnTo>
                    <a:lnTo>
                      <a:pt x="76" y="13"/>
                    </a:lnTo>
                    <a:lnTo>
                      <a:pt x="77" y="13"/>
                    </a:lnTo>
                    <a:lnTo>
                      <a:pt x="77" y="13"/>
                    </a:lnTo>
                    <a:lnTo>
                      <a:pt x="81" y="13"/>
                    </a:lnTo>
                    <a:lnTo>
                      <a:pt x="81" y="13"/>
                    </a:lnTo>
                    <a:lnTo>
                      <a:pt x="84" y="13"/>
                    </a:lnTo>
                    <a:lnTo>
                      <a:pt x="84" y="13"/>
                    </a:lnTo>
                    <a:lnTo>
                      <a:pt x="84" y="11"/>
                    </a:lnTo>
                    <a:lnTo>
                      <a:pt x="85" y="10"/>
                    </a:lnTo>
                    <a:lnTo>
                      <a:pt x="85" y="10"/>
                    </a:lnTo>
                    <a:lnTo>
                      <a:pt x="87" y="10"/>
                    </a:lnTo>
                    <a:lnTo>
                      <a:pt x="87" y="10"/>
                    </a:lnTo>
                    <a:lnTo>
                      <a:pt x="88" y="9"/>
                    </a:lnTo>
                    <a:lnTo>
                      <a:pt x="88" y="9"/>
                    </a:lnTo>
                    <a:lnTo>
                      <a:pt x="90" y="8"/>
                    </a:lnTo>
                    <a:lnTo>
                      <a:pt x="93" y="8"/>
                    </a:lnTo>
                    <a:lnTo>
                      <a:pt x="95" y="9"/>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9" name="Freeform 67"/>
              <p:cNvSpPr>
                <a:spLocks/>
              </p:cNvSpPr>
              <p:nvPr/>
            </p:nvSpPr>
            <p:spPr bwMode="auto">
              <a:xfrm>
                <a:off x="4849813" y="3246436"/>
                <a:ext cx="76200" cy="69850"/>
              </a:xfrm>
              <a:custGeom>
                <a:avLst/>
                <a:gdLst>
                  <a:gd name="T0" fmla="*/ 17 w 48"/>
                  <a:gd name="T1" fmla="*/ 1 h 44"/>
                  <a:gd name="T2" fmla="*/ 20 w 48"/>
                  <a:gd name="T3" fmla="*/ 1 h 44"/>
                  <a:gd name="T4" fmla="*/ 27 w 48"/>
                  <a:gd name="T5" fmla="*/ 0 h 44"/>
                  <a:gd name="T6" fmla="*/ 36 w 48"/>
                  <a:gd name="T7" fmla="*/ 2 h 44"/>
                  <a:gd name="T8" fmla="*/ 39 w 48"/>
                  <a:gd name="T9" fmla="*/ 5 h 44"/>
                  <a:gd name="T10" fmla="*/ 36 w 48"/>
                  <a:gd name="T11" fmla="*/ 6 h 44"/>
                  <a:gd name="T12" fmla="*/ 38 w 48"/>
                  <a:gd name="T13" fmla="*/ 7 h 44"/>
                  <a:gd name="T14" fmla="*/ 36 w 48"/>
                  <a:gd name="T15" fmla="*/ 8 h 44"/>
                  <a:gd name="T16" fmla="*/ 35 w 48"/>
                  <a:gd name="T17" fmla="*/ 9 h 44"/>
                  <a:gd name="T18" fmla="*/ 32 w 48"/>
                  <a:gd name="T19" fmla="*/ 10 h 44"/>
                  <a:gd name="T20" fmla="*/ 34 w 48"/>
                  <a:gd name="T21" fmla="*/ 11 h 44"/>
                  <a:gd name="T22" fmla="*/ 31 w 48"/>
                  <a:gd name="T23" fmla="*/ 14 h 44"/>
                  <a:gd name="T24" fmla="*/ 31 w 48"/>
                  <a:gd name="T25" fmla="*/ 19 h 44"/>
                  <a:gd name="T26" fmla="*/ 32 w 48"/>
                  <a:gd name="T27" fmla="*/ 24 h 44"/>
                  <a:gd name="T28" fmla="*/ 34 w 48"/>
                  <a:gd name="T29" fmla="*/ 30 h 44"/>
                  <a:gd name="T30" fmla="*/ 38 w 48"/>
                  <a:gd name="T31" fmla="*/ 33 h 44"/>
                  <a:gd name="T32" fmla="*/ 39 w 48"/>
                  <a:gd name="T33" fmla="*/ 36 h 44"/>
                  <a:gd name="T34" fmla="*/ 41 w 48"/>
                  <a:gd name="T35" fmla="*/ 38 h 44"/>
                  <a:gd name="T36" fmla="*/ 48 w 48"/>
                  <a:gd name="T37" fmla="*/ 40 h 44"/>
                  <a:gd name="T38" fmla="*/ 43 w 48"/>
                  <a:gd name="T39" fmla="*/ 44 h 44"/>
                  <a:gd name="T40" fmla="*/ 41 w 48"/>
                  <a:gd name="T41" fmla="*/ 44 h 44"/>
                  <a:gd name="T42" fmla="*/ 39 w 48"/>
                  <a:gd name="T43" fmla="*/ 42 h 44"/>
                  <a:gd name="T44" fmla="*/ 36 w 48"/>
                  <a:gd name="T45" fmla="*/ 44 h 44"/>
                  <a:gd name="T46" fmla="*/ 32 w 48"/>
                  <a:gd name="T47" fmla="*/ 42 h 44"/>
                  <a:gd name="T48" fmla="*/ 31 w 48"/>
                  <a:gd name="T49" fmla="*/ 42 h 44"/>
                  <a:gd name="T50" fmla="*/ 29 w 48"/>
                  <a:gd name="T51" fmla="*/ 44 h 44"/>
                  <a:gd name="T52" fmla="*/ 26 w 48"/>
                  <a:gd name="T53" fmla="*/ 42 h 44"/>
                  <a:gd name="T54" fmla="*/ 24 w 48"/>
                  <a:gd name="T55" fmla="*/ 41 h 44"/>
                  <a:gd name="T56" fmla="*/ 20 w 48"/>
                  <a:gd name="T57" fmla="*/ 41 h 44"/>
                  <a:gd name="T58" fmla="*/ 16 w 48"/>
                  <a:gd name="T59" fmla="*/ 39 h 44"/>
                  <a:gd name="T60" fmla="*/ 17 w 48"/>
                  <a:gd name="T61" fmla="*/ 38 h 44"/>
                  <a:gd name="T62" fmla="*/ 21 w 48"/>
                  <a:gd name="T63" fmla="*/ 36 h 44"/>
                  <a:gd name="T64" fmla="*/ 19 w 48"/>
                  <a:gd name="T65" fmla="*/ 34 h 44"/>
                  <a:gd name="T66" fmla="*/ 15 w 48"/>
                  <a:gd name="T67" fmla="*/ 33 h 44"/>
                  <a:gd name="T68" fmla="*/ 15 w 48"/>
                  <a:gd name="T69" fmla="*/ 29 h 44"/>
                  <a:gd name="T70" fmla="*/ 12 w 48"/>
                  <a:gd name="T71" fmla="*/ 31 h 44"/>
                  <a:gd name="T72" fmla="*/ 9 w 48"/>
                  <a:gd name="T73" fmla="*/ 30 h 44"/>
                  <a:gd name="T74" fmla="*/ 7 w 48"/>
                  <a:gd name="T75" fmla="*/ 30 h 44"/>
                  <a:gd name="T76" fmla="*/ 3 w 48"/>
                  <a:gd name="T77" fmla="*/ 31 h 44"/>
                  <a:gd name="T78" fmla="*/ 0 w 48"/>
                  <a:gd name="T79" fmla="*/ 26 h 44"/>
                  <a:gd name="T80" fmla="*/ 1 w 48"/>
                  <a:gd name="T81" fmla="*/ 21 h 44"/>
                  <a:gd name="T82" fmla="*/ 4 w 48"/>
                  <a:gd name="T83" fmla="*/ 19 h 44"/>
                  <a:gd name="T84" fmla="*/ 12 w 48"/>
                  <a:gd name="T85" fmla="*/ 11 h 44"/>
                  <a:gd name="T86" fmla="*/ 8 w 48"/>
                  <a:gd name="T87" fmla="*/ 11 h 44"/>
                  <a:gd name="T88" fmla="*/ 8 w 48"/>
                  <a:gd name="T89" fmla="*/ 9 h 44"/>
                  <a:gd name="T90" fmla="*/ 12 w 48"/>
                  <a:gd name="T9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44">
                    <a:moveTo>
                      <a:pt x="13" y="2"/>
                    </a:moveTo>
                    <a:lnTo>
                      <a:pt x="13" y="2"/>
                    </a:lnTo>
                    <a:lnTo>
                      <a:pt x="17" y="1"/>
                    </a:lnTo>
                    <a:lnTo>
                      <a:pt x="17" y="1"/>
                    </a:lnTo>
                    <a:lnTo>
                      <a:pt x="20" y="1"/>
                    </a:lnTo>
                    <a:lnTo>
                      <a:pt x="20" y="1"/>
                    </a:lnTo>
                    <a:lnTo>
                      <a:pt x="24" y="0"/>
                    </a:lnTo>
                    <a:lnTo>
                      <a:pt x="27" y="0"/>
                    </a:lnTo>
                    <a:lnTo>
                      <a:pt x="27" y="0"/>
                    </a:lnTo>
                    <a:lnTo>
                      <a:pt x="32" y="1"/>
                    </a:lnTo>
                    <a:lnTo>
                      <a:pt x="32" y="1"/>
                    </a:lnTo>
                    <a:lnTo>
                      <a:pt x="36" y="2"/>
                    </a:lnTo>
                    <a:lnTo>
                      <a:pt x="40" y="3"/>
                    </a:lnTo>
                    <a:lnTo>
                      <a:pt x="39" y="5"/>
                    </a:lnTo>
                    <a:lnTo>
                      <a:pt x="39" y="5"/>
                    </a:lnTo>
                    <a:lnTo>
                      <a:pt x="38" y="5"/>
                    </a:lnTo>
                    <a:lnTo>
                      <a:pt x="36" y="6"/>
                    </a:lnTo>
                    <a:lnTo>
                      <a:pt x="36" y="6"/>
                    </a:lnTo>
                    <a:lnTo>
                      <a:pt x="36" y="6"/>
                    </a:lnTo>
                    <a:lnTo>
                      <a:pt x="36" y="7"/>
                    </a:lnTo>
                    <a:lnTo>
                      <a:pt x="38" y="7"/>
                    </a:lnTo>
                    <a:lnTo>
                      <a:pt x="38" y="7"/>
                    </a:lnTo>
                    <a:lnTo>
                      <a:pt x="34" y="7"/>
                    </a:lnTo>
                    <a:lnTo>
                      <a:pt x="36" y="8"/>
                    </a:lnTo>
                    <a:lnTo>
                      <a:pt x="36" y="9"/>
                    </a:lnTo>
                    <a:lnTo>
                      <a:pt x="36" y="9"/>
                    </a:lnTo>
                    <a:lnTo>
                      <a:pt x="35" y="9"/>
                    </a:lnTo>
                    <a:lnTo>
                      <a:pt x="35" y="9"/>
                    </a:lnTo>
                    <a:lnTo>
                      <a:pt x="32" y="10"/>
                    </a:lnTo>
                    <a:lnTo>
                      <a:pt x="32" y="10"/>
                    </a:lnTo>
                    <a:lnTo>
                      <a:pt x="32" y="10"/>
                    </a:lnTo>
                    <a:lnTo>
                      <a:pt x="33" y="10"/>
                    </a:lnTo>
                    <a:lnTo>
                      <a:pt x="34" y="11"/>
                    </a:lnTo>
                    <a:lnTo>
                      <a:pt x="34" y="11"/>
                    </a:lnTo>
                    <a:lnTo>
                      <a:pt x="32" y="14"/>
                    </a:lnTo>
                    <a:lnTo>
                      <a:pt x="31" y="14"/>
                    </a:lnTo>
                    <a:lnTo>
                      <a:pt x="31" y="14"/>
                    </a:lnTo>
                    <a:lnTo>
                      <a:pt x="31" y="19"/>
                    </a:lnTo>
                    <a:lnTo>
                      <a:pt x="31" y="19"/>
                    </a:lnTo>
                    <a:lnTo>
                      <a:pt x="29" y="24"/>
                    </a:lnTo>
                    <a:lnTo>
                      <a:pt x="32" y="24"/>
                    </a:lnTo>
                    <a:lnTo>
                      <a:pt x="32" y="24"/>
                    </a:lnTo>
                    <a:lnTo>
                      <a:pt x="33" y="29"/>
                    </a:lnTo>
                    <a:lnTo>
                      <a:pt x="33" y="29"/>
                    </a:lnTo>
                    <a:lnTo>
                      <a:pt x="34" y="30"/>
                    </a:lnTo>
                    <a:lnTo>
                      <a:pt x="34" y="30"/>
                    </a:lnTo>
                    <a:lnTo>
                      <a:pt x="35" y="32"/>
                    </a:lnTo>
                    <a:lnTo>
                      <a:pt x="38" y="33"/>
                    </a:lnTo>
                    <a:lnTo>
                      <a:pt x="38" y="33"/>
                    </a:lnTo>
                    <a:lnTo>
                      <a:pt x="39" y="36"/>
                    </a:lnTo>
                    <a:lnTo>
                      <a:pt x="39" y="36"/>
                    </a:lnTo>
                    <a:lnTo>
                      <a:pt x="40" y="38"/>
                    </a:lnTo>
                    <a:lnTo>
                      <a:pt x="40" y="38"/>
                    </a:lnTo>
                    <a:lnTo>
                      <a:pt x="41" y="38"/>
                    </a:lnTo>
                    <a:lnTo>
                      <a:pt x="43" y="39"/>
                    </a:lnTo>
                    <a:lnTo>
                      <a:pt x="43" y="39"/>
                    </a:lnTo>
                    <a:lnTo>
                      <a:pt x="48" y="40"/>
                    </a:lnTo>
                    <a:lnTo>
                      <a:pt x="48" y="44"/>
                    </a:lnTo>
                    <a:lnTo>
                      <a:pt x="48" y="44"/>
                    </a:lnTo>
                    <a:lnTo>
                      <a:pt x="43" y="44"/>
                    </a:lnTo>
                    <a:lnTo>
                      <a:pt x="43" y="44"/>
                    </a:lnTo>
                    <a:lnTo>
                      <a:pt x="41" y="44"/>
                    </a:lnTo>
                    <a:lnTo>
                      <a:pt x="41" y="44"/>
                    </a:lnTo>
                    <a:lnTo>
                      <a:pt x="40" y="42"/>
                    </a:lnTo>
                    <a:lnTo>
                      <a:pt x="39" y="42"/>
                    </a:lnTo>
                    <a:lnTo>
                      <a:pt x="39" y="42"/>
                    </a:lnTo>
                    <a:lnTo>
                      <a:pt x="38" y="42"/>
                    </a:lnTo>
                    <a:lnTo>
                      <a:pt x="36" y="44"/>
                    </a:lnTo>
                    <a:lnTo>
                      <a:pt x="36" y="44"/>
                    </a:lnTo>
                    <a:lnTo>
                      <a:pt x="33" y="44"/>
                    </a:lnTo>
                    <a:lnTo>
                      <a:pt x="33" y="44"/>
                    </a:lnTo>
                    <a:lnTo>
                      <a:pt x="32" y="42"/>
                    </a:lnTo>
                    <a:lnTo>
                      <a:pt x="31" y="42"/>
                    </a:lnTo>
                    <a:lnTo>
                      <a:pt x="31" y="42"/>
                    </a:lnTo>
                    <a:lnTo>
                      <a:pt x="31" y="42"/>
                    </a:lnTo>
                    <a:lnTo>
                      <a:pt x="31" y="44"/>
                    </a:lnTo>
                    <a:lnTo>
                      <a:pt x="29" y="44"/>
                    </a:lnTo>
                    <a:lnTo>
                      <a:pt x="29" y="44"/>
                    </a:lnTo>
                    <a:lnTo>
                      <a:pt x="27" y="44"/>
                    </a:lnTo>
                    <a:lnTo>
                      <a:pt x="26" y="42"/>
                    </a:lnTo>
                    <a:lnTo>
                      <a:pt x="26" y="42"/>
                    </a:lnTo>
                    <a:lnTo>
                      <a:pt x="25" y="41"/>
                    </a:lnTo>
                    <a:lnTo>
                      <a:pt x="24" y="41"/>
                    </a:lnTo>
                    <a:lnTo>
                      <a:pt x="24" y="41"/>
                    </a:lnTo>
                    <a:lnTo>
                      <a:pt x="21" y="41"/>
                    </a:lnTo>
                    <a:lnTo>
                      <a:pt x="20" y="41"/>
                    </a:lnTo>
                    <a:lnTo>
                      <a:pt x="20" y="41"/>
                    </a:lnTo>
                    <a:lnTo>
                      <a:pt x="17" y="41"/>
                    </a:lnTo>
                    <a:lnTo>
                      <a:pt x="16" y="39"/>
                    </a:lnTo>
                    <a:lnTo>
                      <a:pt x="16" y="39"/>
                    </a:lnTo>
                    <a:lnTo>
                      <a:pt x="16" y="38"/>
                    </a:lnTo>
                    <a:lnTo>
                      <a:pt x="17" y="38"/>
                    </a:lnTo>
                    <a:lnTo>
                      <a:pt x="17" y="38"/>
                    </a:lnTo>
                    <a:lnTo>
                      <a:pt x="23" y="37"/>
                    </a:lnTo>
                    <a:lnTo>
                      <a:pt x="23" y="37"/>
                    </a:lnTo>
                    <a:lnTo>
                      <a:pt x="21" y="36"/>
                    </a:lnTo>
                    <a:lnTo>
                      <a:pt x="20" y="34"/>
                    </a:lnTo>
                    <a:lnTo>
                      <a:pt x="20" y="34"/>
                    </a:lnTo>
                    <a:lnTo>
                      <a:pt x="19" y="34"/>
                    </a:lnTo>
                    <a:lnTo>
                      <a:pt x="16" y="34"/>
                    </a:lnTo>
                    <a:lnTo>
                      <a:pt x="16" y="34"/>
                    </a:lnTo>
                    <a:lnTo>
                      <a:pt x="15" y="33"/>
                    </a:lnTo>
                    <a:lnTo>
                      <a:pt x="15" y="32"/>
                    </a:lnTo>
                    <a:lnTo>
                      <a:pt x="15" y="32"/>
                    </a:lnTo>
                    <a:lnTo>
                      <a:pt x="15" y="29"/>
                    </a:lnTo>
                    <a:lnTo>
                      <a:pt x="13" y="31"/>
                    </a:lnTo>
                    <a:lnTo>
                      <a:pt x="13" y="31"/>
                    </a:lnTo>
                    <a:lnTo>
                      <a:pt x="12" y="31"/>
                    </a:lnTo>
                    <a:lnTo>
                      <a:pt x="10" y="31"/>
                    </a:lnTo>
                    <a:lnTo>
                      <a:pt x="10" y="31"/>
                    </a:lnTo>
                    <a:lnTo>
                      <a:pt x="9" y="30"/>
                    </a:lnTo>
                    <a:lnTo>
                      <a:pt x="9" y="29"/>
                    </a:lnTo>
                    <a:lnTo>
                      <a:pt x="9" y="29"/>
                    </a:lnTo>
                    <a:lnTo>
                      <a:pt x="7" y="30"/>
                    </a:lnTo>
                    <a:lnTo>
                      <a:pt x="7" y="30"/>
                    </a:lnTo>
                    <a:lnTo>
                      <a:pt x="5" y="31"/>
                    </a:lnTo>
                    <a:lnTo>
                      <a:pt x="3" y="31"/>
                    </a:lnTo>
                    <a:lnTo>
                      <a:pt x="3" y="31"/>
                    </a:lnTo>
                    <a:lnTo>
                      <a:pt x="1" y="29"/>
                    </a:lnTo>
                    <a:lnTo>
                      <a:pt x="0" y="26"/>
                    </a:lnTo>
                    <a:lnTo>
                      <a:pt x="0" y="26"/>
                    </a:lnTo>
                    <a:lnTo>
                      <a:pt x="0" y="23"/>
                    </a:lnTo>
                    <a:lnTo>
                      <a:pt x="1" y="21"/>
                    </a:lnTo>
                    <a:lnTo>
                      <a:pt x="1" y="21"/>
                    </a:lnTo>
                    <a:lnTo>
                      <a:pt x="2" y="19"/>
                    </a:lnTo>
                    <a:lnTo>
                      <a:pt x="4" y="19"/>
                    </a:lnTo>
                    <a:lnTo>
                      <a:pt x="7" y="19"/>
                    </a:lnTo>
                    <a:lnTo>
                      <a:pt x="10" y="16"/>
                    </a:lnTo>
                    <a:lnTo>
                      <a:pt x="12" y="11"/>
                    </a:lnTo>
                    <a:lnTo>
                      <a:pt x="12" y="11"/>
                    </a:lnTo>
                    <a:lnTo>
                      <a:pt x="8" y="11"/>
                    </a:lnTo>
                    <a:lnTo>
                      <a:pt x="8" y="11"/>
                    </a:lnTo>
                    <a:lnTo>
                      <a:pt x="7" y="11"/>
                    </a:lnTo>
                    <a:lnTo>
                      <a:pt x="7" y="10"/>
                    </a:lnTo>
                    <a:lnTo>
                      <a:pt x="8" y="9"/>
                    </a:lnTo>
                    <a:lnTo>
                      <a:pt x="8" y="9"/>
                    </a:lnTo>
                    <a:lnTo>
                      <a:pt x="10" y="8"/>
                    </a:lnTo>
                    <a:lnTo>
                      <a:pt x="12" y="8"/>
                    </a:lnTo>
                    <a:lnTo>
                      <a:pt x="13"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0" name="Freeform 68"/>
              <p:cNvSpPr>
                <a:spLocks/>
              </p:cNvSpPr>
              <p:nvPr/>
            </p:nvSpPr>
            <p:spPr bwMode="auto">
              <a:xfrm>
                <a:off x="4856163" y="3295649"/>
                <a:ext cx="14288" cy="9525"/>
              </a:xfrm>
              <a:custGeom>
                <a:avLst/>
                <a:gdLst>
                  <a:gd name="T0" fmla="*/ 6 w 9"/>
                  <a:gd name="T1" fmla="*/ 0 h 6"/>
                  <a:gd name="T2" fmla="*/ 6 w 9"/>
                  <a:gd name="T3" fmla="*/ 0 h 6"/>
                  <a:gd name="T4" fmla="*/ 8 w 9"/>
                  <a:gd name="T5" fmla="*/ 1 h 6"/>
                  <a:gd name="T6" fmla="*/ 9 w 9"/>
                  <a:gd name="T7" fmla="*/ 2 h 6"/>
                  <a:gd name="T8" fmla="*/ 9 w 9"/>
                  <a:gd name="T9" fmla="*/ 2 h 6"/>
                  <a:gd name="T10" fmla="*/ 9 w 9"/>
                  <a:gd name="T11" fmla="*/ 5 h 6"/>
                  <a:gd name="T12" fmla="*/ 9 w 9"/>
                  <a:gd name="T13" fmla="*/ 6 h 6"/>
                  <a:gd name="T14" fmla="*/ 9 w 9"/>
                  <a:gd name="T15" fmla="*/ 6 h 6"/>
                  <a:gd name="T16" fmla="*/ 8 w 9"/>
                  <a:gd name="T17" fmla="*/ 6 h 6"/>
                  <a:gd name="T18" fmla="*/ 6 w 9"/>
                  <a:gd name="T19" fmla="*/ 6 h 6"/>
                  <a:gd name="T20" fmla="*/ 6 w 9"/>
                  <a:gd name="T21" fmla="*/ 6 h 6"/>
                  <a:gd name="T22" fmla="*/ 6 w 9"/>
                  <a:gd name="T23" fmla="*/ 5 h 6"/>
                  <a:gd name="T24" fmla="*/ 5 w 9"/>
                  <a:gd name="T25" fmla="*/ 5 h 6"/>
                  <a:gd name="T26" fmla="*/ 5 w 9"/>
                  <a:gd name="T27" fmla="*/ 5 h 6"/>
                  <a:gd name="T28" fmla="*/ 0 w 9"/>
                  <a:gd name="T29" fmla="*/ 3 h 6"/>
                  <a:gd name="T30" fmla="*/ 0 w 9"/>
                  <a:gd name="T31" fmla="*/ 3 h 6"/>
                  <a:gd name="T32" fmla="*/ 1 w 9"/>
                  <a:gd name="T33" fmla="*/ 2 h 6"/>
                  <a:gd name="T34" fmla="*/ 3 w 9"/>
                  <a:gd name="T35" fmla="*/ 1 h 6"/>
                  <a:gd name="T36" fmla="*/ 3 w 9"/>
                  <a:gd name="T37" fmla="*/ 1 h 6"/>
                  <a:gd name="T38" fmla="*/ 6 w 9"/>
                  <a:gd name="T39" fmla="*/ 0 h 6"/>
                  <a:gd name="T40" fmla="*/ 6 w 9"/>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6">
                    <a:moveTo>
                      <a:pt x="6" y="0"/>
                    </a:moveTo>
                    <a:lnTo>
                      <a:pt x="6" y="0"/>
                    </a:lnTo>
                    <a:lnTo>
                      <a:pt x="8" y="1"/>
                    </a:lnTo>
                    <a:lnTo>
                      <a:pt x="9" y="2"/>
                    </a:lnTo>
                    <a:lnTo>
                      <a:pt x="9" y="2"/>
                    </a:lnTo>
                    <a:lnTo>
                      <a:pt x="9" y="5"/>
                    </a:lnTo>
                    <a:lnTo>
                      <a:pt x="9" y="6"/>
                    </a:lnTo>
                    <a:lnTo>
                      <a:pt x="9" y="6"/>
                    </a:lnTo>
                    <a:lnTo>
                      <a:pt x="8" y="6"/>
                    </a:lnTo>
                    <a:lnTo>
                      <a:pt x="6" y="6"/>
                    </a:lnTo>
                    <a:lnTo>
                      <a:pt x="6" y="6"/>
                    </a:lnTo>
                    <a:lnTo>
                      <a:pt x="6" y="5"/>
                    </a:lnTo>
                    <a:lnTo>
                      <a:pt x="5" y="5"/>
                    </a:lnTo>
                    <a:lnTo>
                      <a:pt x="5" y="5"/>
                    </a:lnTo>
                    <a:lnTo>
                      <a:pt x="0" y="3"/>
                    </a:lnTo>
                    <a:lnTo>
                      <a:pt x="0" y="3"/>
                    </a:lnTo>
                    <a:lnTo>
                      <a:pt x="1" y="2"/>
                    </a:lnTo>
                    <a:lnTo>
                      <a:pt x="3" y="1"/>
                    </a:lnTo>
                    <a:lnTo>
                      <a:pt x="3" y="1"/>
                    </a:lnTo>
                    <a:lnTo>
                      <a:pt x="6" y="0"/>
                    </a:lnTo>
                    <a:lnTo>
                      <a:pt x="6"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1" name="Freeform 69"/>
              <p:cNvSpPr>
                <a:spLocks/>
              </p:cNvSpPr>
              <p:nvPr/>
            </p:nvSpPr>
            <p:spPr bwMode="auto">
              <a:xfrm>
                <a:off x="4937126" y="3319461"/>
                <a:ext cx="25400" cy="17463"/>
              </a:xfrm>
              <a:custGeom>
                <a:avLst/>
                <a:gdLst>
                  <a:gd name="T0" fmla="*/ 9 w 16"/>
                  <a:gd name="T1" fmla="*/ 11 h 11"/>
                  <a:gd name="T2" fmla="*/ 9 w 16"/>
                  <a:gd name="T3" fmla="*/ 11 h 11"/>
                  <a:gd name="T4" fmla="*/ 8 w 16"/>
                  <a:gd name="T5" fmla="*/ 9 h 11"/>
                  <a:gd name="T6" fmla="*/ 8 w 16"/>
                  <a:gd name="T7" fmla="*/ 9 h 11"/>
                  <a:gd name="T8" fmla="*/ 3 w 16"/>
                  <a:gd name="T9" fmla="*/ 9 h 11"/>
                  <a:gd name="T10" fmla="*/ 3 w 16"/>
                  <a:gd name="T11" fmla="*/ 9 h 11"/>
                  <a:gd name="T12" fmla="*/ 2 w 16"/>
                  <a:gd name="T13" fmla="*/ 8 h 11"/>
                  <a:gd name="T14" fmla="*/ 2 w 16"/>
                  <a:gd name="T15" fmla="*/ 8 h 11"/>
                  <a:gd name="T16" fmla="*/ 1 w 16"/>
                  <a:gd name="T17" fmla="*/ 7 h 11"/>
                  <a:gd name="T18" fmla="*/ 0 w 16"/>
                  <a:gd name="T19" fmla="*/ 4 h 11"/>
                  <a:gd name="T20" fmla="*/ 0 w 16"/>
                  <a:gd name="T21" fmla="*/ 4 h 11"/>
                  <a:gd name="T22" fmla="*/ 0 w 16"/>
                  <a:gd name="T23" fmla="*/ 3 h 11"/>
                  <a:gd name="T24" fmla="*/ 1 w 16"/>
                  <a:gd name="T25" fmla="*/ 2 h 11"/>
                  <a:gd name="T26" fmla="*/ 1 w 16"/>
                  <a:gd name="T27" fmla="*/ 2 h 11"/>
                  <a:gd name="T28" fmla="*/ 2 w 16"/>
                  <a:gd name="T29" fmla="*/ 2 h 11"/>
                  <a:gd name="T30" fmla="*/ 2 w 16"/>
                  <a:gd name="T31" fmla="*/ 2 h 11"/>
                  <a:gd name="T32" fmla="*/ 2 w 16"/>
                  <a:gd name="T33" fmla="*/ 1 h 11"/>
                  <a:gd name="T34" fmla="*/ 3 w 16"/>
                  <a:gd name="T35" fmla="*/ 0 h 11"/>
                  <a:gd name="T36" fmla="*/ 3 w 16"/>
                  <a:gd name="T37" fmla="*/ 0 h 11"/>
                  <a:gd name="T38" fmla="*/ 5 w 16"/>
                  <a:gd name="T39" fmla="*/ 0 h 11"/>
                  <a:gd name="T40" fmla="*/ 5 w 16"/>
                  <a:gd name="T41" fmla="*/ 0 h 11"/>
                  <a:gd name="T42" fmla="*/ 5 w 16"/>
                  <a:gd name="T43" fmla="*/ 1 h 11"/>
                  <a:gd name="T44" fmla="*/ 5 w 16"/>
                  <a:gd name="T45" fmla="*/ 1 h 11"/>
                  <a:gd name="T46" fmla="*/ 8 w 16"/>
                  <a:gd name="T47" fmla="*/ 3 h 11"/>
                  <a:gd name="T48" fmla="*/ 8 w 16"/>
                  <a:gd name="T49" fmla="*/ 3 h 11"/>
                  <a:gd name="T50" fmla="*/ 9 w 16"/>
                  <a:gd name="T51" fmla="*/ 4 h 11"/>
                  <a:gd name="T52" fmla="*/ 9 w 16"/>
                  <a:gd name="T53" fmla="*/ 4 h 11"/>
                  <a:gd name="T54" fmla="*/ 10 w 16"/>
                  <a:gd name="T55" fmla="*/ 4 h 11"/>
                  <a:gd name="T56" fmla="*/ 11 w 16"/>
                  <a:gd name="T57" fmla="*/ 4 h 11"/>
                  <a:gd name="T58" fmla="*/ 11 w 16"/>
                  <a:gd name="T59" fmla="*/ 4 h 11"/>
                  <a:gd name="T60" fmla="*/ 16 w 16"/>
                  <a:gd name="T61" fmla="*/ 9 h 11"/>
                  <a:gd name="T62" fmla="*/ 16 w 16"/>
                  <a:gd name="T63" fmla="*/ 9 h 11"/>
                  <a:gd name="T64" fmla="*/ 16 w 16"/>
                  <a:gd name="T65" fmla="*/ 11 h 11"/>
                  <a:gd name="T66" fmla="*/ 16 w 16"/>
                  <a:gd name="T67" fmla="*/ 11 h 11"/>
                  <a:gd name="T68" fmla="*/ 13 w 16"/>
                  <a:gd name="T69" fmla="*/ 11 h 11"/>
                  <a:gd name="T70" fmla="*/ 13 w 16"/>
                  <a:gd name="T71" fmla="*/ 11 h 11"/>
                  <a:gd name="T72" fmla="*/ 9 w 16"/>
                  <a:gd name="T73" fmla="*/ 11 h 11"/>
                  <a:gd name="T74" fmla="*/ 9 w 16"/>
                  <a:gd name="T7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 h="11">
                    <a:moveTo>
                      <a:pt x="9" y="11"/>
                    </a:moveTo>
                    <a:lnTo>
                      <a:pt x="9" y="11"/>
                    </a:lnTo>
                    <a:lnTo>
                      <a:pt x="8" y="9"/>
                    </a:lnTo>
                    <a:lnTo>
                      <a:pt x="8" y="9"/>
                    </a:lnTo>
                    <a:lnTo>
                      <a:pt x="3" y="9"/>
                    </a:lnTo>
                    <a:lnTo>
                      <a:pt x="3" y="9"/>
                    </a:lnTo>
                    <a:lnTo>
                      <a:pt x="2" y="8"/>
                    </a:lnTo>
                    <a:lnTo>
                      <a:pt x="2" y="8"/>
                    </a:lnTo>
                    <a:lnTo>
                      <a:pt x="1" y="7"/>
                    </a:lnTo>
                    <a:lnTo>
                      <a:pt x="0" y="4"/>
                    </a:lnTo>
                    <a:lnTo>
                      <a:pt x="0" y="4"/>
                    </a:lnTo>
                    <a:lnTo>
                      <a:pt x="0" y="3"/>
                    </a:lnTo>
                    <a:lnTo>
                      <a:pt x="1" y="2"/>
                    </a:lnTo>
                    <a:lnTo>
                      <a:pt x="1" y="2"/>
                    </a:lnTo>
                    <a:lnTo>
                      <a:pt x="2" y="2"/>
                    </a:lnTo>
                    <a:lnTo>
                      <a:pt x="2" y="2"/>
                    </a:lnTo>
                    <a:lnTo>
                      <a:pt x="2" y="1"/>
                    </a:lnTo>
                    <a:lnTo>
                      <a:pt x="3" y="0"/>
                    </a:lnTo>
                    <a:lnTo>
                      <a:pt x="3" y="0"/>
                    </a:lnTo>
                    <a:lnTo>
                      <a:pt x="5" y="0"/>
                    </a:lnTo>
                    <a:lnTo>
                      <a:pt x="5" y="0"/>
                    </a:lnTo>
                    <a:lnTo>
                      <a:pt x="5" y="1"/>
                    </a:lnTo>
                    <a:lnTo>
                      <a:pt x="5" y="1"/>
                    </a:lnTo>
                    <a:lnTo>
                      <a:pt x="8" y="3"/>
                    </a:lnTo>
                    <a:lnTo>
                      <a:pt x="8" y="3"/>
                    </a:lnTo>
                    <a:lnTo>
                      <a:pt x="9" y="4"/>
                    </a:lnTo>
                    <a:lnTo>
                      <a:pt x="9" y="4"/>
                    </a:lnTo>
                    <a:lnTo>
                      <a:pt x="10" y="4"/>
                    </a:lnTo>
                    <a:lnTo>
                      <a:pt x="11" y="4"/>
                    </a:lnTo>
                    <a:lnTo>
                      <a:pt x="11" y="4"/>
                    </a:lnTo>
                    <a:lnTo>
                      <a:pt x="16" y="9"/>
                    </a:lnTo>
                    <a:lnTo>
                      <a:pt x="16" y="9"/>
                    </a:lnTo>
                    <a:lnTo>
                      <a:pt x="16" y="11"/>
                    </a:lnTo>
                    <a:lnTo>
                      <a:pt x="16" y="11"/>
                    </a:lnTo>
                    <a:lnTo>
                      <a:pt x="13" y="11"/>
                    </a:lnTo>
                    <a:lnTo>
                      <a:pt x="13" y="11"/>
                    </a:lnTo>
                    <a:lnTo>
                      <a:pt x="9" y="11"/>
                    </a:lnTo>
                    <a:lnTo>
                      <a:pt x="9" y="1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2" name="Freeform 70"/>
              <p:cNvSpPr>
                <a:spLocks/>
              </p:cNvSpPr>
              <p:nvPr/>
            </p:nvSpPr>
            <p:spPr bwMode="auto">
              <a:xfrm>
                <a:off x="5078413" y="3243261"/>
                <a:ext cx="22225" cy="12700"/>
              </a:xfrm>
              <a:custGeom>
                <a:avLst/>
                <a:gdLst>
                  <a:gd name="T0" fmla="*/ 1 w 14"/>
                  <a:gd name="T1" fmla="*/ 1 h 8"/>
                  <a:gd name="T2" fmla="*/ 1 w 14"/>
                  <a:gd name="T3" fmla="*/ 4 h 8"/>
                  <a:gd name="T4" fmla="*/ 1 w 14"/>
                  <a:gd name="T5" fmla="*/ 4 h 8"/>
                  <a:gd name="T6" fmla="*/ 0 w 14"/>
                  <a:gd name="T7" fmla="*/ 5 h 8"/>
                  <a:gd name="T8" fmla="*/ 0 w 14"/>
                  <a:gd name="T9" fmla="*/ 7 h 8"/>
                  <a:gd name="T10" fmla="*/ 0 w 14"/>
                  <a:gd name="T11" fmla="*/ 7 h 8"/>
                  <a:gd name="T12" fmla="*/ 0 w 14"/>
                  <a:gd name="T13" fmla="*/ 7 h 8"/>
                  <a:gd name="T14" fmla="*/ 2 w 14"/>
                  <a:gd name="T15" fmla="*/ 8 h 8"/>
                  <a:gd name="T16" fmla="*/ 6 w 14"/>
                  <a:gd name="T17" fmla="*/ 7 h 8"/>
                  <a:gd name="T18" fmla="*/ 6 w 14"/>
                  <a:gd name="T19" fmla="*/ 7 h 8"/>
                  <a:gd name="T20" fmla="*/ 9 w 14"/>
                  <a:gd name="T21" fmla="*/ 5 h 8"/>
                  <a:gd name="T22" fmla="*/ 9 w 14"/>
                  <a:gd name="T23" fmla="*/ 5 h 8"/>
                  <a:gd name="T24" fmla="*/ 14 w 14"/>
                  <a:gd name="T25" fmla="*/ 5 h 8"/>
                  <a:gd name="T26" fmla="*/ 14 w 14"/>
                  <a:gd name="T27" fmla="*/ 5 h 8"/>
                  <a:gd name="T28" fmla="*/ 14 w 14"/>
                  <a:gd name="T29" fmla="*/ 4 h 8"/>
                  <a:gd name="T30" fmla="*/ 14 w 14"/>
                  <a:gd name="T31" fmla="*/ 3 h 8"/>
                  <a:gd name="T32" fmla="*/ 14 w 14"/>
                  <a:gd name="T33" fmla="*/ 3 h 8"/>
                  <a:gd name="T34" fmla="*/ 12 w 14"/>
                  <a:gd name="T35" fmla="*/ 2 h 8"/>
                  <a:gd name="T36" fmla="*/ 8 w 14"/>
                  <a:gd name="T37" fmla="*/ 0 h 8"/>
                  <a:gd name="T38" fmla="*/ 8 w 14"/>
                  <a:gd name="T39" fmla="*/ 0 h 8"/>
                  <a:gd name="T40" fmla="*/ 4 w 14"/>
                  <a:gd name="T41" fmla="*/ 0 h 8"/>
                  <a:gd name="T42" fmla="*/ 1 w 14"/>
                  <a:gd name="T43" fmla="*/ 1 h 8"/>
                  <a:gd name="T44" fmla="*/ 1 w 14"/>
                  <a:gd name="T4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8">
                    <a:moveTo>
                      <a:pt x="1" y="1"/>
                    </a:moveTo>
                    <a:lnTo>
                      <a:pt x="1" y="4"/>
                    </a:lnTo>
                    <a:lnTo>
                      <a:pt x="1" y="4"/>
                    </a:lnTo>
                    <a:lnTo>
                      <a:pt x="0" y="5"/>
                    </a:lnTo>
                    <a:lnTo>
                      <a:pt x="0" y="7"/>
                    </a:lnTo>
                    <a:lnTo>
                      <a:pt x="0" y="7"/>
                    </a:lnTo>
                    <a:lnTo>
                      <a:pt x="0" y="7"/>
                    </a:lnTo>
                    <a:lnTo>
                      <a:pt x="2" y="8"/>
                    </a:lnTo>
                    <a:lnTo>
                      <a:pt x="6" y="7"/>
                    </a:lnTo>
                    <a:lnTo>
                      <a:pt x="6" y="7"/>
                    </a:lnTo>
                    <a:lnTo>
                      <a:pt x="9" y="5"/>
                    </a:lnTo>
                    <a:lnTo>
                      <a:pt x="9" y="5"/>
                    </a:lnTo>
                    <a:lnTo>
                      <a:pt x="14" y="5"/>
                    </a:lnTo>
                    <a:lnTo>
                      <a:pt x="14" y="5"/>
                    </a:lnTo>
                    <a:lnTo>
                      <a:pt x="14" y="4"/>
                    </a:lnTo>
                    <a:lnTo>
                      <a:pt x="14" y="3"/>
                    </a:lnTo>
                    <a:lnTo>
                      <a:pt x="14" y="3"/>
                    </a:lnTo>
                    <a:lnTo>
                      <a:pt x="12" y="2"/>
                    </a:lnTo>
                    <a:lnTo>
                      <a:pt x="8" y="0"/>
                    </a:lnTo>
                    <a:lnTo>
                      <a:pt x="8" y="0"/>
                    </a:lnTo>
                    <a:lnTo>
                      <a:pt x="4" y="0"/>
                    </a:lnTo>
                    <a:lnTo>
                      <a:pt x="1" y="1"/>
                    </a:lnTo>
                    <a:lnTo>
                      <a:pt x="1"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3" name="Freeform 71"/>
              <p:cNvSpPr>
                <a:spLocks/>
              </p:cNvSpPr>
              <p:nvPr/>
            </p:nvSpPr>
            <p:spPr bwMode="auto">
              <a:xfrm>
                <a:off x="5129213" y="3249611"/>
                <a:ext cx="9525" cy="9525"/>
              </a:xfrm>
              <a:custGeom>
                <a:avLst/>
                <a:gdLst>
                  <a:gd name="T0" fmla="*/ 0 w 6"/>
                  <a:gd name="T1" fmla="*/ 1 h 6"/>
                  <a:gd name="T2" fmla="*/ 0 w 6"/>
                  <a:gd name="T3" fmla="*/ 1 h 6"/>
                  <a:gd name="T4" fmla="*/ 1 w 6"/>
                  <a:gd name="T5" fmla="*/ 4 h 6"/>
                  <a:gd name="T6" fmla="*/ 1 w 6"/>
                  <a:gd name="T7" fmla="*/ 6 h 6"/>
                  <a:gd name="T8" fmla="*/ 1 w 6"/>
                  <a:gd name="T9" fmla="*/ 6 h 6"/>
                  <a:gd name="T10" fmla="*/ 5 w 6"/>
                  <a:gd name="T11" fmla="*/ 6 h 6"/>
                  <a:gd name="T12" fmla="*/ 5 w 6"/>
                  <a:gd name="T13" fmla="*/ 6 h 6"/>
                  <a:gd name="T14" fmla="*/ 6 w 6"/>
                  <a:gd name="T15" fmla="*/ 4 h 6"/>
                  <a:gd name="T16" fmla="*/ 6 w 6"/>
                  <a:gd name="T17" fmla="*/ 4 h 6"/>
                  <a:gd name="T18" fmla="*/ 4 w 6"/>
                  <a:gd name="T19" fmla="*/ 0 h 6"/>
                  <a:gd name="T20" fmla="*/ 4 w 6"/>
                  <a:gd name="T21" fmla="*/ 0 h 6"/>
                  <a:gd name="T22" fmla="*/ 0 w 6"/>
                  <a:gd name="T23" fmla="*/ 1 h 6"/>
                  <a:gd name="T24" fmla="*/ 0 w 6"/>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1"/>
                    </a:moveTo>
                    <a:lnTo>
                      <a:pt x="0" y="1"/>
                    </a:lnTo>
                    <a:lnTo>
                      <a:pt x="1" y="4"/>
                    </a:lnTo>
                    <a:lnTo>
                      <a:pt x="1" y="6"/>
                    </a:lnTo>
                    <a:lnTo>
                      <a:pt x="1" y="6"/>
                    </a:lnTo>
                    <a:lnTo>
                      <a:pt x="5" y="6"/>
                    </a:lnTo>
                    <a:lnTo>
                      <a:pt x="5" y="6"/>
                    </a:lnTo>
                    <a:lnTo>
                      <a:pt x="6" y="4"/>
                    </a:lnTo>
                    <a:lnTo>
                      <a:pt x="6" y="4"/>
                    </a:lnTo>
                    <a:lnTo>
                      <a:pt x="4" y="0"/>
                    </a:lnTo>
                    <a:lnTo>
                      <a:pt x="4"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4" name="Freeform 72"/>
              <p:cNvSpPr>
                <a:spLocks/>
              </p:cNvSpPr>
              <p:nvPr/>
            </p:nvSpPr>
            <p:spPr bwMode="auto">
              <a:xfrm>
                <a:off x="5186363" y="3251199"/>
                <a:ext cx="12700" cy="11113"/>
              </a:xfrm>
              <a:custGeom>
                <a:avLst/>
                <a:gdLst>
                  <a:gd name="T0" fmla="*/ 5 w 8"/>
                  <a:gd name="T1" fmla="*/ 0 h 7"/>
                  <a:gd name="T2" fmla="*/ 5 w 8"/>
                  <a:gd name="T3" fmla="*/ 0 h 7"/>
                  <a:gd name="T4" fmla="*/ 7 w 8"/>
                  <a:gd name="T5" fmla="*/ 2 h 7"/>
                  <a:gd name="T6" fmla="*/ 7 w 8"/>
                  <a:gd name="T7" fmla="*/ 2 h 7"/>
                  <a:gd name="T8" fmla="*/ 8 w 8"/>
                  <a:gd name="T9" fmla="*/ 4 h 7"/>
                  <a:gd name="T10" fmla="*/ 8 w 8"/>
                  <a:gd name="T11" fmla="*/ 4 h 7"/>
                  <a:gd name="T12" fmla="*/ 8 w 8"/>
                  <a:gd name="T13" fmla="*/ 7 h 7"/>
                  <a:gd name="T14" fmla="*/ 8 w 8"/>
                  <a:gd name="T15" fmla="*/ 7 h 7"/>
                  <a:gd name="T16" fmla="*/ 7 w 8"/>
                  <a:gd name="T17" fmla="*/ 7 h 7"/>
                  <a:gd name="T18" fmla="*/ 4 w 8"/>
                  <a:gd name="T19" fmla="*/ 7 h 7"/>
                  <a:gd name="T20" fmla="*/ 4 w 8"/>
                  <a:gd name="T21" fmla="*/ 7 h 7"/>
                  <a:gd name="T22" fmla="*/ 1 w 8"/>
                  <a:gd name="T23" fmla="*/ 6 h 7"/>
                  <a:gd name="T24" fmla="*/ 1 w 8"/>
                  <a:gd name="T25" fmla="*/ 6 h 7"/>
                  <a:gd name="T26" fmla="*/ 1 w 8"/>
                  <a:gd name="T27" fmla="*/ 6 h 7"/>
                  <a:gd name="T28" fmla="*/ 0 w 8"/>
                  <a:gd name="T29" fmla="*/ 5 h 7"/>
                  <a:gd name="T30" fmla="*/ 0 w 8"/>
                  <a:gd name="T31" fmla="*/ 5 h 7"/>
                  <a:gd name="T32" fmla="*/ 2 w 8"/>
                  <a:gd name="T33" fmla="*/ 3 h 7"/>
                  <a:gd name="T34" fmla="*/ 2 w 8"/>
                  <a:gd name="T35" fmla="*/ 3 h 7"/>
                  <a:gd name="T36" fmla="*/ 3 w 8"/>
                  <a:gd name="T37" fmla="*/ 2 h 7"/>
                  <a:gd name="T38" fmla="*/ 5 w 8"/>
                  <a:gd name="T39" fmla="*/ 0 h 7"/>
                  <a:gd name="T40" fmla="*/ 5 w 8"/>
                  <a:gd name="T4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7">
                    <a:moveTo>
                      <a:pt x="5" y="0"/>
                    </a:moveTo>
                    <a:lnTo>
                      <a:pt x="5" y="0"/>
                    </a:lnTo>
                    <a:lnTo>
                      <a:pt x="7" y="2"/>
                    </a:lnTo>
                    <a:lnTo>
                      <a:pt x="7" y="2"/>
                    </a:lnTo>
                    <a:lnTo>
                      <a:pt x="8" y="4"/>
                    </a:lnTo>
                    <a:lnTo>
                      <a:pt x="8" y="4"/>
                    </a:lnTo>
                    <a:lnTo>
                      <a:pt x="8" y="7"/>
                    </a:lnTo>
                    <a:lnTo>
                      <a:pt x="8" y="7"/>
                    </a:lnTo>
                    <a:lnTo>
                      <a:pt x="7" y="7"/>
                    </a:lnTo>
                    <a:lnTo>
                      <a:pt x="4" y="7"/>
                    </a:lnTo>
                    <a:lnTo>
                      <a:pt x="4" y="7"/>
                    </a:lnTo>
                    <a:lnTo>
                      <a:pt x="1" y="6"/>
                    </a:lnTo>
                    <a:lnTo>
                      <a:pt x="1" y="6"/>
                    </a:lnTo>
                    <a:lnTo>
                      <a:pt x="1" y="6"/>
                    </a:lnTo>
                    <a:lnTo>
                      <a:pt x="0" y="5"/>
                    </a:lnTo>
                    <a:lnTo>
                      <a:pt x="0" y="5"/>
                    </a:lnTo>
                    <a:lnTo>
                      <a:pt x="2" y="3"/>
                    </a:lnTo>
                    <a:lnTo>
                      <a:pt x="2" y="3"/>
                    </a:lnTo>
                    <a:lnTo>
                      <a:pt x="3" y="2"/>
                    </a:lnTo>
                    <a:lnTo>
                      <a:pt x="5" y="0"/>
                    </a:lnTo>
                    <a:lnTo>
                      <a:pt x="5"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5" name="Freeform 73"/>
              <p:cNvSpPr>
                <a:spLocks/>
              </p:cNvSpPr>
              <p:nvPr/>
            </p:nvSpPr>
            <p:spPr bwMode="auto">
              <a:xfrm>
                <a:off x="5148263" y="3241674"/>
                <a:ext cx="6350" cy="3175"/>
              </a:xfrm>
              <a:custGeom>
                <a:avLst/>
                <a:gdLst>
                  <a:gd name="T0" fmla="*/ 0 w 4"/>
                  <a:gd name="T1" fmla="*/ 0 h 2"/>
                  <a:gd name="T2" fmla="*/ 0 w 4"/>
                  <a:gd name="T3" fmla="*/ 0 h 2"/>
                  <a:gd name="T4" fmla="*/ 4 w 4"/>
                  <a:gd name="T5" fmla="*/ 0 h 2"/>
                  <a:gd name="T6" fmla="*/ 4 w 4"/>
                  <a:gd name="T7" fmla="*/ 0 h 2"/>
                  <a:gd name="T8" fmla="*/ 2 w 4"/>
                  <a:gd name="T9" fmla="*/ 2 h 2"/>
                  <a:gd name="T10" fmla="*/ 2 w 4"/>
                  <a:gd name="T11" fmla="*/ 2 h 2"/>
                  <a:gd name="T12" fmla="*/ 1 w 4"/>
                  <a:gd name="T13" fmla="*/ 2 h 2"/>
                  <a:gd name="T14" fmla="*/ 1 w 4"/>
                  <a:gd name="T15" fmla="*/ 2 h 2"/>
                  <a:gd name="T16" fmla="*/ 0 w 4"/>
                  <a:gd name="T17" fmla="*/ 1 h 2"/>
                  <a:gd name="T18" fmla="*/ 0 w 4"/>
                  <a:gd name="T19" fmla="*/ 1 h 2"/>
                  <a:gd name="T20" fmla="*/ 0 w 4"/>
                  <a:gd name="T21" fmla="*/ 0 h 2"/>
                  <a:gd name="T22" fmla="*/ 0 w 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0"/>
                    </a:moveTo>
                    <a:lnTo>
                      <a:pt x="0" y="0"/>
                    </a:lnTo>
                    <a:lnTo>
                      <a:pt x="4" y="0"/>
                    </a:lnTo>
                    <a:lnTo>
                      <a:pt x="4" y="0"/>
                    </a:lnTo>
                    <a:lnTo>
                      <a:pt x="2" y="2"/>
                    </a:lnTo>
                    <a:lnTo>
                      <a:pt x="2" y="2"/>
                    </a:lnTo>
                    <a:lnTo>
                      <a:pt x="1" y="2"/>
                    </a:lnTo>
                    <a:lnTo>
                      <a:pt x="1" y="2"/>
                    </a:lnTo>
                    <a:lnTo>
                      <a:pt x="0" y="1"/>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6" name="Freeform 74"/>
              <p:cNvSpPr>
                <a:spLocks/>
              </p:cNvSpPr>
              <p:nvPr/>
            </p:nvSpPr>
            <p:spPr bwMode="auto">
              <a:xfrm>
                <a:off x="5233988" y="3224211"/>
                <a:ext cx="4763" cy="1588"/>
              </a:xfrm>
              <a:custGeom>
                <a:avLst/>
                <a:gdLst>
                  <a:gd name="T0" fmla="*/ 2 w 3"/>
                  <a:gd name="T1" fmla="*/ 0 h 1"/>
                  <a:gd name="T2" fmla="*/ 3 w 3"/>
                  <a:gd name="T3" fmla="*/ 1 h 1"/>
                  <a:gd name="T4" fmla="*/ 2 w 3"/>
                  <a:gd name="T5" fmla="*/ 1 h 1"/>
                  <a:gd name="T6" fmla="*/ 1 w 3"/>
                  <a:gd name="T7" fmla="*/ 1 h 1"/>
                  <a:gd name="T8" fmla="*/ 0 w 3"/>
                  <a:gd name="T9" fmla="*/ 0 h 1"/>
                  <a:gd name="T10" fmla="*/ 1 w 3"/>
                  <a:gd name="T11" fmla="*/ 0 h 1"/>
                  <a:gd name="T12" fmla="*/ 2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0"/>
                    </a:moveTo>
                    <a:lnTo>
                      <a:pt x="3" y="1"/>
                    </a:lnTo>
                    <a:lnTo>
                      <a:pt x="2" y="1"/>
                    </a:lnTo>
                    <a:lnTo>
                      <a:pt x="1" y="1"/>
                    </a:lnTo>
                    <a:lnTo>
                      <a:pt x="0" y="0"/>
                    </a:lnTo>
                    <a:lnTo>
                      <a:pt x="1"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7" name="Freeform 75"/>
              <p:cNvSpPr>
                <a:spLocks/>
              </p:cNvSpPr>
              <p:nvPr/>
            </p:nvSpPr>
            <p:spPr bwMode="auto">
              <a:xfrm>
                <a:off x="5240338" y="3222624"/>
                <a:ext cx="7938" cy="3175"/>
              </a:xfrm>
              <a:custGeom>
                <a:avLst/>
                <a:gdLst>
                  <a:gd name="T0" fmla="*/ 0 w 5"/>
                  <a:gd name="T1" fmla="*/ 1 h 2"/>
                  <a:gd name="T2" fmla="*/ 0 w 5"/>
                  <a:gd name="T3" fmla="*/ 1 h 2"/>
                  <a:gd name="T4" fmla="*/ 1 w 5"/>
                  <a:gd name="T5" fmla="*/ 2 h 2"/>
                  <a:gd name="T6" fmla="*/ 1 w 5"/>
                  <a:gd name="T7" fmla="*/ 2 h 2"/>
                  <a:gd name="T8" fmla="*/ 4 w 5"/>
                  <a:gd name="T9" fmla="*/ 2 h 2"/>
                  <a:gd name="T10" fmla="*/ 5 w 5"/>
                  <a:gd name="T11" fmla="*/ 2 h 2"/>
                  <a:gd name="T12" fmla="*/ 5 w 5"/>
                  <a:gd name="T13" fmla="*/ 2 h 2"/>
                  <a:gd name="T14" fmla="*/ 4 w 5"/>
                  <a:gd name="T15" fmla="*/ 1 h 2"/>
                  <a:gd name="T16" fmla="*/ 4 w 5"/>
                  <a:gd name="T17" fmla="*/ 1 h 2"/>
                  <a:gd name="T18" fmla="*/ 2 w 5"/>
                  <a:gd name="T19" fmla="*/ 0 h 2"/>
                  <a:gd name="T20" fmla="*/ 2 w 5"/>
                  <a:gd name="T21" fmla="*/ 0 h 2"/>
                  <a:gd name="T22" fmla="*/ 0 w 5"/>
                  <a:gd name="T23" fmla="*/ 1 h 2"/>
                  <a:gd name="T24" fmla="*/ 0 w 5"/>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0" y="1"/>
                    </a:moveTo>
                    <a:lnTo>
                      <a:pt x="0" y="1"/>
                    </a:lnTo>
                    <a:lnTo>
                      <a:pt x="1" y="2"/>
                    </a:lnTo>
                    <a:lnTo>
                      <a:pt x="1" y="2"/>
                    </a:lnTo>
                    <a:lnTo>
                      <a:pt x="4" y="2"/>
                    </a:lnTo>
                    <a:lnTo>
                      <a:pt x="5" y="2"/>
                    </a:lnTo>
                    <a:lnTo>
                      <a:pt x="5" y="2"/>
                    </a:lnTo>
                    <a:lnTo>
                      <a:pt x="4" y="1"/>
                    </a:lnTo>
                    <a:lnTo>
                      <a:pt x="4" y="1"/>
                    </a:lnTo>
                    <a:lnTo>
                      <a:pt x="2" y="0"/>
                    </a:lnTo>
                    <a:lnTo>
                      <a:pt x="2"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8" name="Freeform 76"/>
              <p:cNvSpPr>
                <a:spLocks/>
              </p:cNvSpPr>
              <p:nvPr/>
            </p:nvSpPr>
            <p:spPr bwMode="auto">
              <a:xfrm>
                <a:off x="5265738" y="3211511"/>
                <a:ext cx="6350" cy="6350"/>
              </a:xfrm>
              <a:custGeom>
                <a:avLst/>
                <a:gdLst>
                  <a:gd name="T0" fmla="*/ 4 w 4"/>
                  <a:gd name="T1" fmla="*/ 0 h 4"/>
                  <a:gd name="T2" fmla="*/ 4 w 4"/>
                  <a:gd name="T3" fmla="*/ 0 h 4"/>
                  <a:gd name="T4" fmla="*/ 4 w 4"/>
                  <a:gd name="T5" fmla="*/ 2 h 4"/>
                  <a:gd name="T6" fmla="*/ 4 w 4"/>
                  <a:gd name="T7" fmla="*/ 2 h 4"/>
                  <a:gd name="T8" fmla="*/ 4 w 4"/>
                  <a:gd name="T9" fmla="*/ 4 h 4"/>
                  <a:gd name="T10" fmla="*/ 2 w 4"/>
                  <a:gd name="T11" fmla="*/ 4 h 4"/>
                  <a:gd name="T12" fmla="*/ 2 w 4"/>
                  <a:gd name="T13" fmla="*/ 4 h 4"/>
                  <a:gd name="T14" fmla="*/ 1 w 4"/>
                  <a:gd name="T15" fmla="*/ 2 h 4"/>
                  <a:gd name="T16" fmla="*/ 1 w 4"/>
                  <a:gd name="T17" fmla="*/ 2 h 4"/>
                  <a:gd name="T18" fmla="*/ 0 w 4"/>
                  <a:gd name="T19" fmla="*/ 2 h 4"/>
                  <a:gd name="T20" fmla="*/ 0 w 4"/>
                  <a:gd name="T21" fmla="*/ 1 h 4"/>
                  <a:gd name="T22" fmla="*/ 0 w 4"/>
                  <a:gd name="T23" fmla="*/ 1 h 4"/>
                  <a:gd name="T24" fmla="*/ 1 w 4"/>
                  <a:gd name="T25" fmla="*/ 0 h 4"/>
                  <a:gd name="T26" fmla="*/ 1 w 4"/>
                  <a:gd name="T27" fmla="*/ 0 h 4"/>
                  <a:gd name="T28" fmla="*/ 4 w 4"/>
                  <a:gd name="T29" fmla="*/ 0 h 4"/>
                  <a:gd name="T30" fmla="*/ 4 w 4"/>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4" y="0"/>
                    </a:moveTo>
                    <a:lnTo>
                      <a:pt x="4" y="0"/>
                    </a:lnTo>
                    <a:lnTo>
                      <a:pt x="4" y="2"/>
                    </a:lnTo>
                    <a:lnTo>
                      <a:pt x="4" y="2"/>
                    </a:lnTo>
                    <a:lnTo>
                      <a:pt x="4" y="4"/>
                    </a:lnTo>
                    <a:lnTo>
                      <a:pt x="2" y="4"/>
                    </a:lnTo>
                    <a:lnTo>
                      <a:pt x="2" y="4"/>
                    </a:lnTo>
                    <a:lnTo>
                      <a:pt x="1" y="2"/>
                    </a:lnTo>
                    <a:lnTo>
                      <a:pt x="1" y="2"/>
                    </a:lnTo>
                    <a:lnTo>
                      <a:pt x="0" y="2"/>
                    </a:lnTo>
                    <a:lnTo>
                      <a:pt x="0" y="1"/>
                    </a:lnTo>
                    <a:lnTo>
                      <a:pt x="0" y="1"/>
                    </a:lnTo>
                    <a:lnTo>
                      <a:pt x="1" y="0"/>
                    </a:lnTo>
                    <a:lnTo>
                      <a:pt x="1" y="0"/>
                    </a:lnTo>
                    <a:lnTo>
                      <a:pt x="4" y="0"/>
                    </a:lnTo>
                    <a:lnTo>
                      <a:pt x="4"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9" name="Freeform 77"/>
              <p:cNvSpPr>
                <a:spLocks/>
              </p:cNvSpPr>
              <p:nvPr/>
            </p:nvSpPr>
            <p:spPr bwMode="auto">
              <a:xfrm>
                <a:off x="5592763" y="3211511"/>
                <a:ext cx="25400" cy="11113"/>
              </a:xfrm>
              <a:custGeom>
                <a:avLst/>
                <a:gdLst>
                  <a:gd name="T0" fmla="*/ 5 w 16"/>
                  <a:gd name="T1" fmla="*/ 0 h 7"/>
                  <a:gd name="T2" fmla="*/ 5 w 16"/>
                  <a:gd name="T3" fmla="*/ 0 h 7"/>
                  <a:gd name="T4" fmla="*/ 11 w 16"/>
                  <a:gd name="T5" fmla="*/ 0 h 7"/>
                  <a:gd name="T6" fmla="*/ 11 w 16"/>
                  <a:gd name="T7" fmla="*/ 0 h 7"/>
                  <a:gd name="T8" fmla="*/ 14 w 16"/>
                  <a:gd name="T9" fmla="*/ 0 h 7"/>
                  <a:gd name="T10" fmla="*/ 16 w 16"/>
                  <a:gd name="T11" fmla="*/ 1 h 7"/>
                  <a:gd name="T12" fmla="*/ 16 w 16"/>
                  <a:gd name="T13" fmla="*/ 1 h 7"/>
                  <a:gd name="T14" fmla="*/ 16 w 16"/>
                  <a:gd name="T15" fmla="*/ 2 h 7"/>
                  <a:gd name="T16" fmla="*/ 15 w 16"/>
                  <a:gd name="T17" fmla="*/ 5 h 7"/>
                  <a:gd name="T18" fmla="*/ 15 w 16"/>
                  <a:gd name="T19" fmla="*/ 5 h 7"/>
                  <a:gd name="T20" fmla="*/ 13 w 16"/>
                  <a:gd name="T21" fmla="*/ 6 h 7"/>
                  <a:gd name="T22" fmla="*/ 12 w 16"/>
                  <a:gd name="T23" fmla="*/ 7 h 7"/>
                  <a:gd name="T24" fmla="*/ 11 w 16"/>
                  <a:gd name="T25" fmla="*/ 7 h 7"/>
                  <a:gd name="T26" fmla="*/ 11 w 16"/>
                  <a:gd name="T27" fmla="*/ 7 h 7"/>
                  <a:gd name="T28" fmla="*/ 5 w 16"/>
                  <a:gd name="T29" fmla="*/ 7 h 7"/>
                  <a:gd name="T30" fmla="*/ 5 w 16"/>
                  <a:gd name="T31" fmla="*/ 7 h 7"/>
                  <a:gd name="T32" fmla="*/ 4 w 16"/>
                  <a:gd name="T33" fmla="*/ 6 h 7"/>
                  <a:gd name="T34" fmla="*/ 4 w 16"/>
                  <a:gd name="T35" fmla="*/ 6 h 7"/>
                  <a:gd name="T36" fmla="*/ 2 w 16"/>
                  <a:gd name="T37" fmla="*/ 5 h 7"/>
                  <a:gd name="T38" fmla="*/ 2 w 16"/>
                  <a:gd name="T39" fmla="*/ 5 h 7"/>
                  <a:gd name="T40" fmla="*/ 0 w 16"/>
                  <a:gd name="T41" fmla="*/ 5 h 7"/>
                  <a:gd name="T42" fmla="*/ 0 w 16"/>
                  <a:gd name="T43" fmla="*/ 4 h 7"/>
                  <a:gd name="T44" fmla="*/ 0 w 16"/>
                  <a:gd name="T45" fmla="*/ 4 h 7"/>
                  <a:gd name="T46" fmla="*/ 0 w 16"/>
                  <a:gd name="T47" fmla="*/ 2 h 7"/>
                  <a:gd name="T48" fmla="*/ 2 w 16"/>
                  <a:gd name="T49" fmla="*/ 2 h 7"/>
                  <a:gd name="T50" fmla="*/ 2 w 16"/>
                  <a:gd name="T51" fmla="*/ 2 h 7"/>
                  <a:gd name="T52" fmla="*/ 5 w 16"/>
                  <a:gd name="T53" fmla="*/ 1 h 7"/>
                  <a:gd name="T54" fmla="*/ 5 w 16"/>
                  <a:gd name="T55" fmla="*/ 1 h 7"/>
                  <a:gd name="T56" fmla="*/ 5 w 16"/>
                  <a:gd name="T57" fmla="*/ 1 h 7"/>
                  <a:gd name="T58" fmla="*/ 5 w 16"/>
                  <a:gd name="T59" fmla="*/ 0 h 7"/>
                  <a:gd name="T60" fmla="*/ 5 w 16"/>
                  <a:gd name="T6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 h="7">
                    <a:moveTo>
                      <a:pt x="5" y="0"/>
                    </a:moveTo>
                    <a:lnTo>
                      <a:pt x="5" y="0"/>
                    </a:lnTo>
                    <a:lnTo>
                      <a:pt x="11" y="0"/>
                    </a:lnTo>
                    <a:lnTo>
                      <a:pt x="11" y="0"/>
                    </a:lnTo>
                    <a:lnTo>
                      <a:pt x="14" y="0"/>
                    </a:lnTo>
                    <a:lnTo>
                      <a:pt x="16" y="1"/>
                    </a:lnTo>
                    <a:lnTo>
                      <a:pt x="16" y="1"/>
                    </a:lnTo>
                    <a:lnTo>
                      <a:pt x="16" y="2"/>
                    </a:lnTo>
                    <a:lnTo>
                      <a:pt x="15" y="5"/>
                    </a:lnTo>
                    <a:lnTo>
                      <a:pt x="15" y="5"/>
                    </a:lnTo>
                    <a:lnTo>
                      <a:pt x="13" y="6"/>
                    </a:lnTo>
                    <a:lnTo>
                      <a:pt x="12" y="7"/>
                    </a:lnTo>
                    <a:lnTo>
                      <a:pt x="11" y="7"/>
                    </a:lnTo>
                    <a:lnTo>
                      <a:pt x="11" y="7"/>
                    </a:lnTo>
                    <a:lnTo>
                      <a:pt x="5" y="7"/>
                    </a:lnTo>
                    <a:lnTo>
                      <a:pt x="5" y="7"/>
                    </a:lnTo>
                    <a:lnTo>
                      <a:pt x="4" y="6"/>
                    </a:lnTo>
                    <a:lnTo>
                      <a:pt x="4" y="6"/>
                    </a:lnTo>
                    <a:lnTo>
                      <a:pt x="2" y="5"/>
                    </a:lnTo>
                    <a:lnTo>
                      <a:pt x="2" y="5"/>
                    </a:lnTo>
                    <a:lnTo>
                      <a:pt x="0" y="5"/>
                    </a:lnTo>
                    <a:lnTo>
                      <a:pt x="0" y="4"/>
                    </a:lnTo>
                    <a:lnTo>
                      <a:pt x="0" y="4"/>
                    </a:lnTo>
                    <a:lnTo>
                      <a:pt x="0" y="2"/>
                    </a:lnTo>
                    <a:lnTo>
                      <a:pt x="2" y="2"/>
                    </a:lnTo>
                    <a:lnTo>
                      <a:pt x="2" y="2"/>
                    </a:lnTo>
                    <a:lnTo>
                      <a:pt x="5" y="1"/>
                    </a:lnTo>
                    <a:lnTo>
                      <a:pt x="5" y="1"/>
                    </a:lnTo>
                    <a:lnTo>
                      <a:pt x="5" y="1"/>
                    </a:lnTo>
                    <a:lnTo>
                      <a:pt x="5" y="0"/>
                    </a:lnTo>
                    <a:lnTo>
                      <a:pt x="5"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0" name="Freeform 78"/>
              <p:cNvSpPr>
                <a:spLocks/>
              </p:cNvSpPr>
              <p:nvPr/>
            </p:nvSpPr>
            <p:spPr bwMode="auto">
              <a:xfrm>
                <a:off x="5891213" y="3174999"/>
                <a:ext cx="11113" cy="14288"/>
              </a:xfrm>
              <a:custGeom>
                <a:avLst/>
                <a:gdLst>
                  <a:gd name="T0" fmla="*/ 2 w 7"/>
                  <a:gd name="T1" fmla="*/ 0 h 9"/>
                  <a:gd name="T2" fmla="*/ 2 w 7"/>
                  <a:gd name="T3" fmla="*/ 0 h 9"/>
                  <a:gd name="T4" fmla="*/ 3 w 7"/>
                  <a:gd name="T5" fmla="*/ 0 h 9"/>
                  <a:gd name="T6" fmla="*/ 3 w 7"/>
                  <a:gd name="T7" fmla="*/ 0 h 9"/>
                  <a:gd name="T8" fmla="*/ 3 w 7"/>
                  <a:gd name="T9" fmla="*/ 1 h 9"/>
                  <a:gd name="T10" fmla="*/ 4 w 7"/>
                  <a:gd name="T11" fmla="*/ 1 h 9"/>
                  <a:gd name="T12" fmla="*/ 4 w 7"/>
                  <a:gd name="T13" fmla="*/ 1 h 9"/>
                  <a:gd name="T14" fmla="*/ 7 w 7"/>
                  <a:gd name="T15" fmla="*/ 3 h 9"/>
                  <a:gd name="T16" fmla="*/ 7 w 7"/>
                  <a:gd name="T17" fmla="*/ 3 h 9"/>
                  <a:gd name="T18" fmla="*/ 6 w 7"/>
                  <a:gd name="T19" fmla="*/ 4 h 9"/>
                  <a:gd name="T20" fmla="*/ 6 w 7"/>
                  <a:gd name="T21" fmla="*/ 4 h 9"/>
                  <a:gd name="T22" fmla="*/ 5 w 7"/>
                  <a:gd name="T23" fmla="*/ 8 h 9"/>
                  <a:gd name="T24" fmla="*/ 5 w 7"/>
                  <a:gd name="T25" fmla="*/ 8 h 9"/>
                  <a:gd name="T26" fmla="*/ 4 w 7"/>
                  <a:gd name="T27" fmla="*/ 9 h 9"/>
                  <a:gd name="T28" fmla="*/ 4 w 7"/>
                  <a:gd name="T29" fmla="*/ 9 h 9"/>
                  <a:gd name="T30" fmla="*/ 2 w 7"/>
                  <a:gd name="T31" fmla="*/ 9 h 9"/>
                  <a:gd name="T32" fmla="*/ 2 w 7"/>
                  <a:gd name="T33" fmla="*/ 9 h 9"/>
                  <a:gd name="T34" fmla="*/ 2 w 7"/>
                  <a:gd name="T35" fmla="*/ 7 h 9"/>
                  <a:gd name="T36" fmla="*/ 2 w 7"/>
                  <a:gd name="T37" fmla="*/ 7 h 9"/>
                  <a:gd name="T38" fmla="*/ 0 w 7"/>
                  <a:gd name="T39" fmla="*/ 6 h 9"/>
                  <a:gd name="T40" fmla="*/ 0 w 7"/>
                  <a:gd name="T41" fmla="*/ 6 h 9"/>
                  <a:gd name="T42" fmla="*/ 0 w 7"/>
                  <a:gd name="T43" fmla="*/ 5 h 9"/>
                  <a:gd name="T44" fmla="*/ 0 w 7"/>
                  <a:gd name="T45" fmla="*/ 5 h 9"/>
                  <a:gd name="T46" fmla="*/ 2 w 7"/>
                  <a:gd name="T47" fmla="*/ 3 h 9"/>
                  <a:gd name="T48" fmla="*/ 2 w 7"/>
                  <a:gd name="T49" fmla="*/ 3 h 9"/>
                  <a:gd name="T50" fmla="*/ 2 w 7"/>
                  <a:gd name="T51" fmla="*/ 0 h 9"/>
                  <a:gd name="T52" fmla="*/ 2 w 7"/>
                  <a:gd name="T5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9">
                    <a:moveTo>
                      <a:pt x="2" y="0"/>
                    </a:moveTo>
                    <a:lnTo>
                      <a:pt x="2" y="0"/>
                    </a:lnTo>
                    <a:lnTo>
                      <a:pt x="3" y="0"/>
                    </a:lnTo>
                    <a:lnTo>
                      <a:pt x="3" y="0"/>
                    </a:lnTo>
                    <a:lnTo>
                      <a:pt x="3" y="1"/>
                    </a:lnTo>
                    <a:lnTo>
                      <a:pt x="4" y="1"/>
                    </a:lnTo>
                    <a:lnTo>
                      <a:pt x="4" y="1"/>
                    </a:lnTo>
                    <a:lnTo>
                      <a:pt x="7" y="3"/>
                    </a:lnTo>
                    <a:lnTo>
                      <a:pt x="7" y="3"/>
                    </a:lnTo>
                    <a:lnTo>
                      <a:pt x="6" y="4"/>
                    </a:lnTo>
                    <a:lnTo>
                      <a:pt x="6" y="4"/>
                    </a:lnTo>
                    <a:lnTo>
                      <a:pt x="5" y="8"/>
                    </a:lnTo>
                    <a:lnTo>
                      <a:pt x="5" y="8"/>
                    </a:lnTo>
                    <a:lnTo>
                      <a:pt x="4" y="9"/>
                    </a:lnTo>
                    <a:lnTo>
                      <a:pt x="4" y="9"/>
                    </a:lnTo>
                    <a:lnTo>
                      <a:pt x="2" y="9"/>
                    </a:lnTo>
                    <a:lnTo>
                      <a:pt x="2" y="9"/>
                    </a:lnTo>
                    <a:lnTo>
                      <a:pt x="2" y="7"/>
                    </a:lnTo>
                    <a:lnTo>
                      <a:pt x="2" y="7"/>
                    </a:lnTo>
                    <a:lnTo>
                      <a:pt x="0" y="6"/>
                    </a:lnTo>
                    <a:lnTo>
                      <a:pt x="0" y="6"/>
                    </a:lnTo>
                    <a:lnTo>
                      <a:pt x="0" y="5"/>
                    </a:lnTo>
                    <a:lnTo>
                      <a:pt x="0" y="5"/>
                    </a:lnTo>
                    <a:lnTo>
                      <a:pt x="2" y="3"/>
                    </a:lnTo>
                    <a:lnTo>
                      <a:pt x="2" y="3"/>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1" name="Freeform 79"/>
              <p:cNvSpPr>
                <a:spLocks/>
              </p:cNvSpPr>
              <p:nvPr/>
            </p:nvSpPr>
            <p:spPr bwMode="auto">
              <a:xfrm>
                <a:off x="5891213" y="3217861"/>
                <a:ext cx="12700" cy="11113"/>
              </a:xfrm>
              <a:custGeom>
                <a:avLst/>
                <a:gdLst>
                  <a:gd name="T0" fmla="*/ 0 w 8"/>
                  <a:gd name="T1" fmla="*/ 2 h 7"/>
                  <a:gd name="T2" fmla="*/ 0 w 8"/>
                  <a:gd name="T3" fmla="*/ 2 h 7"/>
                  <a:gd name="T4" fmla="*/ 3 w 8"/>
                  <a:gd name="T5" fmla="*/ 3 h 7"/>
                  <a:gd name="T6" fmla="*/ 3 w 8"/>
                  <a:gd name="T7" fmla="*/ 3 h 7"/>
                  <a:gd name="T8" fmla="*/ 4 w 8"/>
                  <a:gd name="T9" fmla="*/ 5 h 7"/>
                  <a:gd name="T10" fmla="*/ 4 w 8"/>
                  <a:gd name="T11" fmla="*/ 5 h 7"/>
                  <a:gd name="T12" fmla="*/ 5 w 8"/>
                  <a:gd name="T13" fmla="*/ 5 h 7"/>
                  <a:gd name="T14" fmla="*/ 5 w 8"/>
                  <a:gd name="T15" fmla="*/ 5 h 7"/>
                  <a:gd name="T16" fmla="*/ 5 w 8"/>
                  <a:gd name="T17" fmla="*/ 7 h 7"/>
                  <a:gd name="T18" fmla="*/ 6 w 8"/>
                  <a:gd name="T19" fmla="*/ 7 h 7"/>
                  <a:gd name="T20" fmla="*/ 6 w 8"/>
                  <a:gd name="T21" fmla="*/ 7 h 7"/>
                  <a:gd name="T22" fmla="*/ 8 w 8"/>
                  <a:gd name="T23" fmla="*/ 7 h 7"/>
                  <a:gd name="T24" fmla="*/ 8 w 8"/>
                  <a:gd name="T25" fmla="*/ 7 h 7"/>
                  <a:gd name="T26" fmla="*/ 8 w 8"/>
                  <a:gd name="T27" fmla="*/ 7 h 7"/>
                  <a:gd name="T28" fmla="*/ 6 w 8"/>
                  <a:gd name="T29" fmla="*/ 4 h 7"/>
                  <a:gd name="T30" fmla="*/ 6 w 8"/>
                  <a:gd name="T31" fmla="*/ 4 h 7"/>
                  <a:gd name="T32" fmla="*/ 6 w 8"/>
                  <a:gd name="T33" fmla="*/ 3 h 7"/>
                  <a:gd name="T34" fmla="*/ 6 w 8"/>
                  <a:gd name="T35" fmla="*/ 3 h 7"/>
                  <a:gd name="T36" fmla="*/ 4 w 8"/>
                  <a:gd name="T37" fmla="*/ 2 h 7"/>
                  <a:gd name="T38" fmla="*/ 4 w 8"/>
                  <a:gd name="T39" fmla="*/ 2 h 7"/>
                  <a:gd name="T40" fmla="*/ 3 w 8"/>
                  <a:gd name="T41" fmla="*/ 1 h 7"/>
                  <a:gd name="T42" fmla="*/ 3 w 8"/>
                  <a:gd name="T43" fmla="*/ 1 h 7"/>
                  <a:gd name="T44" fmla="*/ 3 w 8"/>
                  <a:gd name="T45" fmla="*/ 1 h 7"/>
                  <a:gd name="T46" fmla="*/ 3 w 8"/>
                  <a:gd name="T47" fmla="*/ 0 h 7"/>
                  <a:gd name="T48" fmla="*/ 3 w 8"/>
                  <a:gd name="T49" fmla="*/ 0 h 7"/>
                  <a:gd name="T50" fmla="*/ 0 w 8"/>
                  <a:gd name="T51" fmla="*/ 0 h 7"/>
                  <a:gd name="T52" fmla="*/ 0 w 8"/>
                  <a:gd name="T53" fmla="*/ 0 h 7"/>
                  <a:gd name="T54" fmla="*/ 0 w 8"/>
                  <a:gd name="T55" fmla="*/ 2 h 7"/>
                  <a:gd name="T56" fmla="*/ 0 w 8"/>
                  <a:gd name="T5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7">
                    <a:moveTo>
                      <a:pt x="0" y="2"/>
                    </a:moveTo>
                    <a:lnTo>
                      <a:pt x="0" y="2"/>
                    </a:lnTo>
                    <a:lnTo>
                      <a:pt x="3" y="3"/>
                    </a:lnTo>
                    <a:lnTo>
                      <a:pt x="3" y="3"/>
                    </a:lnTo>
                    <a:lnTo>
                      <a:pt x="4" y="5"/>
                    </a:lnTo>
                    <a:lnTo>
                      <a:pt x="4" y="5"/>
                    </a:lnTo>
                    <a:lnTo>
                      <a:pt x="5" y="5"/>
                    </a:lnTo>
                    <a:lnTo>
                      <a:pt x="5" y="5"/>
                    </a:lnTo>
                    <a:lnTo>
                      <a:pt x="5" y="7"/>
                    </a:lnTo>
                    <a:lnTo>
                      <a:pt x="6" y="7"/>
                    </a:lnTo>
                    <a:lnTo>
                      <a:pt x="6" y="7"/>
                    </a:lnTo>
                    <a:lnTo>
                      <a:pt x="8" y="7"/>
                    </a:lnTo>
                    <a:lnTo>
                      <a:pt x="8" y="7"/>
                    </a:lnTo>
                    <a:lnTo>
                      <a:pt x="8" y="7"/>
                    </a:lnTo>
                    <a:lnTo>
                      <a:pt x="6" y="4"/>
                    </a:lnTo>
                    <a:lnTo>
                      <a:pt x="6" y="4"/>
                    </a:lnTo>
                    <a:lnTo>
                      <a:pt x="6" y="3"/>
                    </a:lnTo>
                    <a:lnTo>
                      <a:pt x="6" y="3"/>
                    </a:lnTo>
                    <a:lnTo>
                      <a:pt x="4" y="2"/>
                    </a:lnTo>
                    <a:lnTo>
                      <a:pt x="4" y="2"/>
                    </a:lnTo>
                    <a:lnTo>
                      <a:pt x="3" y="1"/>
                    </a:lnTo>
                    <a:lnTo>
                      <a:pt x="3" y="1"/>
                    </a:lnTo>
                    <a:lnTo>
                      <a:pt x="3" y="1"/>
                    </a:lnTo>
                    <a:lnTo>
                      <a:pt x="3" y="0"/>
                    </a:lnTo>
                    <a:lnTo>
                      <a:pt x="3" y="0"/>
                    </a:lnTo>
                    <a:lnTo>
                      <a:pt x="0" y="0"/>
                    </a:lnTo>
                    <a:lnTo>
                      <a:pt x="0" y="0"/>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2" name="Freeform 80"/>
              <p:cNvSpPr>
                <a:spLocks/>
              </p:cNvSpPr>
              <p:nvPr/>
            </p:nvSpPr>
            <p:spPr bwMode="auto">
              <a:xfrm>
                <a:off x="5908676" y="3163886"/>
                <a:ext cx="106363" cy="44450"/>
              </a:xfrm>
              <a:custGeom>
                <a:avLst/>
                <a:gdLst>
                  <a:gd name="T0" fmla="*/ 3 w 67"/>
                  <a:gd name="T1" fmla="*/ 13 h 28"/>
                  <a:gd name="T2" fmla="*/ 2 w 67"/>
                  <a:gd name="T3" fmla="*/ 12 h 28"/>
                  <a:gd name="T4" fmla="*/ 2 w 67"/>
                  <a:gd name="T5" fmla="*/ 10 h 28"/>
                  <a:gd name="T6" fmla="*/ 4 w 67"/>
                  <a:gd name="T7" fmla="*/ 7 h 28"/>
                  <a:gd name="T8" fmla="*/ 4 w 67"/>
                  <a:gd name="T9" fmla="*/ 6 h 28"/>
                  <a:gd name="T10" fmla="*/ 7 w 67"/>
                  <a:gd name="T11" fmla="*/ 4 h 28"/>
                  <a:gd name="T12" fmla="*/ 10 w 67"/>
                  <a:gd name="T13" fmla="*/ 3 h 28"/>
                  <a:gd name="T14" fmla="*/ 11 w 67"/>
                  <a:gd name="T15" fmla="*/ 2 h 28"/>
                  <a:gd name="T16" fmla="*/ 13 w 67"/>
                  <a:gd name="T17" fmla="*/ 0 h 28"/>
                  <a:gd name="T18" fmla="*/ 17 w 67"/>
                  <a:gd name="T19" fmla="*/ 0 h 28"/>
                  <a:gd name="T20" fmla="*/ 19 w 67"/>
                  <a:gd name="T21" fmla="*/ 2 h 28"/>
                  <a:gd name="T22" fmla="*/ 22 w 67"/>
                  <a:gd name="T23" fmla="*/ 4 h 28"/>
                  <a:gd name="T24" fmla="*/ 24 w 67"/>
                  <a:gd name="T25" fmla="*/ 4 h 28"/>
                  <a:gd name="T26" fmla="*/ 24 w 67"/>
                  <a:gd name="T27" fmla="*/ 6 h 28"/>
                  <a:gd name="T28" fmla="*/ 24 w 67"/>
                  <a:gd name="T29" fmla="*/ 6 h 28"/>
                  <a:gd name="T30" fmla="*/ 25 w 67"/>
                  <a:gd name="T31" fmla="*/ 7 h 28"/>
                  <a:gd name="T32" fmla="*/ 30 w 67"/>
                  <a:gd name="T33" fmla="*/ 8 h 28"/>
                  <a:gd name="T34" fmla="*/ 32 w 67"/>
                  <a:gd name="T35" fmla="*/ 10 h 28"/>
                  <a:gd name="T36" fmla="*/ 32 w 67"/>
                  <a:gd name="T37" fmla="*/ 4 h 28"/>
                  <a:gd name="T38" fmla="*/ 34 w 67"/>
                  <a:gd name="T39" fmla="*/ 3 h 28"/>
                  <a:gd name="T40" fmla="*/ 36 w 67"/>
                  <a:gd name="T41" fmla="*/ 3 h 28"/>
                  <a:gd name="T42" fmla="*/ 36 w 67"/>
                  <a:gd name="T43" fmla="*/ 0 h 28"/>
                  <a:gd name="T44" fmla="*/ 42 w 67"/>
                  <a:gd name="T45" fmla="*/ 4 h 28"/>
                  <a:gd name="T46" fmla="*/ 49 w 67"/>
                  <a:gd name="T47" fmla="*/ 7 h 28"/>
                  <a:gd name="T48" fmla="*/ 55 w 67"/>
                  <a:gd name="T49" fmla="*/ 7 h 28"/>
                  <a:gd name="T50" fmla="*/ 60 w 67"/>
                  <a:gd name="T51" fmla="*/ 10 h 28"/>
                  <a:gd name="T52" fmla="*/ 65 w 67"/>
                  <a:gd name="T53" fmla="*/ 10 h 28"/>
                  <a:gd name="T54" fmla="*/ 67 w 67"/>
                  <a:gd name="T55" fmla="*/ 12 h 28"/>
                  <a:gd name="T56" fmla="*/ 66 w 67"/>
                  <a:gd name="T57" fmla="*/ 13 h 28"/>
                  <a:gd name="T58" fmla="*/ 63 w 67"/>
                  <a:gd name="T59" fmla="*/ 14 h 28"/>
                  <a:gd name="T60" fmla="*/ 63 w 67"/>
                  <a:gd name="T61" fmla="*/ 19 h 28"/>
                  <a:gd name="T62" fmla="*/ 59 w 67"/>
                  <a:gd name="T63" fmla="*/ 21 h 28"/>
                  <a:gd name="T64" fmla="*/ 48 w 67"/>
                  <a:gd name="T65" fmla="*/ 20 h 28"/>
                  <a:gd name="T66" fmla="*/ 47 w 67"/>
                  <a:gd name="T67" fmla="*/ 19 h 28"/>
                  <a:gd name="T68" fmla="*/ 44 w 67"/>
                  <a:gd name="T69" fmla="*/ 14 h 28"/>
                  <a:gd name="T70" fmla="*/ 42 w 67"/>
                  <a:gd name="T71" fmla="*/ 10 h 28"/>
                  <a:gd name="T72" fmla="*/ 43 w 67"/>
                  <a:gd name="T73" fmla="*/ 16 h 28"/>
                  <a:gd name="T74" fmla="*/ 47 w 67"/>
                  <a:gd name="T75" fmla="*/ 20 h 28"/>
                  <a:gd name="T76" fmla="*/ 55 w 67"/>
                  <a:gd name="T77" fmla="*/ 22 h 28"/>
                  <a:gd name="T78" fmla="*/ 49 w 67"/>
                  <a:gd name="T79" fmla="*/ 22 h 28"/>
                  <a:gd name="T80" fmla="*/ 43 w 67"/>
                  <a:gd name="T81" fmla="*/ 23 h 28"/>
                  <a:gd name="T82" fmla="*/ 41 w 67"/>
                  <a:gd name="T83" fmla="*/ 22 h 28"/>
                  <a:gd name="T84" fmla="*/ 39 w 67"/>
                  <a:gd name="T85" fmla="*/ 21 h 28"/>
                  <a:gd name="T86" fmla="*/ 35 w 67"/>
                  <a:gd name="T87" fmla="*/ 22 h 28"/>
                  <a:gd name="T88" fmla="*/ 32 w 67"/>
                  <a:gd name="T89" fmla="*/ 23 h 28"/>
                  <a:gd name="T90" fmla="*/ 26 w 67"/>
                  <a:gd name="T91" fmla="*/ 23 h 28"/>
                  <a:gd name="T92" fmla="*/ 23 w 67"/>
                  <a:gd name="T93" fmla="*/ 21 h 28"/>
                  <a:gd name="T94" fmla="*/ 22 w 67"/>
                  <a:gd name="T95" fmla="*/ 24 h 28"/>
                  <a:gd name="T96" fmla="*/ 22 w 67"/>
                  <a:gd name="T97" fmla="*/ 26 h 28"/>
                  <a:gd name="T98" fmla="*/ 20 w 67"/>
                  <a:gd name="T99" fmla="*/ 27 h 28"/>
                  <a:gd name="T100" fmla="*/ 16 w 67"/>
                  <a:gd name="T101" fmla="*/ 27 h 28"/>
                  <a:gd name="T102" fmla="*/ 9 w 67"/>
                  <a:gd name="T103" fmla="*/ 23 h 28"/>
                  <a:gd name="T104" fmla="*/ 4 w 67"/>
                  <a:gd name="T105" fmla="*/ 21 h 28"/>
                  <a:gd name="T106" fmla="*/ 0 w 67"/>
                  <a:gd name="T107" fmla="*/ 16 h 28"/>
                  <a:gd name="T108" fmla="*/ 2 w 67"/>
                  <a:gd name="T10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28">
                    <a:moveTo>
                      <a:pt x="3" y="14"/>
                    </a:moveTo>
                    <a:lnTo>
                      <a:pt x="3" y="14"/>
                    </a:lnTo>
                    <a:lnTo>
                      <a:pt x="3" y="13"/>
                    </a:lnTo>
                    <a:lnTo>
                      <a:pt x="3" y="13"/>
                    </a:lnTo>
                    <a:lnTo>
                      <a:pt x="3" y="13"/>
                    </a:lnTo>
                    <a:lnTo>
                      <a:pt x="2" y="12"/>
                    </a:lnTo>
                    <a:lnTo>
                      <a:pt x="2" y="11"/>
                    </a:lnTo>
                    <a:lnTo>
                      <a:pt x="2" y="10"/>
                    </a:lnTo>
                    <a:lnTo>
                      <a:pt x="2" y="10"/>
                    </a:lnTo>
                    <a:lnTo>
                      <a:pt x="2" y="7"/>
                    </a:lnTo>
                    <a:lnTo>
                      <a:pt x="2" y="7"/>
                    </a:lnTo>
                    <a:lnTo>
                      <a:pt x="4" y="7"/>
                    </a:lnTo>
                    <a:lnTo>
                      <a:pt x="4" y="7"/>
                    </a:lnTo>
                    <a:lnTo>
                      <a:pt x="4" y="6"/>
                    </a:lnTo>
                    <a:lnTo>
                      <a:pt x="4" y="6"/>
                    </a:lnTo>
                    <a:lnTo>
                      <a:pt x="4" y="5"/>
                    </a:lnTo>
                    <a:lnTo>
                      <a:pt x="4" y="5"/>
                    </a:lnTo>
                    <a:lnTo>
                      <a:pt x="7" y="4"/>
                    </a:lnTo>
                    <a:lnTo>
                      <a:pt x="7" y="4"/>
                    </a:lnTo>
                    <a:lnTo>
                      <a:pt x="8" y="4"/>
                    </a:lnTo>
                    <a:lnTo>
                      <a:pt x="10" y="3"/>
                    </a:lnTo>
                    <a:lnTo>
                      <a:pt x="10" y="3"/>
                    </a:lnTo>
                    <a:lnTo>
                      <a:pt x="10" y="3"/>
                    </a:lnTo>
                    <a:lnTo>
                      <a:pt x="11" y="2"/>
                    </a:lnTo>
                    <a:lnTo>
                      <a:pt x="11" y="2"/>
                    </a:lnTo>
                    <a:lnTo>
                      <a:pt x="13" y="2"/>
                    </a:lnTo>
                    <a:lnTo>
                      <a:pt x="13" y="0"/>
                    </a:lnTo>
                    <a:lnTo>
                      <a:pt x="13" y="0"/>
                    </a:lnTo>
                    <a:lnTo>
                      <a:pt x="17" y="0"/>
                    </a:lnTo>
                    <a:lnTo>
                      <a:pt x="17" y="0"/>
                    </a:lnTo>
                    <a:lnTo>
                      <a:pt x="18" y="2"/>
                    </a:lnTo>
                    <a:lnTo>
                      <a:pt x="19" y="2"/>
                    </a:lnTo>
                    <a:lnTo>
                      <a:pt x="19" y="2"/>
                    </a:lnTo>
                    <a:lnTo>
                      <a:pt x="19" y="3"/>
                    </a:lnTo>
                    <a:lnTo>
                      <a:pt x="19" y="3"/>
                    </a:lnTo>
                    <a:lnTo>
                      <a:pt x="22" y="4"/>
                    </a:lnTo>
                    <a:lnTo>
                      <a:pt x="22" y="4"/>
                    </a:lnTo>
                    <a:lnTo>
                      <a:pt x="24" y="4"/>
                    </a:lnTo>
                    <a:lnTo>
                      <a:pt x="24" y="4"/>
                    </a:lnTo>
                    <a:lnTo>
                      <a:pt x="26" y="5"/>
                    </a:lnTo>
                    <a:lnTo>
                      <a:pt x="26" y="5"/>
                    </a:lnTo>
                    <a:lnTo>
                      <a:pt x="24" y="6"/>
                    </a:lnTo>
                    <a:lnTo>
                      <a:pt x="24" y="6"/>
                    </a:lnTo>
                    <a:lnTo>
                      <a:pt x="24" y="6"/>
                    </a:lnTo>
                    <a:lnTo>
                      <a:pt x="24" y="6"/>
                    </a:lnTo>
                    <a:lnTo>
                      <a:pt x="24" y="6"/>
                    </a:lnTo>
                    <a:lnTo>
                      <a:pt x="25" y="7"/>
                    </a:lnTo>
                    <a:lnTo>
                      <a:pt x="25" y="7"/>
                    </a:lnTo>
                    <a:lnTo>
                      <a:pt x="28" y="7"/>
                    </a:lnTo>
                    <a:lnTo>
                      <a:pt x="28" y="7"/>
                    </a:lnTo>
                    <a:lnTo>
                      <a:pt x="30" y="8"/>
                    </a:lnTo>
                    <a:lnTo>
                      <a:pt x="30" y="8"/>
                    </a:lnTo>
                    <a:lnTo>
                      <a:pt x="32" y="10"/>
                    </a:lnTo>
                    <a:lnTo>
                      <a:pt x="32" y="10"/>
                    </a:lnTo>
                    <a:lnTo>
                      <a:pt x="31" y="7"/>
                    </a:lnTo>
                    <a:lnTo>
                      <a:pt x="31" y="7"/>
                    </a:lnTo>
                    <a:lnTo>
                      <a:pt x="32" y="4"/>
                    </a:lnTo>
                    <a:lnTo>
                      <a:pt x="32" y="3"/>
                    </a:lnTo>
                    <a:lnTo>
                      <a:pt x="32" y="3"/>
                    </a:lnTo>
                    <a:lnTo>
                      <a:pt x="34" y="3"/>
                    </a:lnTo>
                    <a:lnTo>
                      <a:pt x="34" y="3"/>
                    </a:lnTo>
                    <a:lnTo>
                      <a:pt x="36" y="3"/>
                    </a:lnTo>
                    <a:lnTo>
                      <a:pt x="36" y="3"/>
                    </a:lnTo>
                    <a:lnTo>
                      <a:pt x="35" y="2"/>
                    </a:lnTo>
                    <a:lnTo>
                      <a:pt x="35" y="2"/>
                    </a:lnTo>
                    <a:lnTo>
                      <a:pt x="36" y="0"/>
                    </a:lnTo>
                    <a:lnTo>
                      <a:pt x="38" y="0"/>
                    </a:lnTo>
                    <a:lnTo>
                      <a:pt x="38" y="0"/>
                    </a:lnTo>
                    <a:lnTo>
                      <a:pt x="42" y="4"/>
                    </a:lnTo>
                    <a:lnTo>
                      <a:pt x="42" y="4"/>
                    </a:lnTo>
                    <a:lnTo>
                      <a:pt x="46" y="6"/>
                    </a:lnTo>
                    <a:lnTo>
                      <a:pt x="49" y="7"/>
                    </a:lnTo>
                    <a:lnTo>
                      <a:pt x="49" y="7"/>
                    </a:lnTo>
                    <a:lnTo>
                      <a:pt x="51" y="7"/>
                    </a:lnTo>
                    <a:lnTo>
                      <a:pt x="55" y="7"/>
                    </a:lnTo>
                    <a:lnTo>
                      <a:pt x="55" y="7"/>
                    </a:lnTo>
                    <a:lnTo>
                      <a:pt x="58" y="8"/>
                    </a:lnTo>
                    <a:lnTo>
                      <a:pt x="60" y="10"/>
                    </a:lnTo>
                    <a:lnTo>
                      <a:pt x="60" y="10"/>
                    </a:lnTo>
                    <a:lnTo>
                      <a:pt x="65" y="10"/>
                    </a:lnTo>
                    <a:lnTo>
                      <a:pt x="65" y="10"/>
                    </a:lnTo>
                    <a:lnTo>
                      <a:pt x="67" y="11"/>
                    </a:lnTo>
                    <a:lnTo>
                      <a:pt x="67" y="12"/>
                    </a:lnTo>
                    <a:lnTo>
                      <a:pt x="67" y="12"/>
                    </a:lnTo>
                    <a:lnTo>
                      <a:pt x="67" y="12"/>
                    </a:lnTo>
                    <a:lnTo>
                      <a:pt x="66" y="13"/>
                    </a:lnTo>
                    <a:lnTo>
                      <a:pt x="66" y="13"/>
                    </a:lnTo>
                    <a:lnTo>
                      <a:pt x="64" y="13"/>
                    </a:lnTo>
                    <a:lnTo>
                      <a:pt x="63" y="14"/>
                    </a:lnTo>
                    <a:lnTo>
                      <a:pt x="63" y="14"/>
                    </a:lnTo>
                    <a:lnTo>
                      <a:pt x="63" y="16"/>
                    </a:lnTo>
                    <a:lnTo>
                      <a:pt x="63" y="16"/>
                    </a:lnTo>
                    <a:lnTo>
                      <a:pt x="63" y="19"/>
                    </a:lnTo>
                    <a:lnTo>
                      <a:pt x="63" y="19"/>
                    </a:lnTo>
                    <a:lnTo>
                      <a:pt x="59" y="21"/>
                    </a:lnTo>
                    <a:lnTo>
                      <a:pt x="59" y="21"/>
                    </a:lnTo>
                    <a:lnTo>
                      <a:pt x="51" y="21"/>
                    </a:lnTo>
                    <a:lnTo>
                      <a:pt x="51" y="21"/>
                    </a:lnTo>
                    <a:lnTo>
                      <a:pt x="48" y="20"/>
                    </a:lnTo>
                    <a:lnTo>
                      <a:pt x="48" y="20"/>
                    </a:lnTo>
                    <a:lnTo>
                      <a:pt x="47" y="19"/>
                    </a:lnTo>
                    <a:lnTo>
                      <a:pt x="47" y="19"/>
                    </a:lnTo>
                    <a:lnTo>
                      <a:pt x="44" y="16"/>
                    </a:lnTo>
                    <a:lnTo>
                      <a:pt x="44" y="14"/>
                    </a:lnTo>
                    <a:lnTo>
                      <a:pt x="44" y="14"/>
                    </a:lnTo>
                    <a:lnTo>
                      <a:pt x="44" y="10"/>
                    </a:lnTo>
                    <a:lnTo>
                      <a:pt x="44" y="10"/>
                    </a:lnTo>
                    <a:lnTo>
                      <a:pt x="42" y="10"/>
                    </a:lnTo>
                    <a:lnTo>
                      <a:pt x="42" y="10"/>
                    </a:lnTo>
                    <a:lnTo>
                      <a:pt x="43" y="16"/>
                    </a:lnTo>
                    <a:lnTo>
                      <a:pt x="43" y="16"/>
                    </a:lnTo>
                    <a:lnTo>
                      <a:pt x="44" y="19"/>
                    </a:lnTo>
                    <a:lnTo>
                      <a:pt x="47" y="20"/>
                    </a:lnTo>
                    <a:lnTo>
                      <a:pt x="47" y="20"/>
                    </a:lnTo>
                    <a:lnTo>
                      <a:pt x="51" y="21"/>
                    </a:lnTo>
                    <a:lnTo>
                      <a:pt x="55" y="22"/>
                    </a:lnTo>
                    <a:lnTo>
                      <a:pt x="55" y="22"/>
                    </a:lnTo>
                    <a:lnTo>
                      <a:pt x="50" y="22"/>
                    </a:lnTo>
                    <a:lnTo>
                      <a:pt x="50" y="22"/>
                    </a:lnTo>
                    <a:lnTo>
                      <a:pt x="49" y="22"/>
                    </a:lnTo>
                    <a:lnTo>
                      <a:pt x="47" y="22"/>
                    </a:lnTo>
                    <a:lnTo>
                      <a:pt x="47" y="22"/>
                    </a:lnTo>
                    <a:lnTo>
                      <a:pt x="43" y="23"/>
                    </a:lnTo>
                    <a:lnTo>
                      <a:pt x="43" y="23"/>
                    </a:lnTo>
                    <a:lnTo>
                      <a:pt x="41" y="22"/>
                    </a:lnTo>
                    <a:lnTo>
                      <a:pt x="41" y="22"/>
                    </a:lnTo>
                    <a:lnTo>
                      <a:pt x="41" y="22"/>
                    </a:lnTo>
                    <a:lnTo>
                      <a:pt x="39" y="21"/>
                    </a:lnTo>
                    <a:lnTo>
                      <a:pt x="39" y="21"/>
                    </a:lnTo>
                    <a:lnTo>
                      <a:pt x="36" y="21"/>
                    </a:lnTo>
                    <a:lnTo>
                      <a:pt x="36" y="21"/>
                    </a:lnTo>
                    <a:lnTo>
                      <a:pt x="35" y="22"/>
                    </a:lnTo>
                    <a:lnTo>
                      <a:pt x="35" y="22"/>
                    </a:lnTo>
                    <a:lnTo>
                      <a:pt x="32" y="23"/>
                    </a:lnTo>
                    <a:lnTo>
                      <a:pt x="32" y="23"/>
                    </a:lnTo>
                    <a:lnTo>
                      <a:pt x="30" y="24"/>
                    </a:lnTo>
                    <a:lnTo>
                      <a:pt x="26" y="23"/>
                    </a:lnTo>
                    <a:lnTo>
                      <a:pt x="26" y="23"/>
                    </a:lnTo>
                    <a:lnTo>
                      <a:pt x="23" y="21"/>
                    </a:lnTo>
                    <a:lnTo>
                      <a:pt x="23" y="21"/>
                    </a:lnTo>
                    <a:lnTo>
                      <a:pt x="23" y="21"/>
                    </a:lnTo>
                    <a:lnTo>
                      <a:pt x="22" y="22"/>
                    </a:lnTo>
                    <a:lnTo>
                      <a:pt x="22" y="22"/>
                    </a:lnTo>
                    <a:lnTo>
                      <a:pt x="22" y="24"/>
                    </a:lnTo>
                    <a:lnTo>
                      <a:pt x="22" y="26"/>
                    </a:lnTo>
                    <a:lnTo>
                      <a:pt x="22" y="26"/>
                    </a:lnTo>
                    <a:lnTo>
                      <a:pt x="22" y="26"/>
                    </a:lnTo>
                    <a:lnTo>
                      <a:pt x="22" y="27"/>
                    </a:lnTo>
                    <a:lnTo>
                      <a:pt x="20" y="27"/>
                    </a:lnTo>
                    <a:lnTo>
                      <a:pt x="20" y="27"/>
                    </a:lnTo>
                    <a:lnTo>
                      <a:pt x="18" y="28"/>
                    </a:lnTo>
                    <a:lnTo>
                      <a:pt x="16" y="27"/>
                    </a:lnTo>
                    <a:lnTo>
                      <a:pt x="16" y="27"/>
                    </a:lnTo>
                    <a:lnTo>
                      <a:pt x="10" y="24"/>
                    </a:lnTo>
                    <a:lnTo>
                      <a:pt x="10" y="24"/>
                    </a:lnTo>
                    <a:lnTo>
                      <a:pt x="9" y="23"/>
                    </a:lnTo>
                    <a:lnTo>
                      <a:pt x="9" y="22"/>
                    </a:lnTo>
                    <a:lnTo>
                      <a:pt x="9" y="22"/>
                    </a:lnTo>
                    <a:lnTo>
                      <a:pt x="4" y="21"/>
                    </a:lnTo>
                    <a:lnTo>
                      <a:pt x="4" y="21"/>
                    </a:lnTo>
                    <a:lnTo>
                      <a:pt x="2" y="19"/>
                    </a:lnTo>
                    <a:lnTo>
                      <a:pt x="0" y="16"/>
                    </a:lnTo>
                    <a:lnTo>
                      <a:pt x="0" y="16"/>
                    </a:lnTo>
                    <a:lnTo>
                      <a:pt x="1" y="15"/>
                    </a:lnTo>
                    <a:lnTo>
                      <a:pt x="2" y="14"/>
                    </a:lnTo>
                    <a:lnTo>
                      <a:pt x="3" y="14"/>
                    </a:lnTo>
                    <a:lnTo>
                      <a:pt x="3" y="1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3" name="Freeform 81"/>
              <p:cNvSpPr>
                <a:spLocks/>
              </p:cNvSpPr>
              <p:nvPr/>
            </p:nvSpPr>
            <p:spPr bwMode="auto">
              <a:xfrm>
                <a:off x="6053138" y="3148011"/>
                <a:ext cx="11113" cy="4763"/>
              </a:xfrm>
              <a:custGeom>
                <a:avLst/>
                <a:gdLst>
                  <a:gd name="T0" fmla="*/ 0 w 7"/>
                  <a:gd name="T1" fmla="*/ 3 h 3"/>
                  <a:gd name="T2" fmla="*/ 6 w 7"/>
                  <a:gd name="T3" fmla="*/ 0 h 3"/>
                  <a:gd name="T4" fmla="*/ 7 w 7"/>
                  <a:gd name="T5" fmla="*/ 0 h 3"/>
                  <a:gd name="T6" fmla="*/ 7 w 7"/>
                  <a:gd name="T7" fmla="*/ 0 h 3"/>
                  <a:gd name="T8" fmla="*/ 7 w 7"/>
                  <a:gd name="T9" fmla="*/ 2 h 3"/>
                  <a:gd name="T10" fmla="*/ 7 w 7"/>
                  <a:gd name="T11" fmla="*/ 2 h 3"/>
                  <a:gd name="T12" fmla="*/ 0 w 7"/>
                  <a:gd name="T13" fmla="*/ 3 h 3"/>
                  <a:gd name="T14" fmla="*/ 0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3"/>
                    </a:moveTo>
                    <a:lnTo>
                      <a:pt x="6" y="0"/>
                    </a:lnTo>
                    <a:lnTo>
                      <a:pt x="7" y="0"/>
                    </a:lnTo>
                    <a:lnTo>
                      <a:pt x="7" y="0"/>
                    </a:lnTo>
                    <a:lnTo>
                      <a:pt x="7" y="2"/>
                    </a:lnTo>
                    <a:lnTo>
                      <a:pt x="7" y="2"/>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4" name="Freeform 82"/>
              <p:cNvSpPr>
                <a:spLocks/>
              </p:cNvSpPr>
              <p:nvPr/>
            </p:nvSpPr>
            <p:spPr bwMode="auto">
              <a:xfrm>
                <a:off x="6024563" y="3181349"/>
                <a:ext cx="60325" cy="23813"/>
              </a:xfrm>
              <a:custGeom>
                <a:avLst/>
                <a:gdLst>
                  <a:gd name="T0" fmla="*/ 2 w 38"/>
                  <a:gd name="T1" fmla="*/ 0 h 15"/>
                  <a:gd name="T2" fmla="*/ 2 w 38"/>
                  <a:gd name="T3" fmla="*/ 0 h 15"/>
                  <a:gd name="T4" fmla="*/ 0 w 38"/>
                  <a:gd name="T5" fmla="*/ 7 h 15"/>
                  <a:gd name="T6" fmla="*/ 0 w 38"/>
                  <a:gd name="T7" fmla="*/ 7 h 15"/>
                  <a:gd name="T8" fmla="*/ 1 w 38"/>
                  <a:gd name="T9" fmla="*/ 7 h 15"/>
                  <a:gd name="T10" fmla="*/ 2 w 38"/>
                  <a:gd name="T11" fmla="*/ 8 h 15"/>
                  <a:gd name="T12" fmla="*/ 2 w 38"/>
                  <a:gd name="T13" fmla="*/ 8 h 15"/>
                  <a:gd name="T14" fmla="*/ 6 w 38"/>
                  <a:gd name="T15" fmla="*/ 8 h 15"/>
                  <a:gd name="T16" fmla="*/ 6 w 38"/>
                  <a:gd name="T17" fmla="*/ 8 h 15"/>
                  <a:gd name="T18" fmla="*/ 6 w 38"/>
                  <a:gd name="T19" fmla="*/ 9 h 15"/>
                  <a:gd name="T20" fmla="*/ 6 w 38"/>
                  <a:gd name="T21" fmla="*/ 9 h 15"/>
                  <a:gd name="T22" fmla="*/ 10 w 38"/>
                  <a:gd name="T23" fmla="*/ 10 h 15"/>
                  <a:gd name="T24" fmla="*/ 10 w 38"/>
                  <a:gd name="T25" fmla="*/ 10 h 15"/>
                  <a:gd name="T26" fmla="*/ 16 w 38"/>
                  <a:gd name="T27" fmla="*/ 13 h 15"/>
                  <a:gd name="T28" fmla="*/ 16 w 38"/>
                  <a:gd name="T29" fmla="*/ 13 h 15"/>
                  <a:gd name="T30" fmla="*/ 18 w 38"/>
                  <a:gd name="T31" fmla="*/ 13 h 15"/>
                  <a:gd name="T32" fmla="*/ 23 w 38"/>
                  <a:gd name="T33" fmla="*/ 15 h 15"/>
                  <a:gd name="T34" fmla="*/ 23 w 38"/>
                  <a:gd name="T35" fmla="*/ 15 h 15"/>
                  <a:gd name="T36" fmla="*/ 32 w 38"/>
                  <a:gd name="T37" fmla="*/ 13 h 15"/>
                  <a:gd name="T38" fmla="*/ 32 w 38"/>
                  <a:gd name="T39" fmla="*/ 13 h 15"/>
                  <a:gd name="T40" fmla="*/ 36 w 38"/>
                  <a:gd name="T41" fmla="*/ 12 h 15"/>
                  <a:gd name="T42" fmla="*/ 36 w 38"/>
                  <a:gd name="T43" fmla="*/ 12 h 15"/>
                  <a:gd name="T44" fmla="*/ 37 w 38"/>
                  <a:gd name="T45" fmla="*/ 10 h 15"/>
                  <a:gd name="T46" fmla="*/ 37 w 38"/>
                  <a:gd name="T47" fmla="*/ 10 h 15"/>
                  <a:gd name="T48" fmla="*/ 38 w 38"/>
                  <a:gd name="T49" fmla="*/ 7 h 15"/>
                  <a:gd name="T50" fmla="*/ 38 w 38"/>
                  <a:gd name="T51" fmla="*/ 7 h 15"/>
                  <a:gd name="T52" fmla="*/ 36 w 38"/>
                  <a:gd name="T53" fmla="*/ 8 h 15"/>
                  <a:gd name="T54" fmla="*/ 36 w 38"/>
                  <a:gd name="T55" fmla="*/ 8 h 15"/>
                  <a:gd name="T56" fmla="*/ 36 w 38"/>
                  <a:gd name="T57" fmla="*/ 8 h 15"/>
                  <a:gd name="T58" fmla="*/ 34 w 38"/>
                  <a:gd name="T59" fmla="*/ 9 h 15"/>
                  <a:gd name="T60" fmla="*/ 34 w 38"/>
                  <a:gd name="T61" fmla="*/ 9 h 15"/>
                  <a:gd name="T62" fmla="*/ 32 w 38"/>
                  <a:gd name="T63" fmla="*/ 8 h 15"/>
                  <a:gd name="T64" fmla="*/ 32 w 38"/>
                  <a:gd name="T65" fmla="*/ 8 h 15"/>
                  <a:gd name="T66" fmla="*/ 32 w 38"/>
                  <a:gd name="T67" fmla="*/ 7 h 15"/>
                  <a:gd name="T68" fmla="*/ 31 w 38"/>
                  <a:gd name="T69" fmla="*/ 5 h 15"/>
                  <a:gd name="T70" fmla="*/ 31 w 38"/>
                  <a:gd name="T71" fmla="*/ 5 h 15"/>
                  <a:gd name="T72" fmla="*/ 23 w 38"/>
                  <a:gd name="T73" fmla="*/ 5 h 15"/>
                  <a:gd name="T74" fmla="*/ 23 w 38"/>
                  <a:gd name="T75" fmla="*/ 5 h 15"/>
                  <a:gd name="T76" fmla="*/ 17 w 38"/>
                  <a:gd name="T77" fmla="*/ 5 h 15"/>
                  <a:gd name="T78" fmla="*/ 17 w 38"/>
                  <a:gd name="T79" fmla="*/ 5 h 15"/>
                  <a:gd name="T80" fmla="*/ 17 w 38"/>
                  <a:gd name="T81" fmla="*/ 3 h 15"/>
                  <a:gd name="T82" fmla="*/ 17 w 38"/>
                  <a:gd name="T83" fmla="*/ 3 h 15"/>
                  <a:gd name="T84" fmla="*/ 9 w 38"/>
                  <a:gd name="T85" fmla="*/ 3 h 15"/>
                  <a:gd name="T86" fmla="*/ 9 w 38"/>
                  <a:gd name="T87" fmla="*/ 3 h 15"/>
                  <a:gd name="T88" fmla="*/ 9 w 38"/>
                  <a:gd name="T89" fmla="*/ 4 h 15"/>
                  <a:gd name="T90" fmla="*/ 9 w 38"/>
                  <a:gd name="T91" fmla="*/ 4 h 15"/>
                  <a:gd name="T92" fmla="*/ 6 w 38"/>
                  <a:gd name="T93" fmla="*/ 4 h 15"/>
                  <a:gd name="T94" fmla="*/ 6 w 38"/>
                  <a:gd name="T95" fmla="*/ 4 h 15"/>
                  <a:gd name="T96" fmla="*/ 5 w 38"/>
                  <a:gd name="T97" fmla="*/ 2 h 15"/>
                  <a:gd name="T98" fmla="*/ 5 w 38"/>
                  <a:gd name="T99" fmla="*/ 2 h 15"/>
                  <a:gd name="T100" fmla="*/ 5 w 38"/>
                  <a:gd name="T101" fmla="*/ 0 h 15"/>
                  <a:gd name="T102" fmla="*/ 5 w 38"/>
                  <a:gd name="T103" fmla="*/ 0 h 15"/>
                  <a:gd name="T104" fmla="*/ 2 w 38"/>
                  <a:gd name="T105" fmla="*/ 0 h 15"/>
                  <a:gd name="T106" fmla="*/ 2 w 38"/>
                  <a:gd name="T10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15">
                    <a:moveTo>
                      <a:pt x="2" y="0"/>
                    </a:moveTo>
                    <a:lnTo>
                      <a:pt x="2" y="0"/>
                    </a:lnTo>
                    <a:lnTo>
                      <a:pt x="0" y="7"/>
                    </a:lnTo>
                    <a:lnTo>
                      <a:pt x="0" y="7"/>
                    </a:lnTo>
                    <a:lnTo>
                      <a:pt x="1" y="7"/>
                    </a:lnTo>
                    <a:lnTo>
                      <a:pt x="2" y="8"/>
                    </a:lnTo>
                    <a:lnTo>
                      <a:pt x="2" y="8"/>
                    </a:lnTo>
                    <a:lnTo>
                      <a:pt x="6" y="8"/>
                    </a:lnTo>
                    <a:lnTo>
                      <a:pt x="6" y="8"/>
                    </a:lnTo>
                    <a:lnTo>
                      <a:pt x="6" y="9"/>
                    </a:lnTo>
                    <a:lnTo>
                      <a:pt x="6" y="9"/>
                    </a:lnTo>
                    <a:lnTo>
                      <a:pt x="10" y="10"/>
                    </a:lnTo>
                    <a:lnTo>
                      <a:pt x="10" y="10"/>
                    </a:lnTo>
                    <a:lnTo>
                      <a:pt x="16" y="13"/>
                    </a:lnTo>
                    <a:lnTo>
                      <a:pt x="16" y="13"/>
                    </a:lnTo>
                    <a:lnTo>
                      <a:pt x="18" y="13"/>
                    </a:lnTo>
                    <a:lnTo>
                      <a:pt x="23" y="15"/>
                    </a:lnTo>
                    <a:lnTo>
                      <a:pt x="23" y="15"/>
                    </a:lnTo>
                    <a:lnTo>
                      <a:pt x="32" y="13"/>
                    </a:lnTo>
                    <a:lnTo>
                      <a:pt x="32" y="13"/>
                    </a:lnTo>
                    <a:lnTo>
                      <a:pt x="36" y="12"/>
                    </a:lnTo>
                    <a:lnTo>
                      <a:pt x="36" y="12"/>
                    </a:lnTo>
                    <a:lnTo>
                      <a:pt x="37" y="10"/>
                    </a:lnTo>
                    <a:lnTo>
                      <a:pt x="37" y="10"/>
                    </a:lnTo>
                    <a:lnTo>
                      <a:pt x="38" y="7"/>
                    </a:lnTo>
                    <a:lnTo>
                      <a:pt x="38" y="7"/>
                    </a:lnTo>
                    <a:lnTo>
                      <a:pt x="36" y="8"/>
                    </a:lnTo>
                    <a:lnTo>
                      <a:pt x="36" y="8"/>
                    </a:lnTo>
                    <a:lnTo>
                      <a:pt x="36" y="8"/>
                    </a:lnTo>
                    <a:lnTo>
                      <a:pt x="34" y="9"/>
                    </a:lnTo>
                    <a:lnTo>
                      <a:pt x="34" y="9"/>
                    </a:lnTo>
                    <a:lnTo>
                      <a:pt x="32" y="8"/>
                    </a:lnTo>
                    <a:lnTo>
                      <a:pt x="32" y="8"/>
                    </a:lnTo>
                    <a:lnTo>
                      <a:pt x="32" y="7"/>
                    </a:lnTo>
                    <a:lnTo>
                      <a:pt x="31" y="5"/>
                    </a:lnTo>
                    <a:lnTo>
                      <a:pt x="31" y="5"/>
                    </a:lnTo>
                    <a:lnTo>
                      <a:pt x="23" y="5"/>
                    </a:lnTo>
                    <a:lnTo>
                      <a:pt x="23" y="5"/>
                    </a:lnTo>
                    <a:lnTo>
                      <a:pt x="17" y="5"/>
                    </a:lnTo>
                    <a:lnTo>
                      <a:pt x="17" y="5"/>
                    </a:lnTo>
                    <a:lnTo>
                      <a:pt x="17" y="3"/>
                    </a:lnTo>
                    <a:lnTo>
                      <a:pt x="17" y="3"/>
                    </a:lnTo>
                    <a:lnTo>
                      <a:pt x="9" y="3"/>
                    </a:lnTo>
                    <a:lnTo>
                      <a:pt x="9" y="3"/>
                    </a:lnTo>
                    <a:lnTo>
                      <a:pt x="9" y="4"/>
                    </a:lnTo>
                    <a:lnTo>
                      <a:pt x="9" y="4"/>
                    </a:lnTo>
                    <a:lnTo>
                      <a:pt x="6" y="4"/>
                    </a:lnTo>
                    <a:lnTo>
                      <a:pt x="6" y="4"/>
                    </a:lnTo>
                    <a:lnTo>
                      <a:pt x="5" y="2"/>
                    </a:lnTo>
                    <a:lnTo>
                      <a:pt x="5" y="2"/>
                    </a:lnTo>
                    <a:lnTo>
                      <a:pt x="5" y="0"/>
                    </a:lnTo>
                    <a:lnTo>
                      <a:pt x="5" y="0"/>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5" name="Freeform 83"/>
              <p:cNvSpPr>
                <a:spLocks/>
              </p:cNvSpPr>
              <p:nvPr/>
            </p:nvSpPr>
            <p:spPr bwMode="auto">
              <a:xfrm>
                <a:off x="5948363" y="3214686"/>
                <a:ext cx="14288" cy="11113"/>
              </a:xfrm>
              <a:custGeom>
                <a:avLst/>
                <a:gdLst>
                  <a:gd name="T0" fmla="*/ 1 w 9"/>
                  <a:gd name="T1" fmla="*/ 2 h 7"/>
                  <a:gd name="T2" fmla="*/ 1 w 9"/>
                  <a:gd name="T3" fmla="*/ 2 h 7"/>
                  <a:gd name="T4" fmla="*/ 0 w 9"/>
                  <a:gd name="T5" fmla="*/ 5 h 7"/>
                  <a:gd name="T6" fmla="*/ 0 w 9"/>
                  <a:gd name="T7" fmla="*/ 5 h 7"/>
                  <a:gd name="T8" fmla="*/ 1 w 9"/>
                  <a:gd name="T9" fmla="*/ 6 h 7"/>
                  <a:gd name="T10" fmla="*/ 3 w 9"/>
                  <a:gd name="T11" fmla="*/ 7 h 7"/>
                  <a:gd name="T12" fmla="*/ 3 w 9"/>
                  <a:gd name="T13" fmla="*/ 7 h 7"/>
                  <a:gd name="T14" fmla="*/ 7 w 9"/>
                  <a:gd name="T15" fmla="*/ 7 h 7"/>
                  <a:gd name="T16" fmla="*/ 8 w 9"/>
                  <a:gd name="T17" fmla="*/ 6 h 7"/>
                  <a:gd name="T18" fmla="*/ 8 w 9"/>
                  <a:gd name="T19" fmla="*/ 6 h 7"/>
                  <a:gd name="T20" fmla="*/ 9 w 9"/>
                  <a:gd name="T21" fmla="*/ 4 h 7"/>
                  <a:gd name="T22" fmla="*/ 8 w 9"/>
                  <a:gd name="T23" fmla="*/ 3 h 7"/>
                  <a:gd name="T24" fmla="*/ 8 w 9"/>
                  <a:gd name="T25" fmla="*/ 3 h 7"/>
                  <a:gd name="T26" fmla="*/ 5 w 9"/>
                  <a:gd name="T27" fmla="*/ 0 h 7"/>
                  <a:gd name="T28" fmla="*/ 5 w 9"/>
                  <a:gd name="T29" fmla="*/ 0 h 7"/>
                  <a:gd name="T30" fmla="*/ 1 w 9"/>
                  <a:gd name="T31" fmla="*/ 2 h 7"/>
                  <a:gd name="T32" fmla="*/ 1 w 9"/>
                  <a:gd name="T3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7">
                    <a:moveTo>
                      <a:pt x="1" y="2"/>
                    </a:moveTo>
                    <a:lnTo>
                      <a:pt x="1" y="2"/>
                    </a:lnTo>
                    <a:lnTo>
                      <a:pt x="0" y="5"/>
                    </a:lnTo>
                    <a:lnTo>
                      <a:pt x="0" y="5"/>
                    </a:lnTo>
                    <a:lnTo>
                      <a:pt x="1" y="6"/>
                    </a:lnTo>
                    <a:lnTo>
                      <a:pt x="3" y="7"/>
                    </a:lnTo>
                    <a:lnTo>
                      <a:pt x="3" y="7"/>
                    </a:lnTo>
                    <a:lnTo>
                      <a:pt x="7" y="7"/>
                    </a:lnTo>
                    <a:lnTo>
                      <a:pt x="8" y="6"/>
                    </a:lnTo>
                    <a:lnTo>
                      <a:pt x="8" y="6"/>
                    </a:lnTo>
                    <a:lnTo>
                      <a:pt x="9" y="4"/>
                    </a:lnTo>
                    <a:lnTo>
                      <a:pt x="8" y="3"/>
                    </a:lnTo>
                    <a:lnTo>
                      <a:pt x="8" y="3"/>
                    </a:lnTo>
                    <a:lnTo>
                      <a:pt x="5" y="0"/>
                    </a:lnTo>
                    <a:lnTo>
                      <a:pt x="5" y="0"/>
                    </a:lnTo>
                    <a:lnTo>
                      <a:pt x="1" y="2"/>
                    </a:lnTo>
                    <a:lnTo>
                      <a:pt x="1"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6" name="Freeform 84"/>
              <p:cNvSpPr>
                <a:spLocks/>
              </p:cNvSpPr>
              <p:nvPr/>
            </p:nvSpPr>
            <p:spPr bwMode="auto">
              <a:xfrm>
                <a:off x="5945188" y="3225799"/>
                <a:ext cx="49213" cy="19050"/>
              </a:xfrm>
              <a:custGeom>
                <a:avLst/>
                <a:gdLst>
                  <a:gd name="T0" fmla="*/ 0 w 31"/>
                  <a:gd name="T1" fmla="*/ 8 h 12"/>
                  <a:gd name="T2" fmla="*/ 0 w 31"/>
                  <a:gd name="T3" fmla="*/ 8 h 12"/>
                  <a:gd name="T4" fmla="*/ 1 w 31"/>
                  <a:gd name="T5" fmla="*/ 10 h 12"/>
                  <a:gd name="T6" fmla="*/ 3 w 31"/>
                  <a:gd name="T7" fmla="*/ 10 h 12"/>
                  <a:gd name="T8" fmla="*/ 3 w 31"/>
                  <a:gd name="T9" fmla="*/ 10 h 12"/>
                  <a:gd name="T10" fmla="*/ 5 w 31"/>
                  <a:gd name="T11" fmla="*/ 10 h 12"/>
                  <a:gd name="T12" fmla="*/ 9 w 31"/>
                  <a:gd name="T13" fmla="*/ 10 h 12"/>
                  <a:gd name="T14" fmla="*/ 9 w 31"/>
                  <a:gd name="T15" fmla="*/ 10 h 12"/>
                  <a:gd name="T16" fmla="*/ 19 w 31"/>
                  <a:gd name="T17" fmla="*/ 12 h 12"/>
                  <a:gd name="T18" fmla="*/ 19 w 31"/>
                  <a:gd name="T19" fmla="*/ 12 h 12"/>
                  <a:gd name="T20" fmla="*/ 25 w 31"/>
                  <a:gd name="T21" fmla="*/ 12 h 12"/>
                  <a:gd name="T22" fmla="*/ 28 w 31"/>
                  <a:gd name="T23" fmla="*/ 12 h 12"/>
                  <a:gd name="T24" fmla="*/ 28 w 31"/>
                  <a:gd name="T25" fmla="*/ 12 h 12"/>
                  <a:gd name="T26" fmla="*/ 29 w 31"/>
                  <a:gd name="T27" fmla="*/ 11 h 12"/>
                  <a:gd name="T28" fmla="*/ 29 w 31"/>
                  <a:gd name="T29" fmla="*/ 10 h 12"/>
                  <a:gd name="T30" fmla="*/ 31 w 31"/>
                  <a:gd name="T31" fmla="*/ 7 h 12"/>
                  <a:gd name="T32" fmla="*/ 31 w 31"/>
                  <a:gd name="T33" fmla="*/ 7 h 12"/>
                  <a:gd name="T34" fmla="*/ 28 w 31"/>
                  <a:gd name="T35" fmla="*/ 6 h 12"/>
                  <a:gd name="T36" fmla="*/ 25 w 31"/>
                  <a:gd name="T37" fmla="*/ 4 h 12"/>
                  <a:gd name="T38" fmla="*/ 25 w 31"/>
                  <a:gd name="T39" fmla="*/ 4 h 12"/>
                  <a:gd name="T40" fmla="*/ 23 w 31"/>
                  <a:gd name="T41" fmla="*/ 2 h 12"/>
                  <a:gd name="T42" fmla="*/ 19 w 31"/>
                  <a:gd name="T43" fmla="*/ 0 h 12"/>
                  <a:gd name="T44" fmla="*/ 19 w 31"/>
                  <a:gd name="T45" fmla="*/ 0 h 12"/>
                  <a:gd name="T46" fmla="*/ 16 w 31"/>
                  <a:gd name="T47" fmla="*/ 0 h 12"/>
                  <a:gd name="T48" fmla="*/ 13 w 31"/>
                  <a:gd name="T49" fmla="*/ 2 h 12"/>
                  <a:gd name="T50" fmla="*/ 13 w 31"/>
                  <a:gd name="T51" fmla="*/ 2 h 12"/>
                  <a:gd name="T52" fmla="*/ 11 w 31"/>
                  <a:gd name="T53" fmla="*/ 2 h 12"/>
                  <a:gd name="T54" fmla="*/ 9 w 31"/>
                  <a:gd name="T55" fmla="*/ 3 h 12"/>
                  <a:gd name="T56" fmla="*/ 9 w 31"/>
                  <a:gd name="T57" fmla="*/ 3 h 12"/>
                  <a:gd name="T58" fmla="*/ 7 w 31"/>
                  <a:gd name="T59" fmla="*/ 7 h 12"/>
                  <a:gd name="T60" fmla="*/ 7 w 31"/>
                  <a:gd name="T61" fmla="*/ 7 h 12"/>
                  <a:gd name="T62" fmla="*/ 3 w 31"/>
                  <a:gd name="T63" fmla="*/ 8 h 12"/>
                  <a:gd name="T64" fmla="*/ 1 w 31"/>
                  <a:gd name="T65" fmla="*/ 8 h 12"/>
                  <a:gd name="T66" fmla="*/ 0 w 31"/>
                  <a:gd name="T67" fmla="*/ 8 h 12"/>
                  <a:gd name="T68" fmla="*/ 0 w 31"/>
                  <a:gd name="T6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12">
                    <a:moveTo>
                      <a:pt x="0" y="8"/>
                    </a:moveTo>
                    <a:lnTo>
                      <a:pt x="0" y="8"/>
                    </a:lnTo>
                    <a:lnTo>
                      <a:pt x="1" y="10"/>
                    </a:lnTo>
                    <a:lnTo>
                      <a:pt x="3" y="10"/>
                    </a:lnTo>
                    <a:lnTo>
                      <a:pt x="3" y="10"/>
                    </a:lnTo>
                    <a:lnTo>
                      <a:pt x="5" y="10"/>
                    </a:lnTo>
                    <a:lnTo>
                      <a:pt x="9" y="10"/>
                    </a:lnTo>
                    <a:lnTo>
                      <a:pt x="9" y="10"/>
                    </a:lnTo>
                    <a:lnTo>
                      <a:pt x="19" y="12"/>
                    </a:lnTo>
                    <a:lnTo>
                      <a:pt x="19" y="12"/>
                    </a:lnTo>
                    <a:lnTo>
                      <a:pt x="25" y="12"/>
                    </a:lnTo>
                    <a:lnTo>
                      <a:pt x="28" y="12"/>
                    </a:lnTo>
                    <a:lnTo>
                      <a:pt x="28" y="12"/>
                    </a:lnTo>
                    <a:lnTo>
                      <a:pt x="29" y="11"/>
                    </a:lnTo>
                    <a:lnTo>
                      <a:pt x="29" y="10"/>
                    </a:lnTo>
                    <a:lnTo>
                      <a:pt x="31" y="7"/>
                    </a:lnTo>
                    <a:lnTo>
                      <a:pt x="31" y="7"/>
                    </a:lnTo>
                    <a:lnTo>
                      <a:pt x="28" y="6"/>
                    </a:lnTo>
                    <a:lnTo>
                      <a:pt x="25" y="4"/>
                    </a:lnTo>
                    <a:lnTo>
                      <a:pt x="25" y="4"/>
                    </a:lnTo>
                    <a:lnTo>
                      <a:pt x="23" y="2"/>
                    </a:lnTo>
                    <a:lnTo>
                      <a:pt x="19" y="0"/>
                    </a:lnTo>
                    <a:lnTo>
                      <a:pt x="19" y="0"/>
                    </a:lnTo>
                    <a:lnTo>
                      <a:pt x="16" y="0"/>
                    </a:lnTo>
                    <a:lnTo>
                      <a:pt x="13" y="2"/>
                    </a:lnTo>
                    <a:lnTo>
                      <a:pt x="13" y="2"/>
                    </a:lnTo>
                    <a:lnTo>
                      <a:pt x="11" y="2"/>
                    </a:lnTo>
                    <a:lnTo>
                      <a:pt x="9" y="3"/>
                    </a:lnTo>
                    <a:lnTo>
                      <a:pt x="9" y="3"/>
                    </a:lnTo>
                    <a:lnTo>
                      <a:pt x="7" y="7"/>
                    </a:lnTo>
                    <a:lnTo>
                      <a:pt x="7" y="7"/>
                    </a:lnTo>
                    <a:lnTo>
                      <a:pt x="3" y="8"/>
                    </a:lnTo>
                    <a:lnTo>
                      <a:pt x="1" y="8"/>
                    </a:lnTo>
                    <a:lnTo>
                      <a:pt x="0" y="8"/>
                    </a:lnTo>
                    <a:lnTo>
                      <a:pt x="0" y="8"/>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7" name="Freeform 85"/>
              <p:cNvSpPr>
                <a:spLocks/>
              </p:cNvSpPr>
              <p:nvPr/>
            </p:nvSpPr>
            <p:spPr bwMode="auto">
              <a:xfrm>
                <a:off x="6288088" y="3322636"/>
                <a:ext cx="19050" cy="11113"/>
              </a:xfrm>
              <a:custGeom>
                <a:avLst/>
                <a:gdLst>
                  <a:gd name="T0" fmla="*/ 1 w 12"/>
                  <a:gd name="T1" fmla="*/ 0 h 7"/>
                  <a:gd name="T2" fmla="*/ 1 w 12"/>
                  <a:gd name="T3" fmla="*/ 0 h 7"/>
                  <a:gd name="T4" fmla="*/ 4 w 12"/>
                  <a:gd name="T5" fmla="*/ 0 h 7"/>
                  <a:gd name="T6" fmla="*/ 6 w 12"/>
                  <a:gd name="T7" fmla="*/ 0 h 7"/>
                  <a:gd name="T8" fmla="*/ 6 w 12"/>
                  <a:gd name="T9" fmla="*/ 0 h 7"/>
                  <a:gd name="T10" fmla="*/ 12 w 12"/>
                  <a:gd name="T11" fmla="*/ 2 h 7"/>
                  <a:gd name="T12" fmla="*/ 12 w 12"/>
                  <a:gd name="T13" fmla="*/ 2 h 7"/>
                  <a:gd name="T14" fmla="*/ 12 w 12"/>
                  <a:gd name="T15" fmla="*/ 7 h 7"/>
                  <a:gd name="T16" fmla="*/ 12 w 12"/>
                  <a:gd name="T17" fmla="*/ 7 h 7"/>
                  <a:gd name="T18" fmla="*/ 12 w 12"/>
                  <a:gd name="T19" fmla="*/ 7 h 7"/>
                  <a:gd name="T20" fmla="*/ 9 w 12"/>
                  <a:gd name="T21" fmla="*/ 7 h 7"/>
                  <a:gd name="T22" fmla="*/ 9 w 12"/>
                  <a:gd name="T23" fmla="*/ 7 h 7"/>
                  <a:gd name="T24" fmla="*/ 5 w 12"/>
                  <a:gd name="T25" fmla="*/ 6 h 7"/>
                  <a:gd name="T26" fmla="*/ 5 w 12"/>
                  <a:gd name="T27" fmla="*/ 6 h 7"/>
                  <a:gd name="T28" fmla="*/ 1 w 12"/>
                  <a:gd name="T29" fmla="*/ 4 h 7"/>
                  <a:gd name="T30" fmla="*/ 1 w 12"/>
                  <a:gd name="T31" fmla="*/ 4 h 7"/>
                  <a:gd name="T32" fmla="*/ 0 w 12"/>
                  <a:gd name="T33" fmla="*/ 4 h 7"/>
                  <a:gd name="T34" fmla="*/ 0 w 12"/>
                  <a:gd name="T35" fmla="*/ 2 h 7"/>
                  <a:gd name="T36" fmla="*/ 0 w 12"/>
                  <a:gd name="T37" fmla="*/ 2 h 7"/>
                  <a:gd name="T38" fmla="*/ 1 w 12"/>
                  <a:gd name="T39" fmla="*/ 0 h 7"/>
                  <a:gd name="T40" fmla="*/ 1 w 12"/>
                  <a:gd name="T4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7">
                    <a:moveTo>
                      <a:pt x="1" y="0"/>
                    </a:moveTo>
                    <a:lnTo>
                      <a:pt x="1" y="0"/>
                    </a:lnTo>
                    <a:lnTo>
                      <a:pt x="4" y="0"/>
                    </a:lnTo>
                    <a:lnTo>
                      <a:pt x="6" y="0"/>
                    </a:lnTo>
                    <a:lnTo>
                      <a:pt x="6" y="0"/>
                    </a:lnTo>
                    <a:lnTo>
                      <a:pt x="12" y="2"/>
                    </a:lnTo>
                    <a:lnTo>
                      <a:pt x="12" y="2"/>
                    </a:lnTo>
                    <a:lnTo>
                      <a:pt x="12" y="7"/>
                    </a:lnTo>
                    <a:lnTo>
                      <a:pt x="12" y="7"/>
                    </a:lnTo>
                    <a:lnTo>
                      <a:pt x="12" y="7"/>
                    </a:lnTo>
                    <a:lnTo>
                      <a:pt x="9" y="7"/>
                    </a:lnTo>
                    <a:lnTo>
                      <a:pt x="9" y="7"/>
                    </a:lnTo>
                    <a:lnTo>
                      <a:pt x="5" y="6"/>
                    </a:lnTo>
                    <a:lnTo>
                      <a:pt x="5" y="6"/>
                    </a:lnTo>
                    <a:lnTo>
                      <a:pt x="1" y="4"/>
                    </a:lnTo>
                    <a:lnTo>
                      <a:pt x="1" y="4"/>
                    </a:lnTo>
                    <a:lnTo>
                      <a:pt x="0" y="4"/>
                    </a:lnTo>
                    <a:lnTo>
                      <a:pt x="0" y="2"/>
                    </a:lnTo>
                    <a:lnTo>
                      <a:pt x="0" y="2"/>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8" name="Freeform 86"/>
              <p:cNvSpPr>
                <a:spLocks/>
              </p:cNvSpPr>
              <p:nvPr/>
            </p:nvSpPr>
            <p:spPr bwMode="auto">
              <a:xfrm>
                <a:off x="6421438" y="3282949"/>
                <a:ext cx="47625" cy="20638"/>
              </a:xfrm>
              <a:custGeom>
                <a:avLst/>
                <a:gdLst>
                  <a:gd name="T0" fmla="*/ 1 w 30"/>
                  <a:gd name="T1" fmla="*/ 7 h 13"/>
                  <a:gd name="T2" fmla="*/ 1 w 30"/>
                  <a:gd name="T3" fmla="*/ 7 h 13"/>
                  <a:gd name="T4" fmla="*/ 1 w 30"/>
                  <a:gd name="T5" fmla="*/ 8 h 13"/>
                  <a:gd name="T6" fmla="*/ 0 w 30"/>
                  <a:gd name="T7" fmla="*/ 10 h 13"/>
                  <a:gd name="T8" fmla="*/ 0 w 30"/>
                  <a:gd name="T9" fmla="*/ 11 h 13"/>
                  <a:gd name="T10" fmla="*/ 0 w 30"/>
                  <a:gd name="T11" fmla="*/ 11 h 13"/>
                  <a:gd name="T12" fmla="*/ 3 w 30"/>
                  <a:gd name="T13" fmla="*/ 13 h 13"/>
                  <a:gd name="T14" fmla="*/ 5 w 30"/>
                  <a:gd name="T15" fmla="*/ 13 h 13"/>
                  <a:gd name="T16" fmla="*/ 5 w 30"/>
                  <a:gd name="T17" fmla="*/ 13 h 13"/>
                  <a:gd name="T18" fmla="*/ 7 w 30"/>
                  <a:gd name="T19" fmla="*/ 11 h 13"/>
                  <a:gd name="T20" fmla="*/ 11 w 30"/>
                  <a:gd name="T21" fmla="*/ 10 h 13"/>
                  <a:gd name="T22" fmla="*/ 11 w 30"/>
                  <a:gd name="T23" fmla="*/ 10 h 13"/>
                  <a:gd name="T24" fmla="*/ 21 w 30"/>
                  <a:gd name="T25" fmla="*/ 10 h 13"/>
                  <a:gd name="T26" fmla="*/ 26 w 30"/>
                  <a:gd name="T27" fmla="*/ 9 h 13"/>
                  <a:gd name="T28" fmla="*/ 26 w 30"/>
                  <a:gd name="T29" fmla="*/ 9 h 13"/>
                  <a:gd name="T30" fmla="*/ 29 w 30"/>
                  <a:gd name="T31" fmla="*/ 9 h 13"/>
                  <a:gd name="T32" fmla="*/ 30 w 30"/>
                  <a:gd name="T33" fmla="*/ 7 h 13"/>
                  <a:gd name="T34" fmla="*/ 30 w 30"/>
                  <a:gd name="T35" fmla="*/ 7 h 13"/>
                  <a:gd name="T36" fmla="*/ 30 w 30"/>
                  <a:gd name="T37" fmla="*/ 4 h 13"/>
                  <a:gd name="T38" fmla="*/ 27 w 30"/>
                  <a:gd name="T39" fmla="*/ 2 h 13"/>
                  <a:gd name="T40" fmla="*/ 27 w 30"/>
                  <a:gd name="T41" fmla="*/ 2 h 13"/>
                  <a:gd name="T42" fmla="*/ 25 w 30"/>
                  <a:gd name="T43" fmla="*/ 1 h 13"/>
                  <a:gd name="T44" fmla="*/ 23 w 30"/>
                  <a:gd name="T45" fmla="*/ 0 h 13"/>
                  <a:gd name="T46" fmla="*/ 23 w 30"/>
                  <a:gd name="T47" fmla="*/ 0 h 13"/>
                  <a:gd name="T48" fmla="*/ 17 w 30"/>
                  <a:gd name="T49" fmla="*/ 0 h 13"/>
                  <a:gd name="T50" fmla="*/ 10 w 30"/>
                  <a:gd name="T51" fmla="*/ 1 h 13"/>
                  <a:gd name="T52" fmla="*/ 10 w 30"/>
                  <a:gd name="T53" fmla="*/ 1 h 13"/>
                  <a:gd name="T54" fmla="*/ 5 w 30"/>
                  <a:gd name="T55" fmla="*/ 3 h 13"/>
                  <a:gd name="T56" fmla="*/ 1 w 30"/>
                  <a:gd name="T57" fmla="*/ 7 h 13"/>
                  <a:gd name="T58" fmla="*/ 1 w 30"/>
                  <a:gd name="T5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13">
                    <a:moveTo>
                      <a:pt x="1" y="7"/>
                    </a:moveTo>
                    <a:lnTo>
                      <a:pt x="1" y="7"/>
                    </a:lnTo>
                    <a:lnTo>
                      <a:pt x="1" y="8"/>
                    </a:lnTo>
                    <a:lnTo>
                      <a:pt x="0" y="10"/>
                    </a:lnTo>
                    <a:lnTo>
                      <a:pt x="0" y="11"/>
                    </a:lnTo>
                    <a:lnTo>
                      <a:pt x="0" y="11"/>
                    </a:lnTo>
                    <a:lnTo>
                      <a:pt x="3" y="13"/>
                    </a:lnTo>
                    <a:lnTo>
                      <a:pt x="5" y="13"/>
                    </a:lnTo>
                    <a:lnTo>
                      <a:pt x="5" y="13"/>
                    </a:lnTo>
                    <a:lnTo>
                      <a:pt x="7" y="11"/>
                    </a:lnTo>
                    <a:lnTo>
                      <a:pt x="11" y="10"/>
                    </a:lnTo>
                    <a:lnTo>
                      <a:pt x="11" y="10"/>
                    </a:lnTo>
                    <a:lnTo>
                      <a:pt x="21" y="10"/>
                    </a:lnTo>
                    <a:lnTo>
                      <a:pt x="26" y="9"/>
                    </a:lnTo>
                    <a:lnTo>
                      <a:pt x="26" y="9"/>
                    </a:lnTo>
                    <a:lnTo>
                      <a:pt x="29" y="9"/>
                    </a:lnTo>
                    <a:lnTo>
                      <a:pt x="30" y="7"/>
                    </a:lnTo>
                    <a:lnTo>
                      <a:pt x="30" y="7"/>
                    </a:lnTo>
                    <a:lnTo>
                      <a:pt x="30" y="4"/>
                    </a:lnTo>
                    <a:lnTo>
                      <a:pt x="27" y="2"/>
                    </a:lnTo>
                    <a:lnTo>
                      <a:pt x="27" y="2"/>
                    </a:lnTo>
                    <a:lnTo>
                      <a:pt x="25" y="1"/>
                    </a:lnTo>
                    <a:lnTo>
                      <a:pt x="23" y="0"/>
                    </a:lnTo>
                    <a:lnTo>
                      <a:pt x="23" y="0"/>
                    </a:lnTo>
                    <a:lnTo>
                      <a:pt x="17" y="0"/>
                    </a:lnTo>
                    <a:lnTo>
                      <a:pt x="10" y="1"/>
                    </a:lnTo>
                    <a:lnTo>
                      <a:pt x="10" y="1"/>
                    </a:lnTo>
                    <a:lnTo>
                      <a:pt x="5" y="3"/>
                    </a:lnTo>
                    <a:lnTo>
                      <a:pt x="1" y="7"/>
                    </a:lnTo>
                    <a:lnTo>
                      <a:pt x="1" y="7"/>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9" name="Freeform 87"/>
              <p:cNvSpPr>
                <a:spLocks/>
              </p:cNvSpPr>
              <p:nvPr/>
            </p:nvSpPr>
            <p:spPr bwMode="auto">
              <a:xfrm>
                <a:off x="7112001" y="3205161"/>
                <a:ext cx="130175" cy="88900"/>
              </a:xfrm>
              <a:custGeom>
                <a:avLst/>
                <a:gdLst>
                  <a:gd name="T0" fmla="*/ 8 w 82"/>
                  <a:gd name="T1" fmla="*/ 2 h 56"/>
                  <a:gd name="T2" fmla="*/ 11 w 82"/>
                  <a:gd name="T3" fmla="*/ 8 h 56"/>
                  <a:gd name="T4" fmla="*/ 17 w 82"/>
                  <a:gd name="T5" fmla="*/ 10 h 56"/>
                  <a:gd name="T6" fmla="*/ 17 w 82"/>
                  <a:gd name="T7" fmla="*/ 12 h 56"/>
                  <a:gd name="T8" fmla="*/ 15 w 82"/>
                  <a:gd name="T9" fmla="*/ 16 h 56"/>
                  <a:gd name="T10" fmla="*/ 12 w 82"/>
                  <a:gd name="T11" fmla="*/ 16 h 56"/>
                  <a:gd name="T12" fmla="*/ 8 w 82"/>
                  <a:gd name="T13" fmla="*/ 19 h 56"/>
                  <a:gd name="T14" fmla="*/ 6 w 82"/>
                  <a:gd name="T15" fmla="*/ 21 h 56"/>
                  <a:gd name="T16" fmla="*/ 7 w 82"/>
                  <a:gd name="T17" fmla="*/ 23 h 56"/>
                  <a:gd name="T18" fmla="*/ 12 w 82"/>
                  <a:gd name="T19" fmla="*/ 26 h 56"/>
                  <a:gd name="T20" fmla="*/ 8 w 82"/>
                  <a:gd name="T21" fmla="*/ 26 h 56"/>
                  <a:gd name="T22" fmla="*/ 7 w 82"/>
                  <a:gd name="T23" fmla="*/ 31 h 56"/>
                  <a:gd name="T24" fmla="*/ 5 w 82"/>
                  <a:gd name="T25" fmla="*/ 32 h 56"/>
                  <a:gd name="T26" fmla="*/ 4 w 82"/>
                  <a:gd name="T27" fmla="*/ 36 h 56"/>
                  <a:gd name="T28" fmla="*/ 0 w 82"/>
                  <a:gd name="T29" fmla="*/ 39 h 56"/>
                  <a:gd name="T30" fmla="*/ 4 w 82"/>
                  <a:gd name="T31" fmla="*/ 40 h 56"/>
                  <a:gd name="T32" fmla="*/ 10 w 82"/>
                  <a:gd name="T33" fmla="*/ 42 h 56"/>
                  <a:gd name="T34" fmla="*/ 17 w 82"/>
                  <a:gd name="T35" fmla="*/ 48 h 56"/>
                  <a:gd name="T36" fmla="*/ 18 w 82"/>
                  <a:gd name="T37" fmla="*/ 51 h 56"/>
                  <a:gd name="T38" fmla="*/ 21 w 82"/>
                  <a:gd name="T39" fmla="*/ 56 h 56"/>
                  <a:gd name="T40" fmla="*/ 25 w 82"/>
                  <a:gd name="T41" fmla="*/ 55 h 56"/>
                  <a:gd name="T42" fmla="*/ 33 w 82"/>
                  <a:gd name="T43" fmla="*/ 49 h 56"/>
                  <a:gd name="T44" fmla="*/ 35 w 82"/>
                  <a:gd name="T45" fmla="*/ 50 h 56"/>
                  <a:gd name="T46" fmla="*/ 39 w 82"/>
                  <a:gd name="T47" fmla="*/ 49 h 56"/>
                  <a:gd name="T48" fmla="*/ 42 w 82"/>
                  <a:gd name="T49" fmla="*/ 48 h 56"/>
                  <a:gd name="T50" fmla="*/ 43 w 82"/>
                  <a:gd name="T51" fmla="*/ 45 h 56"/>
                  <a:gd name="T52" fmla="*/ 43 w 82"/>
                  <a:gd name="T53" fmla="*/ 41 h 56"/>
                  <a:gd name="T54" fmla="*/ 45 w 82"/>
                  <a:gd name="T55" fmla="*/ 37 h 56"/>
                  <a:gd name="T56" fmla="*/ 50 w 82"/>
                  <a:gd name="T57" fmla="*/ 36 h 56"/>
                  <a:gd name="T58" fmla="*/ 53 w 82"/>
                  <a:gd name="T59" fmla="*/ 29 h 56"/>
                  <a:gd name="T60" fmla="*/ 60 w 82"/>
                  <a:gd name="T61" fmla="*/ 26 h 56"/>
                  <a:gd name="T62" fmla="*/ 66 w 82"/>
                  <a:gd name="T63" fmla="*/ 25 h 56"/>
                  <a:gd name="T64" fmla="*/ 81 w 82"/>
                  <a:gd name="T65" fmla="*/ 18 h 56"/>
                  <a:gd name="T66" fmla="*/ 82 w 82"/>
                  <a:gd name="T67" fmla="*/ 17 h 56"/>
                  <a:gd name="T68" fmla="*/ 80 w 82"/>
                  <a:gd name="T69" fmla="*/ 13 h 56"/>
                  <a:gd name="T70" fmla="*/ 75 w 82"/>
                  <a:gd name="T71" fmla="*/ 9 h 56"/>
                  <a:gd name="T72" fmla="*/ 69 w 82"/>
                  <a:gd name="T73" fmla="*/ 5 h 56"/>
                  <a:gd name="T74" fmla="*/ 60 w 82"/>
                  <a:gd name="T75" fmla="*/ 3 h 56"/>
                  <a:gd name="T76" fmla="*/ 55 w 82"/>
                  <a:gd name="T77" fmla="*/ 4 h 56"/>
                  <a:gd name="T78" fmla="*/ 55 w 82"/>
                  <a:gd name="T79" fmla="*/ 11 h 56"/>
                  <a:gd name="T80" fmla="*/ 53 w 82"/>
                  <a:gd name="T81" fmla="*/ 4 h 56"/>
                  <a:gd name="T82" fmla="*/ 51 w 82"/>
                  <a:gd name="T83" fmla="*/ 4 h 56"/>
                  <a:gd name="T84" fmla="*/ 49 w 82"/>
                  <a:gd name="T85" fmla="*/ 4 h 56"/>
                  <a:gd name="T86" fmla="*/ 41 w 82"/>
                  <a:gd name="T87" fmla="*/ 1 h 56"/>
                  <a:gd name="T88" fmla="*/ 36 w 82"/>
                  <a:gd name="T89" fmla="*/ 0 h 56"/>
                  <a:gd name="T90" fmla="*/ 33 w 82"/>
                  <a:gd name="T91" fmla="*/ 0 h 56"/>
                  <a:gd name="T92" fmla="*/ 27 w 82"/>
                  <a:gd name="T93" fmla="*/ 1 h 56"/>
                  <a:gd name="T94" fmla="*/ 18 w 82"/>
                  <a:gd name="T95" fmla="*/ 1 h 56"/>
                  <a:gd name="T96" fmla="*/ 8 w 82"/>
                  <a:gd name="T9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 h="56">
                    <a:moveTo>
                      <a:pt x="8" y="2"/>
                    </a:moveTo>
                    <a:lnTo>
                      <a:pt x="8" y="2"/>
                    </a:lnTo>
                    <a:lnTo>
                      <a:pt x="8" y="4"/>
                    </a:lnTo>
                    <a:lnTo>
                      <a:pt x="11" y="8"/>
                    </a:lnTo>
                    <a:lnTo>
                      <a:pt x="11" y="8"/>
                    </a:lnTo>
                    <a:lnTo>
                      <a:pt x="17" y="10"/>
                    </a:lnTo>
                    <a:lnTo>
                      <a:pt x="17" y="10"/>
                    </a:lnTo>
                    <a:lnTo>
                      <a:pt x="17" y="12"/>
                    </a:lnTo>
                    <a:lnTo>
                      <a:pt x="17" y="12"/>
                    </a:lnTo>
                    <a:lnTo>
                      <a:pt x="15" y="16"/>
                    </a:lnTo>
                    <a:lnTo>
                      <a:pt x="15" y="16"/>
                    </a:lnTo>
                    <a:lnTo>
                      <a:pt x="12" y="16"/>
                    </a:lnTo>
                    <a:lnTo>
                      <a:pt x="12" y="16"/>
                    </a:lnTo>
                    <a:lnTo>
                      <a:pt x="8" y="19"/>
                    </a:lnTo>
                    <a:lnTo>
                      <a:pt x="7" y="20"/>
                    </a:lnTo>
                    <a:lnTo>
                      <a:pt x="6" y="21"/>
                    </a:lnTo>
                    <a:lnTo>
                      <a:pt x="7" y="23"/>
                    </a:lnTo>
                    <a:lnTo>
                      <a:pt x="7" y="23"/>
                    </a:lnTo>
                    <a:lnTo>
                      <a:pt x="12" y="26"/>
                    </a:lnTo>
                    <a:lnTo>
                      <a:pt x="12" y="26"/>
                    </a:lnTo>
                    <a:lnTo>
                      <a:pt x="11" y="26"/>
                    </a:lnTo>
                    <a:lnTo>
                      <a:pt x="8" y="26"/>
                    </a:lnTo>
                    <a:lnTo>
                      <a:pt x="8" y="26"/>
                    </a:lnTo>
                    <a:lnTo>
                      <a:pt x="7" y="31"/>
                    </a:lnTo>
                    <a:lnTo>
                      <a:pt x="7" y="31"/>
                    </a:lnTo>
                    <a:lnTo>
                      <a:pt x="5" y="32"/>
                    </a:lnTo>
                    <a:lnTo>
                      <a:pt x="5" y="32"/>
                    </a:lnTo>
                    <a:lnTo>
                      <a:pt x="4" y="36"/>
                    </a:lnTo>
                    <a:lnTo>
                      <a:pt x="4" y="36"/>
                    </a:lnTo>
                    <a:lnTo>
                      <a:pt x="0" y="39"/>
                    </a:lnTo>
                    <a:lnTo>
                      <a:pt x="0" y="39"/>
                    </a:lnTo>
                    <a:lnTo>
                      <a:pt x="4" y="40"/>
                    </a:lnTo>
                    <a:lnTo>
                      <a:pt x="4" y="40"/>
                    </a:lnTo>
                    <a:lnTo>
                      <a:pt x="10" y="42"/>
                    </a:lnTo>
                    <a:lnTo>
                      <a:pt x="10" y="42"/>
                    </a:lnTo>
                    <a:lnTo>
                      <a:pt x="17" y="48"/>
                    </a:lnTo>
                    <a:lnTo>
                      <a:pt x="17" y="48"/>
                    </a:lnTo>
                    <a:lnTo>
                      <a:pt x="18" y="51"/>
                    </a:lnTo>
                    <a:lnTo>
                      <a:pt x="19" y="53"/>
                    </a:lnTo>
                    <a:lnTo>
                      <a:pt x="21" y="56"/>
                    </a:lnTo>
                    <a:lnTo>
                      <a:pt x="21" y="56"/>
                    </a:lnTo>
                    <a:lnTo>
                      <a:pt x="25" y="55"/>
                    </a:lnTo>
                    <a:lnTo>
                      <a:pt x="28" y="52"/>
                    </a:lnTo>
                    <a:lnTo>
                      <a:pt x="33" y="49"/>
                    </a:lnTo>
                    <a:lnTo>
                      <a:pt x="33" y="49"/>
                    </a:lnTo>
                    <a:lnTo>
                      <a:pt x="35" y="50"/>
                    </a:lnTo>
                    <a:lnTo>
                      <a:pt x="37" y="50"/>
                    </a:lnTo>
                    <a:lnTo>
                      <a:pt x="39" y="49"/>
                    </a:lnTo>
                    <a:lnTo>
                      <a:pt x="39" y="49"/>
                    </a:lnTo>
                    <a:lnTo>
                      <a:pt x="42" y="48"/>
                    </a:lnTo>
                    <a:lnTo>
                      <a:pt x="43" y="47"/>
                    </a:lnTo>
                    <a:lnTo>
                      <a:pt x="43" y="45"/>
                    </a:lnTo>
                    <a:lnTo>
                      <a:pt x="43" y="41"/>
                    </a:lnTo>
                    <a:lnTo>
                      <a:pt x="43" y="41"/>
                    </a:lnTo>
                    <a:lnTo>
                      <a:pt x="45" y="37"/>
                    </a:lnTo>
                    <a:lnTo>
                      <a:pt x="45" y="37"/>
                    </a:lnTo>
                    <a:lnTo>
                      <a:pt x="50" y="36"/>
                    </a:lnTo>
                    <a:lnTo>
                      <a:pt x="50" y="36"/>
                    </a:lnTo>
                    <a:lnTo>
                      <a:pt x="53" y="29"/>
                    </a:lnTo>
                    <a:lnTo>
                      <a:pt x="53" y="29"/>
                    </a:lnTo>
                    <a:lnTo>
                      <a:pt x="57" y="28"/>
                    </a:lnTo>
                    <a:lnTo>
                      <a:pt x="60" y="26"/>
                    </a:lnTo>
                    <a:lnTo>
                      <a:pt x="66" y="25"/>
                    </a:lnTo>
                    <a:lnTo>
                      <a:pt x="66" y="25"/>
                    </a:lnTo>
                    <a:lnTo>
                      <a:pt x="77" y="20"/>
                    </a:lnTo>
                    <a:lnTo>
                      <a:pt x="81" y="18"/>
                    </a:lnTo>
                    <a:lnTo>
                      <a:pt x="81" y="18"/>
                    </a:lnTo>
                    <a:lnTo>
                      <a:pt x="82" y="17"/>
                    </a:lnTo>
                    <a:lnTo>
                      <a:pt x="82" y="15"/>
                    </a:lnTo>
                    <a:lnTo>
                      <a:pt x="80" y="13"/>
                    </a:lnTo>
                    <a:lnTo>
                      <a:pt x="80" y="13"/>
                    </a:lnTo>
                    <a:lnTo>
                      <a:pt x="75" y="9"/>
                    </a:lnTo>
                    <a:lnTo>
                      <a:pt x="73" y="6"/>
                    </a:lnTo>
                    <a:lnTo>
                      <a:pt x="69" y="5"/>
                    </a:lnTo>
                    <a:lnTo>
                      <a:pt x="69" y="5"/>
                    </a:lnTo>
                    <a:lnTo>
                      <a:pt x="60" y="3"/>
                    </a:lnTo>
                    <a:lnTo>
                      <a:pt x="60" y="3"/>
                    </a:lnTo>
                    <a:lnTo>
                      <a:pt x="55" y="4"/>
                    </a:lnTo>
                    <a:lnTo>
                      <a:pt x="55" y="4"/>
                    </a:lnTo>
                    <a:lnTo>
                      <a:pt x="55" y="11"/>
                    </a:lnTo>
                    <a:lnTo>
                      <a:pt x="55" y="11"/>
                    </a:lnTo>
                    <a:lnTo>
                      <a:pt x="53" y="4"/>
                    </a:lnTo>
                    <a:lnTo>
                      <a:pt x="53" y="4"/>
                    </a:lnTo>
                    <a:lnTo>
                      <a:pt x="51" y="4"/>
                    </a:lnTo>
                    <a:lnTo>
                      <a:pt x="50" y="5"/>
                    </a:lnTo>
                    <a:lnTo>
                      <a:pt x="49" y="4"/>
                    </a:lnTo>
                    <a:lnTo>
                      <a:pt x="49" y="4"/>
                    </a:lnTo>
                    <a:lnTo>
                      <a:pt x="41" y="1"/>
                    </a:lnTo>
                    <a:lnTo>
                      <a:pt x="41" y="1"/>
                    </a:lnTo>
                    <a:lnTo>
                      <a:pt x="36" y="0"/>
                    </a:lnTo>
                    <a:lnTo>
                      <a:pt x="33" y="0"/>
                    </a:lnTo>
                    <a:lnTo>
                      <a:pt x="33" y="0"/>
                    </a:lnTo>
                    <a:lnTo>
                      <a:pt x="29" y="0"/>
                    </a:lnTo>
                    <a:lnTo>
                      <a:pt x="27" y="1"/>
                    </a:lnTo>
                    <a:lnTo>
                      <a:pt x="27" y="1"/>
                    </a:lnTo>
                    <a:lnTo>
                      <a:pt x="18" y="1"/>
                    </a:lnTo>
                    <a:lnTo>
                      <a:pt x="8" y="2"/>
                    </a:lnTo>
                    <a:lnTo>
                      <a:pt x="8"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0" name="Freeform 88"/>
              <p:cNvSpPr>
                <a:spLocks/>
              </p:cNvSpPr>
              <p:nvPr/>
            </p:nvSpPr>
            <p:spPr bwMode="auto">
              <a:xfrm>
                <a:off x="7146926" y="3117849"/>
                <a:ext cx="95250" cy="50800"/>
              </a:xfrm>
              <a:custGeom>
                <a:avLst/>
                <a:gdLst>
                  <a:gd name="T0" fmla="*/ 3 w 60"/>
                  <a:gd name="T1" fmla="*/ 29 h 32"/>
                  <a:gd name="T2" fmla="*/ 6 w 60"/>
                  <a:gd name="T3" fmla="*/ 32 h 32"/>
                  <a:gd name="T4" fmla="*/ 7 w 60"/>
                  <a:gd name="T5" fmla="*/ 29 h 32"/>
                  <a:gd name="T6" fmla="*/ 8 w 60"/>
                  <a:gd name="T7" fmla="*/ 27 h 32"/>
                  <a:gd name="T8" fmla="*/ 12 w 60"/>
                  <a:gd name="T9" fmla="*/ 28 h 32"/>
                  <a:gd name="T10" fmla="*/ 13 w 60"/>
                  <a:gd name="T11" fmla="*/ 29 h 32"/>
                  <a:gd name="T12" fmla="*/ 15 w 60"/>
                  <a:gd name="T13" fmla="*/ 28 h 32"/>
                  <a:gd name="T14" fmla="*/ 17 w 60"/>
                  <a:gd name="T15" fmla="*/ 25 h 32"/>
                  <a:gd name="T16" fmla="*/ 20 w 60"/>
                  <a:gd name="T17" fmla="*/ 27 h 32"/>
                  <a:gd name="T18" fmla="*/ 21 w 60"/>
                  <a:gd name="T19" fmla="*/ 29 h 32"/>
                  <a:gd name="T20" fmla="*/ 22 w 60"/>
                  <a:gd name="T21" fmla="*/ 31 h 32"/>
                  <a:gd name="T22" fmla="*/ 29 w 60"/>
                  <a:gd name="T23" fmla="*/ 28 h 32"/>
                  <a:gd name="T24" fmla="*/ 28 w 60"/>
                  <a:gd name="T25" fmla="*/ 27 h 32"/>
                  <a:gd name="T26" fmla="*/ 27 w 60"/>
                  <a:gd name="T27" fmla="*/ 22 h 32"/>
                  <a:gd name="T28" fmla="*/ 28 w 60"/>
                  <a:gd name="T29" fmla="*/ 24 h 32"/>
                  <a:gd name="T30" fmla="*/ 31 w 60"/>
                  <a:gd name="T31" fmla="*/ 25 h 32"/>
                  <a:gd name="T32" fmla="*/ 32 w 60"/>
                  <a:gd name="T33" fmla="*/ 25 h 32"/>
                  <a:gd name="T34" fmla="*/ 33 w 60"/>
                  <a:gd name="T35" fmla="*/ 21 h 32"/>
                  <a:gd name="T36" fmla="*/ 35 w 60"/>
                  <a:gd name="T37" fmla="*/ 20 h 32"/>
                  <a:gd name="T38" fmla="*/ 33 w 60"/>
                  <a:gd name="T39" fmla="*/ 19 h 32"/>
                  <a:gd name="T40" fmla="*/ 33 w 60"/>
                  <a:gd name="T41" fmla="*/ 19 h 32"/>
                  <a:gd name="T42" fmla="*/ 36 w 60"/>
                  <a:gd name="T43" fmla="*/ 18 h 32"/>
                  <a:gd name="T44" fmla="*/ 37 w 60"/>
                  <a:gd name="T45" fmla="*/ 14 h 32"/>
                  <a:gd name="T46" fmla="*/ 40 w 60"/>
                  <a:gd name="T47" fmla="*/ 14 h 32"/>
                  <a:gd name="T48" fmla="*/ 41 w 60"/>
                  <a:gd name="T49" fmla="*/ 16 h 32"/>
                  <a:gd name="T50" fmla="*/ 40 w 60"/>
                  <a:gd name="T51" fmla="*/ 19 h 32"/>
                  <a:gd name="T52" fmla="*/ 40 w 60"/>
                  <a:gd name="T53" fmla="*/ 21 h 32"/>
                  <a:gd name="T54" fmla="*/ 43 w 60"/>
                  <a:gd name="T55" fmla="*/ 22 h 32"/>
                  <a:gd name="T56" fmla="*/ 47 w 60"/>
                  <a:gd name="T57" fmla="*/ 24 h 32"/>
                  <a:gd name="T58" fmla="*/ 47 w 60"/>
                  <a:gd name="T59" fmla="*/ 20 h 32"/>
                  <a:gd name="T60" fmla="*/ 54 w 60"/>
                  <a:gd name="T61" fmla="*/ 16 h 32"/>
                  <a:gd name="T62" fmla="*/ 54 w 60"/>
                  <a:gd name="T63" fmla="*/ 14 h 32"/>
                  <a:gd name="T64" fmla="*/ 54 w 60"/>
                  <a:gd name="T65" fmla="*/ 12 h 32"/>
                  <a:gd name="T66" fmla="*/ 55 w 60"/>
                  <a:gd name="T67" fmla="*/ 12 h 32"/>
                  <a:gd name="T68" fmla="*/ 56 w 60"/>
                  <a:gd name="T69" fmla="*/ 11 h 32"/>
                  <a:gd name="T70" fmla="*/ 53 w 60"/>
                  <a:gd name="T71" fmla="*/ 9 h 32"/>
                  <a:gd name="T72" fmla="*/ 54 w 60"/>
                  <a:gd name="T73" fmla="*/ 6 h 32"/>
                  <a:gd name="T74" fmla="*/ 60 w 60"/>
                  <a:gd name="T75" fmla="*/ 4 h 32"/>
                  <a:gd name="T76" fmla="*/ 60 w 60"/>
                  <a:gd name="T77" fmla="*/ 3 h 32"/>
                  <a:gd name="T78" fmla="*/ 56 w 60"/>
                  <a:gd name="T79" fmla="*/ 1 h 32"/>
                  <a:gd name="T80" fmla="*/ 53 w 60"/>
                  <a:gd name="T81" fmla="*/ 0 h 32"/>
                  <a:gd name="T82" fmla="*/ 52 w 60"/>
                  <a:gd name="T83" fmla="*/ 0 h 32"/>
                  <a:gd name="T84" fmla="*/ 48 w 60"/>
                  <a:gd name="T85" fmla="*/ 1 h 32"/>
                  <a:gd name="T86" fmla="*/ 47 w 60"/>
                  <a:gd name="T87" fmla="*/ 3 h 32"/>
                  <a:gd name="T88" fmla="*/ 47 w 60"/>
                  <a:gd name="T89" fmla="*/ 5 h 32"/>
                  <a:gd name="T90" fmla="*/ 45 w 60"/>
                  <a:gd name="T91" fmla="*/ 4 h 32"/>
                  <a:gd name="T92" fmla="*/ 31 w 60"/>
                  <a:gd name="T93" fmla="*/ 3 h 32"/>
                  <a:gd name="T94" fmla="*/ 30 w 60"/>
                  <a:gd name="T95" fmla="*/ 6 h 32"/>
                  <a:gd name="T96" fmla="*/ 24 w 60"/>
                  <a:gd name="T97" fmla="*/ 10 h 32"/>
                  <a:gd name="T98" fmla="*/ 22 w 60"/>
                  <a:gd name="T99" fmla="*/ 11 h 32"/>
                  <a:gd name="T100" fmla="*/ 21 w 60"/>
                  <a:gd name="T101" fmla="*/ 13 h 32"/>
                  <a:gd name="T102" fmla="*/ 15 w 60"/>
                  <a:gd name="T103" fmla="*/ 16 h 32"/>
                  <a:gd name="T104" fmla="*/ 6 w 60"/>
                  <a:gd name="T105" fmla="*/ 20 h 32"/>
                  <a:gd name="T106" fmla="*/ 0 w 60"/>
                  <a:gd name="T107" fmla="*/ 25 h 32"/>
                  <a:gd name="T108" fmla="*/ 5 w 60"/>
                  <a:gd name="T109" fmla="*/ 24 h 32"/>
                  <a:gd name="T110" fmla="*/ 3 w 60"/>
                  <a:gd name="T11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 h="32">
                    <a:moveTo>
                      <a:pt x="3" y="29"/>
                    </a:moveTo>
                    <a:lnTo>
                      <a:pt x="3" y="29"/>
                    </a:lnTo>
                    <a:lnTo>
                      <a:pt x="4" y="31"/>
                    </a:lnTo>
                    <a:lnTo>
                      <a:pt x="6" y="32"/>
                    </a:lnTo>
                    <a:lnTo>
                      <a:pt x="6" y="32"/>
                    </a:lnTo>
                    <a:lnTo>
                      <a:pt x="7" y="29"/>
                    </a:lnTo>
                    <a:lnTo>
                      <a:pt x="7" y="28"/>
                    </a:lnTo>
                    <a:lnTo>
                      <a:pt x="8" y="27"/>
                    </a:lnTo>
                    <a:lnTo>
                      <a:pt x="8" y="27"/>
                    </a:lnTo>
                    <a:lnTo>
                      <a:pt x="12" y="28"/>
                    </a:lnTo>
                    <a:lnTo>
                      <a:pt x="13" y="29"/>
                    </a:lnTo>
                    <a:lnTo>
                      <a:pt x="13" y="29"/>
                    </a:lnTo>
                    <a:lnTo>
                      <a:pt x="15" y="28"/>
                    </a:lnTo>
                    <a:lnTo>
                      <a:pt x="15" y="28"/>
                    </a:lnTo>
                    <a:lnTo>
                      <a:pt x="17" y="25"/>
                    </a:lnTo>
                    <a:lnTo>
                      <a:pt x="17" y="25"/>
                    </a:lnTo>
                    <a:lnTo>
                      <a:pt x="20" y="27"/>
                    </a:lnTo>
                    <a:lnTo>
                      <a:pt x="20" y="27"/>
                    </a:lnTo>
                    <a:lnTo>
                      <a:pt x="21" y="28"/>
                    </a:lnTo>
                    <a:lnTo>
                      <a:pt x="21" y="29"/>
                    </a:lnTo>
                    <a:lnTo>
                      <a:pt x="22" y="31"/>
                    </a:lnTo>
                    <a:lnTo>
                      <a:pt x="22" y="31"/>
                    </a:lnTo>
                    <a:lnTo>
                      <a:pt x="27" y="29"/>
                    </a:lnTo>
                    <a:lnTo>
                      <a:pt x="29" y="28"/>
                    </a:lnTo>
                    <a:lnTo>
                      <a:pt x="29" y="28"/>
                    </a:lnTo>
                    <a:lnTo>
                      <a:pt x="28" y="27"/>
                    </a:lnTo>
                    <a:lnTo>
                      <a:pt x="28" y="27"/>
                    </a:lnTo>
                    <a:lnTo>
                      <a:pt x="27" y="22"/>
                    </a:lnTo>
                    <a:lnTo>
                      <a:pt x="27" y="22"/>
                    </a:lnTo>
                    <a:lnTo>
                      <a:pt x="28" y="24"/>
                    </a:lnTo>
                    <a:lnTo>
                      <a:pt x="29" y="25"/>
                    </a:lnTo>
                    <a:lnTo>
                      <a:pt x="31" y="25"/>
                    </a:lnTo>
                    <a:lnTo>
                      <a:pt x="31" y="25"/>
                    </a:lnTo>
                    <a:lnTo>
                      <a:pt x="32" y="25"/>
                    </a:lnTo>
                    <a:lnTo>
                      <a:pt x="33" y="24"/>
                    </a:lnTo>
                    <a:lnTo>
                      <a:pt x="33" y="21"/>
                    </a:lnTo>
                    <a:lnTo>
                      <a:pt x="33" y="21"/>
                    </a:lnTo>
                    <a:lnTo>
                      <a:pt x="35" y="20"/>
                    </a:lnTo>
                    <a:lnTo>
                      <a:pt x="35" y="20"/>
                    </a:lnTo>
                    <a:lnTo>
                      <a:pt x="33" y="19"/>
                    </a:lnTo>
                    <a:lnTo>
                      <a:pt x="33" y="19"/>
                    </a:lnTo>
                    <a:lnTo>
                      <a:pt x="33" y="19"/>
                    </a:lnTo>
                    <a:lnTo>
                      <a:pt x="36" y="18"/>
                    </a:lnTo>
                    <a:lnTo>
                      <a:pt x="36" y="18"/>
                    </a:lnTo>
                    <a:lnTo>
                      <a:pt x="37" y="14"/>
                    </a:lnTo>
                    <a:lnTo>
                      <a:pt x="37" y="14"/>
                    </a:lnTo>
                    <a:lnTo>
                      <a:pt x="40" y="14"/>
                    </a:lnTo>
                    <a:lnTo>
                      <a:pt x="40" y="14"/>
                    </a:lnTo>
                    <a:lnTo>
                      <a:pt x="41" y="16"/>
                    </a:lnTo>
                    <a:lnTo>
                      <a:pt x="41" y="16"/>
                    </a:lnTo>
                    <a:lnTo>
                      <a:pt x="40" y="19"/>
                    </a:lnTo>
                    <a:lnTo>
                      <a:pt x="40" y="19"/>
                    </a:lnTo>
                    <a:lnTo>
                      <a:pt x="40" y="20"/>
                    </a:lnTo>
                    <a:lnTo>
                      <a:pt x="40" y="21"/>
                    </a:lnTo>
                    <a:lnTo>
                      <a:pt x="43" y="22"/>
                    </a:lnTo>
                    <a:lnTo>
                      <a:pt x="43" y="22"/>
                    </a:lnTo>
                    <a:lnTo>
                      <a:pt x="46" y="24"/>
                    </a:lnTo>
                    <a:lnTo>
                      <a:pt x="47" y="24"/>
                    </a:lnTo>
                    <a:lnTo>
                      <a:pt x="47" y="24"/>
                    </a:lnTo>
                    <a:lnTo>
                      <a:pt x="47" y="20"/>
                    </a:lnTo>
                    <a:lnTo>
                      <a:pt x="47" y="20"/>
                    </a:lnTo>
                    <a:lnTo>
                      <a:pt x="54" y="16"/>
                    </a:lnTo>
                    <a:lnTo>
                      <a:pt x="54" y="16"/>
                    </a:lnTo>
                    <a:lnTo>
                      <a:pt x="54" y="14"/>
                    </a:lnTo>
                    <a:lnTo>
                      <a:pt x="54" y="13"/>
                    </a:lnTo>
                    <a:lnTo>
                      <a:pt x="54" y="12"/>
                    </a:lnTo>
                    <a:lnTo>
                      <a:pt x="54" y="12"/>
                    </a:lnTo>
                    <a:lnTo>
                      <a:pt x="55" y="12"/>
                    </a:lnTo>
                    <a:lnTo>
                      <a:pt x="56" y="11"/>
                    </a:lnTo>
                    <a:lnTo>
                      <a:pt x="56" y="11"/>
                    </a:lnTo>
                    <a:lnTo>
                      <a:pt x="55" y="10"/>
                    </a:lnTo>
                    <a:lnTo>
                      <a:pt x="53" y="9"/>
                    </a:lnTo>
                    <a:lnTo>
                      <a:pt x="53" y="9"/>
                    </a:lnTo>
                    <a:lnTo>
                      <a:pt x="54" y="6"/>
                    </a:lnTo>
                    <a:lnTo>
                      <a:pt x="54" y="6"/>
                    </a:lnTo>
                    <a:lnTo>
                      <a:pt x="60" y="4"/>
                    </a:lnTo>
                    <a:lnTo>
                      <a:pt x="60" y="4"/>
                    </a:lnTo>
                    <a:lnTo>
                      <a:pt x="60" y="3"/>
                    </a:lnTo>
                    <a:lnTo>
                      <a:pt x="59" y="2"/>
                    </a:lnTo>
                    <a:lnTo>
                      <a:pt x="56" y="1"/>
                    </a:lnTo>
                    <a:lnTo>
                      <a:pt x="56" y="1"/>
                    </a:lnTo>
                    <a:lnTo>
                      <a:pt x="53" y="0"/>
                    </a:lnTo>
                    <a:lnTo>
                      <a:pt x="52" y="0"/>
                    </a:lnTo>
                    <a:lnTo>
                      <a:pt x="52" y="0"/>
                    </a:lnTo>
                    <a:lnTo>
                      <a:pt x="50" y="1"/>
                    </a:lnTo>
                    <a:lnTo>
                      <a:pt x="48" y="1"/>
                    </a:lnTo>
                    <a:lnTo>
                      <a:pt x="47" y="3"/>
                    </a:lnTo>
                    <a:lnTo>
                      <a:pt x="47" y="3"/>
                    </a:lnTo>
                    <a:lnTo>
                      <a:pt x="47" y="5"/>
                    </a:lnTo>
                    <a:lnTo>
                      <a:pt x="47" y="5"/>
                    </a:lnTo>
                    <a:lnTo>
                      <a:pt x="45" y="4"/>
                    </a:lnTo>
                    <a:lnTo>
                      <a:pt x="45" y="4"/>
                    </a:lnTo>
                    <a:lnTo>
                      <a:pt x="31" y="3"/>
                    </a:lnTo>
                    <a:lnTo>
                      <a:pt x="31" y="3"/>
                    </a:lnTo>
                    <a:lnTo>
                      <a:pt x="30" y="6"/>
                    </a:lnTo>
                    <a:lnTo>
                      <a:pt x="30" y="6"/>
                    </a:lnTo>
                    <a:lnTo>
                      <a:pt x="27" y="8"/>
                    </a:lnTo>
                    <a:lnTo>
                      <a:pt x="24" y="10"/>
                    </a:lnTo>
                    <a:lnTo>
                      <a:pt x="24" y="10"/>
                    </a:lnTo>
                    <a:lnTo>
                      <a:pt x="22" y="11"/>
                    </a:lnTo>
                    <a:lnTo>
                      <a:pt x="22" y="11"/>
                    </a:lnTo>
                    <a:lnTo>
                      <a:pt x="21" y="13"/>
                    </a:lnTo>
                    <a:lnTo>
                      <a:pt x="21" y="13"/>
                    </a:lnTo>
                    <a:lnTo>
                      <a:pt x="15" y="16"/>
                    </a:lnTo>
                    <a:lnTo>
                      <a:pt x="13" y="18"/>
                    </a:lnTo>
                    <a:lnTo>
                      <a:pt x="6" y="20"/>
                    </a:lnTo>
                    <a:lnTo>
                      <a:pt x="6" y="20"/>
                    </a:lnTo>
                    <a:lnTo>
                      <a:pt x="0" y="25"/>
                    </a:lnTo>
                    <a:lnTo>
                      <a:pt x="0" y="25"/>
                    </a:lnTo>
                    <a:lnTo>
                      <a:pt x="5" y="24"/>
                    </a:lnTo>
                    <a:lnTo>
                      <a:pt x="5" y="24"/>
                    </a:lnTo>
                    <a:lnTo>
                      <a:pt x="3" y="29"/>
                    </a:lnTo>
                    <a:lnTo>
                      <a:pt x="3" y="29"/>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1" name="Freeform 89"/>
              <p:cNvSpPr>
                <a:spLocks/>
              </p:cNvSpPr>
              <p:nvPr/>
            </p:nvSpPr>
            <p:spPr bwMode="auto">
              <a:xfrm>
                <a:off x="7191376" y="3159124"/>
                <a:ext cx="25400" cy="15875"/>
              </a:xfrm>
              <a:custGeom>
                <a:avLst/>
                <a:gdLst>
                  <a:gd name="T0" fmla="*/ 16 w 16"/>
                  <a:gd name="T1" fmla="*/ 0 h 10"/>
                  <a:gd name="T2" fmla="*/ 16 w 16"/>
                  <a:gd name="T3" fmla="*/ 0 h 10"/>
                  <a:gd name="T4" fmla="*/ 13 w 16"/>
                  <a:gd name="T5" fmla="*/ 5 h 10"/>
                  <a:gd name="T6" fmla="*/ 11 w 16"/>
                  <a:gd name="T7" fmla="*/ 8 h 10"/>
                  <a:gd name="T8" fmla="*/ 10 w 16"/>
                  <a:gd name="T9" fmla="*/ 9 h 10"/>
                  <a:gd name="T10" fmla="*/ 10 w 16"/>
                  <a:gd name="T11" fmla="*/ 9 h 10"/>
                  <a:gd name="T12" fmla="*/ 4 w 16"/>
                  <a:gd name="T13" fmla="*/ 10 h 10"/>
                  <a:gd name="T14" fmla="*/ 1 w 16"/>
                  <a:gd name="T15" fmla="*/ 10 h 10"/>
                  <a:gd name="T16" fmla="*/ 1 w 16"/>
                  <a:gd name="T17" fmla="*/ 10 h 10"/>
                  <a:gd name="T18" fmla="*/ 0 w 16"/>
                  <a:gd name="T19" fmla="*/ 9 h 10"/>
                  <a:gd name="T20" fmla="*/ 1 w 16"/>
                  <a:gd name="T21" fmla="*/ 7 h 10"/>
                  <a:gd name="T22" fmla="*/ 1 w 16"/>
                  <a:gd name="T23" fmla="*/ 7 h 10"/>
                  <a:gd name="T24" fmla="*/ 10 w 16"/>
                  <a:gd name="T25" fmla="*/ 1 h 10"/>
                  <a:gd name="T26" fmla="*/ 10 w 16"/>
                  <a:gd name="T27" fmla="*/ 1 h 10"/>
                  <a:gd name="T28" fmla="*/ 13 w 16"/>
                  <a:gd name="T29" fmla="*/ 0 h 10"/>
                  <a:gd name="T30" fmla="*/ 13 w 16"/>
                  <a:gd name="T31" fmla="*/ 0 h 10"/>
                  <a:gd name="T32" fmla="*/ 16 w 16"/>
                  <a:gd name="T33" fmla="*/ 0 h 10"/>
                  <a:gd name="T34" fmla="*/ 16 w 16"/>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0">
                    <a:moveTo>
                      <a:pt x="16" y="0"/>
                    </a:moveTo>
                    <a:lnTo>
                      <a:pt x="16" y="0"/>
                    </a:lnTo>
                    <a:lnTo>
                      <a:pt x="13" y="5"/>
                    </a:lnTo>
                    <a:lnTo>
                      <a:pt x="11" y="8"/>
                    </a:lnTo>
                    <a:lnTo>
                      <a:pt x="10" y="9"/>
                    </a:lnTo>
                    <a:lnTo>
                      <a:pt x="10" y="9"/>
                    </a:lnTo>
                    <a:lnTo>
                      <a:pt x="4" y="10"/>
                    </a:lnTo>
                    <a:lnTo>
                      <a:pt x="1" y="10"/>
                    </a:lnTo>
                    <a:lnTo>
                      <a:pt x="1" y="10"/>
                    </a:lnTo>
                    <a:lnTo>
                      <a:pt x="0" y="9"/>
                    </a:lnTo>
                    <a:lnTo>
                      <a:pt x="1" y="7"/>
                    </a:lnTo>
                    <a:lnTo>
                      <a:pt x="1" y="7"/>
                    </a:lnTo>
                    <a:lnTo>
                      <a:pt x="10" y="1"/>
                    </a:lnTo>
                    <a:lnTo>
                      <a:pt x="10" y="1"/>
                    </a:lnTo>
                    <a:lnTo>
                      <a:pt x="13" y="0"/>
                    </a:lnTo>
                    <a:lnTo>
                      <a:pt x="13" y="0"/>
                    </a:lnTo>
                    <a:lnTo>
                      <a:pt x="16" y="0"/>
                    </a:lnTo>
                    <a:lnTo>
                      <a:pt x="16"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2" name="Freeform 90"/>
              <p:cNvSpPr>
                <a:spLocks/>
              </p:cNvSpPr>
              <p:nvPr/>
            </p:nvSpPr>
            <p:spPr bwMode="auto">
              <a:xfrm>
                <a:off x="7245351" y="3101974"/>
                <a:ext cx="20638" cy="11113"/>
              </a:xfrm>
              <a:custGeom>
                <a:avLst/>
                <a:gdLst>
                  <a:gd name="T0" fmla="*/ 0 w 13"/>
                  <a:gd name="T1" fmla="*/ 3 h 7"/>
                  <a:gd name="T2" fmla="*/ 0 w 13"/>
                  <a:gd name="T3" fmla="*/ 3 h 7"/>
                  <a:gd name="T4" fmla="*/ 0 w 13"/>
                  <a:gd name="T5" fmla="*/ 2 h 7"/>
                  <a:gd name="T6" fmla="*/ 1 w 13"/>
                  <a:gd name="T7" fmla="*/ 0 h 7"/>
                  <a:gd name="T8" fmla="*/ 5 w 13"/>
                  <a:gd name="T9" fmla="*/ 0 h 7"/>
                  <a:gd name="T10" fmla="*/ 5 w 13"/>
                  <a:gd name="T11" fmla="*/ 0 h 7"/>
                  <a:gd name="T12" fmla="*/ 7 w 13"/>
                  <a:gd name="T13" fmla="*/ 2 h 7"/>
                  <a:gd name="T14" fmla="*/ 9 w 13"/>
                  <a:gd name="T15" fmla="*/ 3 h 7"/>
                  <a:gd name="T16" fmla="*/ 9 w 13"/>
                  <a:gd name="T17" fmla="*/ 3 h 7"/>
                  <a:gd name="T18" fmla="*/ 12 w 13"/>
                  <a:gd name="T19" fmla="*/ 4 h 7"/>
                  <a:gd name="T20" fmla="*/ 13 w 13"/>
                  <a:gd name="T21" fmla="*/ 5 h 7"/>
                  <a:gd name="T22" fmla="*/ 13 w 13"/>
                  <a:gd name="T23" fmla="*/ 5 h 7"/>
                  <a:gd name="T24" fmla="*/ 13 w 13"/>
                  <a:gd name="T25" fmla="*/ 5 h 7"/>
                  <a:gd name="T26" fmla="*/ 10 w 13"/>
                  <a:gd name="T27" fmla="*/ 7 h 7"/>
                  <a:gd name="T28" fmla="*/ 8 w 13"/>
                  <a:gd name="T29" fmla="*/ 7 h 7"/>
                  <a:gd name="T30" fmla="*/ 8 w 13"/>
                  <a:gd name="T31" fmla="*/ 7 h 7"/>
                  <a:gd name="T32" fmla="*/ 6 w 13"/>
                  <a:gd name="T33" fmla="*/ 6 h 7"/>
                  <a:gd name="T34" fmla="*/ 4 w 13"/>
                  <a:gd name="T35" fmla="*/ 5 h 7"/>
                  <a:gd name="T36" fmla="*/ 4 w 13"/>
                  <a:gd name="T37" fmla="*/ 5 h 7"/>
                  <a:gd name="T38" fmla="*/ 1 w 13"/>
                  <a:gd name="T39" fmla="*/ 4 h 7"/>
                  <a:gd name="T40" fmla="*/ 0 w 13"/>
                  <a:gd name="T41" fmla="*/ 4 h 7"/>
                  <a:gd name="T42" fmla="*/ 0 w 13"/>
                  <a:gd name="T43" fmla="*/ 3 h 7"/>
                  <a:gd name="T44" fmla="*/ 0 w 13"/>
                  <a:gd name="T4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7">
                    <a:moveTo>
                      <a:pt x="0" y="3"/>
                    </a:moveTo>
                    <a:lnTo>
                      <a:pt x="0" y="3"/>
                    </a:lnTo>
                    <a:lnTo>
                      <a:pt x="0" y="2"/>
                    </a:lnTo>
                    <a:lnTo>
                      <a:pt x="1" y="0"/>
                    </a:lnTo>
                    <a:lnTo>
                      <a:pt x="5" y="0"/>
                    </a:lnTo>
                    <a:lnTo>
                      <a:pt x="5" y="0"/>
                    </a:lnTo>
                    <a:lnTo>
                      <a:pt x="7" y="2"/>
                    </a:lnTo>
                    <a:lnTo>
                      <a:pt x="9" y="3"/>
                    </a:lnTo>
                    <a:lnTo>
                      <a:pt x="9" y="3"/>
                    </a:lnTo>
                    <a:lnTo>
                      <a:pt x="12" y="4"/>
                    </a:lnTo>
                    <a:lnTo>
                      <a:pt x="13" y="5"/>
                    </a:lnTo>
                    <a:lnTo>
                      <a:pt x="13" y="5"/>
                    </a:lnTo>
                    <a:lnTo>
                      <a:pt x="13" y="5"/>
                    </a:lnTo>
                    <a:lnTo>
                      <a:pt x="10" y="7"/>
                    </a:lnTo>
                    <a:lnTo>
                      <a:pt x="8" y="7"/>
                    </a:lnTo>
                    <a:lnTo>
                      <a:pt x="8" y="7"/>
                    </a:lnTo>
                    <a:lnTo>
                      <a:pt x="6" y="6"/>
                    </a:lnTo>
                    <a:lnTo>
                      <a:pt x="4" y="5"/>
                    </a:lnTo>
                    <a:lnTo>
                      <a:pt x="4" y="5"/>
                    </a:lnTo>
                    <a:lnTo>
                      <a:pt x="1" y="4"/>
                    </a:lnTo>
                    <a:lnTo>
                      <a:pt x="0" y="4"/>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3" name="Freeform 91"/>
              <p:cNvSpPr>
                <a:spLocks/>
              </p:cNvSpPr>
              <p:nvPr/>
            </p:nvSpPr>
            <p:spPr bwMode="auto">
              <a:xfrm>
                <a:off x="7267576" y="3082924"/>
                <a:ext cx="50800" cy="14288"/>
              </a:xfrm>
              <a:custGeom>
                <a:avLst/>
                <a:gdLst>
                  <a:gd name="T0" fmla="*/ 0 w 32"/>
                  <a:gd name="T1" fmla="*/ 8 h 9"/>
                  <a:gd name="T2" fmla="*/ 0 w 32"/>
                  <a:gd name="T3" fmla="*/ 8 h 9"/>
                  <a:gd name="T4" fmla="*/ 2 w 32"/>
                  <a:gd name="T5" fmla="*/ 8 h 9"/>
                  <a:gd name="T6" fmla="*/ 6 w 32"/>
                  <a:gd name="T7" fmla="*/ 8 h 9"/>
                  <a:gd name="T8" fmla="*/ 6 w 32"/>
                  <a:gd name="T9" fmla="*/ 8 h 9"/>
                  <a:gd name="T10" fmla="*/ 10 w 32"/>
                  <a:gd name="T11" fmla="*/ 7 h 9"/>
                  <a:gd name="T12" fmla="*/ 10 w 32"/>
                  <a:gd name="T13" fmla="*/ 7 h 9"/>
                  <a:gd name="T14" fmla="*/ 10 w 32"/>
                  <a:gd name="T15" fmla="*/ 8 h 9"/>
                  <a:gd name="T16" fmla="*/ 12 w 32"/>
                  <a:gd name="T17" fmla="*/ 9 h 9"/>
                  <a:gd name="T18" fmla="*/ 12 w 32"/>
                  <a:gd name="T19" fmla="*/ 9 h 9"/>
                  <a:gd name="T20" fmla="*/ 14 w 32"/>
                  <a:gd name="T21" fmla="*/ 9 h 9"/>
                  <a:gd name="T22" fmla="*/ 15 w 32"/>
                  <a:gd name="T23" fmla="*/ 8 h 9"/>
                  <a:gd name="T24" fmla="*/ 15 w 32"/>
                  <a:gd name="T25" fmla="*/ 7 h 9"/>
                  <a:gd name="T26" fmla="*/ 15 w 32"/>
                  <a:gd name="T27" fmla="*/ 7 h 9"/>
                  <a:gd name="T28" fmla="*/ 18 w 32"/>
                  <a:gd name="T29" fmla="*/ 7 h 9"/>
                  <a:gd name="T30" fmla="*/ 18 w 32"/>
                  <a:gd name="T31" fmla="*/ 7 h 9"/>
                  <a:gd name="T32" fmla="*/ 19 w 32"/>
                  <a:gd name="T33" fmla="*/ 8 h 9"/>
                  <a:gd name="T34" fmla="*/ 21 w 32"/>
                  <a:gd name="T35" fmla="*/ 8 h 9"/>
                  <a:gd name="T36" fmla="*/ 22 w 32"/>
                  <a:gd name="T37" fmla="*/ 9 h 9"/>
                  <a:gd name="T38" fmla="*/ 22 w 32"/>
                  <a:gd name="T39" fmla="*/ 9 h 9"/>
                  <a:gd name="T40" fmla="*/ 26 w 32"/>
                  <a:gd name="T41" fmla="*/ 7 h 9"/>
                  <a:gd name="T42" fmla="*/ 26 w 32"/>
                  <a:gd name="T43" fmla="*/ 7 h 9"/>
                  <a:gd name="T44" fmla="*/ 32 w 32"/>
                  <a:gd name="T45" fmla="*/ 7 h 9"/>
                  <a:gd name="T46" fmla="*/ 32 w 32"/>
                  <a:gd name="T47" fmla="*/ 7 h 9"/>
                  <a:gd name="T48" fmla="*/ 32 w 32"/>
                  <a:gd name="T49" fmla="*/ 7 h 9"/>
                  <a:gd name="T50" fmla="*/ 32 w 32"/>
                  <a:gd name="T51" fmla="*/ 6 h 9"/>
                  <a:gd name="T52" fmla="*/ 31 w 32"/>
                  <a:gd name="T53" fmla="*/ 3 h 9"/>
                  <a:gd name="T54" fmla="*/ 31 w 32"/>
                  <a:gd name="T55" fmla="*/ 3 h 9"/>
                  <a:gd name="T56" fmla="*/ 27 w 32"/>
                  <a:gd name="T57" fmla="*/ 1 h 9"/>
                  <a:gd name="T58" fmla="*/ 26 w 32"/>
                  <a:gd name="T59" fmla="*/ 1 h 9"/>
                  <a:gd name="T60" fmla="*/ 26 w 32"/>
                  <a:gd name="T61" fmla="*/ 1 h 9"/>
                  <a:gd name="T62" fmla="*/ 25 w 32"/>
                  <a:gd name="T63" fmla="*/ 1 h 9"/>
                  <a:gd name="T64" fmla="*/ 24 w 32"/>
                  <a:gd name="T65" fmla="*/ 0 h 9"/>
                  <a:gd name="T66" fmla="*/ 24 w 32"/>
                  <a:gd name="T67" fmla="*/ 0 h 9"/>
                  <a:gd name="T68" fmla="*/ 18 w 32"/>
                  <a:gd name="T69" fmla="*/ 0 h 9"/>
                  <a:gd name="T70" fmla="*/ 18 w 32"/>
                  <a:gd name="T71" fmla="*/ 0 h 9"/>
                  <a:gd name="T72" fmla="*/ 16 w 32"/>
                  <a:gd name="T73" fmla="*/ 1 h 9"/>
                  <a:gd name="T74" fmla="*/ 15 w 32"/>
                  <a:gd name="T75" fmla="*/ 1 h 9"/>
                  <a:gd name="T76" fmla="*/ 15 w 32"/>
                  <a:gd name="T77" fmla="*/ 1 h 9"/>
                  <a:gd name="T78" fmla="*/ 14 w 32"/>
                  <a:gd name="T79" fmla="*/ 2 h 9"/>
                  <a:gd name="T80" fmla="*/ 11 w 32"/>
                  <a:gd name="T81" fmla="*/ 3 h 9"/>
                  <a:gd name="T82" fmla="*/ 11 w 32"/>
                  <a:gd name="T83" fmla="*/ 3 h 9"/>
                  <a:gd name="T84" fmla="*/ 7 w 32"/>
                  <a:gd name="T85" fmla="*/ 2 h 9"/>
                  <a:gd name="T86" fmla="*/ 7 w 32"/>
                  <a:gd name="T87" fmla="*/ 2 h 9"/>
                  <a:gd name="T88" fmla="*/ 3 w 32"/>
                  <a:gd name="T89" fmla="*/ 4 h 9"/>
                  <a:gd name="T90" fmla="*/ 1 w 32"/>
                  <a:gd name="T91" fmla="*/ 6 h 9"/>
                  <a:gd name="T92" fmla="*/ 0 w 32"/>
                  <a:gd name="T93" fmla="*/ 8 h 9"/>
                  <a:gd name="T94" fmla="*/ 0 w 32"/>
                  <a:gd name="T9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9">
                    <a:moveTo>
                      <a:pt x="0" y="8"/>
                    </a:moveTo>
                    <a:lnTo>
                      <a:pt x="0" y="8"/>
                    </a:lnTo>
                    <a:lnTo>
                      <a:pt x="2" y="8"/>
                    </a:lnTo>
                    <a:lnTo>
                      <a:pt x="6" y="8"/>
                    </a:lnTo>
                    <a:lnTo>
                      <a:pt x="6" y="8"/>
                    </a:lnTo>
                    <a:lnTo>
                      <a:pt x="10" y="7"/>
                    </a:lnTo>
                    <a:lnTo>
                      <a:pt x="10" y="7"/>
                    </a:lnTo>
                    <a:lnTo>
                      <a:pt x="10" y="8"/>
                    </a:lnTo>
                    <a:lnTo>
                      <a:pt x="12" y="9"/>
                    </a:lnTo>
                    <a:lnTo>
                      <a:pt x="12" y="9"/>
                    </a:lnTo>
                    <a:lnTo>
                      <a:pt x="14" y="9"/>
                    </a:lnTo>
                    <a:lnTo>
                      <a:pt x="15" y="8"/>
                    </a:lnTo>
                    <a:lnTo>
                      <a:pt x="15" y="7"/>
                    </a:lnTo>
                    <a:lnTo>
                      <a:pt x="15" y="7"/>
                    </a:lnTo>
                    <a:lnTo>
                      <a:pt x="18" y="7"/>
                    </a:lnTo>
                    <a:lnTo>
                      <a:pt x="18" y="7"/>
                    </a:lnTo>
                    <a:lnTo>
                      <a:pt x="19" y="8"/>
                    </a:lnTo>
                    <a:lnTo>
                      <a:pt x="21" y="8"/>
                    </a:lnTo>
                    <a:lnTo>
                      <a:pt x="22" y="9"/>
                    </a:lnTo>
                    <a:lnTo>
                      <a:pt x="22" y="9"/>
                    </a:lnTo>
                    <a:lnTo>
                      <a:pt x="26" y="7"/>
                    </a:lnTo>
                    <a:lnTo>
                      <a:pt x="26" y="7"/>
                    </a:lnTo>
                    <a:lnTo>
                      <a:pt x="32" y="7"/>
                    </a:lnTo>
                    <a:lnTo>
                      <a:pt x="32" y="7"/>
                    </a:lnTo>
                    <a:lnTo>
                      <a:pt x="32" y="7"/>
                    </a:lnTo>
                    <a:lnTo>
                      <a:pt x="32" y="6"/>
                    </a:lnTo>
                    <a:lnTo>
                      <a:pt x="31" y="3"/>
                    </a:lnTo>
                    <a:lnTo>
                      <a:pt x="31" y="3"/>
                    </a:lnTo>
                    <a:lnTo>
                      <a:pt x="27" y="1"/>
                    </a:lnTo>
                    <a:lnTo>
                      <a:pt x="26" y="1"/>
                    </a:lnTo>
                    <a:lnTo>
                      <a:pt x="26" y="1"/>
                    </a:lnTo>
                    <a:lnTo>
                      <a:pt x="25" y="1"/>
                    </a:lnTo>
                    <a:lnTo>
                      <a:pt x="24" y="0"/>
                    </a:lnTo>
                    <a:lnTo>
                      <a:pt x="24" y="0"/>
                    </a:lnTo>
                    <a:lnTo>
                      <a:pt x="18" y="0"/>
                    </a:lnTo>
                    <a:lnTo>
                      <a:pt x="18" y="0"/>
                    </a:lnTo>
                    <a:lnTo>
                      <a:pt x="16" y="1"/>
                    </a:lnTo>
                    <a:lnTo>
                      <a:pt x="15" y="1"/>
                    </a:lnTo>
                    <a:lnTo>
                      <a:pt x="15" y="1"/>
                    </a:lnTo>
                    <a:lnTo>
                      <a:pt x="14" y="2"/>
                    </a:lnTo>
                    <a:lnTo>
                      <a:pt x="11" y="3"/>
                    </a:lnTo>
                    <a:lnTo>
                      <a:pt x="11" y="3"/>
                    </a:lnTo>
                    <a:lnTo>
                      <a:pt x="7" y="2"/>
                    </a:lnTo>
                    <a:lnTo>
                      <a:pt x="7" y="2"/>
                    </a:lnTo>
                    <a:lnTo>
                      <a:pt x="3" y="4"/>
                    </a:lnTo>
                    <a:lnTo>
                      <a:pt x="1" y="6"/>
                    </a:lnTo>
                    <a:lnTo>
                      <a:pt x="0" y="8"/>
                    </a:lnTo>
                    <a:lnTo>
                      <a:pt x="0" y="8"/>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4" name="Freeform 92"/>
              <p:cNvSpPr>
                <a:spLocks/>
              </p:cNvSpPr>
              <p:nvPr/>
            </p:nvSpPr>
            <p:spPr bwMode="auto">
              <a:xfrm>
                <a:off x="7269163" y="3100386"/>
                <a:ext cx="46038" cy="23813"/>
              </a:xfrm>
              <a:custGeom>
                <a:avLst/>
                <a:gdLst>
                  <a:gd name="T0" fmla="*/ 0 w 29"/>
                  <a:gd name="T1" fmla="*/ 8 h 15"/>
                  <a:gd name="T2" fmla="*/ 0 w 29"/>
                  <a:gd name="T3" fmla="*/ 8 h 15"/>
                  <a:gd name="T4" fmla="*/ 0 w 29"/>
                  <a:gd name="T5" fmla="*/ 5 h 15"/>
                  <a:gd name="T6" fmla="*/ 1 w 29"/>
                  <a:gd name="T7" fmla="*/ 4 h 15"/>
                  <a:gd name="T8" fmla="*/ 2 w 29"/>
                  <a:gd name="T9" fmla="*/ 4 h 15"/>
                  <a:gd name="T10" fmla="*/ 2 w 29"/>
                  <a:gd name="T11" fmla="*/ 4 h 15"/>
                  <a:gd name="T12" fmla="*/ 7 w 29"/>
                  <a:gd name="T13" fmla="*/ 3 h 15"/>
                  <a:gd name="T14" fmla="*/ 11 w 29"/>
                  <a:gd name="T15" fmla="*/ 1 h 15"/>
                  <a:gd name="T16" fmla="*/ 11 w 29"/>
                  <a:gd name="T17" fmla="*/ 1 h 15"/>
                  <a:gd name="T18" fmla="*/ 21 w 29"/>
                  <a:gd name="T19" fmla="*/ 0 h 15"/>
                  <a:gd name="T20" fmla="*/ 21 w 29"/>
                  <a:gd name="T21" fmla="*/ 0 h 15"/>
                  <a:gd name="T22" fmla="*/ 26 w 29"/>
                  <a:gd name="T23" fmla="*/ 0 h 15"/>
                  <a:gd name="T24" fmla="*/ 28 w 29"/>
                  <a:gd name="T25" fmla="*/ 0 h 15"/>
                  <a:gd name="T26" fmla="*/ 29 w 29"/>
                  <a:gd name="T27" fmla="*/ 1 h 15"/>
                  <a:gd name="T28" fmla="*/ 29 w 29"/>
                  <a:gd name="T29" fmla="*/ 1 h 15"/>
                  <a:gd name="T30" fmla="*/ 28 w 29"/>
                  <a:gd name="T31" fmla="*/ 3 h 15"/>
                  <a:gd name="T32" fmla="*/ 25 w 29"/>
                  <a:gd name="T33" fmla="*/ 4 h 15"/>
                  <a:gd name="T34" fmla="*/ 25 w 29"/>
                  <a:gd name="T35" fmla="*/ 4 h 15"/>
                  <a:gd name="T36" fmla="*/ 20 w 29"/>
                  <a:gd name="T37" fmla="*/ 4 h 15"/>
                  <a:gd name="T38" fmla="*/ 20 w 29"/>
                  <a:gd name="T39" fmla="*/ 4 h 15"/>
                  <a:gd name="T40" fmla="*/ 17 w 29"/>
                  <a:gd name="T41" fmla="*/ 5 h 15"/>
                  <a:gd name="T42" fmla="*/ 17 w 29"/>
                  <a:gd name="T43" fmla="*/ 6 h 15"/>
                  <a:gd name="T44" fmla="*/ 17 w 29"/>
                  <a:gd name="T45" fmla="*/ 6 h 15"/>
                  <a:gd name="T46" fmla="*/ 24 w 29"/>
                  <a:gd name="T47" fmla="*/ 7 h 15"/>
                  <a:gd name="T48" fmla="*/ 24 w 29"/>
                  <a:gd name="T49" fmla="*/ 7 h 15"/>
                  <a:gd name="T50" fmla="*/ 24 w 29"/>
                  <a:gd name="T51" fmla="*/ 8 h 15"/>
                  <a:gd name="T52" fmla="*/ 24 w 29"/>
                  <a:gd name="T53" fmla="*/ 11 h 15"/>
                  <a:gd name="T54" fmla="*/ 24 w 29"/>
                  <a:gd name="T55" fmla="*/ 11 h 15"/>
                  <a:gd name="T56" fmla="*/ 22 w 29"/>
                  <a:gd name="T57" fmla="*/ 12 h 15"/>
                  <a:gd name="T58" fmla="*/ 18 w 29"/>
                  <a:gd name="T59" fmla="*/ 13 h 15"/>
                  <a:gd name="T60" fmla="*/ 18 w 29"/>
                  <a:gd name="T61" fmla="*/ 13 h 15"/>
                  <a:gd name="T62" fmla="*/ 16 w 29"/>
                  <a:gd name="T63" fmla="*/ 13 h 15"/>
                  <a:gd name="T64" fmla="*/ 15 w 29"/>
                  <a:gd name="T65" fmla="*/ 13 h 15"/>
                  <a:gd name="T66" fmla="*/ 15 w 29"/>
                  <a:gd name="T67" fmla="*/ 13 h 15"/>
                  <a:gd name="T68" fmla="*/ 13 w 29"/>
                  <a:gd name="T69" fmla="*/ 14 h 15"/>
                  <a:gd name="T70" fmla="*/ 9 w 29"/>
                  <a:gd name="T71" fmla="*/ 15 h 15"/>
                  <a:gd name="T72" fmla="*/ 9 w 29"/>
                  <a:gd name="T73" fmla="*/ 15 h 15"/>
                  <a:gd name="T74" fmla="*/ 7 w 29"/>
                  <a:gd name="T75" fmla="*/ 14 h 15"/>
                  <a:gd name="T76" fmla="*/ 6 w 29"/>
                  <a:gd name="T77" fmla="*/ 14 h 15"/>
                  <a:gd name="T78" fmla="*/ 5 w 29"/>
                  <a:gd name="T79" fmla="*/ 12 h 15"/>
                  <a:gd name="T80" fmla="*/ 5 w 29"/>
                  <a:gd name="T81" fmla="*/ 12 h 15"/>
                  <a:gd name="T82" fmla="*/ 1 w 29"/>
                  <a:gd name="T83" fmla="*/ 12 h 15"/>
                  <a:gd name="T84" fmla="*/ 1 w 29"/>
                  <a:gd name="T85" fmla="*/ 12 h 15"/>
                  <a:gd name="T86" fmla="*/ 0 w 29"/>
                  <a:gd name="T87" fmla="*/ 8 h 15"/>
                  <a:gd name="T88" fmla="*/ 0 w 29"/>
                  <a:gd name="T8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 h="15">
                    <a:moveTo>
                      <a:pt x="0" y="8"/>
                    </a:moveTo>
                    <a:lnTo>
                      <a:pt x="0" y="8"/>
                    </a:lnTo>
                    <a:lnTo>
                      <a:pt x="0" y="5"/>
                    </a:lnTo>
                    <a:lnTo>
                      <a:pt x="1" y="4"/>
                    </a:lnTo>
                    <a:lnTo>
                      <a:pt x="2" y="4"/>
                    </a:lnTo>
                    <a:lnTo>
                      <a:pt x="2" y="4"/>
                    </a:lnTo>
                    <a:lnTo>
                      <a:pt x="7" y="3"/>
                    </a:lnTo>
                    <a:lnTo>
                      <a:pt x="11" y="1"/>
                    </a:lnTo>
                    <a:lnTo>
                      <a:pt x="11" y="1"/>
                    </a:lnTo>
                    <a:lnTo>
                      <a:pt x="21" y="0"/>
                    </a:lnTo>
                    <a:lnTo>
                      <a:pt x="21" y="0"/>
                    </a:lnTo>
                    <a:lnTo>
                      <a:pt x="26" y="0"/>
                    </a:lnTo>
                    <a:lnTo>
                      <a:pt x="28" y="0"/>
                    </a:lnTo>
                    <a:lnTo>
                      <a:pt x="29" y="1"/>
                    </a:lnTo>
                    <a:lnTo>
                      <a:pt x="29" y="1"/>
                    </a:lnTo>
                    <a:lnTo>
                      <a:pt x="28" y="3"/>
                    </a:lnTo>
                    <a:lnTo>
                      <a:pt x="25" y="4"/>
                    </a:lnTo>
                    <a:lnTo>
                      <a:pt x="25" y="4"/>
                    </a:lnTo>
                    <a:lnTo>
                      <a:pt x="20" y="4"/>
                    </a:lnTo>
                    <a:lnTo>
                      <a:pt x="20" y="4"/>
                    </a:lnTo>
                    <a:lnTo>
                      <a:pt x="17" y="5"/>
                    </a:lnTo>
                    <a:lnTo>
                      <a:pt x="17" y="6"/>
                    </a:lnTo>
                    <a:lnTo>
                      <a:pt x="17" y="6"/>
                    </a:lnTo>
                    <a:lnTo>
                      <a:pt x="24" y="7"/>
                    </a:lnTo>
                    <a:lnTo>
                      <a:pt x="24" y="7"/>
                    </a:lnTo>
                    <a:lnTo>
                      <a:pt x="24" y="8"/>
                    </a:lnTo>
                    <a:lnTo>
                      <a:pt x="24" y="11"/>
                    </a:lnTo>
                    <a:lnTo>
                      <a:pt x="24" y="11"/>
                    </a:lnTo>
                    <a:lnTo>
                      <a:pt x="22" y="12"/>
                    </a:lnTo>
                    <a:lnTo>
                      <a:pt x="18" y="13"/>
                    </a:lnTo>
                    <a:lnTo>
                      <a:pt x="18" y="13"/>
                    </a:lnTo>
                    <a:lnTo>
                      <a:pt x="16" y="13"/>
                    </a:lnTo>
                    <a:lnTo>
                      <a:pt x="15" y="13"/>
                    </a:lnTo>
                    <a:lnTo>
                      <a:pt x="15" y="13"/>
                    </a:lnTo>
                    <a:lnTo>
                      <a:pt x="13" y="14"/>
                    </a:lnTo>
                    <a:lnTo>
                      <a:pt x="9" y="15"/>
                    </a:lnTo>
                    <a:lnTo>
                      <a:pt x="9" y="15"/>
                    </a:lnTo>
                    <a:lnTo>
                      <a:pt x="7" y="14"/>
                    </a:lnTo>
                    <a:lnTo>
                      <a:pt x="6" y="14"/>
                    </a:lnTo>
                    <a:lnTo>
                      <a:pt x="5" y="12"/>
                    </a:lnTo>
                    <a:lnTo>
                      <a:pt x="5" y="12"/>
                    </a:lnTo>
                    <a:lnTo>
                      <a:pt x="1" y="12"/>
                    </a:lnTo>
                    <a:lnTo>
                      <a:pt x="1" y="12"/>
                    </a:lnTo>
                    <a:lnTo>
                      <a:pt x="0" y="8"/>
                    </a:lnTo>
                    <a:lnTo>
                      <a:pt x="0" y="8"/>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5" name="Freeform 93"/>
              <p:cNvSpPr>
                <a:spLocks/>
              </p:cNvSpPr>
              <p:nvPr/>
            </p:nvSpPr>
            <p:spPr bwMode="auto">
              <a:xfrm>
                <a:off x="7248526" y="3135311"/>
                <a:ext cx="17463" cy="7938"/>
              </a:xfrm>
              <a:custGeom>
                <a:avLst/>
                <a:gdLst>
                  <a:gd name="T0" fmla="*/ 0 w 11"/>
                  <a:gd name="T1" fmla="*/ 2 h 5"/>
                  <a:gd name="T2" fmla="*/ 0 w 11"/>
                  <a:gd name="T3" fmla="*/ 2 h 5"/>
                  <a:gd name="T4" fmla="*/ 2 w 11"/>
                  <a:gd name="T5" fmla="*/ 1 h 5"/>
                  <a:gd name="T6" fmla="*/ 5 w 11"/>
                  <a:gd name="T7" fmla="*/ 0 h 5"/>
                  <a:gd name="T8" fmla="*/ 5 w 11"/>
                  <a:gd name="T9" fmla="*/ 0 h 5"/>
                  <a:gd name="T10" fmla="*/ 8 w 11"/>
                  <a:gd name="T11" fmla="*/ 1 h 5"/>
                  <a:gd name="T12" fmla="*/ 11 w 11"/>
                  <a:gd name="T13" fmla="*/ 2 h 5"/>
                  <a:gd name="T14" fmla="*/ 11 w 11"/>
                  <a:gd name="T15" fmla="*/ 2 h 5"/>
                  <a:gd name="T16" fmla="*/ 11 w 11"/>
                  <a:gd name="T17" fmla="*/ 3 h 5"/>
                  <a:gd name="T18" fmla="*/ 11 w 11"/>
                  <a:gd name="T19" fmla="*/ 3 h 5"/>
                  <a:gd name="T20" fmla="*/ 6 w 11"/>
                  <a:gd name="T21" fmla="*/ 5 h 5"/>
                  <a:gd name="T22" fmla="*/ 6 w 11"/>
                  <a:gd name="T23" fmla="*/ 5 h 5"/>
                  <a:gd name="T24" fmla="*/ 3 w 11"/>
                  <a:gd name="T25" fmla="*/ 3 h 5"/>
                  <a:gd name="T26" fmla="*/ 0 w 11"/>
                  <a:gd name="T27" fmla="*/ 2 h 5"/>
                  <a:gd name="T28" fmla="*/ 0 w 11"/>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5">
                    <a:moveTo>
                      <a:pt x="0" y="2"/>
                    </a:moveTo>
                    <a:lnTo>
                      <a:pt x="0" y="2"/>
                    </a:lnTo>
                    <a:lnTo>
                      <a:pt x="2" y="1"/>
                    </a:lnTo>
                    <a:lnTo>
                      <a:pt x="5" y="0"/>
                    </a:lnTo>
                    <a:lnTo>
                      <a:pt x="5" y="0"/>
                    </a:lnTo>
                    <a:lnTo>
                      <a:pt x="8" y="1"/>
                    </a:lnTo>
                    <a:lnTo>
                      <a:pt x="11" y="2"/>
                    </a:lnTo>
                    <a:lnTo>
                      <a:pt x="11" y="2"/>
                    </a:lnTo>
                    <a:lnTo>
                      <a:pt x="11" y="3"/>
                    </a:lnTo>
                    <a:lnTo>
                      <a:pt x="11" y="3"/>
                    </a:lnTo>
                    <a:lnTo>
                      <a:pt x="6" y="5"/>
                    </a:lnTo>
                    <a:lnTo>
                      <a:pt x="6" y="5"/>
                    </a:lnTo>
                    <a:lnTo>
                      <a:pt x="3" y="3"/>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6" name="Freeform 94"/>
              <p:cNvSpPr>
                <a:spLocks/>
              </p:cNvSpPr>
              <p:nvPr/>
            </p:nvSpPr>
            <p:spPr bwMode="auto">
              <a:xfrm>
                <a:off x="7215188" y="3136899"/>
                <a:ext cx="152400" cy="69850"/>
              </a:xfrm>
              <a:custGeom>
                <a:avLst/>
                <a:gdLst>
                  <a:gd name="T0" fmla="*/ 18 w 96"/>
                  <a:gd name="T1" fmla="*/ 7 h 44"/>
                  <a:gd name="T2" fmla="*/ 26 w 96"/>
                  <a:gd name="T3" fmla="*/ 8 h 44"/>
                  <a:gd name="T4" fmla="*/ 35 w 96"/>
                  <a:gd name="T5" fmla="*/ 12 h 44"/>
                  <a:gd name="T6" fmla="*/ 40 w 96"/>
                  <a:gd name="T7" fmla="*/ 13 h 44"/>
                  <a:gd name="T8" fmla="*/ 43 w 96"/>
                  <a:gd name="T9" fmla="*/ 16 h 44"/>
                  <a:gd name="T10" fmla="*/ 47 w 96"/>
                  <a:gd name="T11" fmla="*/ 19 h 44"/>
                  <a:gd name="T12" fmla="*/ 50 w 96"/>
                  <a:gd name="T13" fmla="*/ 24 h 44"/>
                  <a:gd name="T14" fmla="*/ 67 w 96"/>
                  <a:gd name="T15" fmla="*/ 24 h 44"/>
                  <a:gd name="T16" fmla="*/ 68 w 96"/>
                  <a:gd name="T17" fmla="*/ 21 h 44"/>
                  <a:gd name="T18" fmla="*/ 59 w 96"/>
                  <a:gd name="T19" fmla="*/ 17 h 44"/>
                  <a:gd name="T20" fmla="*/ 58 w 96"/>
                  <a:gd name="T21" fmla="*/ 12 h 44"/>
                  <a:gd name="T22" fmla="*/ 55 w 96"/>
                  <a:gd name="T23" fmla="*/ 9 h 44"/>
                  <a:gd name="T24" fmla="*/ 58 w 96"/>
                  <a:gd name="T25" fmla="*/ 7 h 44"/>
                  <a:gd name="T26" fmla="*/ 63 w 96"/>
                  <a:gd name="T27" fmla="*/ 2 h 44"/>
                  <a:gd name="T28" fmla="*/ 68 w 96"/>
                  <a:gd name="T29" fmla="*/ 1 h 44"/>
                  <a:gd name="T30" fmla="*/ 71 w 96"/>
                  <a:gd name="T31" fmla="*/ 4 h 44"/>
                  <a:gd name="T32" fmla="*/ 70 w 96"/>
                  <a:gd name="T33" fmla="*/ 7 h 44"/>
                  <a:gd name="T34" fmla="*/ 74 w 96"/>
                  <a:gd name="T35" fmla="*/ 12 h 44"/>
                  <a:gd name="T36" fmla="*/ 72 w 96"/>
                  <a:gd name="T37" fmla="*/ 13 h 44"/>
                  <a:gd name="T38" fmla="*/ 72 w 96"/>
                  <a:gd name="T39" fmla="*/ 15 h 44"/>
                  <a:gd name="T40" fmla="*/ 76 w 96"/>
                  <a:gd name="T41" fmla="*/ 17 h 44"/>
                  <a:gd name="T42" fmla="*/ 82 w 96"/>
                  <a:gd name="T43" fmla="*/ 19 h 44"/>
                  <a:gd name="T44" fmla="*/ 86 w 96"/>
                  <a:gd name="T45" fmla="*/ 15 h 44"/>
                  <a:gd name="T46" fmla="*/ 92 w 96"/>
                  <a:gd name="T47" fmla="*/ 16 h 44"/>
                  <a:gd name="T48" fmla="*/ 96 w 96"/>
                  <a:gd name="T49" fmla="*/ 23 h 44"/>
                  <a:gd name="T50" fmla="*/ 92 w 96"/>
                  <a:gd name="T51" fmla="*/ 28 h 44"/>
                  <a:gd name="T52" fmla="*/ 82 w 96"/>
                  <a:gd name="T53" fmla="*/ 35 h 44"/>
                  <a:gd name="T54" fmla="*/ 78 w 96"/>
                  <a:gd name="T55" fmla="*/ 33 h 44"/>
                  <a:gd name="T56" fmla="*/ 75 w 96"/>
                  <a:gd name="T57" fmla="*/ 35 h 44"/>
                  <a:gd name="T58" fmla="*/ 68 w 96"/>
                  <a:gd name="T59" fmla="*/ 32 h 44"/>
                  <a:gd name="T60" fmla="*/ 64 w 96"/>
                  <a:gd name="T61" fmla="*/ 35 h 44"/>
                  <a:gd name="T62" fmla="*/ 50 w 96"/>
                  <a:gd name="T63" fmla="*/ 43 h 44"/>
                  <a:gd name="T64" fmla="*/ 31 w 96"/>
                  <a:gd name="T65" fmla="*/ 43 h 44"/>
                  <a:gd name="T66" fmla="*/ 24 w 96"/>
                  <a:gd name="T67" fmla="*/ 40 h 44"/>
                  <a:gd name="T68" fmla="*/ 35 w 96"/>
                  <a:gd name="T69" fmla="*/ 36 h 44"/>
                  <a:gd name="T70" fmla="*/ 39 w 96"/>
                  <a:gd name="T71" fmla="*/ 35 h 44"/>
                  <a:gd name="T72" fmla="*/ 48 w 96"/>
                  <a:gd name="T73" fmla="*/ 35 h 44"/>
                  <a:gd name="T74" fmla="*/ 52 w 96"/>
                  <a:gd name="T75" fmla="*/ 30 h 44"/>
                  <a:gd name="T76" fmla="*/ 41 w 96"/>
                  <a:gd name="T77" fmla="*/ 31 h 44"/>
                  <a:gd name="T78" fmla="*/ 36 w 96"/>
                  <a:gd name="T79" fmla="*/ 31 h 44"/>
                  <a:gd name="T80" fmla="*/ 34 w 96"/>
                  <a:gd name="T81" fmla="*/ 32 h 44"/>
                  <a:gd name="T82" fmla="*/ 29 w 96"/>
                  <a:gd name="T83" fmla="*/ 29 h 44"/>
                  <a:gd name="T84" fmla="*/ 29 w 96"/>
                  <a:gd name="T85" fmla="*/ 27 h 44"/>
                  <a:gd name="T86" fmla="*/ 26 w 96"/>
                  <a:gd name="T87" fmla="*/ 28 h 44"/>
                  <a:gd name="T88" fmla="*/ 25 w 96"/>
                  <a:gd name="T89" fmla="*/ 31 h 44"/>
                  <a:gd name="T90" fmla="*/ 24 w 96"/>
                  <a:gd name="T91" fmla="*/ 32 h 44"/>
                  <a:gd name="T92" fmla="*/ 18 w 96"/>
                  <a:gd name="T93" fmla="*/ 31 h 44"/>
                  <a:gd name="T94" fmla="*/ 17 w 96"/>
                  <a:gd name="T95" fmla="*/ 30 h 44"/>
                  <a:gd name="T96" fmla="*/ 16 w 96"/>
                  <a:gd name="T97" fmla="*/ 32 h 44"/>
                  <a:gd name="T98" fmla="*/ 12 w 96"/>
                  <a:gd name="T99" fmla="*/ 32 h 44"/>
                  <a:gd name="T100" fmla="*/ 8 w 96"/>
                  <a:gd name="T101" fmla="*/ 30 h 44"/>
                  <a:gd name="T102" fmla="*/ 0 w 96"/>
                  <a:gd name="T103" fmla="*/ 27 h 44"/>
                  <a:gd name="T104" fmla="*/ 4 w 96"/>
                  <a:gd name="T105" fmla="*/ 25 h 44"/>
                  <a:gd name="T106" fmla="*/ 16 w 96"/>
                  <a:gd name="T107" fmla="*/ 24 h 44"/>
                  <a:gd name="T108" fmla="*/ 17 w 96"/>
                  <a:gd name="T109" fmla="*/ 22 h 44"/>
                  <a:gd name="T110" fmla="*/ 3 w 96"/>
                  <a:gd name="T111" fmla="*/ 23 h 44"/>
                  <a:gd name="T112" fmla="*/ 4 w 96"/>
                  <a:gd name="T113" fmla="*/ 20 h 44"/>
                  <a:gd name="T114" fmla="*/ 12 w 96"/>
                  <a:gd name="T115" fmla="*/ 20 h 44"/>
                  <a:gd name="T116" fmla="*/ 20 w 96"/>
                  <a:gd name="T117" fmla="*/ 19 h 44"/>
                  <a:gd name="T118" fmla="*/ 7 w 96"/>
                  <a:gd name="T119" fmla="*/ 15 h 44"/>
                  <a:gd name="T120" fmla="*/ 11 w 96"/>
                  <a:gd name="T121" fmla="*/ 13 h 44"/>
                  <a:gd name="T122" fmla="*/ 17 w 96"/>
                  <a:gd name="T123"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44">
                    <a:moveTo>
                      <a:pt x="13" y="10"/>
                    </a:moveTo>
                    <a:lnTo>
                      <a:pt x="13" y="10"/>
                    </a:lnTo>
                    <a:lnTo>
                      <a:pt x="15" y="8"/>
                    </a:lnTo>
                    <a:lnTo>
                      <a:pt x="18" y="7"/>
                    </a:lnTo>
                    <a:lnTo>
                      <a:pt x="18" y="7"/>
                    </a:lnTo>
                    <a:lnTo>
                      <a:pt x="25" y="7"/>
                    </a:lnTo>
                    <a:lnTo>
                      <a:pt x="25" y="7"/>
                    </a:lnTo>
                    <a:lnTo>
                      <a:pt x="26" y="8"/>
                    </a:lnTo>
                    <a:lnTo>
                      <a:pt x="26" y="8"/>
                    </a:lnTo>
                    <a:lnTo>
                      <a:pt x="27" y="13"/>
                    </a:lnTo>
                    <a:lnTo>
                      <a:pt x="27" y="13"/>
                    </a:lnTo>
                    <a:lnTo>
                      <a:pt x="35" y="12"/>
                    </a:lnTo>
                    <a:lnTo>
                      <a:pt x="35" y="12"/>
                    </a:lnTo>
                    <a:lnTo>
                      <a:pt x="39" y="13"/>
                    </a:lnTo>
                    <a:lnTo>
                      <a:pt x="40" y="13"/>
                    </a:lnTo>
                    <a:lnTo>
                      <a:pt x="40" y="13"/>
                    </a:lnTo>
                    <a:lnTo>
                      <a:pt x="40" y="15"/>
                    </a:lnTo>
                    <a:lnTo>
                      <a:pt x="40" y="15"/>
                    </a:lnTo>
                    <a:lnTo>
                      <a:pt x="43" y="16"/>
                    </a:lnTo>
                    <a:lnTo>
                      <a:pt x="43" y="16"/>
                    </a:lnTo>
                    <a:lnTo>
                      <a:pt x="44" y="16"/>
                    </a:lnTo>
                    <a:lnTo>
                      <a:pt x="45" y="17"/>
                    </a:lnTo>
                    <a:lnTo>
                      <a:pt x="47" y="19"/>
                    </a:lnTo>
                    <a:lnTo>
                      <a:pt x="47" y="19"/>
                    </a:lnTo>
                    <a:lnTo>
                      <a:pt x="48" y="22"/>
                    </a:lnTo>
                    <a:lnTo>
                      <a:pt x="48" y="24"/>
                    </a:lnTo>
                    <a:lnTo>
                      <a:pt x="48" y="24"/>
                    </a:lnTo>
                    <a:lnTo>
                      <a:pt x="50" y="24"/>
                    </a:lnTo>
                    <a:lnTo>
                      <a:pt x="54" y="24"/>
                    </a:lnTo>
                    <a:lnTo>
                      <a:pt x="54" y="24"/>
                    </a:lnTo>
                    <a:lnTo>
                      <a:pt x="62" y="24"/>
                    </a:lnTo>
                    <a:lnTo>
                      <a:pt x="67" y="24"/>
                    </a:lnTo>
                    <a:lnTo>
                      <a:pt x="67" y="24"/>
                    </a:lnTo>
                    <a:lnTo>
                      <a:pt x="68" y="23"/>
                    </a:lnTo>
                    <a:lnTo>
                      <a:pt x="68" y="21"/>
                    </a:lnTo>
                    <a:lnTo>
                      <a:pt x="68" y="21"/>
                    </a:lnTo>
                    <a:lnTo>
                      <a:pt x="63" y="20"/>
                    </a:lnTo>
                    <a:lnTo>
                      <a:pt x="63" y="20"/>
                    </a:lnTo>
                    <a:lnTo>
                      <a:pt x="59" y="17"/>
                    </a:lnTo>
                    <a:lnTo>
                      <a:pt x="59" y="17"/>
                    </a:lnTo>
                    <a:lnTo>
                      <a:pt x="64" y="14"/>
                    </a:lnTo>
                    <a:lnTo>
                      <a:pt x="64" y="14"/>
                    </a:lnTo>
                    <a:lnTo>
                      <a:pt x="62" y="13"/>
                    </a:lnTo>
                    <a:lnTo>
                      <a:pt x="58" y="12"/>
                    </a:lnTo>
                    <a:lnTo>
                      <a:pt x="58" y="12"/>
                    </a:lnTo>
                    <a:lnTo>
                      <a:pt x="55" y="10"/>
                    </a:lnTo>
                    <a:lnTo>
                      <a:pt x="55" y="10"/>
                    </a:lnTo>
                    <a:lnTo>
                      <a:pt x="55" y="9"/>
                    </a:lnTo>
                    <a:lnTo>
                      <a:pt x="55" y="8"/>
                    </a:lnTo>
                    <a:lnTo>
                      <a:pt x="55" y="8"/>
                    </a:lnTo>
                    <a:lnTo>
                      <a:pt x="58" y="7"/>
                    </a:lnTo>
                    <a:lnTo>
                      <a:pt x="58" y="7"/>
                    </a:lnTo>
                    <a:lnTo>
                      <a:pt x="62" y="7"/>
                    </a:lnTo>
                    <a:lnTo>
                      <a:pt x="62" y="7"/>
                    </a:lnTo>
                    <a:lnTo>
                      <a:pt x="63" y="5"/>
                    </a:lnTo>
                    <a:lnTo>
                      <a:pt x="63" y="2"/>
                    </a:lnTo>
                    <a:lnTo>
                      <a:pt x="64" y="1"/>
                    </a:lnTo>
                    <a:lnTo>
                      <a:pt x="64" y="1"/>
                    </a:lnTo>
                    <a:lnTo>
                      <a:pt x="65" y="0"/>
                    </a:lnTo>
                    <a:lnTo>
                      <a:pt x="68" y="1"/>
                    </a:lnTo>
                    <a:lnTo>
                      <a:pt x="68" y="1"/>
                    </a:lnTo>
                    <a:lnTo>
                      <a:pt x="70" y="1"/>
                    </a:lnTo>
                    <a:lnTo>
                      <a:pt x="71" y="2"/>
                    </a:lnTo>
                    <a:lnTo>
                      <a:pt x="71" y="4"/>
                    </a:lnTo>
                    <a:lnTo>
                      <a:pt x="71" y="4"/>
                    </a:lnTo>
                    <a:lnTo>
                      <a:pt x="70" y="6"/>
                    </a:lnTo>
                    <a:lnTo>
                      <a:pt x="70" y="7"/>
                    </a:lnTo>
                    <a:lnTo>
                      <a:pt x="70" y="7"/>
                    </a:lnTo>
                    <a:lnTo>
                      <a:pt x="71" y="8"/>
                    </a:lnTo>
                    <a:lnTo>
                      <a:pt x="73" y="9"/>
                    </a:lnTo>
                    <a:lnTo>
                      <a:pt x="73" y="9"/>
                    </a:lnTo>
                    <a:lnTo>
                      <a:pt x="74" y="12"/>
                    </a:lnTo>
                    <a:lnTo>
                      <a:pt x="74" y="12"/>
                    </a:lnTo>
                    <a:lnTo>
                      <a:pt x="72" y="13"/>
                    </a:lnTo>
                    <a:lnTo>
                      <a:pt x="72" y="13"/>
                    </a:lnTo>
                    <a:lnTo>
                      <a:pt x="72" y="13"/>
                    </a:lnTo>
                    <a:lnTo>
                      <a:pt x="72" y="14"/>
                    </a:lnTo>
                    <a:lnTo>
                      <a:pt x="72" y="14"/>
                    </a:lnTo>
                    <a:lnTo>
                      <a:pt x="72" y="15"/>
                    </a:lnTo>
                    <a:lnTo>
                      <a:pt x="72" y="15"/>
                    </a:lnTo>
                    <a:lnTo>
                      <a:pt x="78" y="14"/>
                    </a:lnTo>
                    <a:lnTo>
                      <a:pt x="78" y="14"/>
                    </a:lnTo>
                    <a:lnTo>
                      <a:pt x="76" y="16"/>
                    </a:lnTo>
                    <a:lnTo>
                      <a:pt x="76" y="17"/>
                    </a:lnTo>
                    <a:lnTo>
                      <a:pt x="76" y="17"/>
                    </a:lnTo>
                    <a:lnTo>
                      <a:pt x="81" y="17"/>
                    </a:lnTo>
                    <a:lnTo>
                      <a:pt x="81" y="17"/>
                    </a:lnTo>
                    <a:lnTo>
                      <a:pt x="82" y="19"/>
                    </a:lnTo>
                    <a:lnTo>
                      <a:pt x="82" y="19"/>
                    </a:lnTo>
                    <a:lnTo>
                      <a:pt x="84" y="19"/>
                    </a:lnTo>
                    <a:lnTo>
                      <a:pt x="84" y="19"/>
                    </a:lnTo>
                    <a:lnTo>
                      <a:pt x="86" y="15"/>
                    </a:lnTo>
                    <a:lnTo>
                      <a:pt x="86" y="15"/>
                    </a:lnTo>
                    <a:lnTo>
                      <a:pt x="89" y="15"/>
                    </a:lnTo>
                    <a:lnTo>
                      <a:pt x="89" y="15"/>
                    </a:lnTo>
                    <a:lnTo>
                      <a:pt x="92" y="16"/>
                    </a:lnTo>
                    <a:lnTo>
                      <a:pt x="95" y="17"/>
                    </a:lnTo>
                    <a:lnTo>
                      <a:pt x="96" y="20"/>
                    </a:lnTo>
                    <a:lnTo>
                      <a:pt x="96" y="20"/>
                    </a:lnTo>
                    <a:lnTo>
                      <a:pt x="96" y="23"/>
                    </a:lnTo>
                    <a:lnTo>
                      <a:pt x="95" y="24"/>
                    </a:lnTo>
                    <a:lnTo>
                      <a:pt x="94" y="25"/>
                    </a:lnTo>
                    <a:lnTo>
                      <a:pt x="94" y="25"/>
                    </a:lnTo>
                    <a:lnTo>
                      <a:pt x="92" y="28"/>
                    </a:lnTo>
                    <a:lnTo>
                      <a:pt x="91" y="30"/>
                    </a:lnTo>
                    <a:lnTo>
                      <a:pt x="89" y="31"/>
                    </a:lnTo>
                    <a:lnTo>
                      <a:pt x="89" y="31"/>
                    </a:lnTo>
                    <a:lnTo>
                      <a:pt x="82" y="35"/>
                    </a:lnTo>
                    <a:lnTo>
                      <a:pt x="82" y="35"/>
                    </a:lnTo>
                    <a:lnTo>
                      <a:pt x="79" y="35"/>
                    </a:lnTo>
                    <a:lnTo>
                      <a:pt x="78" y="33"/>
                    </a:lnTo>
                    <a:lnTo>
                      <a:pt x="78" y="33"/>
                    </a:lnTo>
                    <a:lnTo>
                      <a:pt x="76" y="32"/>
                    </a:lnTo>
                    <a:lnTo>
                      <a:pt x="76" y="32"/>
                    </a:lnTo>
                    <a:lnTo>
                      <a:pt x="75" y="35"/>
                    </a:lnTo>
                    <a:lnTo>
                      <a:pt x="75" y="35"/>
                    </a:lnTo>
                    <a:lnTo>
                      <a:pt x="68" y="35"/>
                    </a:lnTo>
                    <a:lnTo>
                      <a:pt x="68" y="35"/>
                    </a:lnTo>
                    <a:lnTo>
                      <a:pt x="68" y="32"/>
                    </a:lnTo>
                    <a:lnTo>
                      <a:pt x="68" y="32"/>
                    </a:lnTo>
                    <a:lnTo>
                      <a:pt x="65" y="33"/>
                    </a:lnTo>
                    <a:lnTo>
                      <a:pt x="65" y="33"/>
                    </a:lnTo>
                    <a:lnTo>
                      <a:pt x="64" y="35"/>
                    </a:lnTo>
                    <a:lnTo>
                      <a:pt x="64" y="35"/>
                    </a:lnTo>
                    <a:lnTo>
                      <a:pt x="59" y="36"/>
                    </a:lnTo>
                    <a:lnTo>
                      <a:pt x="59" y="36"/>
                    </a:lnTo>
                    <a:lnTo>
                      <a:pt x="55" y="39"/>
                    </a:lnTo>
                    <a:lnTo>
                      <a:pt x="50" y="43"/>
                    </a:lnTo>
                    <a:lnTo>
                      <a:pt x="45" y="44"/>
                    </a:lnTo>
                    <a:lnTo>
                      <a:pt x="45" y="44"/>
                    </a:lnTo>
                    <a:lnTo>
                      <a:pt x="37" y="44"/>
                    </a:lnTo>
                    <a:lnTo>
                      <a:pt x="31" y="43"/>
                    </a:lnTo>
                    <a:lnTo>
                      <a:pt x="31" y="43"/>
                    </a:lnTo>
                    <a:lnTo>
                      <a:pt x="25" y="41"/>
                    </a:lnTo>
                    <a:lnTo>
                      <a:pt x="25" y="41"/>
                    </a:lnTo>
                    <a:lnTo>
                      <a:pt x="24" y="40"/>
                    </a:lnTo>
                    <a:lnTo>
                      <a:pt x="25" y="39"/>
                    </a:lnTo>
                    <a:lnTo>
                      <a:pt x="25" y="39"/>
                    </a:lnTo>
                    <a:lnTo>
                      <a:pt x="29" y="37"/>
                    </a:lnTo>
                    <a:lnTo>
                      <a:pt x="35" y="36"/>
                    </a:lnTo>
                    <a:lnTo>
                      <a:pt x="35" y="36"/>
                    </a:lnTo>
                    <a:lnTo>
                      <a:pt x="35" y="33"/>
                    </a:lnTo>
                    <a:lnTo>
                      <a:pt x="35" y="33"/>
                    </a:lnTo>
                    <a:lnTo>
                      <a:pt x="39" y="35"/>
                    </a:lnTo>
                    <a:lnTo>
                      <a:pt x="43" y="35"/>
                    </a:lnTo>
                    <a:lnTo>
                      <a:pt x="43" y="35"/>
                    </a:lnTo>
                    <a:lnTo>
                      <a:pt x="48" y="35"/>
                    </a:lnTo>
                    <a:lnTo>
                      <a:pt x="48" y="35"/>
                    </a:lnTo>
                    <a:lnTo>
                      <a:pt x="48" y="32"/>
                    </a:lnTo>
                    <a:lnTo>
                      <a:pt x="48" y="32"/>
                    </a:lnTo>
                    <a:lnTo>
                      <a:pt x="52" y="30"/>
                    </a:lnTo>
                    <a:lnTo>
                      <a:pt x="52" y="30"/>
                    </a:lnTo>
                    <a:lnTo>
                      <a:pt x="47" y="30"/>
                    </a:lnTo>
                    <a:lnTo>
                      <a:pt x="47" y="30"/>
                    </a:lnTo>
                    <a:lnTo>
                      <a:pt x="41" y="31"/>
                    </a:lnTo>
                    <a:lnTo>
                      <a:pt x="41" y="31"/>
                    </a:lnTo>
                    <a:lnTo>
                      <a:pt x="40" y="30"/>
                    </a:lnTo>
                    <a:lnTo>
                      <a:pt x="39" y="30"/>
                    </a:lnTo>
                    <a:lnTo>
                      <a:pt x="39" y="30"/>
                    </a:lnTo>
                    <a:lnTo>
                      <a:pt x="36" y="31"/>
                    </a:lnTo>
                    <a:lnTo>
                      <a:pt x="36" y="31"/>
                    </a:lnTo>
                    <a:lnTo>
                      <a:pt x="35" y="31"/>
                    </a:lnTo>
                    <a:lnTo>
                      <a:pt x="35" y="31"/>
                    </a:lnTo>
                    <a:lnTo>
                      <a:pt x="34" y="32"/>
                    </a:lnTo>
                    <a:lnTo>
                      <a:pt x="34" y="32"/>
                    </a:lnTo>
                    <a:lnTo>
                      <a:pt x="28" y="31"/>
                    </a:lnTo>
                    <a:lnTo>
                      <a:pt x="28" y="31"/>
                    </a:lnTo>
                    <a:lnTo>
                      <a:pt x="29" y="29"/>
                    </a:lnTo>
                    <a:lnTo>
                      <a:pt x="29" y="29"/>
                    </a:lnTo>
                    <a:lnTo>
                      <a:pt x="31" y="27"/>
                    </a:lnTo>
                    <a:lnTo>
                      <a:pt x="31" y="27"/>
                    </a:lnTo>
                    <a:lnTo>
                      <a:pt x="29" y="27"/>
                    </a:lnTo>
                    <a:lnTo>
                      <a:pt x="29" y="27"/>
                    </a:lnTo>
                    <a:lnTo>
                      <a:pt x="26" y="25"/>
                    </a:lnTo>
                    <a:lnTo>
                      <a:pt x="26" y="25"/>
                    </a:lnTo>
                    <a:lnTo>
                      <a:pt x="26" y="28"/>
                    </a:lnTo>
                    <a:lnTo>
                      <a:pt x="26" y="28"/>
                    </a:lnTo>
                    <a:lnTo>
                      <a:pt x="25" y="29"/>
                    </a:lnTo>
                    <a:lnTo>
                      <a:pt x="25" y="29"/>
                    </a:lnTo>
                    <a:lnTo>
                      <a:pt x="25" y="31"/>
                    </a:lnTo>
                    <a:lnTo>
                      <a:pt x="25" y="31"/>
                    </a:lnTo>
                    <a:lnTo>
                      <a:pt x="25" y="31"/>
                    </a:lnTo>
                    <a:lnTo>
                      <a:pt x="24" y="32"/>
                    </a:lnTo>
                    <a:lnTo>
                      <a:pt x="24" y="32"/>
                    </a:lnTo>
                    <a:lnTo>
                      <a:pt x="20" y="33"/>
                    </a:lnTo>
                    <a:lnTo>
                      <a:pt x="18" y="32"/>
                    </a:lnTo>
                    <a:lnTo>
                      <a:pt x="18" y="32"/>
                    </a:lnTo>
                    <a:lnTo>
                      <a:pt x="18" y="31"/>
                    </a:lnTo>
                    <a:lnTo>
                      <a:pt x="19" y="31"/>
                    </a:lnTo>
                    <a:lnTo>
                      <a:pt x="18" y="30"/>
                    </a:lnTo>
                    <a:lnTo>
                      <a:pt x="18" y="30"/>
                    </a:lnTo>
                    <a:lnTo>
                      <a:pt x="17" y="30"/>
                    </a:lnTo>
                    <a:lnTo>
                      <a:pt x="17" y="30"/>
                    </a:lnTo>
                    <a:lnTo>
                      <a:pt x="17" y="31"/>
                    </a:lnTo>
                    <a:lnTo>
                      <a:pt x="16" y="32"/>
                    </a:lnTo>
                    <a:lnTo>
                      <a:pt x="16" y="32"/>
                    </a:lnTo>
                    <a:lnTo>
                      <a:pt x="15" y="33"/>
                    </a:lnTo>
                    <a:lnTo>
                      <a:pt x="12" y="33"/>
                    </a:lnTo>
                    <a:lnTo>
                      <a:pt x="12" y="33"/>
                    </a:lnTo>
                    <a:lnTo>
                      <a:pt x="12" y="32"/>
                    </a:lnTo>
                    <a:lnTo>
                      <a:pt x="11" y="31"/>
                    </a:lnTo>
                    <a:lnTo>
                      <a:pt x="11" y="31"/>
                    </a:lnTo>
                    <a:lnTo>
                      <a:pt x="8" y="30"/>
                    </a:lnTo>
                    <a:lnTo>
                      <a:pt x="8" y="30"/>
                    </a:lnTo>
                    <a:lnTo>
                      <a:pt x="0" y="30"/>
                    </a:lnTo>
                    <a:lnTo>
                      <a:pt x="0" y="30"/>
                    </a:lnTo>
                    <a:lnTo>
                      <a:pt x="0" y="29"/>
                    </a:lnTo>
                    <a:lnTo>
                      <a:pt x="0" y="27"/>
                    </a:lnTo>
                    <a:lnTo>
                      <a:pt x="0" y="27"/>
                    </a:lnTo>
                    <a:lnTo>
                      <a:pt x="2" y="27"/>
                    </a:lnTo>
                    <a:lnTo>
                      <a:pt x="4" y="25"/>
                    </a:lnTo>
                    <a:lnTo>
                      <a:pt x="4" y="25"/>
                    </a:lnTo>
                    <a:lnTo>
                      <a:pt x="7" y="25"/>
                    </a:lnTo>
                    <a:lnTo>
                      <a:pt x="10" y="25"/>
                    </a:lnTo>
                    <a:lnTo>
                      <a:pt x="10" y="25"/>
                    </a:lnTo>
                    <a:lnTo>
                      <a:pt x="16" y="24"/>
                    </a:lnTo>
                    <a:lnTo>
                      <a:pt x="20" y="22"/>
                    </a:lnTo>
                    <a:lnTo>
                      <a:pt x="20" y="22"/>
                    </a:lnTo>
                    <a:lnTo>
                      <a:pt x="19" y="22"/>
                    </a:lnTo>
                    <a:lnTo>
                      <a:pt x="17" y="22"/>
                    </a:lnTo>
                    <a:lnTo>
                      <a:pt x="17" y="22"/>
                    </a:lnTo>
                    <a:lnTo>
                      <a:pt x="10" y="23"/>
                    </a:lnTo>
                    <a:lnTo>
                      <a:pt x="10" y="23"/>
                    </a:lnTo>
                    <a:lnTo>
                      <a:pt x="3" y="23"/>
                    </a:lnTo>
                    <a:lnTo>
                      <a:pt x="3" y="23"/>
                    </a:lnTo>
                    <a:lnTo>
                      <a:pt x="3" y="22"/>
                    </a:lnTo>
                    <a:lnTo>
                      <a:pt x="3" y="21"/>
                    </a:lnTo>
                    <a:lnTo>
                      <a:pt x="4" y="20"/>
                    </a:lnTo>
                    <a:lnTo>
                      <a:pt x="4" y="20"/>
                    </a:lnTo>
                    <a:lnTo>
                      <a:pt x="8" y="20"/>
                    </a:lnTo>
                    <a:lnTo>
                      <a:pt x="12" y="20"/>
                    </a:lnTo>
                    <a:lnTo>
                      <a:pt x="12" y="20"/>
                    </a:lnTo>
                    <a:lnTo>
                      <a:pt x="20" y="20"/>
                    </a:lnTo>
                    <a:lnTo>
                      <a:pt x="20" y="20"/>
                    </a:lnTo>
                    <a:lnTo>
                      <a:pt x="20" y="19"/>
                    </a:lnTo>
                    <a:lnTo>
                      <a:pt x="20" y="19"/>
                    </a:lnTo>
                    <a:lnTo>
                      <a:pt x="20" y="19"/>
                    </a:lnTo>
                    <a:lnTo>
                      <a:pt x="8" y="17"/>
                    </a:lnTo>
                    <a:lnTo>
                      <a:pt x="8" y="17"/>
                    </a:lnTo>
                    <a:lnTo>
                      <a:pt x="7" y="15"/>
                    </a:lnTo>
                    <a:lnTo>
                      <a:pt x="7" y="14"/>
                    </a:lnTo>
                    <a:lnTo>
                      <a:pt x="7" y="14"/>
                    </a:lnTo>
                    <a:lnTo>
                      <a:pt x="11" y="13"/>
                    </a:lnTo>
                    <a:lnTo>
                      <a:pt x="11" y="13"/>
                    </a:lnTo>
                    <a:lnTo>
                      <a:pt x="16" y="13"/>
                    </a:lnTo>
                    <a:lnTo>
                      <a:pt x="20" y="13"/>
                    </a:lnTo>
                    <a:lnTo>
                      <a:pt x="20" y="13"/>
                    </a:lnTo>
                    <a:lnTo>
                      <a:pt x="17" y="12"/>
                    </a:lnTo>
                    <a:lnTo>
                      <a:pt x="13" y="10"/>
                    </a:lnTo>
                    <a:lnTo>
                      <a:pt x="13" y="1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7" name="Freeform 95"/>
              <p:cNvSpPr>
                <a:spLocks/>
              </p:cNvSpPr>
              <p:nvPr/>
            </p:nvSpPr>
            <p:spPr bwMode="auto">
              <a:xfrm>
                <a:off x="7356476" y="3111499"/>
                <a:ext cx="22225" cy="19050"/>
              </a:xfrm>
              <a:custGeom>
                <a:avLst/>
                <a:gdLst>
                  <a:gd name="T0" fmla="*/ 0 w 14"/>
                  <a:gd name="T1" fmla="*/ 0 h 12"/>
                  <a:gd name="T2" fmla="*/ 0 w 14"/>
                  <a:gd name="T3" fmla="*/ 0 h 12"/>
                  <a:gd name="T4" fmla="*/ 3 w 14"/>
                  <a:gd name="T5" fmla="*/ 0 h 12"/>
                  <a:gd name="T6" fmla="*/ 7 w 14"/>
                  <a:gd name="T7" fmla="*/ 2 h 12"/>
                  <a:gd name="T8" fmla="*/ 7 w 14"/>
                  <a:gd name="T9" fmla="*/ 2 h 12"/>
                  <a:gd name="T10" fmla="*/ 13 w 14"/>
                  <a:gd name="T11" fmla="*/ 8 h 12"/>
                  <a:gd name="T12" fmla="*/ 14 w 14"/>
                  <a:gd name="T13" fmla="*/ 9 h 12"/>
                  <a:gd name="T14" fmla="*/ 14 w 14"/>
                  <a:gd name="T15" fmla="*/ 9 h 12"/>
                  <a:gd name="T16" fmla="*/ 14 w 14"/>
                  <a:gd name="T17" fmla="*/ 10 h 12"/>
                  <a:gd name="T18" fmla="*/ 14 w 14"/>
                  <a:gd name="T19" fmla="*/ 10 h 12"/>
                  <a:gd name="T20" fmla="*/ 13 w 14"/>
                  <a:gd name="T21" fmla="*/ 12 h 12"/>
                  <a:gd name="T22" fmla="*/ 13 w 14"/>
                  <a:gd name="T23" fmla="*/ 12 h 12"/>
                  <a:gd name="T24" fmla="*/ 9 w 14"/>
                  <a:gd name="T25" fmla="*/ 12 h 12"/>
                  <a:gd name="T26" fmla="*/ 7 w 14"/>
                  <a:gd name="T27" fmla="*/ 10 h 12"/>
                  <a:gd name="T28" fmla="*/ 7 w 14"/>
                  <a:gd name="T29" fmla="*/ 10 h 12"/>
                  <a:gd name="T30" fmla="*/ 2 w 14"/>
                  <a:gd name="T31" fmla="*/ 6 h 12"/>
                  <a:gd name="T32" fmla="*/ 0 w 14"/>
                  <a:gd name="T33" fmla="*/ 1 h 12"/>
                  <a:gd name="T34" fmla="*/ 0 w 14"/>
                  <a:gd name="T35" fmla="*/ 1 h 12"/>
                  <a:gd name="T36" fmla="*/ 0 w 14"/>
                  <a:gd name="T37" fmla="*/ 0 h 12"/>
                  <a:gd name="T38" fmla="*/ 0 w 14"/>
                  <a:gd name="T3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2">
                    <a:moveTo>
                      <a:pt x="0" y="0"/>
                    </a:moveTo>
                    <a:lnTo>
                      <a:pt x="0" y="0"/>
                    </a:lnTo>
                    <a:lnTo>
                      <a:pt x="3" y="0"/>
                    </a:lnTo>
                    <a:lnTo>
                      <a:pt x="7" y="2"/>
                    </a:lnTo>
                    <a:lnTo>
                      <a:pt x="7" y="2"/>
                    </a:lnTo>
                    <a:lnTo>
                      <a:pt x="13" y="8"/>
                    </a:lnTo>
                    <a:lnTo>
                      <a:pt x="14" y="9"/>
                    </a:lnTo>
                    <a:lnTo>
                      <a:pt x="14" y="9"/>
                    </a:lnTo>
                    <a:lnTo>
                      <a:pt x="14" y="10"/>
                    </a:lnTo>
                    <a:lnTo>
                      <a:pt x="14" y="10"/>
                    </a:lnTo>
                    <a:lnTo>
                      <a:pt x="13" y="12"/>
                    </a:lnTo>
                    <a:lnTo>
                      <a:pt x="13" y="12"/>
                    </a:lnTo>
                    <a:lnTo>
                      <a:pt x="9" y="12"/>
                    </a:lnTo>
                    <a:lnTo>
                      <a:pt x="7" y="10"/>
                    </a:lnTo>
                    <a:lnTo>
                      <a:pt x="7" y="10"/>
                    </a:lnTo>
                    <a:lnTo>
                      <a:pt x="2" y="6"/>
                    </a:lnTo>
                    <a:lnTo>
                      <a:pt x="0" y="1"/>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8" name="Freeform 96"/>
              <p:cNvSpPr>
                <a:spLocks/>
              </p:cNvSpPr>
              <p:nvPr/>
            </p:nvSpPr>
            <p:spPr bwMode="auto">
              <a:xfrm>
                <a:off x="7359651" y="3063874"/>
                <a:ext cx="85725" cy="46038"/>
              </a:xfrm>
              <a:custGeom>
                <a:avLst/>
                <a:gdLst>
                  <a:gd name="T0" fmla="*/ 0 w 54"/>
                  <a:gd name="T1" fmla="*/ 3 h 29"/>
                  <a:gd name="T2" fmla="*/ 3 w 54"/>
                  <a:gd name="T3" fmla="*/ 6 h 29"/>
                  <a:gd name="T4" fmla="*/ 8 w 54"/>
                  <a:gd name="T5" fmla="*/ 6 h 29"/>
                  <a:gd name="T6" fmla="*/ 11 w 54"/>
                  <a:gd name="T7" fmla="*/ 6 h 29"/>
                  <a:gd name="T8" fmla="*/ 9 w 54"/>
                  <a:gd name="T9" fmla="*/ 7 h 29"/>
                  <a:gd name="T10" fmla="*/ 8 w 54"/>
                  <a:gd name="T11" fmla="*/ 8 h 29"/>
                  <a:gd name="T12" fmla="*/ 16 w 54"/>
                  <a:gd name="T13" fmla="*/ 7 h 29"/>
                  <a:gd name="T14" fmla="*/ 18 w 54"/>
                  <a:gd name="T15" fmla="*/ 8 h 29"/>
                  <a:gd name="T16" fmla="*/ 16 w 54"/>
                  <a:gd name="T17" fmla="*/ 9 h 29"/>
                  <a:gd name="T18" fmla="*/ 14 w 54"/>
                  <a:gd name="T19" fmla="*/ 9 h 29"/>
                  <a:gd name="T20" fmla="*/ 19 w 54"/>
                  <a:gd name="T21" fmla="*/ 11 h 29"/>
                  <a:gd name="T22" fmla="*/ 20 w 54"/>
                  <a:gd name="T23" fmla="*/ 12 h 29"/>
                  <a:gd name="T24" fmla="*/ 21 w 54"/>
                  <a:gd name="T25" fmla="*/ 12 h 29"/>
                  <a:gd name="T26" fmla="*/ 15 w 54"/>
                  <a:gd name="T27" fmla="*/ 12 h 29"/>
                  <a:gd name="T28" fmla="*/ 14 w 54"/>
                  <a:gd name="T29" fmla="*/ 12 h 29"/>
                  <a:gd name="T30" fmla="*/ 14 w 54"/>
                  <a:gd name="T31" fmla="*/ 13 h 29"/>
                  <a:gd name="T32" fmla="*/ 19 w 54"/>
                  <a:gd name="T33" fmla="*/ 15 h 29"/>
                  <a:gd name="T34" fmla="*/ 15 w 54"/>
                  <a:gd name="T35" fmla="*/ 15 h 29"/>
                  <a:gd name="T36" fmla="*/ 12 w 54"/>
                  <a:gd name="T37" fmla="*/ 14 h 29"/>
                  <a:gd name="T38" fmla="*/ 8 w 54"/>
                  <a:gd name="T39" fmla="*/ 15 h 29"/>
                  <a:gd name="T40" fmla="*/ 7 w 54"/>
                  <a:gd name="T41" fmla="*/ 18 h 29"/>
                  <a:gd name="T42" fmla="*/ 9 w 54"/>
                  <a:gd name="T43" fmla="*/ 20 h 29"/>
                  <a:gd name="T44" fmla="*/ 13 w 54"/>
                  <a:gd name="T45" fmla="*/ 20 h 29"/>
                  <a:gd name="T46" fmla="*/ 18 w 54"/>
                  <a:gd name="T47" fmla="*/ 19 h 29"/>
                  <a:gd name="T48" fmla="*/ 22 w 54"/>
                  <a:gd name="T49" fmla="*/ 18 h 29"/>
                  <a:gd name="T50" fmla="*/ 26 w 54"/>
                  <a:gd name="T51" fmla="*/ 19 h 29"/>
                  <a:gd name="T52" fmla="*/ 21 w 54"/>
                  <a:gd name="T53" fmla="*/ 21 h 29"/>
                  <a:gd name="T54" fmla="*/ 21 w 54"/>
                  <a:gd name="T55" fmla="*/ 23 h 29"/>
                  <a:gd name="T56" fmla="*/ 21 w 54"/>
                  <a:gd name="T57" fmla="*/ 24 h 29"/>
                  <a:gd name="T58" fmla="*/ 26 w 54"/>
                  <a:gd name="T59" fmla="*/ 21 h 29"/>
                  <a:gd name="T60" fmla="*/ 28 w 54"/>
                  <a:gd name="T61" fmla="*/ 21 h 29"/>
                  <a:gd name="T62" fmla="*/ 37 w 54"/>
                  <a:gd name="T63" fmla="*/ 22 h 29"/>
                  <a:gd name="T64" fmla="*/ 39 w 54"/>
                  <a:gd name="T65" fmla="*/ 26 h 29"/>
                  <a:gd name="T66" fmla="*/ 40 w 54"/>
                  <a:gd name="T67" fmla="*/ 27 h 29"/>
                  <a:gd name="T68" fmla="*/ 46 w 54"/>
                  <a:gd name="T69" fmla="*/ 29 h 29"/>
                  <a:gd name="T70" fmla="*/ 51 w 54"/>
                  <a:gd name="T71" fmla="*/ 29 h 29"/>
                  <a:gd name="T72" fmla="*/ 54 w 54"/>
                  <a:gd name="T73" fmla="*/ 24 h 29"/>
                  <a:gd name="T74" fmla="*/ 50 w 54"/>
                  <a:gd name="T75" fmla="*/ 20 h 29"/>
                  <a:gd name="T76" fmla="*/ 48 w 54"/>
                  <a:gd name="T77" fmla="*/ 18 h 29"/>
                  <a:gd name="T78" fmla="*/ 50 w 54"/>
                  <a:gd name="T79" fmla="*/ 15 h 29"/>
                  <a:gd name="T80" fmla="*/ 46 w 54"/>
                  <a:gd name="T81" fmla="*/ 12 h 29"/>
                  <a:gd name="T82" fmla="*/ 46 w 54"/>
                  <a:gd name="T83" fmla="*/ 12 h 29"/>
                  <a:gd name="T84" fmla="*/ 43 w 54"/>
                  <a:gd name="T85" fmla="*/ 11 h 29"/>
                  <a:gd name="T86" fmla="*/ 37 w 54"/>
                  <a:gd name="T87" fmla="*/ 11 h 29"/>
                  <a:gd name="T88" fmla="*/ 37 w 54"/>
                  <a:gd name="T89" fmla="*/ 8 h 29"/>
                  <a:gd name="T90" fmla="*/ 39 w 54"/>
                  <a:gd name="T91" fmla="*/ 7 h 29"/>
                  <a:gd name="T92" fmla="*/ 35 w 54"/>
                  <a:gd name="T93" fmla="*/ 6 h 29"/>
                  <a:gd name="T94" fmla="*/ 31 w 54"/>
                  <a:gd name="T95" fmla="*/ 6 h 29"/>
                  <a:gd name="T96" fmla="*/ 28 w 54"/>
                  <a:gd name="T97" fmla="*/ 6 h 29"/>
                  <a:gd name="T98" fmla="*/ 26 w 54"/>
                  <a:gd name="T99" fmla="*/ 7 h 29"/>
                  <a:gd name="T100" fmla="*/ 24 w 54"/>
                  <a:gd name="T101" fmla="*/ 4 h 29"/>
                  <a:gd name="T102" fmla="*/ 22 w 54"/>
                  <a:gd name="T103" fmla="*/ 0 h 29"/>
                  <a:gd name="T104" fmla="*/ 20 w 54"/>
                  <a:gd name="T105" fmla="*/ 0 h 29"/>
                  <a:gd name="T106" fmla="*/ 11 w 54"/>
                  <a:gd name="T107" fmla="*/ 0 h 29"/>
                  <a:gd name="T108" fmla="*/ 0 w 54"/>
                  <a:gd name="T10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 h="29">
                    <a:moveTo>
                      <a:pt x="0" y="3"/>
                    </a:moveTo>
                    <a:lnTo>
                      <a:pt x="0" y="3"/>
                    </a:lnTo>
                    <a:lnTo>
                      <a:pt x="0" y="4"/>
                    </a:lnTo>
                    <a:lnTo>
                      <a:pt x="3" y="6"/>
                    </a:lnTo>
                    <a:lnTo>
                      <a:pt x="3" y="6"/>
                    </a:lnTo>
                    <a:lnTo>
                      <a:pt x="8" y="6"/>
                    </a:lnTo>
                    <a:lnTo>
                      <a:pt x="8" y="6"/>
                    </a:lnTo>
                    <a:lnTo>
                      <a:pt x="11" y="6"/>
                    </a:lnTo>
                    <a:lnTo>
                      <a:pt x="11" y="6"/>
                    </a:lnTo>
                    <a:lnTo>
                      <a:pt x="9" y="7"/>
                    </a:lnTo>
                    <a:lnTo>
                      <a:pt x="9" y="7"/>
                    </a:lnTo>
                    <a:lnTo>
                      <a:pt x="8" y="8"/>
                    </a:lnTo>
                    <a:lnTo>
                      <a:pt x="8" y="8"/>
                    </a:lnTo>
                    <a:lnTo>
                      <a:pt x="16" y="7"/>
                    </a:lnTo>
                    <a:lnTo>
                      <a:pt x="16" y="7"/>
                    </a:lnTo>
                    <a:lnTo>
                      <a:pt x="18" y="8"/>
                    </a:lnTo>
                    <a:lnTo>
                      <a:pt x="18" y="9"/>
                    </a:lnTo>
                    <a:lnTo>
                      <a:pt x="16" y="9"/>
                    </a:lnTo>
                    <a:lnTo>
                      <a:pt x="16" y="9"/>
                    </a:lnTo>
                    <a:lnTo>
                      <a:pt x="14" y="9"/>
                    </a:lnTo>
                    <a:lnTo>
                      <a:pt x="14" y="9"/>
                    </a:lnTo>
                    <a:lnTo>
                      <a:pt x="19" y="11"/>
                    </a:lnTo>
                    <a:lnTo>
                      <a:pt x="19" y="11"/>
                    </a:lnTo>
                    <a:lnTo>
                      <a:pt x="20" y="12"/>
                    </a:lnTo>
                    <a:lnTo>
                      <a:pt x="21" y="12"/>
                    </a:lnTo>
                    <a:lnTo>
                      <a:pt x="21" y="12"/>
                    </a:lnTo>
                    <a:lnTo>
                      <a:pt x="15" y="12"/>
                    </a:lnTo>
                    <a:lnTo>
                      <a:pt x="15" y="12"/>
                    </a:lnTo>
                    <a:lnTo>
                      <a:pt x="14" y="12"/>
                    </a:lnTo>
                    <a:lnTo>
                      <a:pt x="14" y="12"/>
                    </a:lnTo>
                    <a:lnTo>
                      <a:pt x="14" y="13"/>
                    </a:lnTo>
                    <a:lnTo>
                      <a:pt x="14" y="13"/>
                    </a:lnTo>
                    <a:lnTo>
                      <a:pt x="19" y="15"/>
                    </a:lnTo>
                    <a:lnTo>
                      <a:pt x="19" y="15"/>
                    </a:lnTo>
                    <a:lnTo>
                      <a:pt x="15" y="15"/>
                    </a:lnTo>
                    <a:lnTo>
                      <a:pt x="15" y="15"/>
                    </a:lnTo>
                    <a:lnTo>
                      <a:pt x="14" y="15"/>
                    </a:lnTo>
                    <a:lnTo>
                      <a:pt x="12" y="14"/>
                    </a:lnTo>
                    <a:lnTo>
                      <a:pt x="12" y="14"/>
                    </a:lnTo>
                    <a:lnTo>
                      <a:pt x="8" y="15"/>
                    </a:lnTo>
                    <a:lnTo>
                      <a:pt x="7" y="16"/>
                    </a:lnTo>
                    <a:lnTo>
                      <a:pt x="7" y="18"/>
                    </a:lnTo>
                    <a:lnTo>
                      <a:pt x="7" y="18"/>
                    </a:lnTo>
                    <a:lnTo>
                      <a:pt x="9" y="20"/>
                    </a:lnTo>
                    <a:lnTo>
                      <a:pt x="12" y="20"/>
                    </a:lnTo>
                    <a:lnTo>
                      <a:pt x="13" y="20"/>
                    </a:lnTo>
                    <a:lnTo>
                      <a:pt x="13" y="20"/>
                    </a:lnTo>
                    <a:lnTo>
                      <a:pt x="18" y="19"/>
                    </a:lnTo>
                    <a:lnTo>
                      <a:pt x="22" y="18"/>
                    </a:lnTo>
                    <a:lnTo>
                      <a:pt x="22" y="18"/>
                    </a:lnTo>
                    <a:lnTo>
                      <a:pt x="24" y="19"/>
                    </a:lnTo>
                    <a:lnTo>
                      <a:pt x="26" y="19"/>
                    </a:lnTo>
                    <a:lnTo>
                      <a:pt x="26" y="19"/>
                    </a:lnTo>
                    <a:lnTo>
                      <a:pt x="21" y="21"/>
                    </a:lnTo>
                    <a:lnTo>
                      <a:pt x="21" y="21"/>
                    </a:lnTo>
                    <a:lnTo>
                      <a:pt x="21" y="23"/>
                    </a:lnTo>
                    <a:lnTo>
                      <a:pt x="21" y="24"/>
                    </a:lnTo>
                    <a:lnTo>
                      <a:pt x="21" y="24"/>
                    </a:lnTo>
                    <a:lnTo>
                      <a:pt x="23" y="22"/>
                    </a:lnTo>
                    <a:lnTo>
                      <a:pt x="26" y="21"/>
                    </a:lnTo>
                    <a:lnTo>
                      <a:pt x="28" y="21"/>
                    </a:lnTo>
                    <a:lnTo>
                      <a:pt x="28" y="21"/>
                    </a:lnTo>
                    <a:lnTo>
                      <a:pt x="37" y="22"/>
                    </a:lnTo>
                    <a:lnTo>
                      <a:pt x="37" y="22"/>
                    </a:lnTo>
                    <a:lnTo>
                      <a:pt x="38" y="23"/>
                    </a:lnTo>
                    <a:lnTo>
                      <a:pt x="39" y="26"/>
                    </a:lnTo>
                    <a:lnTo>
                      <a:pt x="40" y="27"/>
                    </a:lnTo>
                    <a:lnTo>
                      <a:pt x="40" y="27"/>
                    </a:lnTo>
                    <a:lnTo>
                      <a:pt x="44" y="28"/>
                    </a:lnTo>
                    <a:lnTo>
                      <a:pt x="46" y="29"/>
                    </a:lnTo>
                    <a:lnTo>
                      <a:pt x="51" y="29"/>
                    </a:lnTo>
                    <a:lnTo>
                      <a:pt x="51" y="29"/>
                    </a:lnTo>
                    <a:lnTo>
                      <a:pt x="54" y="24"/>
                    </a:lnTo>
                    <a:lnTo>
                      <a:pt x="54" y="24"/>
                    </a:lnTo>
                    <a:lnTo>
                      <a:pt x="50" y="20"/>
                    </a:lnTo>
                    <a:lnTo>
                      <a:pt x="50" y="20"/>
                    </a:lnTo>
                    <a:lnTo>
                      <a:pt x="48" y="18"/>
                    </a:lnTo>
                    <a:lnTo>
                      <a:pt x="48" y="18"/>
                    </a:lnTo>
                    <a:lnTo>
                      <a:pt x="50" y="15"/>
                    </a:lnTo>
                    <a:lnTo>
                      <a:pt x="50" y="15"/>
                    </a:lnTo>
                    <a:lnTo>
                      <a:pt x="48" y="13"/>
                    </a:lnTo>
                    <a:lnTo>
                      <a:pt x="46" y="12"/>
                    </a:lnTo>
                    <a:lnTo>
                      <a:pt x="46" y="12"/>
                    </a:lnTo>
                    <a:lnTo>
                      <a:pt x="46" y="12"/>
                    </a:lnTo>
                    <a:lnTo>
                      <a:pt x="43" y="11"/>
                    </a:lnTo>
                    <a:lnTo>
                      <a:pt x="43" y="11"/>
                    </a:lnTo>
                    <a:lnTo>
                      <a:pt x="38" y="11"/>
                    </a:lnTo>
                    <a:lnTo>
                      <a:pt x="37" y="11"/>
                    </a:lnTo>
                    <a:lnTo>
                      <a:pt x="37" y="11"/>
                    </a:lnTo>
                    <a:lnTo>
                      <a:pt x="37" y="8"/>
                    </a:lnTo>
                    <a:lnTo>
                      <a:pt x="37" y="8"/>
                    </a:lnTo>
                    <a:lnTo>
                      <a:pt x="39" y="7"/>
                    </a:lnTo>
                    <a:lnTo>
                      <a:pt x="39" y="7"/>
                    </a:lnTo>
                    <a:lnTo>
                      <a:pt x="35" y="6"/>
                    </a:lnTo>
                    <a:lnTo>
                      <a:pt x="35" y="6"/>
                    </a:lnTo>
                    <a:lnTo>
                      <a:pt x="31" y="6"/>
                    </a:lnTo>
                    <a:lnTo>
                      <a:pt x="31" y="6"/>
                    </a:lnTo>
                    <a:lnTo>
                      <a:pt x="28" y="6"/>
                    </a:lnTo>
                    <a:lnTo>
                      <a:pt x="26" y="7"/>
                    </a:lnTo>
                    <a:lnTo>
                      <a:pt x="26" y="7"/>
                    </a:lnTo>
                    <a:lnTo>
                      <a:pt x="24" y="4"/>
                    </a:lnTo>
                    <a:lnTo>
                      <a:pt x="24" y="4"/>
                    </a:lnTo>
                    <a:lnTo>
                      <a:pt x="24" y="1"/>
                    </a:lnTo>
                    <a:lnTo>
                      <a:pt x="22" y="0"/>
                    </a:lnTo>
                    <a:lnTo>
                      <a:pt x="20" y="0"/>
                    </a:lnTo>
                    <a:lnTo>
                      <a:pt x="20" y="0"/>
                    </a:lnTo>
                    <a:lnTo>
                      <a:pt x="11" y="0"/>
                    </a:lnTo>
                    <a:lnTo>
                      <a:pt x="11" y="0"/>
                    </a:lnTo>
                    <a:lnTo>
                      <a:pt x="4" y="1"/>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9" name="Freeform 97"/>
              <p:cNvSpPr>
                <a:spLocks/>
              </p:cNvSpPr>
              <p:nvPr/>
            </p:nvSpPr>
            <p:spPr bwMode="auto">
              <a:xfrm>
                <a:off x="7429501" y="3038474"/>
                <a:ext cx="19050" cy="17463"/>
              </a:xfrm>
              <a:custGeom>
                <a:avLst/>
                <a:gdLst>
                  <a:gd name="T0" fmla="*/ 0 w 12"/>
                  <a:gd name="T1" fmla="*/ 4 h 11"/>
                  <a:gd name="T2" fmla="*/ 0 w 12"/>
                  <a:gd name="T3" fmla="*/ 4 h 11"/>
                  <a:gd name="T4" fmla="*/ 0 w 12"/>
                  <a:gd name="T5" fmla="*/ 4 h 11"/>
                  <a:gd name="T6" fmla="*/ 1 w 12"/>
                  <a:gd name="T7" fmla="*/ 5 h 11"/>
                  <a:gd name="T8" fmla="*/ 1 w 12"/>
                  <a:gd name="T9" fmla="*/ 5 h 11"/>
                  <a:gd name="T10" fmla="*/ 6 w 12"/>
                  <a:gd name="T11" fmla="*/ 6 h 11"/>
                  <a:gd name="T12" fmla="*/ 6 w 12"/>
                  <a:gd name="T13" fmla="*/ 6 h 11"/>
                  <a:gd name="T14" fmla="*/ 7 w 12"/>
                  <a:gd name="T15" fmla="*/ 7 h 11"/>
                  <a:gd name="T16" fmla="*/ 10 w 12"/>
                  <a:gd name="T17" fmla="*/ 9 h 11"/>
                  <a:gd name="T18" fmla="*/ 10 w 12"/>
                  <a:gd name="T19" fmla="*/ 9 h 11"/>
                  <a:gd name="T20" fmla="*/ 12 w 12"/>
                  <a:gd name="T21" fmla="*/ 11 h 11"/>
                  <a:gd name="T22" fmla="*/ 12 w 12"/>
                  <a:gd name="T23" fmla="*/ 9 h 11"/>
                  <a:gd name="T24" fmla="*/ 12 w 12"/>
                  <a:gd name="T25" fmla="*/ 9 h 11"/>
                  <a:gd name="T26" fmla="*/ 12 w 12"/>
                  <a:gd name="T27" fmla="*/ 6 h 11"/>
                  <a:gd name="T28" fmla="*/ 12 w 12"/>
                  <a:gd name="T29" fmla="*/ 3 h 11"/>
                  <a:gd name="T30" fmla="*/ 12 w 12"/>
                  <a:gd name="T31" fmla="*/ 3 h 11"/>
                  <a:gd name="T32" fmla="*/ 11 w 12"/>
                  <a:gd name="T33" fmla="*/ 1 h 11"/>
                  <a:gd name="T34" fmla="*/ 11 w 12"/>
                  <a:gd name="T35" fmla="*/ 1 h 11"/>
                  <a:gd name="T36" fmla="*/ 9 w 12"/>
                  <a:gd name="T37" fmla="*/ 0 h 11"/>
                  <a:gd name="T38" fmla="*/ 9 w 12"/>
                  <a:gd name="T39" fmla="*/ 0 h 11"/>
                  <a:gd name="T40" fmla="*/ 8 w 12"/>
                  <a:gd name="T41" fmla="*/ 0 h 11"/>
                  <a:gd name="T42" fmla="*/ 4 w 12"/>
                  <a:gd name="T43" fmla="*/ 0 h 11"/>
                  <a:gd name="T44" fmla="*/ 4 w 12"/>
                  <a:gd name="T45" fmla="*/ 0 h 11"/>
                  <a:gd name="T46" fmla="*/ 1 w 12"/>
                  <a:gd name="T47" fmla="*/ 1 h 11"/>
                  <a:gd name="T48" fmla="*/ 0 w 12"/>
                  <a:gd name="T49" fmla="*/ 4 h 11"/>
                  <a:gd name="T50" fmla="*/ 0 w 12"/>
                  <a:gd name="T5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11">
                    <a:moveTo>
                      <a:pt x="0" y="4"/>
                    </a:moveTo>
                    <a:lnTo>
                      <a:pt x="0" y="4"/>
                    </a:lnTo>
                    <a:lnTo>
                      <a:pt x="0" y="4"/>
                    </a:lnTo>
                    <a:lnTo>
                      <a:pt x="1" y="5"/>
                    </a:lnTo>
                    <a:lnTo>
                      <a:pt x="1" y="5"/>
                    </a:lnTo>
                    <a:lnTo>
                      <a:pt x="6" y="6"/>
                    </a:lnTo>
                    <a:lnTo>
                      <a:pt x="6" y="6"/>
                    </a:lnTo>
                    <a:lnTo>
                      <a:pt x="7" y="7"/>
                    </a:lnTo>
                    <a:lnTo>
                      <a:pt x="10" y="9"/>
                    </a:lnTo>
                    <a:lnTo>
                      <a:pt x="10" y="9"/>
                    </a:lnTo>
                    <a:lnTo>
                      <a:pt x="12" y="11"/>
                    </a:lnTo>
                    <a:lnTo>
                      <a:pt x="12" y="9"/>
                    </a:lnTo>
                    <a:lnTo>
                      <a:pt x="12" y="9"/>
                    </a:lnTo>
                    <a:lnTo>
                      <a:pt x="12" y="6"/>
                    </a:lnTo>
                    <a:lnTo>
                      <a:pt x="12" y="3"/>
                    </a:lnTo>
                    <a:lnTo>
                      <a:pt x="12" y="3"/>
                    </a:lnTo>
                    <a:lnTo>
                      <a:pt x="11" y="1"/>
                    </a:lnTo>
                    <a:lnTo>
                      <a:pt x="11" y="1"/>
                    </a:lnTo>
                    <a:lnTo>
                      <a:pt x="9" y="0"/>
                    </a:lnTo>
                    <a:lnTo>
                      <a:pt x="9" y="0"/>
                    </a:lnTo>
                    <a:lnTo>
                      <a:pt x="8" y="0"/>
                    </a:lnTo>
                    <a:lnTo>
                      <a:pt x="4" y="0"/>
                    </a:lnTo>
                    <a:lnTo>
                      <a:pt x="4" y="0"/>
                    </a:lnTo>
                    <a:lnTo>
                      <a:pt x="1" y="1"/>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0" name="Freeform 98"/>
              <p:cNvSpPr>
                <a:spLocks/>
              </p:cNvSpPr>
              <p:nvPr/>
            </p:nvSpPr>
            <p:spPr bwMode="auto">
              <a:xfrm>
                <a:off x="7402513" y="3106736"/>
                <a:ext cx="19050" cy="6350"/>
              </a:xfrm>
              <a:custGeom>
                <a:avLst/>
                <a:gdLst>
                  <a:gd name="T0" fmla="*/ 0 w 12"/>
                  <a:gd name="T1" fmla="*/ 0 h 4"/>
                  <a:gd name="T2" fmla="*/ 0 w 12"/>
                  <a:gd name="T3" fmla="*/ 0 h 4"/>
                  <a:gd name="T4" fmla="*/ 4 w 12"/>
                  <a:gd name="T5" fmla="*/ 0 h 4"/>
                  <a:gd name="T6" fmla="*/ 4 w 12"/>
                  <a:gd name="T7" fmla="*/ 0 h 4"/>
                  <a:gd name="T8" fmla="*/ 7 w 12"/>
                  <a:gd name="T9" fmla="*/ 0 h 4"/>
                  <a:gd name="T10" fmla="*/ 10 w 12"/>
                  <a:gd name="T11" fmla="*/ 1 h 4"/>
                  <a:gd name="T12" fmla="*/ 10 w 12"/>
                  <a:gd name="T13" fmla="*/ 1 h 4"/>
                  <a:gd name="T14" fmla="*/ 12 w 12"/>
                  <a:gd name="T15" fmla="*/ 3 h 4"/>
                  <a:gd name="T16" fmla="*/ 12 w 12"/>
                  <a:gd name="T17" fmla="*/ 3 h 4"/>
                  <a:gd name="T18" fmla="*/ 8 w 12"/>
                  <a:gd name="T19" fmla="*/ 4 h 4"/>
                  <a:gd name="T20" fmla="*/ 8 w 12"/>
                  <a:gd name="T21" fmla="*/ 4 h 4"/>
                  <a:gd name="T22" fmla="*/ 5 w 12"/>
                  <a:gd name="T23" fmla="*/ 4 h 4"/>
                  <a:gd name="T24" fmla="*/ 5 w 12"/>
                  <a:gd name="T25" fmla="*/ 4 h 4"/>
                  <a:gd name="T26" fmla="*/ 7 w 12"/>
                  <a:gd name="T27" fmla="*/ 4 h 4"/>
                  <a:gd name="T28" fmla="*/ 4 w 12"/>
                  <a:gd name="T29" fmla="*/ 4 h 4"/>
                  <a:gd name="T30" fmla="*/ 4 w 12"/>
                  <a:gd name="T31" fmla="*/ 4 h 4"/>
                  <a:gd name="T32" fmla="*/ 0 w 12"/>
                  <a:gd name="T33" fmla="*/ 3 h 4"/>
                  <a:gd name="T34" fmla="*/ 0 w 12"/>
                  <a:gd name="T35" fmla="*/ 3 h 4"/>
                  <a:gd name="T36" fmla="*/ 0 w 12"/>
                  <a:gd name="T37" fmla="*/ 0 h 4"/>
                  <a:gd name="T38" fmla="*/ 0 w 12"/>
                  <a:gd name="T3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4">
                    <a:moveTo>
                      <a:pt x="0" y="0"/>
                    </a:moveTo>
                    <a:lnTo>
                      <a:pt x="0" y="0"/>
                    </a:lnTo>
                    <a:lnTo>
                      <a:pt x="4" y="0"/>
                    </a:lnTo>
                    <a:lnTo>
                      <a:pt x="4" y="0"/>
                    </a:lnTo>
                    <a:lnTo>
                      <a:pt x="7" y="0"/>
                    </a:lnTo>
                    <a:lnTo>
                      <a:pt x="10" y="1"/>
                    </a:lnTo>
                    <a:lnTo>
                      <a:pt x="10" y="1"/>
                    </a:lnTo>
                    <a:lnTo>
                      <a:pt x="12" y="3"/>
                    </a:lnTo>
                    <a:lnTo>
                      <a:pt x="12" y="3"/>
                    </a:lnTo>
                    <a:lnTo>
                      <a:pt x="8" y="4"/>
                    </a:lnTo>
                    <a:lnTo>
                      <a:pt x="8" y="4"/>
                    </a:lnTo>
                    <a:lnTo>
                      <a:pt x="5" y="4"/>
                    </a:lnTo>
                    <a:lnTo>
                      <a:pt x="5" y="4"/>
                    </a:lnTo>
                    <a:lnTo>
                      <a:pt x="7" y="4"/>
                    </a:lnTo>
                    <a:lnTo>
                      <a:pt x="4" y="4"/>
                    </a:lnTo>
                    <a:lnTo>
                      <a:pt x="4" y="4"/>
                    </a:lnTo>
                    <a:lnTo>
                      <a:pt x="0" y="3"/>
                    </a:lnTo>
                    <a:lnTo>
                      <a:pt x="0" y="3"/>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1" name="Freeform 99"/>
              <p:cNvSpPr>
                <a:spLocks/>
              </p:cNvSpPr>
              <p:nvPr/>
            </p:nvSpPr>
            <p:spPr bwMode="auto">
              <a:xfrm>
                <a:off x="7472363" y="2998786"/>
                <a:ext cx="147638" cy="100013"/>
              </a:xfrm>
              <a:custGeom>
                <a:avLst/>
                <a:gdLst>
                  <a:gd name="T0" fmla="*/ 20 w 93"/>
                  <a:gd name="T1" fmla="*/ 1 h 63"/>
                  <a:gd name="T2" fmla="*/ 31 w 93"/>
                  <a:gd name="T3" fmla="*/ 1 h 63"/>
                  <a:gd name="T4" fmla="*/ 47 w 93"/>
                  <a:gd name="T5" fmla="*/ 13 h 63"/>
                  <a:gd name="T6" fmla="*/ 53 w 93"/>
                  <a:gd name="T7" fmla="*/ 18 h 63"/>
                  <a:gd name="T8" fmla="*/ 60 w 93"/>
                  <a:gd name="T9" fmla="*/ 21 h 63"/>
                  <a:gd name="T10" fmla="*/ 67 w 93"/>
                  <a:gd name="T11" fmla="*/ 26 h 63"/>
                  <a:gd name="T12" fmla="*/ 76 w 93"/>
                  <a:gd name="T13" fmla="*/ 28 h 63"/>
                  <a:gd name="T14" fmla="*/ 74 w 93"/>
                  <a:gd name="T15" fmla="*/ 36 h 63"/>
                  <a:gd name="T16" fmla="*/ 74 w 93"/>
                  <a:gd name="T17" fmla="*/ 37 h 63"/>
                  <a:gd name="T18" fmla="*/ 83 w 93"/>
                  <a:gd name="T19" fmla="*/ 38 h 63"/>
                  <a:gd name="T20" fmla="*/ 90 w 93"/>
                  <a:gd name="T21" fmla="*/ 40 h 63"/>
                  <a:gd name="T22" fmla="*/ 87 w 93"/>
                  <a:gd name="T23" fmla="*/ 44 h 63"/>
                  <a:gd name="T24" fmla="*/ 78 w 93"/>
                  <a:gd name="T25" fmla="*/ 48 h 63"/>
                  <a:gd name="T26" fmla="*/ 73 w 93"/>
                  <a:gd name="T27" fmla="*/ 54 h 63"/>
                  <a:gd name="T28" fmla="*/ 70 w 93"/>
                  <a:gd name="T29" fmla="*/ 52 h 63"/>
                  <a:gd name="T30" fmla="*/ 67 w 93"/>
                  <a:gd name="T31" fmla="*/ 48 h 63"/>
                  <a:gd name="T32" fmla="*/ 70 w 93"/>
                  <a:gd name="T33" fmla="*/ 56 h 63"/>
                  <a:gd name="T34" fmla="*/ 66 w 93"/>
                  <a:gd name="T35" fmla="*/ 55 h 63"/>
                  <a:gd name="T36" fmla="*/ 65 w 93"/>
                  <a:gd name="T37" fmla="*/ 61 h 63"/>
                  <a:gd name="T38" fmla="*/ 62 w 93"/>
                  <a:gd name="T39" fmla="*/ 63 h 63"/>
                  <a:gd name="T40" fmla="*/ 57 w 93"/>
                  <a:gd name="T41" fmla="*/ 57 h 63"/>
                  <a:gd name="T42" fmla="*/ 53 w 93"/>
                  <a:gd name="T43" fmla="*/ 57 h 63"/>
                  <a:gd name="T44" fmla="*/ 57 w 93"/>
                  <a:gd name="T45" fmla="*/ 61 h 63"/>
                  <a:gd name="T46" fmla="*/ 51 w 93"/>
                  <a:gd name="T47" fmla="*/ 61 h 63"/>
                  <a:gd name="T48" fmla="*/ 44 w 93"/>
                  <a:gd name="T49" fmla="*/ 63 h 63"/>
                  <a:gd name="T50" fmla="*/ 30 w 93"/>
                  <a:gd name="T51" fmla="*/ 57 h 63"/>
                  <a:gd name="T52" fmla="*/ 42 w 93"/>
                  <a:gd name="T53" fmla="*/ 56 h 63"/>
                  <a:gd name="T54" fmla="*/ 36 w 93"/>
                  <a:gd name="T55" fmla="*/ 54 h 63"/>
                  <a:gd name="T56" fmla="*/ 27 w 93"/>
                  <a:gd name="T57" fmla="*/ 54 h 63"/>
                  <a:gd name="T58" fmla="*/ 26 w 93"/>
                  <a:gd name="T59" fmla="*/ 46 h 63"/>
                  <a:gd name="T60" fmla="*/ 29 w 93"/>
                  <a:gd name="T61" fmla="*/ 45 h 63"/>
                  <a:gd name="T62" fmla="*/ 34 w 93"/>
                  <a:gd name="T63" fmla="*/ 42 h 63"/>
                  <a:gd name="T64" fmla="*/ 35 w 93"/>
                  <a:gd name="T65" fmla="*/ 39 h 63"/>
                  <a:gd name="T66" fmla="*/ 29 w 93"/>
                  <a:gd name="T67" fmla="*/ 40 h 63"/>
                  <a:gd name="T68" fmla="*/ 24 w 93"/>
                  <a:gd name="T69" fmla="*/ 42 h 63"/>
                  <a:gd name="T70" fmla="*/ 21 w 93"/>
                  <a:gd name="T71" fmla="*/ 41 h 63"/>
                  <a:gd name="T72" fmla="*/ 16 w 93"/>
                  <a:gd name="T73" fmla="*/ 42 h 63"/>
                  <a:gd name="T74" fmla="*/ 7 w 93"/>
                  <a:gd name="T75" fmla="*/ 40 h 63"/>
                  <a:gd name="T76" fmla="*/ 7 w 93"/>
                  <a:gd name="T77" fmla="*/ 38 h 63"/>
                  <a:gd name="T78" fmla="*/ 19 w 93"/>
                  <a:gd name="T79" fmla="*/ 34 h 63"/>
                  <a:gd name="T80" fmla="*/ 16 w 93"/>
                  <a:gd name="T81" fmla="*/ 33 h 63"/>
                  <a:gd name="T82" fmla="*/ 12 w 93"/>
                  <a:gd name="T83" fmla="*/ 36 h 63"/>
                  <a:gd name="T84" fmla="*/ 0 w 93"/>
                  <a:gd name="T85" fmla="*/ 30 h 63"/>
                  <a:gd name="T86" fmla="*/ 2 w 93"/>
                  <a:gd name="T87" fmla="*/ 26 h 63"/>
                  <a:gd name="T88" fmla="*/ 16 w 93"/>
                  <a:gd name="T89" fmla="*/ 28 h 63"/>
                  <a:gd name="T90" fmla="*/ 12 w 93"/>
                  <a:gd name="T91" fmla="*/ 23 h 63"/>
                  <a:gd name="T92" fmla="*/ 3 w 93"/>
                  <a:gd name="T93" fmla="*/ 23 h 63"/>
                  <a:gd name="T94" fmla="*/ 2 w 93"/>
                  <a:gd name="T95" fmla="*/ 21 h 63"/>
                  <a:gd name="T96" fmla="*/ 6 w 93"/>
                  <a:gd name="T97" fmla="*/ 16 h 63"/>
                  <a:gd name="T98" fmla="*/ 20 w 93"/>
                  <a:gd name="T99" fmla="*/ 15 h 63"/>
                  <a:gd name="T100" fmla="*/ 13 w 93"/>
                  <a:gd name="T101" fmla="*/ 13 h 63"/>
                  <a:gd name="T102" fmla="*/ 11 w 93"/>
                  <a:gd name="T103" fmla="*/ 9 h 63"/>
                  <a:gd name="T104" fmla="*/ 18 w 93"/>
                  <a:gd name="T105" fmla="*/ 8 h 63"/>
                  <a:gd name="T106" fmla="*/ 29 w 93"/>
                  <a:gd name="T107"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63">
                    <a:moveTo>
                      <a:pt x="18" y="3"/>
                    </a:moveTo>
                    <a:lnTo>
                      <a:pt x="18" y="3"/>
                    </a:lnTo>
                    <a:lnTo>
                      <a:pt x="18" y="3"/>
                    </a:lnTo>
                    <a:lnTo>
                      <a:pt x="20" y="1"/>
                    </a:lnTo>
                    <a:lnTo>
                      <a:pt x="20" y="1"/>
                    </a:lnTo>
                    <a:lnTo>
                      <a:pt x="21" y="0"/>
                    </a:lnTo>
                    <a:lnTo>
                      <a:pt x="24" y="0"/>
                    </a:lnTo>
                    <a:lnTo>
                      <a:pt x="24" y="0"/>
                    </a:lnTo>
                    <a:lnTo>
                      <a:pt x="28" y="0"/>
                    </a:lnTo>
                    <a:lnTo>
                      <a:pt x="31" y="1"/>
                    </a:lnTo>
                    <a:lnTo>
                      <a:pt x="34" y="3"/>
                    </a:lnTo>
                    <a:lnTo>
                      <a:pt x="34" y="3"/>
                    </a:lnTo>
                    <a:lnTo>
                      <a:pt x="44" y="11"/>
                    </a:lnTo>
                    <a:lnTo>
                      <a:pt x="44" y="11"/>
                    </a:lnTo>
                    <a:lnTo>
                      <a:pt x="47" y="13"/>
                    </a:lnTo>
                    <a:lnTo>
                      <a:pt x="47" y="13"/>
                    </a:lnTo>
                    <a:lnTo>
                      <a:pt x="49" y="17"/>
                    </a:lnTo>
                    <a:lnTo>
                      <a:pt x="49" y="17"/>
                    </a:lnTo>
                    <a:lnTo>
                      <a:pt x="50" y="17"/>
                    </a:lnTo>
                    <a:lnTo>
                      <a:pt x="53" y="18"/>
                    </a:lnTo>
                    <a:lnTo>
                      <a:pt x="53" y="18"/>
                    </a:lnTo>
                    <a:lnTo>
                      <a:pt x="60" y="18"/>
                    </a:lnTo>
                    <a:lnTo>
                      <a:pt x="60" y="18"/>
                    </a:lnTo>
                    <a:lnTo>
                      <a:pt x="60" y="21"/>
                    </a:lnTo>
                    <a:lnTo>
                      <a:pt x="60" y="21"/>
                    </a:lnTo>
                    <a:lnTo>
                      <a:pt x="60" y="23"/>
                    </a:lnTo>
                    <a:lnTo>
                      <a:pt x="60" y="24"/>
                    </a:lnTo>
                    <a:lnTo>
                      <a:pt x="61" y="24"/>
                    </a:lnTo>
                    <a:lnTo>
                      <a:pt x="61" y="24"/>
                    </a:lnTo>
                    <a:lnTo>
                      <a:pt x="67" y="26"/>
                    </a:lnTo>
                    <a:lnTo>
                      <a:pt x="69" y="26"/>
                    </a:lnTo>
                    <a:lnTo>
                      <a:pt x="73" y="26"/>
                    </a:lnTo>
                    <a:lnTo>
                      <a:pt x="73" y="26"/>
                    </a:lnTo>
                    <a:lnTo>
                      <a:pt x="75" y="26"/>
                    </a:lnTo>
                    <a:lnTo>
                      <a:pt x="76" y="28"/>
                    </a:lnTo>
                    <a:lnTo>
                      <a:pt x="77" y="29"/>
                    </a:lnTo>
                    <a:lnTo>
                      <a:pt x="77" y="29"/>
                    </a:lnTo>
                    <a:lnTo>
                      <a:pt x="76" y="32"/>
                    </a:lnTo>
                    <a:lnTo>
                      <a:pt x="76" y="33"/>
                    </a:lnTo>
                    <a:lnTo>
                      <a:pt x="74" y="36"/>
                    </a:lnTo>
                    <a:lnTo>
                      <a:pt x="74" y="36"/>
                    </a:lnTo>
                    <a:lnTo>
                      <a:pt x="73" y="36"/>
                    </a:lnTo>
                    <a:lnTo>
                      <a:pt x="73" y="37"/>
                    </a:lnTo>
                    <a:lnTo>
                      <a:pt x="74" y="37"/>
                    </a:lnTo>
                    <a:lnTo>
                      <a:pt x="74" y="37"/>
                    </a:lnTo>
                    <a:lnTo>
                      <a:pt x="81" y="36"/>
                    </a:lnTo>
                    <a:lnTo>
                      <a:pt x="81" y="36"/>
                    </a:lnTo>
                    <a:lnTo>
                      <a:pt x="83" y="38"/>
                    </a:lnTo>
                    <a:lnTo>
                      <a:pt x="83" y="38"/>
                    </a:lnTo>
                    <a:lnTo>
                      <a:pt x="83" y="38"/>
                    </a:lnTo>
                    <a:lnTo>
                      <a:pt x="84" y="38"/>
                    </a:lnTo>
                    <a:lnTo>
                      <a:pt x="84" y="38"/>
                    </a:lnTo>
                    <a:lnTo>
                      <a:pt x="87" y="37"/>
                    </a:lnTo>
                    <a:lnTo>
                      <a:pt x="87" y="37"/>
                    </a:lnTo>
                    <a:lnTo>
                      <a:pt x="90" y="40"/>
                    </a:lnTo>
                    <a:lnTo>
                      <a:pt x="90" y="40"/>
                    </a:lnTo>
                    <a:lnTo>
                      <a:pt x="93" y="41"/>
                    </a:lnTo>
                    <a:lnTo>
                      <a:pt x="93" y="41"/>
                    </a:lnTo>
                    <a:lnTo>
                      <a:pt x="87" y="44"/>
                    </a:lnTo>
                    <a:lnTo>
                      <a:pt x="87" y="44"/>
                    </a:lnTo>
                    <a:lnTo>
                      <a:pt x="83" y="45"/>
                    </a:lnTo>
                    <a:lnTo>
                      <a:pt x="83" y="45"/>
                    </a:lnTo>
                    <a:lnTo>
                      <a:pt x="79" y="48"/>
                    </a:lnTo>
                    <a:lnTo>
                      <a:pt x="79" y="48"/>
                    </a:lnTo>
                    <a:lnTo>
                      <a:pt x="78" y="48"/>
                    </a:lnTo>
                    <a:lnTo>
                      <a:pt x="78" y="48"/>
                    </a:lnTo>
                    <a:lnTo>
                      <a:pt x="75" y="52"/>
                    </a:lnTo>
                    <a:lnTo>
                      <a:pt x="75" y="52"/>
                    </a:lnTo>
                    <a:lnTo>
                      <a:pt x="74" y="53"/>
                    </a:lnTo>
                    <a:lnTo>
                      <a:pt x="73" y="54"/>
                    </a:lnTo>
                    <a:lnTo>
                      <a:pt x="71" y="54"/>
                    </a:lnTo>
                    <a:lnTo>
                      <a:pt x="71" y="54"/>
                    </a:lnTo>
                    <a:lnTo>
                      <a:pt x="70" y="53"/>
                    </a:lnTo>
                    <a:lnTo>
                      <a:pt x="70" y="52"/>
                    </a:lnTo>
                    <a:lnTo>
                      <a:pt x="70" y="52"/>
                    </a:lnTo>
                    <a:lnTo>
                      <a:pt x="69" y="47"/>
                    </a:lnTo>
                    <a:lnTo>
                      <a:pt x="69" y="47"/>
                    </a:lnTo>
                    <a:lnTo>
                      <a:pt x="68" y="47"/>
                    </a:lnTo>
                    <a:lnTo>
                      <a:pt x="68" y="47"/>
                    </a:lnTo>
                    <a:lnTo>
                      <a:pt x="67" y="48"/>
                    </a:lnTo>
                    <a:lnTo>
                      <a:pt x="67" y="52"/>
                    </a:lnTo>
                    <a:lnTo>
                      <a:pt x="67" y="52"/>
                    </a:lnTo>
                    <a:lnTo>
                      <a:pt x="68" y="54"/>
                    </a:lnTo>
                    <a:lnTo>
                      <a:pt x="70" y="56"/>
                    </a:lnTo>
                    <a:lnTo>
                      <a:pt x="70" y="56"/>
                    </a:lnTo>
                    <a:lnTo>
                      <a:pt x="69" y="57"/>
                    </a:lnTo>
                    <a:lnTo>
                      <a:pt x="69" y="59"/>
                    </a:lnTo>
                    <a:lnTo>
                      <a:pt x="69" y="59"/>
                    </a:lnTo>
                    <a:lnTo>
                      <a:pt x="66" y="55"/>
                    </a:lnTo>
                    <a:lnTo>
                      <a:pt x="66" y="55"/>
                    </a:lnTo>
                    <a:lnTo>
                      <a:pt x="63" y="55"/>
                    </a:lnTo>
                    <a:lnTo>
                      <a:pt x="63" y="55"/>
                    </a:lnTo>
                    <a:lnTo>
                      <a:pt x="63" y="59"/>
                    </a:lnTo>
                    <a:lnTo>
                      <a:pt x="65" y="61"/>
                    </a:lnTo>
                    <a:lnTo>
                      <a:pt x="65" y="61"/>
                    </a:lnTo>
                    <a:lnTo>
                      <a:pt x="65" y="62"/>
                    </a:lnTo>
                    <a:lnTo>
                      <a:pt x="65" y="63"/>
                    </a:lnTo>
                    <a:lnTo>
                      <a:pt x="63" y="63"/>
                    </a:lnTo>
                    <a:lnTo>
                      <a:pt x="63" y="63"/>
                    </a:lnTo>
                    <a:lnTo>
                      <a:pt x="62" y="63"/>
                    </a:lnTo>
                    <a:lnTo>
                      <a:pt x="62" y="63"/>
                    </a:lnTo>
                    <a:lnTo>
                      <a:pt x="59" y="60"/>
                    </a:lnTo>
                    <a:lnTo>
                      <a:pt x="59" y="60"/>
                    </a:lnTo>
                    <a:lnTo>
                      <a:pt x="57" y="57"/>
                    </a:lnTo>
                    <a:lnTo>
                      <a:pt x="57" y="57"/>
                    </a:lnTo>
                    <a:lnTo>
                      <a:pt x="55" y="55"/>
                    </a:lnTo>
                    <a:lnTo>
                      <a:pt x="53" y="55"/>
                    </a:lnTo>
                    <a:lnTo>
                      <a:pt x="53" y="55"/>
                    </a:lnTo>
                    <a:lnTo>
                      <a:pt x="53" y="56"/>
                    </a:lnTo>
                    <a:lnTo>
                      <a:pt x="53" y="57"/>
                    </a:lnTo>
                    <a:lnTo>
                      <a:pt x="53" y="57"/>
                    </a:lnTo>
                    <a:lnTo>
                      <a:pt x="54" y="59"/>
                    </a:lnTo>
                    <a:lnTo>
                      <a:pt x="54" y="59"/>
                    </a:lnTo>
                    <a:lnTo>
                      <a:pt x="57" y="61"/>
                    </a:lnTo>
                    <a:lnTo>
                      <a:pt x="57" y="61"/>
                    </a:lnTo>
                    <a:lnTo>
                      <a:pt x="58" y="62"/>
                    </a:lnTo>
                    <a:lnTo>
                      <a:pt x="58" y="62"/>
                    </a:lnTo>
                    <a:lnTo>
                      <a:pt x="55" y="62"/>
                    </a:lnTo>
                    <a:lnTo>
                      <a:pt x="55" y="62"/>
                    </a:lnTo>
                    <a:lnTo>
                      <a:pt x="51" y="61"/>
                    </a:lnTo>
                    <a:lnTo>
                      <a:pt x="51" y="61"/>
                    </a:lnTo>
                    <a:lnTo>
                      <a:pt x="51" y="63"/>
                    </a:lnTo>
                    <a:lnTo>
                      <a:pt x="51" y="63"/>
                    </a:lnTo>
                    <a:lnTo>
                      <a:pt x="50" y="63"/>
                    </a:lnTo>
                    <a:lnTo>
                      <a:pt x="44" y="63"/>
                    </a:lnTo>
                    <a:lnTo>
                      <a:pt x="44" y="63"/>
                    </a:lnTo>
                    <a:lnTo>
                      <a:pt x="39" y="62"/>
                    </a:lnTo>
                    <a:lnTo>
                      <a:pt x="35" y="61"/>
                    </a:lnTo>
                    <a:lnTo>
                      <a:pt x="35" y="61"/>
                    </a:lnTo>
                    <a:lnTo>
                      <a:pt x="30" y="57"/>
                    </a:lnTo>
                    <a:lnTo>
                      <a:pt x="30" y="57"/>
                    </a:lnTo>
                    <a:lnTo>
                      <a:pt x="31" y="57"/>
                    </a:lnTo>
                    <a:lnTo>
                      <a:pt x="35" y="56"/>
                    </a:lnTo>
                    <a:lnTo>
                      <a:pt x="35" y="56"/>
                    </a:lnTo>
                    <a:lnTo>
                      <a:pt x="42" y="56"/>
                    </a:lnTo>
                    <a:lnTo>
                      <a:pt x="42" y="56"/>
                    </a:lnTo>
                    <a:lnTo>
                      <a:pt x="42" y="56"/>
                    </a:lnTo>
                    <a:lnTo>
                      <a:pt x="42" y="55"/>
                    </a:lnTo>
                    <a:lnTo>
                      <a:pt x="42" y="55"/>
                    </a:lnTo>
                    <a:lnTo>
                      <a:pt x="36" y="54"/>
                    </a:lnTo>
                    <a:lnTo>
                      <a:pt x="36" y="54"/>
                    </a:lnTo>
                    <a:lnTo>
                      <a:pt x="31" y="54"/>
                    </a:lnTo>
                    <a:lnTo>
                      <a:pt x="31" y="54"/>
                    </a:lnTo>
                    <a:lnTo>
                      <a:pt x="29" y="55"/>
                    </a:lnTo>
                    <a:lnTo>
                      <a:pt x="27" y="54"/>
                    </a:lnTo>
                    <a:lnTo>
                      <a:pt x="27" y="54"/>
                    </a:lnTo>
                    <a:lnTo>
                      <a:pt x="23" y="52"/>
                    </a:lnTo>
                    <a:lnTo>
                      <a:pt x="21" y="48"/>
                    </a:lnTo>
                    <a:lnTo>
                      <a:pt x="21" y="48"/>
                    </a:lnTo>
                    <a:lnTo>
                      <a:pt x="26" y="46"/>
                    </a:lnTo>
                    <a:lnTo>
                      <a:pt x="26" y="46"/>
                    </a:lnTo>
                    <a:lnTo>
                      <a:pt x="26" y="45"/>
                    </a:lnTo>
                    <a:lnTo>
                      <a:pt x="26" y="45"/>
                    </a:lnTo>
                    <a:lnTo>
                      <a:pt x="29" y="45"/>
                    </a:lnTo>
                    <a:lnTo>
                      <a:pt x="29" y="45"/>
                    </a:lnTo>
                    <a:lnTo>
                      <a:pt x="34" y="44"/>
                    </a:lnTo>
                    <a:lnTo>
                      <a:pt x="34" y="44"/>
                    </a:lnTo>
                    <a:lnTo>
                      <a:pt x="34" y="42"/>
                    </a:lnTo>
                    <a:lnTo>
                      <a:pt x="34" y="42"/>
                    </a:lnTo>
                    <a:lnTo>
                      <a:pt x="34" y="42"/>
                    </a:lnTo>
                    <a:lnTo>
                      <a:pt x="34" y="41"/>
                    </a:lnTo>
                    <a:lnTo>
                      <a:pt x="34" y="41"/>
                    </a:lnTo>
                    <a:lnTo>
                      <a:pt x="36" y="39"/>
                    </a:lnTo>
                    <a:lnTo>
                      <a:pt x="36" y="39"/>
                    </a:lnTo>
                    <a:lnTo>
                      <a:pt x="35" y="39"/>
                    </a:lnTo>
                    <a:lnTo>
                      <a:pt x="32" y="39"/>
                    </a:lnTo>
                    <a:lnTo>
                      <a:pt x="30" y="40"/>
                    </a:lnTo>
                    <a:lnTo>
                      <a:pt x="30" y="40"/>
                    </a:lnTo>
                    <a:lnTo>
                      <a:pt x="29" y="40"/>
                    </a:lnTo>
                    <a:lnTo>
                      <a:pt x="29" y="40"/>
                    </a:lnTo>
                    <a:lnTo>
                      <a:pt x="26" y="40"/>
                    </a:lnTo>
                    <a:lnTo>
                      <a:pt x="26" y="40"/>
                    </a:lnTo>
                    <a:lnTo>
                      <a:pt x="24" y="42"/>
                    </a:lnTo>
                    <a:lnTo>
                      <a:pt x="24" y="42"/>
                    </a:lnTo>
                    <a:lnTo>
                      <a:pt x="24" y="42"/>
                    </a:lnTo>
                    <a:lnTo>
                      <a:pt x="23" y="42"/>
                    </a:lnTo>
                    <a:lnTo>
                      <a:pt x="23" y="42"/>
                    </a:lnTo>
                    <a:lnTo>
                      <a:pt x="21" y="41"/>
                    </a:lnTo>
                    <a:lnTo>
                      <a:pt x="21" y="41"/>
                    </a:lnTo>
                    <a:lnTo>
                      <a:pt x="21" y="41"/>
                    </a:lnTo>
                    <a:lnTo>
                      <a:pt x="19" y="40"/>
                    </a:lnTo>
                    <a:lnTo>
                      <a:pt x="19" y="40"/>
                    </a:lnTo>
                    <a:lnTo>
                      <a:pt x="19" y="41"/>
                    </a:lnTo>
                    <a:lnTo>
                      <a:pt x="16" y="42"/>
                    </a:lnTo>
                    <a:lnTo>
                      <a:pt x="16" y="42"/>
                    </a:lnTo>
                    <a:lnTo>
                      <a:pt x="12" y="41"/>
                    </a:lnTo>
                    <a:lnTo>
                      <a:pt x="12" y="41"/>
                    </a:lnTo>
                    <a:lnTo>
                      <a:pt x="12" y="40"/>
                    </a:lnTo>
                    <a:lnTo>
                      <a:pt x="12" y="40"/>
                    </a:lnTo>
                    <a:lnTo>
                      <a:pt x="7" y="40"/>
                    </a:lnTo>
                    <a:lnTo>
                      <a:pt x="7" y="40"/>
                    </a:lnTo>
                    <a:lnTo>
                      <a:pt x="6" y="39"/>
                    </a:lnTo>
                    <a:lnTo>
                      <a:pt x="6" y="38"/>
                    </a:lnTo>
                    <a:lnTo>
                      <a:pt x="7" y="38"/>
                    </a:lnTo>
                    <a:lnTo>
                      <a:pt x="7" y="38"/>
                    </a:lnTo>
                    <a:lnTo>
                      <a:pt x="13" y="37"/>
                    </a:lnTo>
                    <a:lnTo>
                      <a:pt x="13" y="37"/>
                    </a:lnTo>
                    <a:lnTo>
                      <a:pt x="16" y="36"/>
                    </a:lnTo>
                    <a:lnTo>
                      <a:pt x="16" y="36"/>
                    </a:lnTo>
                    <a:lnTo>
                      <a:pt x="19" y="34"/>
                    </a:lnTo>
                    <a:lnTo>
                      <a:pt x="19" y="34"/>
                    </a:lnTo>
                    <a:lnTo>
                      <a:pt x="19" y="33"/>
                    </a:lnTo>
                    <a:lnTo>
                      <a:pt x="19" y="33"/>
                    </a:lnTo>
                    <a:lnTo>
                      <a:pt x="19" y="33"/>
                    </a:lnTo>
                    <a:lnTo>
                      <a:pt x="16" y="33"/>
                    </a:lnTo>
                    <a:lnTo>
                      <a:pt x="16" y="33"/>
                    </a:lnTo>
                    <a:lnTo>
                      <a:pt x="15" y="34"/>
                    </a:lnTo>
                    <a:lnTo>
                      <a:pt x="14" y="34"/>
                    </a:lnTo>
                    <a:lnTo>
                      <a:pt x="14" y="34"/>
                    </a:lnTo>
                    <a:lnTo>
                      <a:pt x="12" y="36"/>
                    </a:lnTo>
                    <a:lnTo>
                      <a:pt x="10" y="34"/>
                    </a:lnTo>
                    <a:lnTo>
                      <a:pt x="10" y="34"/>
                    </a:lnTo>
                    <a:lnTo>
                      <a:pt x="3" y="31"/>
                    </a:lnTo>
                    <a:lnTo>
                      <a:pt x="3" y="31"/>
                    </a:lnTo>
                    <a:lnTo>
                      <a:pt x="0" y="30"/>
                    </a:lnTo>
                    <a:lnTo>
                      <a:pt x="0" y="30"/>
                    </a:lnTo>
                    <a:lnTo>
                      <a:pt x="2" y="28"/>
                    </a:lnTo>
                    <a:lnTo>
                      <a:pt x="2" y="28"/>
                    </a:lnTo>
                    <a:lnTo>
                      <a:pt x="2" y="26"/>
                    </a:lnTo>
                    <a:lnTo>
                      <a:pt x="2" y="26"/>
                    </a:lnTo>
                    <a:lnTo>
                      <a:pt x="7" y="26"/>
                    </a:lnTo>
                    <a:lnTo>
                      <a:pt x="7" y="26"/>
                    </a:lnTo>
                    <a:lnTo>
                      <a:pt x="14" y="28"/>
                    </a:lnTo>
                    <a:lnTo>
                      <a:pt x="14" y="28"/>
                    </a:lnTo>
                    <a:lnTo>
                      <a:pt x="16" y="28"/>
                    </a:lnTo>
                    <a:lnTo>
                      <a:pt x="16" y="28"/>
                    </a:lnTo>
                    <a:lnTo>
                      <a:pt x="16" y="26"/>
                    </a:lnTo>
                    <a:lnTo>
                      <a:pt x="16" y="26"/>
                    </a:lnTo>
                    <a:lnTo>
                      <a:pt x="14" y="24"/>
                    </a:lnTo>
                    <a:lnTo>
                      <a:pt x="12" y="23"/>
                    </a:lnTo>
                    <a:lnTo>
                      <a:pt x="12" y="23"/>
                    </a:lnTo>
                    <a:lnTo>
                      <a:pt x="11" y="23"/>
                    </a:lnTo>
                    <a:lnTo>
                      <a:pt x="7" y="23"/>
                    </a:lnTo>
                    <a:lnTo>
                      <a:pt x="7" y="23"/>
                    </a:lnTo>
                    <a:lnTo>
                      <a:pt x="3" y="23"/>
                    </a:lnTo>
                    <a:lnTo>
                      <a:pt x="0" y="22"/>
                    </a:lnTo>
                    <a:lnTo>
                      <a:pt x="0" y="22"/>
                    </a:lnTo>
                    <a:lnTo>
                      <a:pt x="0" y="22"/>
                    </a:lnTo>
                    <a:lnTo>
                      <a:pt x="2" y="21"/>
                    </a:lnTo>
                    <a:lnTo>
                      <a:pt x="2" y="21"/>
                    </a:lnTo>
                    <a:lnTo>
                      <a:pt x="7" y="21"/>
                    </a:lnTo>
                    <a:lnTo>
                      <a:pt x="7" y="21"/>
                    </a:lnTo>
                    <a:lnTo>
                      <a:pt x="6" y="17"/>
                    </a:lnTo>
                    <a:lnTo>
                      <a:pt x="6" y="17"/>
                    </a:lnTo>
                    <a:lnTo>
                      <a:pt x="6" y="16"/>
                    </a:lnTo>
                    <a:lnTo>
                      <a:pt x="11" y="16"/>
                    </a:lnTo>
                    <a:lnTo>
                      <a:pt x="11" y="16"/>
                    </a:lnTo>
                    <a:lnTo>
                      <a:pt x="20" y="17"/>
                    </a:lnTo>
                    <a:lnTo>
                      <a:pt x="20" y="17"/>
                    </a:lnTo>
                    <a:lnTo>
                      <a:pt x="20" y="15"/>
                    </a:lnTo>
                    <a:lnTo>
                      <a:pt x="20" y="15"/>
                    </a:lnTo>
                    <a:lnTo>
                      <a:pt x="20" y="14"/>
                    </a:lnTo>
                    <a:lnTo>
                      <a:pt x="18" y="13"/>
                    </a:lnTo>
                    <a:lnTo>
                      <a:pt x="18" y="13"/>
                    </a:lnTo>
                    <a:lnTo>
                      <a:pt x="13" y="13"/>
                    </a:lnTo>
                    <a:lnTo>
                      <a:pt x="11" y="11"/>
                    </a:lnTo>
                    <a:lnTo>
                      <a:pt x="11" y="11"/>
                    </a:lnTo>
                    <a:lnTo>
                      <a:pt x="11" y="11"/>
                    </a:lnTo>
                    <a:lnTo>
                      <a:pt x="11" y="10"/>
                    </a:lnTo>
                    <a:lnTo>
                      <a:pt x="11" y="9"/>
                    </a:lnTo>
                    <a:lnTo>
                      <a:pt x="11" y="9"/>
                    </a:lnTo>
                    <a:lnTo>
                      <a:pt x="13" y="8"/>
                    </a:lnTo>
                    <a:lnTo>
                      <a:pt x="14" y="7"/>
                    </a:lnTo>
                    <a:lnTo>
                      <a:pt x="18" y="8"/>
                    </a:lnTo>
                    <a:lnTo>
                      <a:pt x="18" y="8"/>
                    </a:lnTo>
                    <a:lnTo>
                      <a:pt x="22" y="8"/>
                    </a:lnTo>
                    <a:lnTo>
                      <a:pt x="23" y="7"/>
                    </a:lnTo>
                    <a:lnTo>
                      <a:pt x="28" y="6"/>
                    </a:lnTo>
                    <a:lnTo>
                      <a:pt x="28" y="6"/>
                    </a:lnTo>
                    <a:lnTo>
                      <a:pt x="29" y="5"/>
                    </a:lnTo>
                    <a:lnTo>
                      <a:pt x="29" y="5"/>
                    </a:lnTo>
                    <a:lnTo>
                      <a:pt x="24" y="5"/>
                    </a:lnTo>
                    <a:lnTo>
                      <a:pt x="18" y="3"/>
                    </a:lnTo>
                    <a:lnTo>
                      <a:pt x="18"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2" name="Freeform 100"/>
              <p:cNvSpPr>
                <a:spLocks/>
              </p:cNvSpPr>
              <p:nvPr/>
            </p:nvSpPr>
            <p:spPr bwMode="auto">
              <a:xfrm>
                <a:off x="7451726" y="3081336"/>
                <a:ext cx="46038" cy="28575"/>
              </a:xfrm>
              <a:custGeom>
                <a:avLst/>
                <a:gdLst>
                  <a:gd name="T0" fmla="*/ 1 w 29"/>
                  <a:gd name="T1" fmla="*/ 0 h 18"/>
                  <a:gd name="T2" fmla="*/ 1 w 29"/>
                  <a:gd name="T3" fmla="*/ 1 h 18"/>
                  <a:gd name="T4" fmla="*/ 1 w 29"/>
                  <a:gd name="T5" fmla="*/ 2 h 18"/>
                  <a:gd name="T6" fmla="*/ 2 w 29"/>
                  <a:gd name="T7" fmla="*/ 3 h 18"/>
                  <a:gd name="T8" fmla="*/ 2 w 29"/>
                  <a:gd name="T9" fmla="*/ 4 h 18"/>
                  <a:gd name="T10" fmla="*/ 0 w 29"/>
                  <a:gd name="T11" fmla="*/ 5 h 18"/>
                  <a:gd name="T12" fmla="*/ 0 w 29"/>
                  <a:gd name="T13" fmla="*/ 7 h 18"/>
                  <a:gd name="T14" fmla="*/ 3 w 29"/>
                  <a:gd name="T15" fmla="*/ 7 h 18"/>
                  <a:gd name="T16" fmla="*/ 5 w 29"/>
                  <a:gd name="T17" fmla="*/ 9 h 18"/>
                  <a:gd name="T18" fmla="*/ 10 w 29"/>
                  <a:gd name="T19" fmla="*/ 10 h 18"/>
                  <a:gd name="T20" fmla="*/ 12 w 29"/>
                  <a:gd name="T21" fmla="*/ 11 h 18"/>
                  <a:gd name="T22" fmla="*/ 13 w 29"/>
                  <a:gd name="T23" fmla="*/ 12 h 18"/>
                  <a:gd name="T24" fmla="*/ 12 w 29"/>
                  <a:gd name="T25" fmla="*/ 13 h 18"/>
                  <a:gd name="T26" fmla="*/ 8 w 29"/>
                  <a:gd name="T27" fmla="*/ 13 h 18"/>
                  <a:gd name="T28" fmla="*/ 5 w 29"/>
                  <a:gd name="T29" fmla="*/ 13 h 18"/>
                  <a:gd name="T30" fmla="*/ 5 w 29"/>
                  <a:gd name="T31" fmla="*/ 13 h 18"/>
                  <a:gd name="T32" fmla="*/ 9 w 29"/>
                  <a:gd name="T33" fmla="*/ 16 h 18"/>
                  <a:gd name="T34" fmla="*/ 12 w 29"/>
                  <a:gd name="T35" fmla="*/ 18 h 18"/>
                  <a:gd name="T36" fmla="*/ 15 w 29"/>
                  <a:gd name="T37" fmla="*/ 18 h 18"/>
                  <a:gd name="T38" fmla="*/ 16 w 29"/>
                  <a:gd name="T39" fmla="*/ 17 h 18"/>
                  <a:gd name="T40" fmla="*/ 18 w 29"/>
                  <a:gd name="T41" fmla="*/ 16 h 18"/>
                  <a:gd name="T42" fmla="*/ 24 w 29"/>
                  <a:gd name="T43" fmla="*/ 15 h 18"/>
                  <a:gd name="T44" fmla="*/ 26 w 29"/>
                  <a:gd name="T45" fmla="*/ 15 h 18"/>
                  <a:gd name="T46" fmla="*/ 27 w 29"/>
                  <a:gd name="T47" fmla="*/ 11 h 18"/>
                  <a:gd name="T48" fmla="*/ 24 w 29"/>
                  <a:gd name="T49" fmla="*/ 10 h 18"/>
                  <a:gd name="T50" fmla="*/ 27 w 29"/>
                  <a:gd name="T51" fmla="*/ 9 h 18"/>
                  <a:gd name="T52" fmla="*/ 29 w 29"/>
                  <a:gd name="T53" fmla="*/ 9 h 18"/>
                  <a:gd name="T54" fmla="*/ 26 w 29"/>
                  <a:gd name="T55" fmla="*/ 7 h 18"/>
                  <a:gd name="T56" fmla="*/ 19 w 29"/>
                  <a:gd name="T57" fmla="*/ 5 h 18"/>
                  <a:gd name="T58" fmla="*/ 19 w 29"/>
                  <a:gd name="T59" fmla="*/ 4 h 18"/>
                  <a:gd name="T60" fmla="*/ 18 w 29"/>
                  <a:gd name="T61" fmla="*/ 3 h 18"/>
                  <a:gd name="T62" fmla="*/ 11 w 29"/>
                  <a:gd name="T63" fmla="*/ 1 h 18"/>
                  <a:gd name="T64" fmla="*/ 5 w 29"/>
                  <a:gd name="T65" fmla="*/ 0 h 18"/>
                  <a:gd name="T66" fmla="*/ 1 w 29"/>
                  <a:gd name="T6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18">
                    <a:moveTo>
                      <a:pt x="1" y="0"/>
                    </a:moveTo>
                    <a:lnTo>
                      <a:pt x="1" y="0"/>
                    </a:lnTo>
                    <a:lnTo>
                      <a:pt x="1" y="0"/>
                    </a:lnTo>
                    <a:lnTo>
                      <a:pt x="1" y="1"/>
                    </a:lnTo>
                    <a:lnTo>
                      <a:pt x="1" y="2"/>
                    </a:lnTo>
                    <a:lnTo>
                      <a:pt x="1" y="2"/>
                    </a:lnTo>
                    <a:lnTo>
                      <a:pt x="2" y="2"/>
                    </a:lnTo>
                    <a:lnTo>
                      <a:pt x="2" y="3"/>
                    </a:lnTo>
                    <a:lnTo>
                      <a:pt x="2" y="3"/>
                    </a:lnTo>
                    <a:lnTo>
                      <a:pt x="2" y="4"/>
                    </a:lnTo>
                    <a:lnTo>
                      <a:pt x="0" y="5"/>
                    </a:lnTo>
                    <a:lnTo>
                      <a:pt x="0" y="5"/>
                    </a:lnTo>
                    <a:lnTo>
                      <a:pt x="0" y="5"/>
                    </a:lnTo>
                    <a:lnTo>
                      <a:pt x="0" y="7"/>
                    </a:lnTo>
                    <a:lnTo>
                      <a:pt x="0" y="7"/>
                    </a:lnTo>
                    <a:lnTo>
                      <a:pt x="3" y="7"/>
                    </a:lnTo>
                    <a:lnTo>
                      <a:pt x="3" y="7"/>
                    </a:lnTo>
                    <a:lnTo>
                      <a:pt x="5" y="9"/>
                    </a:lnTo>
                    <a:lnTo>
                      <a:pt x="5" y="9"/>
                    </a:lnTo>
                    <a:lnTo>
                      <a:pt x="10" y="10"/>
                    </a:lnTo>
                    <a:lnTo>
                      <a:pt x="10" y="10"/>
                    </a:lnTo>
                    <a:lnTo>
                      <a:pt x="12" y="11"/>
                    </a:lnTo>
                    <a:lnTo>
                      <a:pt x="13" y="12"/>
                    </a:lnTo>
                    <a:lnTo>
                      <a:pt x="13" y="12"/>
                    </a:lnTo>
                    <a:lnTo>
                      <a:pt x="12" y="13"/>
                    </a:lnTo>
                    <a:lnTo>
                      <a:pt x="12" y="13"/>
                    </a:lnTo>
                    <a:lnTo>
                      <a:pt x="10" y="13"/>
                    </a:lnTo>
                    <a:lnTo>
                      <a:pt x="8" y="13"/>
                    </a:lnTo>
                    <a:lnTo>
                      <a:pt x="8" y="13"/>
                    </a:lnTo>
                    <a:lnTo>
                      <a:pt x="5" y="13"/>
                    </a:lnTo>
                    <a:lnTo>
                      <a:pt x="5" y="13"/>
                    </a:lnTo>
                    <a:lnTo>
                      <a:pt x="5" y="13"/>
                    </a:lnTo>
                    <a:lnTo>
                      <a:pt x="7" y="15"/>
                    </a:lnTo>
                    <a:lnTo>
                      <a:pt x="9" y="16"/>
                    </a:lnTo>
                    <a:lnTo>
                      <a:pt x="9" y="16"/>
                    </a:lnTo>
                    <a:lnTo>
                      <a:pt x="12" y="18"/>
                    </a:lnTo>
                    <a:lnTo>
                      <a:pt x="12" y="18"/>
                    </a:lnTo>
                    <a:lnTo>
                      <a:pt x="15" y="18"/>
                    </a:lnTo>
                    <a:lnTo>
                      <a:pt x="15" y="18"/>
                    </a:lnTo>
                    <a:lnTo>
                      <a:pt x="16" y="17"/>
                    </a:lnTo>
                    <a:lnTo>
                      <a:pt x="16" y="17"/>
                    </a:lnTo>
                    <a:lnTo>
                      <a:pt x="18" y="16"/>
                    </a:lnTo>
                    <a:lnTo>
                      <a:pt x="24" y="15"/>
                    </a:lnTo>
                    <a:lnTo>
                      <a:pt x="24" y="15"/>
                    </a:lnTo>
                    <a:lnTo>
                      <a:pt x="26" y="15"/>
                    </a:lnTo>
                    <a:lnTo>
                      <a:pt x="26" y="15"/>
                    </a:lnTo>
                    <a:lnTo>
                      <a:pt x="27" y="11"/>
                    </a:lnTo>
                    <a:lnTo>
                      <a:pt x="27" y="11"/>
                    </a:lnTo>
                    <a:lnTo>
                      <a:pt x="25" y="11"/>
                    </a:lnTo>
                    <a:lnTo>
                      <a:pt x="24" y="10"/>
                    </a:lnTo>
                    <a:lnTo>
                      <a:pt x="24" y="10"/>
                    </a:lnTo>
                    <a:lnTo>
                      <a:pt x="27" y="9"/>
                    </a:lnTo>
                    <a:lnTo>
                      <a:pt x="29" y="9"/>
                    </a:lnTo>
                    <a:lnTo>
                      <a:pt x="29" y="9"/>
                    </a:lnTo>
                    <a:lnTo>
                      <a:pt x="29" y="7"/>
                    </a:lnTo>
                    <a:lnTo>
                      <a:pt x="26" y="7"/>
                    </a:lnTo>
                    <a:lnTo>
                      <a:pt x="26" y="7"/>
                    </a:lnTo>
                    <a:lnTo>
                      <a:pt x="19" y="5"/>
                    </a:lnTo>
                    <a:lnTo>
                      <a:pt x="19" y="5"/>
                    </a:lnTo>
                    <a:lnTo>
                      <a:pt x="19" y="4"/>
                    </a:lnTo>
                    <a:lnTo>
                      <a:pt x="18" y="3"/>
                    </a:lnTo>
                    <a:lnTo>
                      <a:pt x="18" y="3"/>
                    </a:lnTo>
                    <a:lnTo>
                      <a:pt x="16" y="2"/>
                    </a:lnTo>
                    <a:lnTo>
                      <a:pt x="11" y="1"/>
                    </a:lnTo>
                    <a:lnTo>
                      <a:pt x="11" y="1"/>
                    </a:lnTo>
                    <a:lnTo>
                      <a:pt x="5" y="0"/>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3" name="Freeform 101"/>
              <p:cNvSpPr>
                <a:spLocks/>
              </p:cNvSpPr>
              <p:nvPr/>
            </p:nvSpPr>
            <p:spPr bwMode="auto">
              <a:xfrm>
                <a:off x="7478713" y="3109911"/>
                <a:ext cx="38100" cy="11113"/>
              </a:xfrm>
              <a:custGeom>
                <a:avLst/>
                <a:gdLst>
                  <a:gd name="T0" fmla="*/ 1 w 24"/>
                  <a:gd name="T1" fmla="*/ 3 h 7"/>
                  <a:gd name="T2" fmla="*/ 1 w 24"/>
                  <a:gd name="T3" fmla="*/ 3 h 7"/>
                  <a:gd name="T4" fmla="*/ 0 w 24"/>
                  <a:gd name="T5" fmla="*/ 5 h 7"/>
                  <a:gd name="T6" fmla="*/ 1 w 24"/>
                  <a:gd name="T7" fmla="*/ 6 h 7"/>
                  <a:gd name="T8" fmla="*/ 4 w 24"/>
                  <a:gd name="T9" fmla="*/ 6 h 7"/>
                  <a:gd name="T10" fmla="*/ 4 w 24"/>
                  <a:gd name="T11" fmla="*/ 6 h 7"/>
                  <a:gd name="T12" fmla="*/ 8 w 24"/>
                  <a:gd name="T13" fmla="*/ 6 h 7"/>
                  <a:gd name="T14" fmla="*/ 12 w 24"/>
                  <a:gd name="T15" fmla="*/ 7 h 7"/>
                  <a:gd name="T16" fmla="*/ 12 w 24"/>
                  <a:gd name="T17" fmla="*/ 7 h 7"/>
                  <a:gd name="T18" fmla="*/ 18 w 24"/>
                  <a:gd name="T19" fmla="*/ 7 h 7"/>
                  <a:gd name="T20" fmla="*/ 22 w 24"/>
                  <a:gd name="T21" fmla="*/ 7 h 7"/>
                  <a:gd name="T22" fmla="*/ 22 w 24"/>
                  <a:gd name="T23" fmla="*/ 7 h 7"/>
                  <a:gd name="T24" fmla="*/ 22 w 24"/>
                  <a:gd name="T25" fmla="*/ 6 h 7"/>
                  <a:gd name="T26" fmla="*/ 22 w 24"/>
                  <a:gd name="T27" fmla="*/ 5 h 7"/>
                  <a:gd name="T28" fmla="*/ 22 w 24"/>
                  <a:gd name="T29" fmla="*/ 3 h 7"/>
                  <a:gd name="T30" fmla="*/ 22 w 24"/>
                  <a:gd name="T31" fmla="*/ 3 h 7"/>
                  <a:gd name="T32" fmla="*/ 24 w 24"/>
                  <a:gd name="T33" fmla="*/ 2 h 7"/>
                  <a:gd name="T34" fmla="*/ 24 w 24"/>
                  <a:gd name="T35" fmla="*/ 2 h 7"/>
                  <a:gd name="T36" fmla="*/ 24 w 24"/>
                  <a:gd name="T37" fmla="*/ 1 h 7"/>
                  <a:gd name="T38" fmla="*/ 24 w 24"/>
                  <a:gd name="T39" fmla="*/ 1 h 7"/>
                  <a:gd name="T40" fmla="*/ 20 w 24"/>
                  <a:gd name="T41" fmla="*/ 1 h 7"/>
                  <a:gd name="T42" fmla="*/ 20 w 24"/>
                  <a:gd name="T43" fmla="*/ 1 h 7"/>
                  <a:gd name="T44" fmla="*/ 16 w 24"/>
                  <a:gd name="T45" fmla="*/ 0 h 7"/>
                  <a:gd name="T46" fmla="*/ 16 w 24"/>
                  <a:gd name="T47" fmla="*/ 0 h 7"/>
                  <a:gd name="T48" fmla="*/ 12 w 24"/>
                  <a:gd name="T49" fmla="*/ 0 h 7"/>
                  <a:gd name="T50" fmla="*/ 12 w 24"/>
                  <a:gd name="T51" fmla="*/ 0 h 7"/>
                  <a:gd name="T52" fmla="*/ 9 w 24"/>
                  <a:gd name="T53" fmla="*/ 1 h 7"/>
                  <a:gd name="T54" fmla="*/ 9 w 24"/>
                  <a:gd name="T55" fmla="*/ 1 h 7"/>
                  <a:gd name="T56" fmla="*/ 8 w 24"/>
                  <a:gd name="T57" fmla="*/ 0 h 7"/>
                  <a:gd name="T58" fmla="*/ 6 w 24"/>
                  <a:gd name="T59" fmla="*/ 0 h 7"/>
                  <a:gd name="T60" fmla="*/ 6 w 24"/>
                  <a:gd name="T61" fmla="*/ 0 h 7"/>
                  <a:gd name="T62" fmla="*/ 2 w 24"/>
                  <a:gd name="T63" fmla="*/ 1 h 7"/>
                  <a:gd name="T64" fmla="*/ 1 w 24"/>
                  <a:gd name="T65" fmla="*/ 3 h 7"/>
                  <a:gd name="T66" fmla="*/ 1 w 24"/>
                  <a:gd name="T6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7">
                    <a:moveTo>
                      <a:pt x="1" y="3"/>
                    </a:moveTo>
                    <a:lnTo>
                      <a:pt x="1" y="3"/>
                    </a:lnTo>
                    <a:lnTo>
                      <a:pt x="0" y="5"/>
                    </a:lnTo>
                    <a:lnTo>
                      <a:pt x="1" y="6"/>
                    </a:lnTo>
                    <a:lnTo>
                      <a:pt x="4" y="6"/>
                    </a:lnTo>
                    <a:lnTo>
                      <a:pt x="4" y="6"/>
                    </a:lnTo>
                    <a:lnTo>
                      <a:pt x="8" y="6"/>
                    </a:lnTo>
                    <a:lnTo>
                      <a:pt x="12" y="7"/>
                    </a:lnTo>
                    <a:lnTo>
                      <a:pt x="12" y="7"/>
                    </a:lnTo>
                    <a:lnTo>
                      <a:pt x="18" y="7"/>
                    </a:lnTo>
                    <a:lnTo>
                      <a:pt x="22" y="7"/>
                    </a:lnTo>
                    <a:lnTo>
                      <a:pt x="22" y="7"/>
                    </a:lnTo>
                    <a:lnTo>
                      <a:pt x="22" y="6"/>
                    </a:lnTo>
                    <a:lnTo>
                      <a:pt x="22" y="5"/>
                    </a:lnTo>
                    <a:lnTo>
                      <a:pt x="22" y="3"/>
                    </a:lnTo>
                    <a:lnTo>
                      <a:pt x="22" y="3"/>
                    </a:lnTo>
                    <a:lnTo>
                      <a:pt x="24" y="2"/>
                    </a:lnTo>
                    <a:lnTo>
                      <a:pt x="24" y="2"/>
                    </a:lnTo>
                    <a:lnTo>
                      <a:pt x="24" y="1"/>
                    </a:lnTo>
                    <a:lnTo>
                      <a:pt x="24" y="1"/>
                    </a:lnTo>
                    <a:lnTo>
                      <a:pt x="20" y="1"/>
                    </a:lnTo>
                    <a:lnTo>
                      <a:pt x="20" y="1"/>
                    </a:lnTo>
                    <a:lnTo>
                      <a:pt x="16" y="0"/>
                    </a:lnTo>
                    <a:lnTo>
                      <a:pt x="16" y="0"/>
                    </a:lnTo>
                    <a:lnTo>
                      <a:pt x="12" y="0"/>
                    </a:lnTo>
                    <a:lnTo>
                      <a:pt x="12" y="0"/>
                    </a:lnTo>
                    <a:lnTo>
                      <a:pt x="9" y="1"/>
                    </a:lnTo>
                    <a:lnTo>
                      <a:pt x="9" y="1"/>
                    </a:lnTo>
                    <a:lnTo>
                      <a:pt x="8" y="0"/>
                    </a:lnTo>
                    <a:lnTo>
                      <a:pt x="6" y="0"/>
                    </a:lnTo>
                    <a:lnTo>
                      <a:pt x="6" y="0"/>
                    </a:lnTo>
                    <a:lnTo>
                      <a:pt x="2" y="1"/>
                    </a:lnTo>
                    <a:lnTo>
                      <a:pt x="1" y="3"/>
                    </a:lnTo>
                    <a:lnTo>
                      <a:pt x="1"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4" name="Freeform 102"/>
              <p:cNvSpPr>
                <a:spLocks/>
              </p:cNvSpPr>
              <p:nvPr/>
            </p:nvSpPr>
            <p:spPr bwMode="auto">
              <a:xfrm>
                <a:off x="7542213" y="3114674"/>
                <a:ext cx="22225" cy="12700"/>
              </a:xfrm>
              <a:custGeom>
                <a:avLst/>
                <a:gdLst>
                  <a:gd name="T0" fmla="*/ 2 w 14"/>
                  <a:gd name="T1" fmla="*/ 0 h 8"/>
                  <a:gd name="T2" fmla="*/ 2 w 14"/>
                  <a:gd name="T3" fmla="*/ 0 h 8"/>
                  <a:gd name="T4" fmla="*/ 7 w 14"/>
                  <a:gd name="T5" fmla="*/ 0 h 8"/>
                  <a:gd name="T6" fmla="*/ 10 w 14"/>
                  <a:gd name="T7" fmla="*/ 2 h 8"/>
                  <a:gd name="T8" fmla="*/ 10 w 14"/>
                  <a:gd name="T9" fmla="*/ 2 h 8"/>
                  <a:gd name="T10" fmla="*/ 13 w 14"/>
                  <a:gd name="T11" fmla="*/ 4 h 8"/>
                  <a:gd name="T12" fmla="*/ 14 w 14"/>
                  <a:gd name="T13" fmla="*/ 5 h 8"/>
                  <a:gd name="T14" fmla="*/ 13 w 14"/>
                  <a:gd name="T15" fmla="*/ 6 h 8"/>
                  <a:gd name="T16" fmla="*/ 13 w 14"/>
                  <a:gd name="T17" fmla="*/ 6 h 8"/>
                  <a:gd name="T18" fmla="*/ 11 w 14"/>
                  <a:gd name="T19" fmla="*/ 8 h 8"/>
                  <a:gd name="T20" fmla="*/ 9 w 14"/>
                  <a:gd name="T21" fmla="*/ 8 h 8"/>
                  <a:gd name="T22" fmla="*/ 7 w 14"/>
                  <a:gd name="T23" fmla="*/ 7 h 8"/>
                  <a:gd name="T24" fmla="*/ 7 w 14"/>
                  <a:gd name="T25" fmla="*/ 7 h 8"/>
                  <a:gd name="T26" fmla="*/ 1 w 14"/>
                  <a:gd name="T27" fmla="*/ 6 h 8"/>
                  <a:gd name="T28" fmla="*/ 0 w 14"/>
                  <a:gd name="T29" fmla="*/ 5 h 8"/>
                  <a:gd name="T30" fmla="*/ 0 w 14"/>
                  <a:gd name="T31" fmla="*/ 4 h 8"/>
                  <a:gd name="T32" fmla="*/ 0 w 14"/>
                  <a:gd name="T33" fmla="*/ 4 h 8"/>
                  <a:gd name="T34" fmla="*/ 0 w 14"/>
                  <a:gd name="T35" fmla="*/ 2 h 8"/>
                  <a:gd name="T36" fmla="*/ 2 w 14"/>
                  <a:gd name="T37" fmla="*/ 0 h 8"/>
                  <a:gd name="T38" fmla="*/ 2 w 14"/>
                  <a:gd name="T3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8">
                    <a:moveTo>
                      <a:pt x="2" y="0"/>
                    </a:moveTo>
                    <a:lnTo>
                      <a:pt x="2" y="0"/>
                    </a:lnTo>
                    <a:lnTo>
                      <a:pt x="7" y="0"/>
                    </a:lnTo>
                    <a:lnTo>
                      <a:pt x="10" y="2"/>
                    </a:lnTo>
                    <a:lnTo>
                      <a:pt x="10" y="2"/>
                    </a:lnTo>
                    <a:lnTo>
                      <a:pt x="13" y="4"/>
                    </a:lnTo>
                    <a:lnTo>
                      <a:pt x="14" y="5"/>
                    </a:lnTo>
                    <a:lnTo>
                      <a:pt x="13" y="6"/>
                    </a:lnTo>
                    <a:lnTo>
                      <a:pt x="13" y="6"/>
                    </a:lnTo>
                    <a:lnTo>
                      <a:pt x="11" y="8"/>
                    </a:lnTo>
                    <a:lnTo>
                      <a:pt x="9" y="8"/>
                    </a:lnTo>
                    <a:lnTo>
                      <a:pt x="7" y="7"/>
                    </a:lnTo>
                    <a:lnTo>
                      <a:pt x="7" y="7"/>
                    </a:lnTo>
                    <a:lnTo>
                      <a:pt x="1" y="6"/>
                    </a:lnTo>
                    <a:lnTo>
                      <a:pt x="0" y="5"/>
                    </a:lnTo>
                    <a:lnTo>
                      <a:pt x="0" y="4"/>
                    </a:lnTo>
                    <a:lnTo>
                      <a:pt x="0" y="4"/>
                    </a:lnTo>
                    <a:lnTo>
                      <a:pt x="0" y="2"/>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5" name="Freeform 103"/>
              <p:cNvSpPr>
                <a:spLocks/>
              </p:cNvSpPr>
              <p:nvPr/>
            </p:nvSpPr>
            <p:spPr bwMode="auto">
              <a:xfrm>
                <a:off x="7575551" y="3030536"/>
                <a:ext cx="14288" cy="7938"/>
              </a:xfrm>
              <a:custGeom>
                <a:avLst/>
                <a:gdLst>
                  <a:gd name="T0" fmla="*/ 2 w 9"/>
                  <a:gd name="T1" fmla="*/ 0 h 5"/>
                  <a:gd name="T2" fmla="*/ 2 w 9"/>
                  <a:gd name="T3" fmla="*/ 0 h 5"/>
                  <a:gd name="T4" fmla="*/ 4 w 9"/>
                  <a:gd name="T5" fmla="*/ 0 h 5"/>
                  <a:gd name="T6" fmla="*/ 6 w 9"/>
                  <a:gd name="T7" fmla="*/ 0 h 5"/>
                  <a:gd name="T8" fmla="*/ 8 w 9"/>
                  <a:gd name="T9" fmla="*/ 0 h 5"/>
                  <a:gd name="T10" fmla="*/ 8 w 9"/>
                  <a:gd name="T11" fmla="*/ 0 h 5"/>
                  <a:gd name="T12" fmla="*/ 9 w 9"/>
                  <a:gd name="T13" fmla="*/ 2 h 5"/>
                  <a:gd name="T14" fmla="*/ 9 w 9"/>
                  <a:gd name="T15" fmla="*/ 3 h 5"/>
                  <a:gd name="T16" fmla="*/ 9 w 9"/>
                  <a:gd name="T17" fmla="*/ 3 h 5"/>
                  <a:gd name="T18" fmla="*/ 6 w 9"/>
                  <a:gd name="T19" fmla="*/ 4 h 5"/>
                  <a:gd name="T20" fmla="*/ 4 w 9"/>
                  <a:gd name="T21" fmla="*/ 5 h 5"/>
                  <a:gd name="T22" fmla="*/ 4 w 9"/>
                  <a:gd name="T23" fmla="*/ 5 h 5"/>
                  <a:gd name="T24" fmla="*/ 0 w 9"/>
                  <a:gd name="T25" fmla="*/ 3 h 5"/>
                  <a:gd name="T26" fmla="*/ 0 w 9"/>
                  <a:gd name="T27" fmla="*/ 3 h 5"/>
                  <a:gd name="T28" fmla="*/ 0 w 9"/>
                  <a:gd name="T29" fmla="*/ 1 h 5"/>
                  <a:gd name="T30" fmla="*/ 0 w 9"/>
                  <a:gd name="T31" fmla="*/ 1 h 5"/>
                  <a:gd name="T32" fmla="*/ 2 w 9"/>
                  <a:gd name="T33" fmla="*/ 0 h 5"/>
                  <a:gd name="T34" fmla="*/ 2 w 9"/>
                  <a:gd name="T3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5">
                    <a:moveTo>
                      <a:pt x="2" y="0"/>
                    </a:moveTo>
                    <a:lnTo>
                      <a:pt x="2" y="0"/>
                    </a:lnTo>
                    <a:lnTo>
                      <a:pt x="4" y="0"/>
                    </a:lnTo>
                    <a:lnTo>
                      <a:pt x="6" y="0"/>
                    </a:lnTo>
                    <a:lnTo>
                      <a:pt x="8" y="0"/>
                    </a:lnTo>
                    <a:lnTo>
                      <a:pt x="8" y="0"/>
                    </a:lnTo>
                    <a:lnTo>
                      <a:pt x="9" y="2"/>
                    </a:lnTo>
                    <a:lnTo>
                      <a:pt x="9" y="3"/>
                    </a:lnTo>
                    <a:lnTo>
                      <a:pt x="9" y="3"/>
                    </a:lnTo>
                    <a:lnTo>
                      <a:pt x="6" y="4"/>
                    </a:lnTo>
                    <a:lnTo>
                      <a:pt x="4" y="5"/>
                    </a:lnTo>
                    <a:lnTo>
                      <a:pt x="4" y="5"/>
                    </a:lnTo>
                    <a:lnTo>
                      <a:pt x="0" y="3"/>
                    </a:lnTo>
                    <a:lnTo>
                      <a:pt x="0" y="3"/>
                    </a:lnTo>
                    <a:lnTo>
                      <a:pt x="0" y="1"/>
                    </a:lnTo>
                    <a:lnTo>
                      <a:pt x="0"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6" name="Freeform 104"/>
              <p:cNvSpPr>
                <a:spLocks/>
              </p:cNvSpPr>
              <p:nvPr/>
            </p:nvSpPr>
            <p:spPr bwMode="auto">
              <a:xfrm>
                <a:off x="7532688" y="2941636"/>
                <a:ext cx="382588" cy="215900"/>
              </a:xfrm>
              <a:custGeom>
                <a:avLst/>
                <a:gdLst>
                  <a:gd name="T0" fmla="*/ 38 w 241"/>
                  <a:gd name="T1" fmla="*/ 26 h 136"/>
                  <a:gd name="T2" fmla="*/ 47 w 241"/>
                  <a:gd name="T3" fmla="*/ 14 h 136"/>
                  <a:gd name="T4" fmla="*/ 83 w 241"/>
                  <a:gd name="T5" fmla="*/ 22 h 136"/>
                  <a:gd name="T6" fmla="*/ 85 w 241"/>
                  <a:gd name="T7" fmla="*/ 11 h 136"/>
                  <a:gd name="T8" fmla="*/ 91 w 241"/>
                  <a:gd name="T9" fmla="*/ 4 h 136"/>
                  <a:gd name="T10" fmla="*/ 129 w 241"/>
                  <a:gd name="T11" fmla="*/ 11 h 136"/>
                  <a:gd name="T12" fmla="*/ 151 w 241"/>
                  <a:gd name="T13" fmla="*/ 8 h 136"/>
                  <a:gd name="T14" fmla="*/ 165 w 241"/>
                  <a:gd name="T15" fmla="*/ 6 h 136"/>
                  <a:gd name="T16" fmla="*/ 184 w 241"/>
                  <a:gd name="T17" fmla="*/ 3 h 136"/>
                  <a:gd name="T18" fmla="*/ 188 w 241"/>
                  <a:gd name="T19" fmla="*/ 11 h 136"/>
                  <a:gd name="T20" fmla="*/ 217 w 241"/>
                  <a:gd name="T21" fmla="*/ 7 h 136"/>
                  <a:gd name="T22" fmla="*/ 229 w 241"/>
                  <a:gd name="T23" fmla="*/ 13 h 136"/>
                  <a:gd name="T24" fmla="*/ 234 w 241"/>
                  <a:gd name="T25" fmla="*/ 23 h 136"/>
                  <a:gd name="T26" fmla="*/ 208 w 241"/>
                  <a:gd name="T27" fmla="*/ 29 h 136"/>
                  <a:gd name="T28" fmla="*/ 200 w 241"/>
                  <a:gd name="T29" fmla="*/ 34 h 136"/>
                  <a:gd name="T30" fmla="*/ 208 w 241"/>
                  <a:gd name="T31" fmla="*/ 35 h 136"/>
                  <a:gd name="T32" fmla="*/ 171 w 241"/>
                  <a:gd name="T33" fmla="*/ 56 h 136"/>
                  <a:gd name="T34" fmla="*/ 153 w 241"/>
                  <a:gd name="T35" fmla="*/ 60 h 136"/>
                  <a:gd name="T36" fmla="*/ 162 w 241"/>
                  <a:gd name="T37" fmla="*/ 66 h 136"/>
                  <a:gd name="T38" fmla="*/ 138 w 241"/>
                  <a:gd name="T39" fmla="*/ 66 h 136"/>
                  <a:gd name="T40" fmla="*/ 135 w 241"/>
                  <a:gd name="T41" fmla="*/ 75 h 136"/>
                  <a:gd name="T42" fmla="*/ 125 w 241"/>
                  <a:gd name="T43" fmla="*/ 77 h 136"/>
                  <a:gd name="T44" fmla="*/ 114 w 241"/>
                  <a:gd name="T45" fmla="*/ 78 h 136"/>
                  <a:gd name="T46" fmla="*/ 126 w 241"/>
                  <a:gd name="T47" fmla="*/ 81 h 136"/>
                  <a:gd name="T48" fmla="*/ 125 w 241"/>
                  <a:gd name="T49" fmla="*/ 84 h 136"/>
                  <a:gd name="T50" fmla="*/ 127 w 241"/>
                  <a:gd name="T51" fmla="*/ 95 h 136"/>
                  <a:gd name="T52" fmla="*/ 127 w 241"/>
                  <a:gd name="T53" fmla="*/ 100 h 136"/>
                  <a:gd name="T54" fmla="*/ 110 w 241"/>
                  <a:gd name="T55" fmla="*/ 108 h 136"/>
                  <a:gd name="T56" fmla="*/ 91 w 241"/>
                  <a:gd name="T57" fmla="*/ 115 h 136"/>
                  <a:gd name="T58" fmla="*/ 95 w 241"/>
                  <a:gd name="T59" fmla="*/ 116 h 136"/>
                  <a:gd name="T60" fmla="*/ 111 w 241"/>
                  <a:gd name="T61" fmla="*/ 123 h 136"/>
                  <a:gd name="T62" fmla="*/ 95 w 241"/>
                  <a:gd name="T63" fmla="*/ 135 h 136"/>
                  <a:gd name="T64" fmla="*/ 82 w 241"/>
                  <a:gd name="T65" fmla="*/ 130 h 136"/>
                  <a:gd name="T66" fmla="*/ 68 w 241"/>
                  <a:gd name="T67" fmla="*/ 131 h 136"/>
                  <a:gd name="T68" fmla="*/ 45 w 241"/>
                  <a:gd name="T69" fmla="*/ 131 h 136"/>
                  <a:gd name="T70" fmla="*/ 36 w 241"/>
                  <a:gd name="T71" fmla="*/ 130 h 136"/>
                  <a:gd name="T72" fmla="*/ 28 w 241"/>
                  <a:gd name="T73" fmla="*/ 131 h 136"/>
                  <a:gd name="T74" fmla="*/ 40 w 241"/>
                  <a:gd name="T75" fmla="*/ 119 h 136"/>
                  <a:gd name="T76" fmla="*/ 41 w 241"/>
                  <a:gd name="T77" fmla="*/ 105 h 136"/>
                  <a:gd name="T78" fmla="*/ 76 w 241"/>
                  <a:gd name="T79" fmla="*/ 101 h 136"/>
                  <a:gd name="T80" fmla="*/ 52 w 241"/>
                  <a:gd name="T81" fmla="*/ 107 h 136"/>
                  <a:gd name="T82" fmla="*/ 49 w 241"/>
                  <a:gd name="T83" fmla="*/ 101 h 136"/>
                  <a:gd name="T84" fmla="*/ 36 w 241"/>
                  <a:gd name="T85" fmla="*/ 93 h 136"/>
                  <a:gd name="T86" fmla="*/ 56 w 241"/>
                  <a:gd name="T87" fmla="*/ 86 h 136"/>
                  <a:gd name="T88" fmla="*/ 72 w 241"/>
                  <a:gd name="T89" fmla="*/ 89 h 136"/>
                  <a:gd name="T90" fmla="*/ 76 w 241"/>
                  <a:gd name="T91" fmla="*/ 84 h 136"/>
                  <a:gd name="T92" fmla="*/ 56 w 241"/>
                  <a:gd name="T93" fmla="*/ 75 h 136"/>
                  <a:gd name="T94" fmla="*/ 49 w 241"/>
                  <a:gd name="T95" fmla="*/ 65 h 136"/>
                  <a:gd name="T96" fmla="*/ 74 w 241"/>
                  <a:gd name="T97" fmla="*/ 65 h 136"/>
                  <a:gd name="T98" fmla="*/ 93 w 241"/>
                  <a:gd name="T99" fmla="*/ 69 h 136"/>
                  <a:gd name="T100" fmla="*/ 101 w 241"/>
                  <a:gd name="T101" fmla="*/ 54 h 136"/>
                  <a:gd name="T102" fmla="*/ 98 w 241"/>
                  <a:gd name="T103" fmla="*/ 50 h 136"/>
                  <a:gd name="T104" fmla="*/ 107 w 241"/>
                  <a:gd name="T105" fmla="*/ 43 h 136"/>
                  <a:gd name="T106" fmla="*/ 98 w 241"/>
                  <a:gd name="T107" fmla="*/ 45 h 136"/>
                  <a:gd name="T108" fmla="*/ 69 w 241"/>
                  <a:gd name="T109" fmla="*/ 50 h 136"/>
                  <a:gd name="T110" fmla="*/ 41 w 241"/>
                  <a:gd name="T111" fmla="*/ 53 h 136"/>
                  <a:gd name="T112" fmla="*/ 74 w 241"/>
                  <a:gd name="T113" fmla="*/ 39 h 136"/>
                  <a:gd name="T114" fmla="*/ 51 w 241"/>
                  <a:gd name="T115" fmla="*/ 38 h 136"/>
                  <a:gd name="T116" fmla="*/ 17 w 241"/>
                  <a:gd name="T117" fmla="*/ 39 h 136"/>
                  <a:gd name="T118" fmla="*/ 37 w 241"/>
                  <a:gd name="T119" fmla="*/ 35 h 136"/>
                  <a:gd name="T120" fmla="*/ 14 w 241"/>
                  <a:gd name="T121" fmla="*/ 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1" h="136">
                    <a:moveTo>
                      <a:pt x="0" y="31"/>
                    </a:moveTo>
                    <a:lnTo>
                      <a:pt x="0" y="31"/>
                    </a:lnTo>
                    <a:lnTo>
                      <a:pt x="5" y="28"/>
                    </a:lnTo>
                    <a:lnTo>
                      <a:pt x="5" y="28"/>
                    </a:lnTo>
                    <a:lnTo>
                      <a:pt x="7" y="26"/>
                    </a:lnTo>
                    <a:lnTo>
                      <a:pt x="7" y="26"/>
                    </a:lnTo>
                    <a:lnTo>
                      <a:pt x="17" y="25"/>
                    </a:lnTo>
                    <a:lnTo>
                      <a:pt x="17" y="25"/>
                    </a:lnTo>
                    <a:lnTo>
                      <a:pt x="23" y="25"/>
                    </a:lnTo>
                    <a:lnTo>
                      <a:pt x="23" y="25"/>
                    </a:lnTo>
                    <a:lnTo>
                      <a:pt x="23" y="23"/>
                    </a:lnTo>
                    <a:lnTo>
                      <a:pt x="23" y="23"/>
                    </a:lnTo>
                    <a:lnTo>
                      <a:pt x="29" y="22"/>
                    </a:lnTo>
                    <a:lnTo>
                      <a:pt x="29" y="22"/>
                    </a:lnTo>
                    <a:lnTo>
                      <a:pt x="37" y="22"/>
                    </a:lnTo>
                    <a:lnTo>
                      <a:pt x="37" y="22"/>
                    </a:lnTo>
                    <a:lnTo>
                      <a:pt x="38" y="26"/>
                    </a:lnTo>
                    <a:lnTo>
                      <a:pt x="38" y="26"/>
                    </a:lnTo>
                    <a:lnTo>
                      <a:pt x="40" y="26"/>
                    </a:lnTo>
                    <a:lnTo>
                      <a:pt x="40" y="26"/>
                    </a:lnTo>
                    <a:lnTo>
                      <a:pt x="40" y="23"/>
                    </a:lnTo>
                    <a:lnTo>
                      <a:pt x="40" y="23"/>
                    </a:lnTo>
                    <a:lnTo>
                      <a:pt x="41" y="21"/>
                    </a:lnTo>
                    <a:lnTo>
                      <a:pt x="41" y="21"/>
                    </a:lnTo>
                    <a:lnTo>
                      <a:pt x="39" y="19"/>
                    </a:lnTo>
                    <a:lnTo>
                      <a:pt x="39" y="19"/>
                    </a:lnTo>
                    <a:lnTo>
                      <a:pt x="45" y="18"/>
                    </a:lnTo>
                    <a:lnTo>
                      <a:pt x="49" y="17"/>
                    </a:lnTo>
                    <a:lnTo>
                      <a:pt x="49" y="17"/>
                    </a:lnTo>
                    <a:lnTo>
                      <a:pt x="51" y="17"/>
                    </a:lnTo>
                    <a:lnTo>
                      <a:pt x="51" y="17"/>
                    </a:lnTo>
                    <a:lnTo>
                      <a:pt x="51" y="15"/>
                    </a:lnTo>
                    <a:lnTo>
                      <a:pt x="51" y="15"/>
                    </a:lnTo>
                    <a:lnTo>
                      <a:pt x="46" y="15"/>
                    </a:lnTo>
                    <a:lnTo>
                      <a:pt x="46" y="15"/>
                    </a:lnTo>
                    <a:lnTo>
                      <a:pt x="47" y="14"/>
                    </a:lnTo>
                    <a:lnTo>
                      <a:pt x="51" y="14"/>
                    </a:lnTo>
                    <a:lnTo>
                      <a:pt x="51" y="14"/>
                    </a:lnTo>
                    <a:lnTo>
                      <a:pt x="56" y="13"/>
                    </a:lnTo>
                    <a:lnTo>
                      <a:pt x="56" y="13"/>
                    </a:lnTo>
                    <a:lnTo>
                      <a:pt x="59" y="15"/>
                    </a:lnTo>
                    <a:lnTo>
                      <a:pt x="59" y="15"/>
                    </a:lnTo>
                    <a:lnTo>
                      <a:pt x="61" y="15"/>
                    </a:lnTo>
                    <a:lnTo>
                      <a:pt x="61" y="15"/>
                    </a:lnTo>
                    <a:lnTo>
                      <a:pt x="67" y="18"/>
                    </a:lnTo>
                    <a:lnTo>
                      <a:pt x="67" y="18"/>
                    </a:lnTo>
                    <a:lnTo>
                      <a:pt x="69" y="23"/>
                    </a:lnTo>
                    <a:lnTo>
                      <a:pt x="69" y="23"/>
                    </a:lnTo>
                    <a:lnTo>
                      <a:pt x="70" y="22"/>
                    </a:lnTo>
                    <a:lnTo>
                      <a:pt x="75" y="22"/>
                    </a:lnTo>
                    <a:lnTo>
                      <a:pt x="75" y="22"/>
                    </a:lnTo>
                    <a:lnTo>
                      <a:pt x="79" y="22"/>
                    </a:lnTo>
                    <a:lnTo>
                      <a:pt x="83" y="22"/>
                    </a:lnTo>
                    <a:lnTo>
                      <a:pt x="83" y="22"/>
                    </a:lnTo>
                    <a:lnTo>
                      <a:pt x="91" y="25"/>
                    </a:lnTo>
                    <a:lnTo>
                      <a:pt x="91" y="25"/>
                    </a:lnTo>
                    <a:lnTo>
                      <a:pt x="85" y="20"/>
                    </a:lnTo>
                    <a:lnTo>
                      <a:pt x="85" y="20"/>
                    </a:lnTo>
                    <a:lnTo>
                      <a:pt x="78" y="19"/>
                    </a:lnTo>
                    <a:lnTo>
                      <a:pt x="78" y="19"/>
                    </a:lnTo>
                    <a:lnTo>
                      <a:pt x="74" y="17"/>
                    </a:lnTo>
                    <a:lnTo>
                      <a:pt x="72" y="15"/>
                    </a:lnTo>
                    <a:lnTo>
                      <a:pt x="72" y="15"/>
                    </a:lnTo>
                    <a:lnTo>
                      <a:pt x="74" y="14"/>
                    </a:lnTo>
                    <a:lnTo>
                      <a:pt x="75" y="14"/>
                    </a:lnTo>
                    <a:lnTo>
                      <a:pt x="75" y="14"/>
                    </a:lnTo>
                    <a:lnTo>
                      <a:pt x="78" y="13"/>
                    </a:lnTo>
                    <a:lnTo>
                      <a:pt x="78" y="13"/>
                    </a:lnTo>
                    <a:lnTo>
                      <a:pt x="76" y="10"/>
                    </a:lnTo>
                    <a:lnTo>
                      <a:pt x="76" y="10"/>
                    </a:lnTo>
                    <a:lnTo>
                      <a:pt x="83" y="11"/>
                    </a:lnTo>
                    <a:lnTo>
                      <a:pt x="85" y="11"/>
                    </a:lnTo>
                    <a:lnTo>
                      <a:pt x="85" y="11"/>
                    </a:lnTo>
                    <a:lnTo>
                      <a:pt x="88" y="13"/>
                    </a:lnTo>
                    <a:lnTo>
                      <a:pt x="88" y="13"/>
                    </a:lnTo>
                    <a:lnTo>
                      <a:pt x="80" y="6"/>
                    </a:lnTo>
                    <a:lnTo>
                      <a:pt x="80" y="6"/>
                    </a:lnTo>
                    <a:lnTo>
                      <a:pt x="87" y="7"/>
                    </a:lnTo>
                    <a:lnTo>
                      <a:pt x="87" y="7"/>
                    </a:lnTo>
                    <a:lnTo>
                      <a:pt x="92" y="8"/>
                    </a:lnTo>
                    <a:lnTo>
                      <a:pt x="92" y="8"/>
                    </a:lnTo>
                    <a:lnTo>
                      <a:pt x="103" y="10"/>
                    </a:lnTo>
                    <a:lnTo>
                      <a:pt x="103" y="10"/>
                    </a:lnTo>
                    <a:lnTo>
                      <a:pt x="95" y="7"/>
                    </a:lnTo>
                    <a:lnTo>
                      <a:pt x="95" y="7"/>
                    </a:lnTo>
                    <a:lnTo>
                      <a:pt x="94" y="6"/>
                    </a:lnTo>
                    <a:lnTo>
                      <a:pt x="91" y="5"/>
                    </a:lnTo>
                    <a:lnTo>
                      <a:pt x="91" y="5"/>
                    </a:lnTo>
                    <a:lnTo>
                      <a:pt x="91" y="5"/>
                    </a:lnTo>
                    <a:lnTo>
                      <a:pt x="91" y="4"/>
                    </a:lnTo>
                    <a:lnTo>
                      <a:pt x="93" y="4"/>
                    </a:lnTo>
                    <a:lnTo>
                      <a:pt x="93" y="4"/>
                    </a:lnTo>
                    <a:lnTo>
                      <a:pt x="96" y="3"/>
                    </a:lnTo>
                    <a:lnTo>
                      <a:pt x="98" y="2"/>
                    </a:lnTo>
                    <a:lnTo>
                      <a:pt x="100" y="3"/>
                    </a:lnTo>
                    <a:lnTo>
                      <a:pt x="100" y="3"/>
                    </a:lnTo>
                    <a:lnTo>
                      <a:pt x="107" y="5"/>
                    </a:lnTo>
                    <a:lnTo>
                      <a:pt x="107" y="5"/>
                    </a:lnTo>
                    <a:lnTo>
                      <a:pt x="108" y="5"/>
                    </a:lnTo>
                    <a:lnTo>
                      <a:pt x="110" y="5"/>
                    </a:lnTo>
                    <a:lnTo>
                      <a:pt x="111" y="5"/>
                    </a:lnTo>
                    <a:lnTo>
                      <a:pt x="111" y="5"/>
                    </a:lnTo>
                    <a:lnTo>
                      <a:pt x="118" y="8"/>
                    </a:lnTo>
                    <a:lnTo>
                      <a:pt x="118" y="8"/>
                    </a:lnTo>
                    <a:lnTo>
                      <a:pt x="122" y="11"/>
                    </a:lnTo>
                    <a:lnTo>
                      <a:pt x="125" y="12"/>
                    </a:lnTo>
                    <a:lnTo>
                      <a:pt x="125" y="12"/>
                    </a:lnTo>
                    <a:lnTo>
                      <a:pt x="129" y="11"/>
                    </a:lnTo>
                    <a:lnTo>
                      <a:pt x="129" y="11"/>
                    </a:lnTo>
                    <a:lnTo>
                      <a:pt x="129" y="11"/>
                    </a:lnTo>
                    <a:lnTo>
                      <a:pt x="124" y="8"/>
                    </a:lnTo>
                    <a:lnTo>
                      <a:pt x="124" y="8"/>
                    </a:lnTo>
                    <a:lnTo>
                      <a:pt x="114" y="2"/>
                    </a:lnTo>
                    <a:lnTo>
                      <a:pt x="114" y="2"/>
                    </a:lnTo>
                    <a:lnTo>
                      <a:pt x="118" y="2"/>
                    </a:lnTo>
                    <a:lnTo>
                      <a:pt x="124" y="0"/>
                    </a:lnTo>
                    <a:lnTo>
                      <a:pt x="124" y="0"/>
                    </a:lnTo>
                    <a:lnTo>
                      <a:pt x="133" y="2"/>
                    </a:lnTo>
                    <a:lnTo>
                      <a:pt x="133" y="2"/>
                    </a:lnTo>
                    <a:lnTo>
                      <a:pt x="137" y="2"/>
                    </a:lnTo>
                    <a:lnTo>
                      <a:pt x="139" y="4"/>
                    </a:lnTo>
                    <a:lnTo>
                      <a:pt x="139" y="4"/>
                    </a:lnTo>
                    <a:lnTo>
                      <a:pt x="142" y="6"/>
                    </a:lnTo>
                    <a:lnTo>
                      <a:pt x="146" y="7"/>
                    </a:lnTo>
                    <a:lnTo>
                      <a:pt x="146" y="7"/>
                    </a:lnTo>
                    <a:lnTo>
                      <a:pt x="151" y="8"/>
                    </a:lnTo>
                    <a:lnTo>
                      <a:pt x="151" y="8"/>
                    </a:lnTo>
                    <a:lnTo>
                      <a:pt x="148" y="7"/>
                    </a:lnTo>
                    <a:lnTo>
                      <a:pt x="146" y="5"/>
                    </a:lnTo>
                    <a:lnTo>
                      <a:pt x="146" y="5"/>
                    </a:lnTo>
                    <a:lnTo>
                      <a:pt x="145" y="4"/>
                    </a:lnTo>
                    <a:lnTo>
                      <a:pt x="146" y="4"/>
                    </a:lnTo>
                    <a:lnTo>
                      <a:pt x="147" y="3"/>
                    </a:lnTo>
                    <a:lnTo>
                      <a:pt x="149" y="2"/>
                    </a:lnTo>
                    <a:lnTo>
                      <a:pt x="149" y="2"/>
                    </a:lnTo>
                    <a:lnTo>
                      <a:pt x="160" y="2"/>
                    </a:lnTo>
                    <a:lnTo>
                      <a:pt x="160" y="2"/>
                    </a:lnTo>
                    <a:lnTo>
                      <a:pt x="158" y="2"/>
                    </a:lnTo>
                    <a:lnTo>
                      <a:pt x="158" y="2"/>
                    </a:lnTo>
                    <a:lnTo>
                      <a:pt x="158" y="3"/>
                    </a:lnTo>
                    <a:lnTo>
                      <a:pt x="158" y="3"/>
                    </a:lnTo>
                    <a:lnTo>
                      <a:pt x="161" y="5"/>
                    </a:lnTo>
                    <a:lnTo>
                      <a:pt x="165" y="6"/>
                    </a:lnTo>
                    <a:lnTo>
                      <a:pt x="165" y="6"/>
                    </a:lnTo>
                    <a:lnTo>
                      <a:pt x="168" y="6"/>
                    </a:lnTo>
                    <a:lnTo>
                      <a:pt x="168" y="5"/>
                    </a:lnTo>
                    <a:lnTo>
                      <a:pt x="166" y="4"/>
                    </a:lnTo>
                    <a:lnTo>
                      <a:pt x="166" y="4"/>
                    </a:lnTo>
                    <a:lnTo>
                      <a:pt x="164" y="4"/>
                    </a:lnTo>
                    <a:lnTo>
                      <a:pt x="161" y="3"/>
                    </a:lnTo>
                    <a:lnTo>
                      <a:pt x="161" y="3"/>
                    </a:lnTo>
                    <a:lnTo>
                      <a:pt x="161" y="2"/>
                    </a:lnTo>
                    <a:lnTo>
                      <a:pt x="162" y="2"/>
                    </a:lnTo>
                    <a:lnTo>
                      <a:pt x="162" y="0"/>
                    </a:lnTo>
                    <a:lnTo>
                      <a:pt x="162" y="0"/>
                    </a:lnTo>
                    <a:lnTo>
                      <a:pt x="174" y="0"/>
                    </a:lnTo>
                    <a:lnTo>
                      <a:pt x="174" y="0"/>
                    </a:lnTo>
                    <a:lnTo>
                      <a:pt x="174" y="2"/>
                    </a:lnTo>
                    <a:lnTo>
                      <a:pt x="174" y="3"/>
                    </a:lnTo>
                    <a:lnTo>
                      <a:pt x="174" y="3"/>
                    </a:lnTo>
                    <a:lnTo>
                      <a:pt x="179" y="3"/>
                    </a:lnTo>
                    <a:lnTo>
                      <a:pt x="184" y="3"/>
                    </a:lnTo>
                    <a:lnTo>
                      <a:pt x="192" y="4"/>
                    </a:lnTo>
                    <a:lnTo>
                      <a:pt x="192" y="4"/>
                    </a:lnTo>
                    <a:lnTo>
                      <a:pt x="200" y="5"/>
                    </a:lnTo>
                    <a:lnTo>
                      <a:pt x="200" y="5"/>
                    </a:lnTo>
                    <a:lnTo>
                      <a:pt x="196" y="6"/>
                    </a:lnTo>
                    <a:lnTo>
                      <a:pt x="196" y="6"/>
                    </a:lnTo>
                    <a:lnTo>
                      <a:pt x="193" y="7"/>
                    </a:lnTo>
                    <a:lnTo>
                      <a:pt x="193" y="7"/>
                    </a:lnTo>
                    <a:lnTo>
                      <a:pt x="190" y="7"/>
                    </a:lnTo>
                    <a:lnTo>
                      <a:pt x="190" y="7"/>
                    </a:lnTo>
                    <a:lnTo>
                      <a:pt x="188" y="8"/>
                    </a:lnTo>
                    <a:lnTo>
                      <a:pt x="188" y="8"/>
                    </a:lnTo>
                    <a:lnTo>
                      <a:pt x="184" y="10"/>
                    </a:lnTo>
                    <a:lnTo>
                      <a:pt x="184" y="10"/>
                    </a:lnTo>
                    <a:lnTo>
                      <a:pt x="184" y="11"/>
                    </a:lnTo>
                    <a:lnTo>
                      <a:pt x="184" y="12"/>
                    </a:lnTo>
                    <a:lnTo>
                      <a:pt x="184" y="12"/>
                    </a:lnTo>
                    <a:lnTo>
                      <a:pt x="188" y="11"/>
                    </a:lnTo>
                    <a:lnTo>
                      <a:pt x="188" y="11"/>
                    </a:lnTo>
                    <a:lnTo>
                      <a:pt x="192" y="10"/>
                    </a:lnTo>
                    <a:lnTo>
                      <a:pt x="192" y="10"/>
                    </a:lnTo>
                    <a:lnTo>
                      <a:pt x="196" y="10"/>
                    </a:lnTo>
                    <a:lnTo>
                      <a:pt x="198" y="8"/>
                    </a:lnTo>
                    <a:lnTo>
                      <a:pt x="198" y="8"/>
                    </a:lnTo>
                    <a:lnTo>
                      <a:pt x="205" y="6"/>
                    </a:lnTo>
                    <a:lnTo>
                      <a:pt x="205" y="6"/>
                    </a:lnTo>
                    <a:lnTo>
                      <a:pt x="209" y="6"/>
                    </a:lnTo>
                    <a:lnTo>
                      <a:pt x="209" y="6"/>
                    </a:lnTo>
                    <a:lnTo>
                      <a:pt x="209" y="5"/>
                    </a:lnTo>
                    <a:lnTo>
                      <a:pt x="209" y="5"/>
                    </a:lnTo>
                    <a:lnTo>
                      <a:pt x="210" y="4"/>
                    </a:lnTo>
                    <a:lnTo>
                      <a:pt x="212" y="5"/>
                    </a:lnTo>
                    <a:lnTo>
                      <a:pt x="212" y="5"/>
                    </a:lnTo>
                    <a:lnTo>
                      <a:pt x="213" y="7"/>
                    </a:lnTo>
                    <a:lnTo>
                      <a:pt x="213" y="7"/>
                    </a:lnTo>
                    <a:lnTo>
                      <a:pt x="217" y="7"/>
                    </a:lnTo>
                    <a:lnTo>
                      <a:pt x="217" y="7"/>
                    </a:lnTo>
                    <a:lnTo>
                      <a:pt x="220" y="7"/>
                    </a:lnTo>
                    <a:lnTo>
                      <a:pt x="220" y="7"/>
                    </a:lnTo>
                    <a:lnTo>
                      <a:pt x="223" y="8"/>
                    </a:lnTo>
                    <a:lnTo>
                      <a:pt x="223" y="8"/>
                    </a:lnTo>
                    <a:lnTo>
                      <a:pt x="224" y="10"/>
                    </a:lnTo>
                    <a:lnTo>
                      <a:pt x="224" y="10"/>
                    </a:lnTo>
                    <a:lnTo>
                      <a:pt x="225" y="10"/>
                    </a:lnTo>
                    <a:lnTo>
                      <a:pt x="225" y="10"/>
                    </a:lnTo>
                    <a:lnTo>
                      <a:pt x="225" y="12"/>
                    </a:lnTo>
                    <a:lnTo>
                      <a:pt x="225" y="12"/>
                    </a:lnTo>
                    <a:lnTo>
                      <a:pt x="224" y="13"/>
                    </a:lnTo>
                    <a:lnTo>
                      <a:pt x="223" y="14"/>
                    </a:lnTo>
                    <a:lnTo>
                      <a:pt x="224" y="14"/>
                    </a:lnTo>
                    <a:lnTo>
                      <a:pt x="224" y="14"/>
                    </a:lnTo>
                    <a:lnTo>
                      <a:pt x="227" y="14"/>
                    </a:lnTo>
                    <a:lnTo>
                      <a:pt x="229" y="13"/>
                    </a:lnTo>
                    <a:lnTo>
                      <a:pt x="229" y="13"/>
                    </a:lnTo>
                    <a:lnTo>
                      <a:pt x="231" y="13"/>
                    </a:lnTo>
                    <a:lnTo>
                      <a:pt x="232" y="12"/>
                    </a:lnTo>
                    <a:lnTo>
                      <a:pt x="232" y="12"/>
                    </a:lnTo>
                    <a:lnTo>
                      <a:pt x="236" y="14"/>
                    </a:lnTo>
                    <a:lnTo>
                      <a:pt x="236" y="14"/>
                    </a:lnTo>
                    <a:lnTo>
                      <a:pt x="240" y="15"/>
                    </a:lnTo>
                    <a:lnTo>
                      <a:pt x="241" y="15"/>
                    </a:lnTo>
                    <a:lnTo>
                      <a:pt x="241" y="17"/>
                    </a:lnTo>
                    <a:lnTo>
                      <a:pt x="241" y="17"/>
                    </a:lnTo>
                    <a:lnTo>
                      <a:pt x="240" y="20"/>
                    </a:lnTo>
                    <a:lnTo>
                      <a:pt x="239" y="21"/>
                    </a:lnTo>
                    <a:lnTo>
                      <a:pt x="237" y="21"/>
                    </a:lnTo>
                    <a:lnTo>
                      <a:pt x="237" y="21"/>
                    </a:lnTo>
                    <a:lnTo>
                      <a:pt x="234" y="22"/>
                    </a:lnTo>
                    <a:lnTo>
                      <a:pt x="234" y="22"/>
                    </a:lnTo>
                    <a:lnTo>
                      <a:pt x="234" y="22"/>
                    </a:lnTo>
                    <a:lnTo>
                      <a:pt x="234" y="23"/>
                    </a:lnTo>
                    <a:lnTo>
                      <a:pt x="234" y="23"/>
                    </a:lnTo>
                    <a:lnTo>
                      <a:pt x="231" y="23"/>
                    </a:lnTo>
                    <a:lnTo>
                      <a:pt x="231" y="23"/>
                    </a:lnTo>
                    <a:lnTo>
                      <a:pt x="228" y="25"/>
                    </a:lnTo>
                    <a:lnTo>
                      <a:pt x="228" y="25"/>
                    </a:lnTo>
                    <a:lnTo>
                      <a:pt x="226" y="26"/>
                    </a:lnTo>
                    <a:lnTo>
                      <a:pt x="226" y="26"/>
                    </a:lnTo>
                    <a:lnTo>
                      <a:pt x="220" y="27"/>
                    </a:lnTo>
                    <a:lnTo>
                      <a:pt x="218" y="28"/>
                    </a:lnTo>
                    <a:lnTo>
                      <a:pt x="217" y="29"/>
                    </a:lnTo>
                    <a:lnTo>
                      <a:pt x="217" y="29"/>
                    </a:lnTo>
                    <a:lnTo>
                      <a:pt x="216" y="29"/>
                    </a:lnTo>
                    <a:lnTo>
                      <a:pt x="213" y="30"/>
                    </a:lnTo>
                    <a:lnTo>
                      <a:pt x="213" y="30"/>
                    </a:lnTo>
                    <a:lnTo>
                      <a:pt x="211" y="29"/>
                    </a:lnTo>
                    <a:lnTo>
                      <a:pt x="210" y="28"/>
                    </a:lnTo>
                    <a:lnTo>
                      <a:pt x="210" y="28"/>
                    </a:lnTo>
                    <a:lnTo>
                      <a:pt x="208" y="29"/>
                    </a:lnTo>
                    <a:lnTo>
                      <a:pt x="208" y="29"/>
                    </a:lnTo>
                    <a:lnTo>
                      <a:pt x="208" y="29"/>
                    </a:lnTo>
                    <a:lnTo>
                      <a:pt x="204" y="30"/>
                    </a:lnTo>
                    <a:lnTo>
                      <a:pt x="198" y="31"/>
                    </a:lnTo>
                    <a:lnTo>
                      <a:pt x="198" y="31"/>
                    </a:lnTo>
                    <a:lnTo>
                      <a:pt x="187" y="33"/>
                    </a:lnTo>
                    <a:lnTo>
                      <a:pt x="187" y="33"/>
                    </a:lnTo>
                    <a:lnTo>
                      <a:pt x="185" y="31"/>
                    </a:lnTo>
                    <a:lnTo>
                      <a:pt x="185" y="31"/>
                    </a:lnTo>
                    <a:lnTo>
                      <a:pt x="178" y="30"/>
                    </a:lnTo>
                    <a:lnTo>
                      <a:pt x="178" y="30"/>
                    </a:lnTo>
                    <a:lnTo>
                      <a:pt x="185" y="34"/>
                    </a:lnTo>
                    <a:lnTo>
                      <a:pt x="185" y="34"/>
                    </a:lnTo>
                    <a:lnTo>
                      <a:pt x="182" y="34"/>
                    </a:lnTo>
                    <a:lnTo>
                      <a:pt x="180" y="34"/>
                    </a:lnTo>
                    <a:lnTo>
                      <a:pt x="180" y="34"/>
                    </a:lnTo>
                    <a:lnTo>
                      <a:pt x="189" y="34"/>
                    </a:lnTo>
                    <a:lnTo>
                      <a:pt x="200" y="34"/>
                    </a:lnTo>
                    <a:lnTo>
                      <a:pt x="200" y="34"/>
                    </a:lnTo>
                    <a:lnTo>
                      <a:pt x="189" y="36"/>
                    </a:lnTo>
                    <a:lnTo>
                      <a:pt x="189" y="36"/>
                    </a:lnTo>
                    <a:lnTo>
                      <a:pt x="184" y="37"/>
                    </a:lnTo>
                    <a:lnTo>
                      <a:pt x="182" y="38"/>
                    </a:lnTo>
                    <a:lnTo>
                      <a:pt x="182" y="38"/>
                    </a:lnTo>
                    <a:lnTo>
                      <a:pt x="176" y="39"/>
                    </a:lnTo>
                    <a:lnTo>
                      <a:pt x="176" y="39"/>
                    </a:lnTo>
                    <a:lnTo>
                      <a:pt x="173" y="41"/>
                    </a:lnTo>
                    <a:lnTo>
                      <a:pt x="171" y="41"/>
                    </a:lnTo>
                    <a:lnTo>
                      <a:pt x="171" y="42"/>
                    </a:lnTo>
                    <a:lnTo>
                      <a:pt x="171" y="42"/>
                    </a:lnTo>
                    <a:lnTo>
                      <a:pt x="174" y="42"/>
                    </a:lnTo>
                    <a:lnTo>
                      <a:pt x="177" y="42"/>
                    </a:lnTo>
                    <a:lnTo>
                      <a:pt x="185" y="39"/>
                    </a:lnTo>
                    <a:lnTo>
                      <a:pt x="185" y="39"/>
                    </a:lnTo>
                    <a:lnTo>
                      <a:pt x="193" y="37"/>
                    </a:lnTo>
                    <a:lnTo>
                      <a:pt x="193" y="37"/>
                    </a:lnTo>
                    <a:lnTo>
                      <a:pt x="208" y="35"/>
                    </a:lnTo>
                    <a:lnTo>
                      <a:pt x="208" y="35"/>
                    </a:lnTo>
                    <a:lnTo>
                      <a:pt x="212" y="34"/>
                    </a:lnTo>
                    <a:lnTo>
                      <a:pt x="215" y="34"/>
                    </a:lnTo>
                    <a:lnTo>
                      <a:pt x="215" y="34"/>
                    </a:lnTo>
                    <a:lnTo>
                      <a:pt x="215" y="34"/>
                    </a:lnTo>
                    <a:lnTo>
                      <a:pt x="212" y="36"/>
                    </a:lnTo>
                    <a:lnTo>
                      <a:pt x="209" y="38"/>
                    </a:lnTo>
                    <a:lnTo>
                      <a:pt x="209" y="38"/>
                    </a:lnTo>
                    <a:lnTo>
                      <a:pt x="201" y="39"/>
                    </a:lnTo>
                    <a:lnTo>
                      <a:pt x="194" y="46"/>
                    </a:lnTo>
                    <a:lnTo>
                      <a:pt x="194" y="46"/>
                    </a:lnTo>
                    <a:lnTo>
                      <a:pt x="184" y="51"/>
                    </a:lnTo>
                    <a:lnTo>
                      <a:pt x="184" y="51"/>
                    </a:lnTo>
                    <a:lnTo>
                      <a:pt x="177" y="57"/>
                    </a:lnTo>
                    <a:lnTo>
                      <a:pt x="177" y="57"/>
                    </a:lnTo>
                    <a:lnTo>
                      <a:pt x="172" y="57"/>
                    </a:lnTo>
                    <a:lnTo>
                      <a:pt x="172" y="57"/>
                    </a:lnTo>
                    <a:lnTo>
                      <a:pt x="171" y="56"/>
                    </a:lnTo>
                    <a:lnTo>
                      <a:pt x="171" y="56"/>
                    </a:lnTo>
                    <a:lnTo>
                      <a:pt x="169" y="54"/>
                    </a:lnTo>
                    <a:lnTo>
                      <a:pt x="166" y="53"/>
                    </a:lnTo>
                    <a:lnTo>
                      <a:pt x="166" y="53"/>
                    </a:lnTo>
                    <a:lnTo>
                      <a:pt x="169" y="56"/>
                    </a:lnTo>
                    <a:lnTo>
                      <a:pt x="170" y="57"/>
                    </a:lnTo>
                    <a:lnTo>
                      <a:pt x="170" y="57"/>
                    </a:lnTo>
                    <a:lnTo>
                      <a:pt x="171" y="59"/>
                    </a:lnTo>
                    <a:lnTo>
                      <a:pt x="171" y="60"/>
                    </a:lnTo>
                    <a:lnTo>
                      <a:pt x="171" y="60"/>
                    </a:lnTo>
                    <a:lnTo>
                      <a:pt x="166" y="60"/>
                    </a:lnTo>
                    <a:lnTo>
                      <a:pt x="166" y="60"/>
                    </a:lnTo>
                    <a:lnTo>
                      <a:pt x="162" y="60"/>
                    </a:lnTo>
                    <a:lnTo>
                      <a:pt x="162" y="60"/>
                    </a:lnTo>
                    <a:lnTo>
                      <a:pt x="157" y="60"/>
                    </a:lnTo>
                    <a:lnTo>
                      <a:pt x="157" y="60"/>
                    </a:lnTo>
                    <a:lnTo>
                      <a:pt x="153" y="60"/>
                    </a:lnTo>
                    <a:lnTo>
                      <a:pt x="153" y="60"/>
                    </a:lnTo>
                    <a:lnTo>
                      <a:pt x="153" y="61"/>
                    </a:lnTo>
                    <a:lnTo>
                      <a:pt x="155" y="62"/>
                    </a:lnTo>
                    <a:lnTo>
                      <a:pt x="155" y="62"/>
                    </a:lnTo>
                    <a:lnTo>
                      <a:pt x="160" y="62"/>
                    </a:lnTo>
                    <a:lnTo>
                      <a:pt x="160" y="62"/>
                    </a:lnTo>
                    <a:lnTo>
                      <a:pt x="163" y="62"/>
                    </a:lnTo>
                    <a:lnTo>
                      <a:pt x="163" y="62"/>
                    </a:lnTo>
                    <a:lnTo>
                      <a:pt x="165" y="62"/>
                    </a:lnTo>
                    <a:lnTo>
                      <a:pt x="165" y="62"/>
                    </a:lnTo>
                    <a:lnTo>
                      <a:pt x="168" y="62"/>
                    </a:lnTo>
                    <a:lnTo>
                      <a:pt x="169" y="62"/>
                    </a:lnTo>
                    <a:lnTo>
                      <a:pt x="169" y="62"/>
                    </a:lnTo>
                    <a:lnTo>
                      <a:pt x="168" y="64"/>
                    </a:lnTo>
                    <a:lnTo>
                      <a:pt x="165" y="65"/>
                    </a:lnTo>
                    <a:lnTo>
                      <a:pt x="163" y="66"/>
                    </a:lnTo>
                    <a:lnTo>
                      <a:pt x="163" y="66"/>
                    </a:lnTo>
                    <a:lnTo>
                      <a:pt x="162" y="66"/>
                    </a:lnTo>
                    <a:lnTo>
                      <a:pt x="162" y="66"/>
                    </a:lnTo>
                    <a:lnTo>
                      <a:pt x="162" y="66"/>
                    </a:lnTo>
                    <a:lnTo>
                      <a:pt x="163" y="67"/>
                    </a:lnTo>
                    <a:lnTo>
                      <a:pt x="162" y="68"/>
                    </a:lnTo>
                    <a:lnTo>
                      <a:pt x="162" y="68"/>
                    </a:lnTo>
                    <a:lnTo>
                      <a:pt x="160" y="69"/>
                    </a:lnTo>
                    <a:lnTo>
                      <a:pt x="160" y="69"/>
                    </a:lnTo>
                    <a:lnTo>
                      <a:pt x="157" y="69"/>
                    </a:lnTo>
                    <a:lnTo>
                      <a:pt x="154" y="70"/>
                    </a:lnTo>
                    <a:lnTo>
                      <a:pt x="154" y="70"/>
                    </a:lnTo>
                    <a:lnTo>
                      <a:pt x="150" y="69"/>
                    </a:lnTo>
                    <a:lnTo>
                      <a:pt x="149" y="69"/>
                    </a:lnTo>
                    <a:lnTo>
                      <a:pt x="148" y="68"/>
                    </a:lnTo>
                    <a:lnTo>
                      <a:pt x="148" y="68"/>
                    </a:lnTo>
                    <a:lnTo>
                      <a:pt x="147" y="67"/>
                    </a:lnTo>
                    <a:lnTo>
                      <a:pt x="147" y="67"/>
                    </a:lnTo>
                    <a:lnTo>
                      <a:pt x="143" y="67"/>
                    </a:lnTo>
                    <a:lnTo>
                      <a:pt x="143" y="67"/>
                    </a:lnTo>
                    <a:lnTo>
                      <a:pt x="138" y="66"/>
                    </a:lnTo>
                    <a:lnTo>
                      <a:pt x="138" y="66"/>
                    </a:lnTo>
                    <a:lnTo>
                      <a:pt x="138" y="67"/>
                    </a:lnTo>
                    <a:lnTo>
                      <a:pt x="138" y="67"/>
                    </a:lnTo>
                    <a:lnTo>
                      <a:pt x="138" y="67"/>
                    </a:lnTo>
                    <a:lnTo>
                      <a:pt x="139" y="67"/>
                    </a:lnTo>
                    <a:lnTo>
                      <a:pt x="142" y="68"/>
                    </a:lnTo>
                    <a:lnTo>
                      <a:pt x="142" y="68"/>
                    </a:lnTo>
                    <a:lnTo>
                      <a:pt x="148" y="73"/>
                    </a:lnTo>
                    <a:lnTo>
                      <a:pt x="148" y="73"/>
                    </a:lnTo>
                    <a:lnTo>
                      <a:pt x="148" y="74"/>
                    </a:lnTo>
                    <a:lnTo>
                      <a:pt x="148" y="75"/>
                    </a:lnTo>
                    <a:lnTo>
                      <a:pt x="146" y="75"/>
                    </a:lnTo>
                    <a:lnTo>
                      <a:pt x="146" y="75"/>
                    </a:lnTo>
                    <a:lnTo>
                      <a:pt x="141" y="74"/>
                    </a:lnTo>
                    <a:lnTo>
                      <a:pt x="141" y="74"/>
                    </a:lnTo>
                    <a:lnTo>
                      <a:pt x="139" y="75"/>
                    </a:lnTo>
                    <a:lnTo>
                      <a:pt x="135" y="75"/>
                    </a:lnTo>
                    <a:lnTo>
                      <a:pt x="135" y="75"/>
                    </a:lnTo>
                    <a:lnTo>
                      <a:pt x="133" y="75"/>
                    </a:lnTo>
                    <a:lnTo>
                      <a:pt x="133" y="75"/>
                    </a:lnTo>
                    <a:lnTo>
                      <a:pt x="133" y="75"/>
                    </a:lnTo>
                    <a:lnTo>
                      <a:pt x="132" y="76"/>
                    </a:lnTo>
                    <a:lnTo>
                      <a:pt x="132" y="76"/>
                    </a:lnTo>
                    <a:lnTo>
                      <a:pt x="130" y="76"/>
                    </a:lnTo>
                    <a:lnTo>
                      <a:pt x="127" y="76"/>
                    </a:lnTo>
                    <a:lnTo>
                      <a:pt x="127" y="76"/>
                    </a:lnTo>
                    <a:lnTo>
                      <a:pt x="125" y="75"/>
                    </a:lnTo>
                    <a:lnTo>
                      <a:pt x="121" y="74"/>
                    </a:lnTo>
                    <a:lnTo>
                      <a:pt x="121" y="74"/>
                    </a:lnTo>
                    <a:lnTo>
                      <a:pt x="116" y="74"/>
                    </a:lnTo>
                    <a:lnTo>
                      <a:pt x="115" y="74"/>
                    </a:lnTo>
                    <a:lnTo>
                      <a:pt x="115" y="74"/>
                    </a:lnTo>
                    <a:lnTo>
                      <a:pt x="123" y="76"/>
                    </a:lnTo>
                    <a:lnTo>
                      <a:pt x="123" y="76"/>
                    </a:lnTo>
                    <a:lnTo>
                      <a:pt x="125" y="77"/>
                    </a:lnTo>
                    <a:lnTo>
                      <a:pt x="125" y="77"/>
                    </a:lnTo>
                    <a:lnTo>
                      <a:pt x="125" y="77"/>
                    </a:lnTo>
                    <a:lnTo>
                      <a:pt x="122" y="77"/>
                    </a:lnTo>
                    <a:lnTo>
                      <a:pt x="122" y="77"/>
                    </a:lnTo>
                    <a:lnTo>
                      <a:pt x="121" y="77"/>
                    </a:lnTo>
                    <a:lnTo>
                      <a:pt x="118" y="77"/>
                    </a:lnTo>
                    <a:lnTo>
                      <a:pt x="118" y="77"/>
                    </a:lnTo>
                    <a:lnTo>
                      <a:pt x="117" y="76"/>
                    </a:lnTo>
                    <a:lnTo>
                      <a:pt x="117" y="76"/>
                    </a:lnTo>
                    <a:lnTo>
                      <a:pt x="115" y="76"/>
                    </a:lnTo>
                    <a:lnTo>
                      <a:pt x="115" y="76"/>
                    </a:lnTo>
                    <a:lnTo>
                      <a:pt x="115" y="76"/>
                    </a:lnTo>
                    <a:lnTo>
                      <a:pt x="115" y="76"/>
                    </a:lnTo>
                    <a:lnTo>
                      <a:pt x="109" y="76"/>
                    </a:lnTo>
                    <a:lnTo>
                      <a:pt x="109" y="76"/>
                    </a:lnTo>
                    <a:lnTo>
                      <a:pt x="111" y="78"/>
                    </a:lnTo>
                    <a:lnTo>
                      <a:pt x="111" y="78"/>
                    </a:lnTo>
                    <a:lnTo>
                      <a:pt x="114" y="78"/>
                    </a:lnTo>
                    <a:lnTo>
                      <a:pt x="114" y="78"/>
                    </a:lnTo>
                    <a:lnTo>
                      <a:pt x="121" y="78"/>
                    </a:lnTo>
                    <a:lnTo>
                      <a:pt x="121" y="78"/>
                    </a:lnTo>
                    <a:lnTo>
                      <a:pt x="137" y="80"/>
                    </a:lnTo>
                    <a:lnTo>
                      <a:pt x="137" y="80"/>
                    </a:lnTo>
                    <a:lnTo>
                      <a:pt x="137" y="81"/>
                    </a:lnTo>
                    <a:lnTo>
                      <a:pt x="137" y="81"/>
                    </a:lnTo>
                    <a:lnTo>
                      <a:pt x="137" y="81"/>
                    </a:lnTo>
                    <a:lnTo>
                      <a:pt x="133" y="82"/>
                    </a:lnTo>
                    <a:lnTo>
                      <a:pt x="133" y="82"/>
                    </a:lnTo>
                    <a:lnTo>
                      <a:pt x="135" y="83"/>
                    </a:lnTo>
                    <a:lnTo>
                      <a:pt x="137" y="83"/>
                    </a:lnTo>
                    <a:lnTo>
                      <a:pt x="137" y="83"/>
                    </a:lnTo>
                    <a:lnTo>
                      <a:pt x="134" y="84"/>
                    </a:lnTo>
                    <a:lnTo>
                      <a:pt x="130" y="83"/>
                    </a:lnTo>
                    <a:lnTo>
                      <a:pt x="130" y="83"/>
                    </a:lnTo>
                    <a:lnTo>
                      <a:pt x="129" y="83"/>
                    </a:lnTo>
                    <a:lnTo>
                      <a:pt x="127" y="83"/>
                    </a:lnTo>
                    <a:lnTo>
                      <a:pt x="126" y="81"/>
                    </a:lnTo>
                    <a:lnTo>
                      <a:pt x="126" y="81"/>
                    </a:lnTo>
                    <a:lnTo>
                      <a:pt x="116" y="81"/>
                    </a:lnTo>
                    <a:lnTo>
                      <a:pt x="116" y="81"/>
                    </a:lnTo>
                    <a:lnTo>
                      <a:pt x="113" y="81"/>
                    </a:lnTo>
                    <a:lnTo>
                      <a:pt x="113" y="81"/>
                    </a:lnTo>
                    <a:lnTo>
                      <a:pt x="107" y="82"/>
                    </a:lnTo>
                    <a:lnTo>
                      <a:pt x="107" y="82"/>
                    </a:lnTo>
                    <a:lnTo>
                      <a:pt x="108" y="82"/>
                    </a:lnTo>
                    <a:lnTo>
                      <a:pt x="110" y="83"/>
                    </a:lnTo>
                    <a:lnTo>
                      <a:pt x="110" y="83"/>
                    </a:lnTo>
                    <a:lnTo>
                      <a:pt x="114" y="82"/>
                    </a:lnTo>
                    <a:lnTo>
                      <a:pt x="118" y="82"/>
                    </a:lnTo>
                    <a:lnTo>
                      <a:pt x="118" y="82"/>
                    </a:lnTo>
                    <a:lnTo>
                      <a:pt x="119" y="83"/>
                    </a:lnTo>
                    <a:lnTo>
                      <a:pt x="121" y="83"/>
                    </a:lnTo>
                    <a:lnTo>
                      <a:pt x="121" y="83"/>
                    </a:lnTo>
                    <a:lnTo>
                      <a:pt x="125" y="84"/>
                    </a:lnTo>
                    <a:lnTo>
                      <a:pt x="125" y="84"/>
                    </a:lnTo>
                    <a:lnTo>
                      <a:pt x="129" y="85"/>
                    </a:lnTo>
                    <a:lnTo>
                      <a:pt x="129" y="85"/>
                    </a:lnTo>
                    <a:lnTo>
                      <a:pt x="131" y="85"/>
                    </a:lnTo>
                    <a:lnTo>
                      <a:pt x="134" y="86"/>
                    </a:lnTo>
                    <a:lnTo>
                      <a:pt x="134" y="86"/>
                    </a:lnTo>
                    <a:lnTo>
                      <a:pt x="135" y="88"/>
                    </a:lnTo>
                    <a:lnTo>
                      <a:pt x="134" y="89"/>
                    </a:lnTo>
                    <a:lnTo>
                      <a:pt x="134" y="89"/>
                    </a:lnTo>
                    <a:lnTo>
                      <a:pt x="133" y="89"/>
                    </a:lnTo>
                    <a:lnTo>
                      <a:pt x="133" y="89"/>
                    </a:lnTo>
                    <a:lnTo>
                      <a:pt x="135" y="91"/>
                    </a:lnTo>
                    <a:lnTo>
                      <a:pt x="135" y="91"/>
                    </a:lnTo>
                    <a:lnTo>
                      <a:pt x="133" y="92"/>
                    </a:lnTo>
                    <a:lnTo>
                      <a:pt x="133" y="92"/>
                    </a:lnTo>
                    <a:lnTo>
                      <a:pt x="123" y="93"/>
                    </a:lnTo>
                    <a:lnTo>
                      <a:pt x="123" y="93"/>
                    </a:lnTo>
                    <a:lnTo>
                      <a:pt x="127" y="95"/>
                    </a:lnTo>
                    <a:lnTo>
                      <a:pt x="127" y="95"/>
                    </a:lnTo>
                    <a:lnTo>
                      <a:pt x="131" y="96"/>
                    </a:lnTo>
                    <a:lnTo>
                      <a:pt x="131" y="96"/>
                    </a:lnTo>
                    <a:lnTo>
                      <a:pt x="133" y="97"/>
                    </a:lnTo>
                    <a:lnTo>
                      <a:pt x="133" y="97"/>
                    </a:lnTo>
                    <a:lnTo>
                      <a:pt x="129" y="98"/>
                    </a:lnTo>
                    <a:lnTo>
                      <a:pt x="129" y="98"/>
                    </a:lnTo>
                    <a:lnTo>
                      <a:pt x="123" y="98"/>
                    </a:lnTo>
                    <a:lnTo>
                      <a:pt x="119" y="98"/>
                    </a:lnTo>
                    <a:lnTo>
                      <a:pt x="119" y="98"/>
                    </a:lnTo>
                    <a:lnTo>
                      <a:pt x="118" y="98"/>
                    </a:lnTo>
                    <a:lnTo>
                      <a:pt x="118" y="98"/>
                    </a:lnTo>
                    <a:lnTo>
                      <a:pt x="119" y="99"/>
                    </a:lnTo>
                    <a:lnTo>
                      <a:pt x="119" y="99"/>
                    </a:lnTo>
                    <a:lnTo>
                      <a:pt x="122" y="99"/>
                    </a:lnTo>
                    <a:lnTo>
                      <a:pt x="124" y="99"/>
                    </a:lnTo>
                    <a:lnTo>
                      <a:pt x="124" y="99"/>
                    </a:lnTo>
                    <a:lnTo>
                      <a:pt x="127" y="100"/>
                    </a:lnTo>
                    <a:lnTo>
                      <a:pt x="127" y="100"/>
                    </a:lnTo>
                    <a:lnTo>
                      <a:pt x="129" y="101"/>
                    </a:lnTo>
                    <a:lnTo>
                      <a:pt x="129" y="101"/>
                    </a:lnTo>
                    <a:lnTo>
                      <a:pt x="127" y="103"/>
                    </a:lnTo>
                    <a:lnTo>
                      <a:pt x="125" y="103"/>
                    </a:lnTo>
                    <a:lnTo>
                      <a:pt x="125" y="103"/>
                    </a:lnTo>
                    <a:lnTo>
                      <a:pt x="122" y="103"/>
                    </a:lnTo>
                    <a:lnTo>
                      <a:pt x="122" y="103"/>
                    </a:lnTo>
                    <a:lnTo>
                      <a:pt x="118" y="104"/>
                    </a:lnTo>
                    <a:lnTo>
                      <a:pt x="118" y="104"/>
                    </a:lnTo>
                    <a:lnTo>
                      <a:pt x="110" y="104"/>
                    </a:lnTo>
                    <a:lnTo>
                      <a:pt x="110" y="104"/>
                    </a:lnTo>
                    <a:lnTo>
                      <a:pt x="108" y="104"/>
                    </a:lnTo>
                    <a:lnTo>
                      <a:pt x="107" y="104"/>
                    </a:lnTo>
                    <a:lnTo>
                      <a:pt x="106" y="104"/>
                    </a:lnTo>
                    <a:lnTo>
                      <a:pt x="106" y="104"/>
                    </a:lnTo>
                    <a:lnTo>
                      <a:pt x="108" y="106"/>
                    </a:lnTo>
                    <a:lnTo>
                      <a:pt x="108" y="107"/>
                    </a:lnTo>
                    <a:lnTo>
                      <a:pt x="110" y="108"/>
                    </a:lnTo>
                    <a:lnTo>
                      <a:pt x="110" y="108"/>
                    </a:lnTo>
                    <a:lnTo>
                      <a:pt x="111" y="108"/>
                    </a:lnTo>
                    <a:lnTo>
                      <a:pt x="111" y="108"/>
                    </a:lnTo>
                    <a:lnTo>
                      <a:pt x="109" y="113"/>
                    </a:lnTo>
                    <a:lnTo>
                      <a:pt x="109" y="113"/>
                    </a:lnTo>
                    <a:lnTo>
                      <a:pt x="107" y="115"/>
                    </a:lnTo>
                    <a:lnTo>
                      <a:pt x="106" y="115"/>
                    </a:lnTo>
                    <a:lnTo>
                      <a:pt x="106" y="115"/>
                    </a:lnTo>
                    <a:lnTo>
                      <a:pt x="102" y="115"/>
                    </a:lnTo>
                    <a:lnTo>
                      <a:pt x="102" y="115"/>
                    </a:lnTo>
                    <a:lnTo>
                      <a:pt x="100" y="115"/>
                    </a:lnTo>
                    <a:lnTo>
                      <a:pt x="100" y="115"/>
                    </a:lnTo>
                    <a:lnTo>
                      <a:pt x="98" y="115"/>
                    </a:lnTo>
                    <a:lnTo>
                      <a:pt x="95" y="116"/>
                    </a:lnTo>
                    <a:lnTo>
                      <a:pt x="95" y="116"/>
                    </a:lnTo>
                    <a:lnTo>
                      <a:pt x="94" y="115"/>
                    </a:lnTo>
                    <a:lnTo>
                      <a:pt x="91" y="115"/>
                    </a:lnTo>
                    <a:lnTo>
                      <a:pt x="91" y="115"/>
                    </a:lnTo>
                    <a:lnTo>
                      <a:pt x="85" y="113"/>
                    </a:lnTo>
                    <a:lnTo>
                      <a:pt x="85" y="113"/>
                    </a:lnTo>
                    <a:lnTo>
                      <a:pt x="82" y="111"/>
                    </a:lnTo>
                    <a:lnTo>
                      <a:pt x="82" y="111"/>
                    </a:lnTo>
                    <a:lnTo>
                      <a:pt x="79" y="112"/>
                    </a:lnTo>
                    <a:lnTo>
                      <a:pt x="79" y="112"/>
                    </a:lnTo>
                    <a:lnTo>
                      <a:pt x="83" y="113"/>
                    </a:lnTo>
                    <a:lnTo>
                      <a:pt x="83" y="113"/>
                    </a:lnTo>
                    <a:lnTo>
                      <a:pt x="85" y="114"/>
                    </a:lnTo>
                    <a:lnTo>
                      <a:pt x="85" y="114"/>
                    </a:lnTo>
                    <a:lnTo>
                      <a:pt x="77" y="115"/>
                    </a:lnTo>
                    <a:lnTo>
                      <a:pt x="77" y="115"/>
                    </a:lnTo>
                    <a:lnTo>
                      <a:pt x="85" y="116"/>
                    </a:lnTo>
                    <a:lnTo>
                      <a:pt x="85" y="116"/>
                    </a:lnTo>
                    <a:lnTo>
                      <a:pt x="86" y="117"/>
                    </a:lnTo>
                    <a:lnTo>
                      <a:pt x="91" y="117"/>
                    </a:lnTo>
                    <a:lnTo>
                      <a:pt x="91" y="117"/>
                    </a:lnTo>
                    <a:lnTo>
                      <a:pt x="95" y="116"/>
                    </a:lnTo>
                    <a:lnTo>
                      <a:pt x="98" y="116"/>
                    </a:lnTo>
                    <a:lnTo>
                      <a:pt x="100" y="117"/>
                    </a:lnTo>
                    <a:lnTo>
                      <a:pt x="100" y="117"/>
                    </a:lnTo>
                    <a:lnTo>
                      <a:pt x="102" y="119"/>
                    </a:lnTo>
                    <a:lnTo>
                      <a:pt x="102" y="119"/>
                    </a:lnTo>
                    <a:lnTo>
                      <a:pt x="100" y="119"/>
                    </a:lnTo>
                    <a:lnTo>
                      <a:pt x="100" y="119"/>
                    </a:lnTo>
                    <a:lnTo>
                      <a:pt x="98" y="121"/>
                    </a:lnTo>
                    <a:lnTo>
                      <a:pt x="98" y="121"/>
                    </a:lnTo>
                    <a:lnTo>
                      <a:pt x="101" y="122"/>
                    </a:lnTo>
                    <a:lnTo>
                      <a:pt x="101" y="122"/>
                    </a:lnTo>
                    <a:lnTo>
                      <a:pt x="105" y="122"/>
                    </a:lnTo>
                    <a:lnTo>
                      <a:pt x="105" y="122"/>
                    </a:lnTo>
                    <a:lnTo>
                      <a:pt x="107" y="121"/>
                    </a:lnTo>
                    <a:lnTo>
                      <a:pt x="107" y="121"/>
                    </a:lnTo>
                    <a:lnTo>
                      <a:pt x="109" y="121"/>
                    </a:lnTo>
                    <a:lnTo>
                      <a:pt x="110" y="122"/>
                    </a:lnTo>
                    <a:lnTo>
                      <a:pt x="111" y="123"/>
                    </a:lnTo>
                    <a:lnTo>
                      <a:pt x="111" y="123"/>
                    </a:lnTo>
                    <a:lnTo>
                      <a:pt x="110" y="127"/>
                    </a:lnTo>
                    <a:lnTo>
                      <a:pt x="108" y="130"/>
                    </a:lnTo>
                    <a:lnTo>
                      <a:pt x="108" y="130"/>
                    </a:lnTo>
                    <a:lnTo>
                      <a:pt x="107" y="131"/>
                    </a:lnTo>
                    <a:lnTo>
                      <a:pt x="106" y="131"/>
                    </a:lnTo>
                    <a:lnTo>
                      <a:pt x="106" y="131"/>
                    </a:lnTo>
                    <a:lnTo>
                      <a:pt x="106" y="129"/>
                    </a:lnTo>
                    <a:lnTo>
                      <a:pt x="106" y="129"/>
                    </a:lnTo>
                    <a:lnTo>
                      <a:pt x="103" y="129"/>
                    </a:lnTo>
                    <a:lnTo>
                      <a:pt x="103" y="129"/>
                    </a:lnTo>
                    <a:lnTo>
                      <a:pt x="103" y="130"/>
                    </a:lnTo>
                    <a:lnTo>
                      <a:pt x="103" y="130"/>
                    </a:lnTo>
                    <a:lnTo>
                      <a:pt x="101" y="133"/>
                    </a:lnTo>
                    <a:lnTo>
                      <a:pt x="101" y="133"/>
                    </a:lnTo>
                    <a:lnTo>
                      <a:pt x="98" y="135"/>
                    </a:lnTo>
                    <a:lnTo>
                      <a:pt x="98" y="135"/>
                    </a:lnTo>
                    <a:lnTo>
                      <a:pt x="95" y="135"/>
                    </a:lnTo>
                    <a:lnTo>
                      <a:pt x="92" y="135"/>
                    </a:lnTo>
                    <a:lnTo>
                      <a:pt x="92" y="135"/>
                    </a:lnTo>
                    <a:lnTo>
                      <a:pt x="90" y="135"/>
                    </a:lnTo>
                    <a:lnTo>
                      <a:pt x="90" y="135"/>
                    </a:lnTo>
                    <a:lnTo>
                      <a:pt x="87" y="136"/>
                    </a:lnTo>
                    <a:lnTo>
                      <a:pt x="87" y="136"/>
                    </a:lnTo>
                    <a:lnTo>
                      <a:pt x="85" y="136"/>
                    </a:lnTo>
                    <a:lnTo>
                      <a:pt x="84" y="136"/>
                    </a:lnTo>
                    <a:lnTo>
                      <a:pt x="84" y="136"/>
                    </a:lnTo>
                    <a:lnTo>
                      <a:pt x="84" y="136"/>
                    </a:lnTo>
                    <a:lnTo>
                      <a:pt x="86" y="133"/>
                    </a:lnTo>
                    <a:lnTo>
                      <a:pt x="86" y="133"/>
                    </a:lnTo>
                    <a:lnTo>
                      <a:pt x="87" y="131"/>
                    </a:lnTo>
                    <a:lnTo>
                      <a:pt x="87" y="131"/>
                    </a:lnTo>
                    <a:lnTo>
                      <a:pt x="86" y="130"/>
                    </a:lnTo>
                    <a:lnTo>
                      <a:pt x="86" y="130"/>
                    </a:lnTo>
                    <a:lnTo>
                      <a:pt x="82" y="130"/>
                    </a:lnTo>
                    <a:lnTo>
                      <a:pt x="82" y="130"/>
                    </a:lnTo>
                    <a:lnTo>
                      <a:pt x="79" y="130"/>
                    </a:lnTo>
                    <a:lnTo>
                      <a:pt x="79" y="130"/>
                    </a:lnTo>
                    <a:lnTo>
                      <a:pt x="75" y="127"/>
                    </a:lnTo>
                    <a:lnTo>
                      <a:pt x="75" y="127"/>
                    </a:lnTo>
                    <a:lnTo>
                      <a:pt x="74" y="123"/>
                    </a:lnTo>
                    <a:lnTo>
                      <a:pt x="74" y="123"/>
                    </a:lnTo>
                    <a:lnTo>
                      <a:pt x="72" y="123"/>
                    </a:lnTo>
                    <a:lnTo>
                      <a:pt x="72" y="123"/>
                    </a:lnTo>
                    <a:lnTo>
                      <a:pt x="74" y="127"/>
                    </a:lnTo>
                    <a:lnTo>
                      <a:pt x="74" y="127"/>
                    </a:lnTo>
                    <a:lnTo>
                      <a:pt x="76" y="129"/>
                    </a:lnTo>
                    <a:lnTo>
                      <a:pt x="78" y="131"/>
                    </a:lnTo>
                    <a:lnTo>
                      <a:pt x="78" y="131"/>
                    </a:lnTo>
                    <a:lnTo>
                      <a:pt x="78" y="131"/>
                    </a:lnTo>
                    <a:lnTo>
                      <a:pt x="74" y="131"/>
                    </a:lnTo>
                    <a:lnTo>
                      <a:pt x="74" y="131"/>
                    </a:lnTo>
                    <a:lnTo>
                      <a:pt x="68" y="131"/>
                    </a:lnTo>
                    <a:lnTo>
                      <a:pt x="68" y="131"/>
                    </a:lnTo>
                    <a:lnTo>
                      <a:pt x="66" y="132"/>
                    </a:lnTo>
                    <a:lnTo>
                      <a:pt x="66" y="132"/>
                    </a:lnTo>
                    <a:lnTo>
                      <a:pt x="62" y="130"/>
                    </a:lnTo>
                    <a:lnTo>
                      <a:pt x="62" y="130"/>
                    </a:lnTo>
                    <a:lnTo>
                      <a:pt x="59" y="129"/>
                    </a:lnTo>
                    <a:lnTo>
                      <a:pt x="59" y="129"/>
                    </a:lnTo>
                    <a:lnTo>
                      <a:pt x="61" y="132"/>
                    </a:lnTo>
                    <a:lnTo>
                      <a:pt x="61" y="132"/>
                    </a:lnTo>
                    <a:lnTo>
                      <a:pt x="58" y="133"/>
                    </a:lnTo>
                    <a:lnTo>
                      <a:pt x="58" y="133"/>
                    </a:lnTo>
                    <a:lnTo>
                      <a:pt x="51" y="133"/>
                    </a:lnTo>
                    <a:lnTo>
                      <a:pt x="51" y="133"/>
                    </a:lnTo>
                    <a:lnTo>
                      <a:pt x="46" y="132"/>
                    </a:lnTo>
                    <a:lnTo>
                      <a:pt x="46" y="132"/>
                    </a:lnTo>
                    <a:lnTo>
                      <a:pt x="44" y="132"/>
                    </a:lnTo>
                    <a:lnTo>
                      <a:pt x="44" y="132"/>
                    </a:lnTo>
                    <a:lnTo>
                      <a:pt x="45" y="131"/>
                    </a:lnTo>
                    <a:lnTo>
                      <a:pt x="45" y="131"/>
                    </a:lnTo>
                    <a:lnTo>
                      <a:pt x="44" y="130"/>
                    </a:lnTo>
                    <a:lnTo>
                      <a:pt x="44" y="130"/>
                    </a:lnTo>
                    <a:lnTo>
                      <a:pt x="43" y="130"/>
                    </a:lnTo>
                    <a:lnTo>
                      <a:pt x="41" y="130"/>
                    </a:lnTo>
                    <a:lnTo>
                      <a:pt x="41" y="130"/>
                    </a:lnTo>
                    <a:lnTo>
                      <a:pt x="41" y="130"/>
                    </a:lnTo>
                    <a:lnTo>
                      <a:pt x="41" y="131"/>
                    </a:lnTo>
                    <a:lnTo>
                      <a:pt x="41" y="132"/>
                    </a:lnTo>
                    <a:lnTo>
                      <a:pt x="40" y="132"/>
                    </a:lnTo>
                    <a:lnTo>
                      <a:pt x="40" y="132"/>
                    </a:lnTo>
                    <a:lnTo>
                      <a:pt x="39" y="132"/>
                    </a:lnTo>
                    <a:lnTo>
                      <a:pt x="38" y="132"/>
                    </a:lnTo>
                    <a:lnTo>
                      <a:pt x="38" y="132"/>
                    </a:lnTo>
                    <a:lnTo>
                      <a:pt x="38" y="130"/>
                    </a:lnTo>
                    <a:lnTo>
                      <a:pt x="37" y="130"/>
                    </a:lnTo>
                    <a:lnTo>
                      <a:pt x="37" y="130"/>
                    </a:lnTo>
                    <a:lnTo>
                      <a:pt x="36" y="129"/>
                    </a:lnTo>
                    <a:lnTo>
                      <a:pt x="36" y="130"/>
                    </a:lnTo>
                    <a:lnTo>
                      <a:pt x="36" y="130"/>
                    </a:lnTo>
                    <a:lnTo>
                      <a:pt x="36" y="131"/>
                    </a:lnTo>
                    <a:lnTo>
                      <a:pt x="36" y="131"/>
                    </a:lnTo>
                    <a:lnTo>
                      <a:pt x="31" y="132"/>
                    </a:lnTo>
                    <a:lnTo>
                      <a:pt x="31" y="132"/>
                    </a:lnTo>
                    <a:lnTo>
                      <a:pt x="28" y="132"/>
                    </a:lnTo>
                    <a:lnTo>
                      <a:pt x="28" y="132"/>
                    </a:lnTo>
                    <a:lnTo>
                      <a:pt x="29" y="131"/>
                    </a:lnTo>
                    <a:lnTo>
                      <a:pt x="29" y="130"/>
                    </a:lnTo>
                    <a:lnTo>
                      <a:pt x="29" y="130"/>
                    </a:lnTo>
                    <a:lnTo>
                      <a:pt x="27" y="125"/>
                    </a:lnTo>
                    <a:lnTo>
                      <a:pt x="27" y="125"/>
                    </a:lnTo>
                    <a:lnTo>
                      <a:pt x="28" y="130"/>
                    </a:lnTo>
                    <a:lnTo>
                      <a:pt x="28" y="130"/>
                    </a:lnTo>
                    <a:lnTo>
                      <a:pt x="28" y="131"/>
                    </a:lnTo>
                    <a:lnTo>
                      <a:pt x="28" y="131"/>
                    </a:lnTo>
                    <a:lnTo>
                      <a:pt x="28" y="131"/>
                    </a:lnTo>
                    <a:lnTo>
                      <a:pt x="28" y="131"/>
                    </a:lnTo>
                    <a:lnTo>
                      <a:pt x="24" y="131"/>
                    </a:lnTo>
                    <a:lnTo>
                      <a:pt x="24" y="131"/>
                    </a:lnTo>
                    <a:lnTo>
                      <a:pt x="22" y="131"/>
                    </a:lnTo>
                    <a:lnTo>
                      <a:pt x="22" y="131"/>
                    </a:lnTo>
                    <a:lnTo>
                      <a:pt x="19" y="130"/>
                    </a:lnTo>
                    <a:lnTo>
                      <a:pt x="19" y="130"/>
                    </a:lnTo>
                    <a:lnTo>
                      <a:pt x="19" y="127"/>
                    </a:lnTo>
                    <a:lnTo>
                      <a:pt x="19" y="127"/>
                    </a:lnTo>
                    <a:lnTo>
                      <a:pt x="20" y="124"/>
                    </a:lnTo>
                    <a:lnTo>
                      <a:pt x="20" y="124"/>
                    </a:lnTo>
                    <a:lnTo>
                      <a:pt x="23" y="122"/>
                    </a:lnTo>
                    <a:lnTo>
                      <a:pt x="27" y="120"/>
                    </a:lnTo>
                    <a:lnTo>
                      <a:pt x="27" y="120"/>
                    </a:lnTo>
                    <a:lnTo>
                      <a:pt x="28" y="119"/>
                    </a:lnTo>
                    <a:lnTo>
                      <a:pt x="28" y="119"/>
                    </a:lnTo>
                    <a:lnTo>
                      <a:pt x="37" y="117"/>
                    </a:lnTo>
                    <a:lnTo>
                      <a:pt x="37" y="117"/>
                    </a:lnTo>
                    <a:lnTo>
                      <a:pt x="40" y="119"/>
                    </a:lnTo>
                    <a:lnTo>
                      <a:pt x="40" y="119"/>
                    </a:lnTo>
                    <a:lnTo>
                      <a:pt x="38" y="116"/>
                    </a:lnTo>
                    <a:lnTo>
                      <a:pt x="38" y="116"/>
                    </a:lnTo>
                    <a:lnTo>
                      <a:pt x="40" y="115"/>
                    </a:lnTo>
                    <a:lnTo>
                      <a:pt x="40" y="115"/>
                    </a:lnTo>
                    <a:lnTo>
                      <a:pt x="40" y="115"/>
                    </a:lnTo>
                    <a:lnTo>
                      <a:pt x="40" y="115"/>
                    </a:lnTo>
                    <a:lnTo>
                      <a:pt x="32" y="114"/>
                    </a:lnTo>
                    <a:lnTo>
                      <a:pt x="32" y="114"/>
                    </a:lnTo>
                    <a:lnTo>
                      <a:pt x="33" y="112"/>
                    </a:lnTo>
                    <a:lnTo>
                      <a:pt x="33" y="112"/>
                    </a:lnTo>
                    <a:lnTo>
                      <a:pt x="30" y="109"/>
                    </a:lnTo>
                    <a:lnTo>
                      <a:pt x="30" y="109"/>
                    </a:lnTo>
                    <a:lnTo>
                      <a:pt x="29" y="107"/>
                    </a:lnTo>
                    <a:lnTo>
                      <a:pt x="29" y="107"/>
                    </a:lnTo>
                    <a:lnTo>
                      <a:pt x="36" y="105"/>
                    </a:lnTo>
                    <a:lnTo>
                      <a:pt x="36" y="105"/>
                    </a:lnTo>
                    <a:lnTo>
                      <a:pt x="41" y="105"/>
                    </a:lnTo>
                    <a:lnTo>
                      <a:pt x="44" y="105"/>
                    </a:lnTo>
                    <a:lnTo>
                      <a:pt x="46" y="107"/>
                    </a:lnTo>
                    <a:lnTo>
                      <a:pt x="46" y="107"/>
                    </a:lnTo>
                    <a:lnTo>
                      <a:pt x="47" y="108"/>
                    </a:lnTo>
                    <a:lnTo>
                      <a:pt x="47" y="109"/>
                    </a:lnTo>
                    <a:lnTo>
                      <a:pt x="48" y="112"/>
                    </a:lnTo>
                    <a:lnTo>
                      <a:pt x="51" y="113"/>
                    </a:lnTo>
                    <a:lnTo>
                      <a:pt x="51" y="113"/>
                    </a:lnTo>
                    <a:lnTo>
                      <a:pt x="56" y="114"/>
                    </a:lnTo>
                    <a:lnTo>
                      <a:pt x="60" y="114"/>
                    </a:lnTo>
                    <a:lnTo>
                      <a:pt x="60" y="114"/>
                    </a:lnTo>
                    <a:lnTo>
                      <a:pt x="64" y="114"/>
                    </a:lnTo>
                    <a:lnTo>
                      <a:pt x="67" y="113"/>
                    </a:lnTo>
                    <a:lnTo>
                      <a:pt x="69" y="112"/>
                    </a:lnTo>
                    <a:lnTo>
                      <a:pt x="69" y="112"/>
                    </a:lnTo>
                    <a:lnTo>
                      <a:pt x="74" y="106"/>
                    </a:lnTo>
                    <a:lnTo>
                      <a:pt x="76" y="101"/>
                    </a:lnTo>
                    <a:lnTo>
                      <a:pt x="76" y="101"/>
                    </a:lnTo>
                    <a:lnTo>
                      <a:pt x="74" y="100"/>
                    </a:lnTo>
                    <a:lnTo>
                      <a:pt x="74" y="100"/>
                    </a:lnTo>
                    <a:lnTo>
                      <a:pt x="72" y="104"/>
                    </a:lnTo>
                    <a:lnTo>
                      <a:pt x="72" y="104"/>
                    </a:lnTo>
                    <a:lnTo>
                      <a:pt x="70" y="106"/>
                    </a:lnTo>
                    <a:lnTo>
                      <a:pt x="70" y="106"/>
                    </a:lnTo>
                    <a:lnTo>
                      <a:pt x="69" y="106"/>
                    </a:lnTo>
                    <a:lnTo>
                      <a:pt x="68" y="108"/>
                    </a:lnTo>
                    <a:lnTo>
                      <a:pt x="68" y="108"/>
                    </a:lnTo>
                    <a:lnTo>
                      <a:pt x="64" y="111"/>
                    </a:lnTo>
                    <a:lnTo>
                      <a:pt x="61" y="112"/>
                    </a:lnTo>
                    <a:lnTo>
                      <a:pt x="61" y="112"/>
                    </a:lnTo>
                    <a:lnTo>
                      <a:pt x="58" y="112"/>
                    </a:lnTo>
                    <a:lnTo>
                      <a:pt x="55" y="111"/>
                    </a:lnTo>
                    <a:lnTo>
                      <a:pt x="55" y="111"/>
                    </a:lnTo>
                    <a:lnTo>
                      <a:pt x="53" y="109"/>
                    </a:lnTo>
                    <a:lnTo>
                      <a:pt x="53" y="109"/>
                    </a:lnTo>
                    <a:lnTo>
                      <a:pt x="52" y="107"/>
                    </a:lnTo>
                    <a:lnTo>
                      <a:pt x="52" y="107"/>
                    </a:lnTo>
                    <a:lnTo>
                      <a:pt x="53" y="105"/>
                    </a:lnTo>
                    <a:lnTo>
                      <a:pt x="53" y="105"/>
                    </a:lnTo>
                    <a:lnTo>
                      <a:pt x="55" y="105"/>
                    </a:lnTo>
                    <a:lnTo>
                      <a:pt x="55" y="105"/>
                    </a:lnTo>
                    <a:lnTo>
                      <a:pt x="49" y="103"/>
                    </a:lnTo>
                    <a:lnTo>
                      <a:pt x="49" y="103"/>
                    </a:lnTo>
                    <a:lnTo>
                      <a:pt x="55" y="101"/>
                    </a:lnTo>
                    <a:lnTo>
                      <a:pt x="55" y="101"/>
                    </a:lnTo>
                    <a:lnTo>
                      <a:pt x="55" y="99"/>
                    </a:lnTo>
                    <a:lnTo>
                      <a:pt x="55" y="99"/>
                    </a:lnTo>
                    <a:lnTo>
                      <a:pt x="56" y="96"/>
                    </a:lnTo>
                    <a:lnTo>
                      <a:pt x="56" y="96"/>
                    </a:lnTo>
                    <a:lnTo>
                      <a:pt x="52" y="99"/>
                    </a:lnTo>
                    <a:lnTo>
                      <a:pt x="52" y="99"/>
                    </a:lnTo>
                    <a:lnTo>
                      <a:pt x="52" y="100"/>
                    </a:lnTo>
                    <a:lnTo>
                      <a:pt x="49" y="101"/>
                    </a:lnTo>
                    <a:lnTo>
                      <a:pt x="49" y="101"/>
                    </a:lnTo>
                    <a:lnTo>
                      <a:pt x="44" y="100"/>
                    </a:lnTo>
                    <a:lnTo>
                      <a:pt x="44" y="100"/>
                    </a:lnTo>
                    <a:lnTo>
                      <a:pt x="46" y="98"/>
                    </a:lnTo>
                    <a:lnTo>
                      <a:pt x="46" y="98"/>
                    </a:lnTo>
                    <a:lnTo>
                      <a:pt x="47" y="97"/>
                    </a:lnTo>
                    <a:lnTo>
                      <a:pt x="47" y="97"/>
                    </a:lnTo>
                    <a:lnTo>
                      <a:pt x="43" y="98"/>
                    </a:lnTo>
                    <a:lnTo>
                      <a:pt x="43" y="98"/>
                    </a:lnTo>
                    <a:lnTo>
                      <a:pt x="41" y="99"/>
                    </a:lnTo>
                    <a:lnTo>
                      <a:pt x="40" y="100"/>
                    </a:lnTo>
                    <a:lnTo>
                      <a:pt x="38" y="100"/>
                    </a:lnTo>
                    <a:lnTo>
                      <a:pt x="38" y="100"/>
                    </a:lnTo>
                    <a:lnTo>
                      <a:pt x="36" y="100"/>
                    </a:lnTo>
                    <a:lnTo>
                      <a:pt x="35" y="99"/>
                    </a:lnTo>
                    <a:lnTo>
                      <a:pt x="35" y="97"/>
                    </a:lnTo>
                    <a:lnTo>
                      <a:pt x="35" y="97"/>
                    </a:lnTo>
                    <a:lnTo>
                      <a:pt x="36" y="95"/>
                    </a:lnTo>
                    <a:lnTo>
                      <a:pt x="36" y="93"/>
                    </a:lnTo>
                    <a:lnTo>
                      <a:pt x="38" y="92"/>
                    </a:lnTo>
                    <a:lnTo>
                      <a:pt x="38" y="92"/>
                    </a:lnTo>
                    <a:lnTo>
                      <a:pt x="40" y="92"/>
                    </a:lnTo>
                    <a:lnTo>
                      <a:pt x="40" y="92"/>
                    </a:lnTo>
                    <a:lnTo>
                      <a:pt x="39" y="91"/>
                    </a:lnTo>
                    <a:lnTo>
                      <a:pt x="39" y="91"/>
                    </a:lnTo>
                    <a:lnTo>
                      <a:pt x="39" y="90"/>
                    </a:lnTo>
                    <a:lnTo>
                      <a:pt x="39" y="90"/>
                    </a:lnTo>
                    <a:lnTo>
                      <a:pt x="44" y="88"/>
                    </a:lnTo>
                    <a:lnTo>
                      <a:pt x="44" y="88"/>
                    </a:lnTo>
                    <a:lnTo>
                      <a:pt x="51" y="86"/>
                    </a:lnTo>
                    <a:lnTo>
                      <a:pt x="51" y="86"/>
                    </a:lnTo>
                    <a:lnTo>
                      <a:pt x="53" y="83"/>
                    </a:lnTo>
                    <a:lnTo>
                      <a:pt x="53" y="83"/>
                    </a:lnTo>
                    <a:lnTo>
                      <a:pt x="54" y="85"/>
                    </a:lnTo>
                    <a:lnTo>
                      <a:pt x="54" y="85"/>
                    </a:lnTo>
                    <a:lnTo>
                      <a:pt x="55" y="86"/>
                    </a:lnTo>
                    <a:lnTo>
                      <a:pt x="56" y="86"/>
                    </a:lnTo>
                    <a:lnTo>
                      <a:pt x="59" y="86"/>
                    </a:lnTo>
                    <a:lnTo>
                      <a:pt x="59" y="86"/>
                    </a:lnTo>
                    <a:lnTo>
                      <a:pt x="63" y="86"/>
                    </a:lnTo>
                    <a:lnTo>
                      <a:pt x="63" y="86"/>
                    </a:lnTo>
                    <a:lnTo>
                      <a:pt x="64" y="86"/>
                    </a:lnTo>
                    <a:lnTo>
                      <a:pt x="67" y="89"/>
                    </a:lnTo>
                    <a:lnTo>
                      <a:pt x="67" y="89"/>
                    </a:lnTo>
                    <a:lnTo>
                      <a:pt x="74" y="92"/>
                    </a:lnTo>
                    <a:lnTo>
                      <a:pt x="74" y="92"/>
                    </a:lnTo>
                    <a:lnTo>
                      <a:pt x="76" y="95"/>
                    </a:lnTo>
                    <a:lnTo>
                      <a:pt x="77" y="95"/>
                    </a:lnTo>
                    <a:lnTo>
                      <a:pt x="77" y="93"/>
                    </a:lnTo>
                    <a:lnTo>
                      <a:pt x="77" y="93"/>
                    </a:lnTo>
                    <a:lnTo>
                      <a:pt x="76" y="92"/>
                    </a:lnTo>
                    <a:lnTo>
                      <a:pt x="75" y="90"/>
                    </a:lnTo>
                    <a:lnTo>
                      <a:pt x="75" y="90"/>
                    </a:lnTo>
                    <a:lnTo>
                      <a:pt x="74" y="89"/>
                    </a:lnTo>
                    <a:lnTo>
                      <a:pt x="72" y="89"/>
                    </a:lnTo>
                    <a:lnTo>
                      <a:pt x="72" y="89"/>
                    </a:lnTo>
                    <a:lnTo>
                      <a:pt x="69" y="88"/>
                    </a:lnTo>
                    <a:lnTo>
                      <a:pt x="68" y="88"/>
                    </a:lnTo>
                    <a:lnTo>
                      <a:pt x="69" y="88"/>
                    </a:lnTo>
                    <a:lnTo>
                      <a:pt x="69" y="88"/>
                    </a:lnTo>
                    <a:lnTo>
                      <a:pt x="70" y="86"/>
                    </a:lnTo>
                    <a:lnTo>
                      <a:pt x="72" y="86"/>
                    </a:lnTo>
                    <a:lnTo>
                      <a:pt x="72" y="86"/>
                    </a:lnTo>
                    <a:lnTo>
                      <a:pt x="78" y="86"/>
                    </a:lnTo>
                    <a:lnTo>
                      <a:pt x="78" y="86"/>
                    </a:lnTo>
                    <a:lnTo>
                      <a:pt x="80" y="86"/>
                    </a:lnTo>
                    <a:lnTo>
                      <a:pt x="82" y="85"/>
                    </a:lnTo>
                    <a:lnTo>
                      <a:pt x="83" y="84"/>
                    </a:lnTo>
                    <a:lnTo>
                      <a:pt x="83" y="84"/>
                    </a:lnTo>
                    <a:lnTo>
                      <a:pt x="79" y="83"/>
                    </a:lnTo>
                    <a:lnTo>
                      <a:pt x="77" y="84"/>
                    </a:lnTo>
                    <a:lnTo>
                      <a:pt x="77" y="84"/>
                    </a:lnTo>
                    <a:lnTo>
                      <a:pt x="76" y="84"/>
                    </a:lnTo>
                    <a:lnTo>
                      <a:pt x="70" y="84"/>
                    </a:lnTo>
                    <a:lnTo>
                      <a:pt x="70" y="84"/>
                    </a:lnTo>
                    <a:lnTo>
                      <a:pt x="62" y="83"/>
                    </a:lnTo>
                    <a:lnTo>
                      <a:pt x="62" y="83"/>
                    </a:lnTo>
                    <a:lnTo>
                      <a:pt x="60" y="84"/>
                    </a:lnTo>
                    <a:lnTo>
                      <a:pt x="58" y="84"/>
                    </a:lnTo>
                    <a:lnTo>
                      <a:pt x="56" y="83"/>
                    </a:lnTo>
                    <a:lnTo>
                      <a:pt x="56" y="83"/>
                    </a:lnTo>
                    <a:lnTo>
                      <a:pt x="56" y="82"/>
                    </a:lnTo>
                    <a:lnTo>
                      <a:pt x="56" y="81"/>
                    </a:lnTo>
                    <a:lnTo>
                      <a:pt x="56" y="81"/>
                    </a:lnTo>
                    <a:lnTo>
                      <a:pt x="61" y="80"/>
                    </a:lnTo>
                    <a:lnTo>
                      <a:pt x="61" y="80"/>
                    </a:lnTo>
                    <a:lnTo>
                      <a:pt x="59" y="76"/>
                    </a:lnTo>
                    <a:lnTo>
                      <a:pt x="59" y="76"/>
                    </a:lnTo>
                    <a:lnTo>
                      <a:pt x="58" y="75"/>
                    </a:lnTo>
                    <a:lnTo>
                      <a:pt x="56" y="75"/>
                    </a:lnTo>
                    <a:lnTo>
                      <a:pt x="56" y="75"/>
                    </a:lnTo>
                    <a:lnTo>
                      <a:pt x="56" y="75"/>
                    </a:lnTo>
                    <a:lnTo>
                      <a:pt x="54" y="72"/>
                    </a:lnTo>
                    <a:lnTo>
                      <a:pt x="54" y="72"/>
                    </a:lnTo>
                    <a:lnTo>
                      <a:pt x="54" y="72"/>
                    </a:lnTo>
                    <a:lnTo>
                      <a:pt x="51" y="70"/>
                    </a:lnTo>
                    <a:lnTo>
                      <a:pt x="51" y="70"/>
                    </a:lnTo>
                    <a:lnTo>
                      <a:pt x="43" y="68"/>
                    </a:lnTo>
                    <a:lnTo>
                      <a:pt x="43" y="68"/>
                    </a:lnTo>
                    <a:lnTo>
                      <a:pt x="43" y="67"/>
                    </a:lnTo>
                    <a:lnTo>
                      <a:pt x="43" y="66"/>
                    </a:lnTo>
                    <a:lnTo>
                      <a:pt x="43" y="66"/>
                    </a:lnTo>
                    <a:lnTo>
                      <a:pt x="44" y="66"/>
                    </a:lnTo>
                    <a:lnTo>
                      <a:pt x="44" y="66"/>
                    </a:lnTo>
                    <a:lnTo>
                      <a:pt x="48" y="66"/>
                    </a:lnTo>
                    <a:lnTo>
                      <a:pt x="48" y="66"/>
                    </a:lnTo>
                    <a:lnTo>
                      <a:pt x="52" y="66"/>
                    </a:lnTo>
                    <a:lnTo>
                      <a:pt x="52" y="66"/>
                    </a:lnTo>
                    <a:lnTo>
                      <a:pt x="49" y="65"/>
                    </a:lnTo>
                    <a:lnTo>
                      <a:pt x="49" y="65"/>
                    </a:lnTo>
                    <a:lnTo>
                      <a:pt x="45" y="64"/>
                    </a:lnTo>
                    <a:lnTo>
                      <a:pt x="45" y="64"/>
                    </a:lnTo>
                    <a:lnTo>
                      <a:pt x="41" y="61"/>
                    </a:lnTo>
                    <a:lnTo>
                      <a:pt x="41" y="61"/>
                    </a:lnTo>
                    <a:lnTo>
                      <a:pt x="41" y="60"/>
                    </a:lnTo>
                    <a:lnTo>
                      <a:pt x="41" y="60"/>
                    </a:lnTo>
                    <a:lnTo>
                      <a:pt x="44" y="58"/>
                    </a:lnTo>
                    <a:lnTo>
                      <a:pt x="44" y="58"/>
                    </a:lnTo>
                    <a:lnTo>
                      <a:pt x="54" y="59"/>
                    </a:lnTo>
                    <a:lnTo>
                      <a:pt x="54" y="59"/>
                    </a:lnTo>
                    <a:lnTo>
                      <a:pt x="62" y="59"/>
                    </a:lnTo>
                    <a:lnTo>
                      <a:pt x="62" y="59"/>
                    </a:lnTo>
                    <a:lnTo>
                      <a:pt x="63" y="59"/>
                    </a:lnTo>
                    <a:lnTo>
                      <a:pt x="67" y="61"/>
                    </a:lnTo>
                    <a:lnTo>
                      <a:pt x="67" y="61"/>
                    </a:lnTo>
                    <a:lnTo>
                      <a:pt x="74" y="65"/>
                    </a:lnTo>
                    <a:lnTo>
                      <a:pt x="74" y="65"/>
                    </a:lnTo>
                    <a:lnTo>
                      <a:pt x="68" y="65"/>
                    </a:lnTo>
                    <a:lnTo>
                      <a:pt x="68" y="65"/>
                    </a:lnTo>
                    <a:lnTo>
                      <a:pt x="76" y="67"/>
                    </a:lnTo>
                    <a:lnTo>
                      <a:pt x="76" y="67"/>
                    </a:lnTo>
                    <a:lnTo>
                      <a:pt x="78" y="69"/>
                    </a:lnTo>
                    <a:lnTo>
                      <a:pt x="78" y="69"/>
                    </a:lnTo>
                    <a:lnTo>
                      <a:pt x="78" y="70"/>
                    </a:lnTo>
                    <a:lnTo>
                      <a:pt x="79" y="72"/>
                    </a:lnTo>
                    <a:lnTo>
                      <a:pt x="79" y="72"/>
                    </a:lnTo>
                    <a:lnTo>
                      <a:pt x="84" y="73"/>
                    </a:lnTo>
                    <a:lnTo>
                      <a:pt x="91" y="72"/>
                    </a:lnTo>
                    <a:lnTo>
                      <a:pt x="91" y="72"/>
                    </a:lnTo>
                    <a:lnTo>
                      <a:pt x="94" y="73"/>
                    </a:lnTo>
                    <a:lnTo>
                      <a:pt x="96" y="72"/>
                    </a:lnTo>
                    <a:lnTo>
                      <a:pt x="96" y="72"/>
                    </a:lnTo>
                    <a:lnTo>
                      <a:pt x="96" y="70"/>
                    </a:lnTo>
                    <a:lnTo>
                      <a:pt x="93" y="69"/>
                    </a:lnTo>
                    <a:lnTo>
                      <a:pt x="93" y="69"/>
                    </a:lnTo>
                    <a:lnTo>
                      <a:pt x="84" y="70"/>
                    </a:lnTo>
                    <a:lnTo>
                      <a:pt x="84" y="70"/>
                    </a:lnTo>
                    <a:lnTo>
                      <a:pt x="83" y="70"/>
                    </a:lnTo>
                    <a:lnTo>
                      <a:pt x="82" y="69"/>
                    </a:lnTo>
                    <a:lnTo>
                      <a:pt x="82" y="69"/>
                    </a:lnTo>
                    <a:lnTo>
                      <a:pt x="79" y="66"/>
                    </a:lnTo>
                    <a:lnTo>
                      <a:pt x="79" y="66"/>
                    </a:lnTo>
                    <a:lnTo>
                      <a:pt x="78" y="66"/>
                    </a:lnTo>
                    <a:lnTo>
                      <a:pt x="74" y="62"/>
                    </a:lnTo>
                    <a:lnTo>
                      <a:pt x="74" y="62"/>
                    </a:lnTo>
                    <a:lnTo>
                      <a:pt x="69" y="58"/>
                    </a:lnTo>
                    <a:lnTo>
                      <a:pt x="69" y="58"/>
                    </a:lnTo>
                    <a:lnTo>
                      <a:pt x="80" y="57"/>
                    </a:lnTo>
                    <a:lnTo>
                      <a:pt x="80" y="57"/>
                    </a:lnTo>
                    <a:lnTo>
                      <a:pt x="86" y="56"/>
                    </a:lnTo>
                    <a:lnTo>
                      <a:pt x="92" y="54"/>
                    </a:lnTo>
                    <a:lnTo>
                      <a:pt x="92" y="54"/>
                    </a:lnTo>
                    <a:lnTo>
                      <a:pt x="101" y="54"/>
                    </a:lnTo>
                    <a:lnTo>
                      <a:pt x="108" y="53"/>
                    </a:lnTo>
                    <a:lnTo>
                      <a:pt x="108" y="53"/>
                    </a:lnTo>
                    <a:lnTo>
                      <a:pt x="109" y="53"/>
                    </a:lnTo>
                    <a:lnTo>
                      <a:pt x="110" y="53"/>
                    </a:lnTo>
                    <a:lnTo>
                      <a:pt x="109" y="52"/>
                    </a:lnTo>
                    <a:lnTo>
                      <a:pt x="109" y="52"/>
                    </a:lnTo>
                    <a:lnTo>
                      <a:pt x="107" y="52"/>
                    </a:lnTo>
                    <a:lnTo>
                      <a:pt x="102" y="52"/>
                    </a:lnTo>
                    <a:lnTo>
                      <a:pt x="102" y="52"/>
                    </a:lnTo>
                    <a:lnTo>
                      <a:pt x="99" y="53"/>
                    </a:lnTo>
                    <a:lnTo>
                      <a:pt x="96" y="53"/>
                    </a:lnTo>
                    <a:lnTo>
                      <a:pt x="96" y="53"/>
                    </a:lnTo>
                    <a:lnTo>
                      <a:pt x="94" y="52"/>
                    </a:lnTo>
                    <a:lnTo>
                      <a:pt x="95" y="51"/>
                    </a:lnTo>
                    <a:lnTo>
                      <a:pt x="95" y="51"/>
                    </a:lnTo>
                    <a:lnTo>
                      <a:pt x="96" y="50"/>
                    </a:lnTo>
                    <a:lnTo>
                      <a:pt x="98" y="50"/>
                    </a:lnTo>
                    <a:lnTo>
                      <a:pt x="98" y="50"/>
                    </a:lnTo>
                    <a:lnTo>
                      <a:pt x="113" y="49"/>
                    </a:lnTo>
                    <a:lnTo>
                      <a:pt x="113" y="49"/>
                    </a:lnTo>
                    <a:lnTo>
                      <a:pt x="121" y="47"/>
                    </a:lnTo>
                    <a:lnTo>
                      <a:pt x="121" y="47"/>
                    </a:lnTo>
                    <a:lnTo>
                      <a:pt x="121" y="47"/>
                    </a:lnTo>
                    <a:lnTo>
                      <a:pt x="118" y="46"/>
                    </a:lnTo>
                    <a:lnTo>
                      <a:pt x="118" y="46"/>
                    </a:lnTo>
                    <a:lnTo>
                      <a:pt x="115" y="45"/>
                    </a:lnTo>
                    <a:lnTo>
                      <a:pt x="110" y="46"/>
                    </a:lnTo>
                    <a:lnTo>
                      <a:pt x="110" y="46"/>
                    </a:lnTo>
                    <a:lnTo>
                      <a:pt x="103" y="47"/>
                    </a:lnTo>
                    <a:lnTo>
                      <a:pt x="103" y="47"/>
                    </a:lnTo>
                    <a:lnTo>
                      <a:pt x="102" y="45"/>
                    </a:lnTo>
                    <a:lnTo>
                      <a:pt x="102" y="45"/>
                    </a:lnTo>
                    <a:lnTo>
                      <a:pt x="102" y="44"/>
                    </a:lnTo>
                    <a:lnTo>
                      <a:pt x="105" y="43"/>
                    </a:lnTo>
                    <a:lnTo>
                      <a:pt x="105" y="43"/>
                    </a:lnTo>
                    <a:lnTo>
                      <a:pt x="107" y="43"/>
                    </a:lnTo>
                    <a:lnTo>
                      <a:pt x="107" y="43"/>
                    </a:lnTo>
                    <a:lnTo>
                      <a:pt x="109" y="41"/>
                    </a:lnTo>
                    <a:lnTo>
                      <a:pt x="109" y="41"/>
                    </a:lnTo>
                    <a:lnTo>
                      <a:pt x="113" y="38"/>
                    </a:lnTo>
                    <a:lnTo>
                      <a:pt x="113" y="38"/>
                    </a:lnTo>
                    <a:lnTo>
                      <a:pt x="111" y="37"/>
                    </a:lnTo>
                    <a:lnTo>
                      <a:pt x="109" y="37"/>
                    </a:lnTo>
                    <a:lnTo>
                      <a:pt x="109" y="37"/>
                    </a:lnTo>
                    <a:lnTo>
                      <a:pt x="107" y="37"/>
                    </a:lnTo>
                    <a:lnTo>
                      <a:pt x="105" y="38"/>
                    </a:lnTo>
                    <a:lnTo>
                      <a:pt x="105" y="38"/>
                    </a:lnTo>
                    <a:lnTo>
                      <a:pt x="103" y="41"/>
                    </a:lnTo>
                    <a:lnTo>
                      <a:pt x="102" y="42"/>
                    </a:lnTo>
                    <a:lnTo>
                      <a:pt x="102" y="42"/>
                    </a:lnTo>
                    <a:lnTo>
                      <a:pt x="100" y="41"/>
                    </a:lnTo>
                    <a:lnTo>
                      <a:pt x="100" y="41"/>
                    </a:lnTo>
                    <a:lnTo>
                      <a:pt x="98" y="45"/>
                    </a:lnTo>
                    <a:lnTo>
                      <a:pt x="98" y="45"/>
                    </a:lnTo>
                    <a:lnTo>
                      <a:pt x="98" y="46"/>
                    </a:lnTo>
                    <a:lnTo>
                      <a:pt x="96" y="47"/>
                    </a:lnTo>
                    <a:lnTo>
                      <a:pt x="93" y="49"/>
                    </a:lnTo>
                    <a:lnTo>
                      <a:pt x="93" y="49"/>
                    </a:lnTo>
                    <a:lnTo>
                      <a:pt x="78" y="52"/>
                    </a:lnTo>
                    <a:lnTo>
                      <a:pt x="78" y="52"/>
                    </a:lnTo>
                    <a:lnTo>
                      <a:pt x="71" y="53"/>
                    </a:lnTo>
                    <a:lnTo>
                      <a:pt x="68" y="53"/>
                    </a:lnTo>
                    <a:lnTo>
                      <a:pt x="68" y="53"/>
                    </a:lnTo>
                    <a:lnTo>
                      <a:pt x="69" y="51"/>
                    </a:lnTo>
                    <a:lnTo>
                      <a:pt x="69" y="51"/>
                    </a:lnTo>
                    <a:lnTo>
                      <a:pt x="78" y="47"/>
                    </a:lnTo>
                    <a:lnTo>
                      <a:pt x="78" y="47"/>
                    </a:lnTo>
                    <a:lnTo>
                      <a:pt x="76" y="47"/>
                    </a:lnTo>
                    <a:lnTo>
                      <a:pt x="76" y="47"/>
                    </a:lnTo>
                    <a:lnTo>
                      <a:pt x="72" y="49"/>
                    </a:lnTo>
                    <a:lnTo>
                      <a:pt x="72" y="49"/>
                    </a:lnTo>
                    <a:lnTo>
                      <a:pt x="69" y="50"/>
                    </a:lnTo>
                    <a:lnTo>
                      <a:pt x="69" y="50"/>
                    </a:lnTo>
                    <a:lnTo>
                      <a:pt x="68" y="49"/>
                    </a:lnTo>
                    <a:lnTo>
                      <a:pt x="68" y="49"/>
                    </a:lnTo>
                    <a:lnTo>
                      <a:pt x="66" y="47"/>
                    </a:lnTo>
                    <a:lnTo>
                      <a:pt x="66" y="47"/>
                    </a:lnTo>
                    <a:lnTo>
                      <a:pt x="64" y="50"/>
                    </a:lnTo>
                    <a:lnTo>
                      <a:pt x="64" y="50"/>
                    </a:lnTo>
                    <a:lnTo>
                      <a:pt x="64" y="51"/>
                    </a:lnTo>
                    <a:lnTo>
                      <a:pt x="63" y="53"/>
                    </a:lnTo>
                    <a:lnTo>
                      <a:pt x="63" y="53"/>
                    </a:lnTo>
                    <a:lnTo>
                      <a:pt x="61" y="54"/>
                    </a:lnTo>
                    <a:lnTo>
                      <a:pt x="58" y="54"/>
                    </a:lnTo>
                    <a:lnTo>
                      <a:pt x="58" y="54"/>
                    </a:lnTo>
                    <a:lnTo>
                      <a:pt x="47" y="53"/>
                    </a:lnTo>
                    <a:lnTo>
                      <a:pt x="47" y="53"/>
                    </a:lnTo>
                    <a:lnTo>
                      <a:pt x="44" y="53"/>
                    </a:lnTo>
                    <a:lnTo>
                      <a:pt x="43" y="53"/>
                    </a:lnTo>
                    <a:lnTo>
                      <a:pt x="41" y="53"/>
                    </a:lnTo>
                    <a:lnTo>
                      <a:pt x="41" y="53"/>
                    </a:lnTo>
                    <a:lnTo>
                      <a:pt x="41" y="51"/>
                    </a:lnTo>
                    <a:lnTo>
                      <a:pt x="44" y="49"/>
                    </a:lnTo>
                    <a:lnTo>
                      <a:pt x="44" y="49"/>
                    </a:lnTo>
                    <a:lnTo>
                      <a:pt x="46" y="46"/>
                    </a:lnTo>
                    <a:lnTo>
                      <a:pt x="49" y="45"/>
                    </a:lnTo>
                    <a:lnTo>
                      <a:pt x="49" y="45"/>
                    </a:lnTo>
                    <a:lnTo>
                      <a:pt x="54" y="44"/>
                    </a:lnTo>
                    <a:lnTo>
                      <a:pt x="61" y="44"/>
                    </a:lnTo>
                    <a:lnTo>
                      <a:pt x="61" y="44"/>
                    </a:lnTo>
                    <a:lnTo>
                      <a:pt x="69" y="44"/>
                    </a:lnTo>
                    <a:lnTo>
                      <a:pt x="72" y="43"/>
                    </a:lnTo>
                    <a:lnTo>
                      <a:pt x="75" y="43"/>
                    </a:lnTo>
                    <a:lnTo>
                      <a:pt x="75" y="43"/>
                    </a:lnTo>
                    <a:lnTo>
                      <a:pt x="75" y="42"/>
                    </a:lnTo>
                    <a:lnTo>
                      <a:pt x="75" y="41"/>
                    </a:lnTo>
                    <a:lnTo>
                      <a:pt x="74" y="39"/>
                    </a:lnTo>
                    <a:lnTo>
                      <a:pt x="74" y="39"/>
                    </a:lnTo>
                    <a:lnTo>
                      <a:pt x="61" y="42"/>
                    </a:lnTo>
                    <a:lnTo>
                      <a:pt x="61" y="42"/>
                    </a:lnTo>
                    <a:lnTo>
                      <a:pt x="58" y="42"/>
                    </a:lnTo>
                    <a:lnTo>
                      <a:pt x="54" y="42"/>
                    </a:lnTo>
                    <a:lnTo>
                      <a:pt x="54" y="42"/>
                    </a:lnTo>
                    <a:lnTo>
                      <a:pt x="47" y="42"/>
                    </a:lnTo>
                    <a:lnTo>
                      <a:pt x="47" y="42"/>
                    </a:lnTo>
                    <a:lnTo>
                      <a:pt x="48" y="41"/>
                    </a:lnTo>
                    <a:lnTo>
                      <a:pt x="48" y="41"/>
                    </a:lnTo>
                    <a:lnTo>
                      <a:pt x="49" y="39"/>
                    </a:lnTo>
                    <a:lnTo>
                      <a:pt x="53" y="39"/>
                    </a:lnTo>
                    <a:lnTo>
                      <a:pt x="53" y="39"/>
                    </a:lnTo>
                    <a:lnTo>
                      <a:pt x="56" y="38"/>
                    </a:lnTo>
                    <a:lnTo>
                      <a:pt x="56" y="38"/>
                    </a:lnTo>
                    <a:lnTo>
                      <a:pt x="56" y="38"/>
                    </a:lnTo>
                    <a:lnTo>
                      <a:pt x="54" y="37"/>
                    </a:lnTo>
                    <a:lnTo>
                      <a:pt x="54" y="37"/>
                    </a:lnTo>
                    <a:lnTo>
                      <a:pt x="51" y="38"/>
                    </a:lnTo>
                    <a:lnTo>
                      <a:pt x="47" y="39"/>
                    </a:lnTo>
                    <a:lnTo>
                      <a:pt x="47" y="39"/>
                    </a:lnTo>
                    <a:lnTo>
                      <a:pt x="38" y="42"/>
                    </a:lnTo>
                    <a:lnTo>
                      <a:pt x="38" y="42"/>
                    </a:lnTo>
                    <a:lnTo>
                      <a:pt x="32" y="42"/>
                    </a:lnTo>
                    <a:lnTo>
                      <a:pt x="28" y="43"/>
                    </a:lnTo>
                    <a:lnTo>
                      <a:pt x="28" y="43"/>
                    </a:lnTo>
                    <a:lnTo>
                      <a:pt x="22" y="44"/>
                    </a:lnTo>
                    <a:lnTo>
                      <a:pt x="19" y="44"/>
                    </a:lnTo>
                    <a:lnTo>
                      <a:pt x="16" y="44"/>
                    </a:lnTo>
                    <a:lnTo>
                      <a:pt x="16" y="44"/>
                    </a:lnTo>
                    <a:lnTo>
                      <a:pt x="13" y="43"/>
                    </a:lnTo>
                    <a:lnTo>
                      <a:pt x="12" y="42"/>
                    </a:lnTo>
                    <a:lnTo>
                      <a:pt x="12" y="42"/>
                    </a:lnTo>
                    <a:lnTo>
                      <a:pt x="13" y="39"/>
                    </a:lnTo>
                    <a:lnTo>
                      <a:pt x="13" y="39"/>
                    </a:lnTo>
                    <a:lnTo>
                      <a:pt x="17" y="39"/>
                    </a:lnTo>
                    <a:lnTo>
                      <a:pt x="17" y="39"/>
                    </a:lnTo>
                    <a:lnTo>
                      <a:pt x="21" y="41"/>
                    </a:lnTo>
                    <a:lnTo>
                      <a:pt x="23" y="39"/>
                    </a:lnTo>
                    <a:lnTo>
                      <a:pt x="23" y="39"/>
                    </a:lnTo>
                    <a:lnTo>
                      <a:pt x="21" y="38"/>
                    </a:lnTo>
                    <a:lnTo>
                      <a:pt x="21" y="38"/>
                    </a:lnTo>
                    <a:lnTo>
                      <a:pt x="14" y="37"/>
                    </a:lnTo>
                    <a:lnTo>
                      <a:pt x="14" y="37"/>
                    </a:lnTo>
                    <a:lnTo>
                      <a:pt x="20" y="37"/>
                    </a:lnTo>
                    <a:lnTo>
                      <a:pt x="20" y="37"/>
                    </a:lnTo>
                    <a:lnTo>
                      <a:pt x="21" y="36"/>
                    </a:lnTo>
                    <a:lnTo>
                      <a:pt x="24" y="35"/>
                    </a:lnTo>
                    <a:lnTo>
                      <a:pt x="24" y="35"/>
                    </a:lnTo>
                    <a:lnTo>
                      <a:pt x="28" y="34"/>
                    </a:lnTo>
                    <a:lnTo>
                      <a:pt x="32" y="35"/>
                    </a:lnTo>
                    <a:lnTo>
                      <a:pt x="32" y="35"/>
                    </a:lnTo>
                    <a:lnTo>
                      <a:pt x="37" y="35"/>
                    </a:lnTo>
                    <a:lnTo>
                      <a:pt x="37" y="35"/>
                    </a:lnTo>
                    <a:lnTo>
                      <a:pt x="37" y="35"/>
                    </a:lnTo>
                    <a:lnTo>
                      <a:pt x="36" y="34"/>
                    </a:lnTo>
                    <a:lnTo>
                      <a:pt x="32" y="33"/>
                    </a:lnTo>
                    <a:lnTo>
                      <a:pt x="32" y="33"/>
                    </a:lnTo>
                    <a:lnTo>
                      <a:pt x="27" y="33"/>
                    </a:lnTo>
                    <a:lnTo>
                      <a:pt x="27" y="33"/>
                    </a:lnTo>
                    <a:lnTo>
                      <a:pt x="23" y="33"/>
                    </a:lnTo>
                    <a:lnTo>
                      <a:pt x="21" y="34"/>
                    </a:lnTo>
                    <a:lnTo>
                      <a:pt x="21" y="34"/>
                    </a:lnTo>
                    <a:lnTo>
                      <a:pt x="13" y="37"/>
                    </a:lnTo>
                    <a:lnTo>
                      <a:pt x="13" y="37"/>
                    </a:lnTo>
                    <a:lnTo>
                      <a:pt x="9" y="36"/>
                    </a:lnTo>
                    <a:lnTo>
                      <a:pt x="9" y="36"/>
                    </a:lnTo>
                    <a:lnTo>
                      <a:pt x="9" y="35"/>
                    </a:lnTo>
                    <a:lnTo>
                      <a:pt x="9" y="34"/>
                    </a:lnTo>
                    <a:lnTo>
                      <a:pt x="9" y="34"/>
                    </a:lnTo>
                    <a:lnTo>
                      <a:pt x="9" y="34"/>
                    </a:lnTo>
                    <a:lnTo>
                      <a:pt x="14" y="33"/>
                    </a:lnTo>
                    <a:lnTo>
                      <a:pt x="14" y="33"/>
                    </a:lnTo>
                    <a:lnTo>
                      <a:pt x="19" y="31"/>
                    </a:lnTo>
                    <a:lnTo>
                      <a:pt x="19" y="31"/>
                    </a:lnTo>
                    <a:lnTo>
                      <a:pt x="13" y="31"/>
                    </a:lnTo>
                    <a:lnTo>
                      <a:pt x="13" y="31"/>
                    </a:lnTo>
                    <a:lnTo>
                      <a:pt x="9" y="31"/>
                    </a:lnTo>
                    <a:lnTo>
                      <a:pt x="8" y="33"/>
                    </a:lnTo>
                    <a:lnTo>
                      <a:pt x="8" y="33"/>
                    </a:lnTo>
                    <a:lnTo>
                      <a:pt x="4" y="34"/>
                    </a:lnTo>
                    <a:lnTo>
                      <a:pt x="4" y="34"/>
                    </a:lnTo>
                    <a:lnTo>
                      <a:pt x="4" y="33"/>
                    </a:lnTo>
                    <a:lnTo>
                      <a:pt x="4" y="33"/>
                    </a:lnTo>
                    <a:lnTo>
                      <a:pt x="0" y="31"/>
                    </a:lnTo>
                    <a:lnTo>
                      <a:pt x="0" y="3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7" name="Freeform 105"/>
              <p:cNvSpPr>
                <a:spLocks/>
              </p:cNvSpPr>
              <p:nvPr/>
            </p:nvSpPr>
            <p:spPr bwMode="auto">
              <a:xfrm>
                <a:off x="7564438" y="3011486"/>
                <a:ext cx="41275" cy="12700"/>
              </a:xfrm>
              <a:custGeom>
                <a:avLst/>
                <a:gdLst>
                  <a:gd name="T0" fmla="*/ 0 w 26"/>
                  <a:gd name="T1" fmla="*/ 2 h 8"/>
                  <a:gd name="T2" fmla="*/ 0 w 26"/>
                  <a:gd name="T3" fmla="*/ 2 h 8"/>
                  <a:gd name="T4" fmla="*/ 1 w 26"/>
                  <a:gd name="T5" fmla="*/ 1 h 8"/>
                  <a:gd name="T6" fmla="*/ 3 w 26"/>
                  <a:gd name="T7" fmla="*/ 1 h 8"/>
                  <a:gd name="T8" fmla="*/ 7 w 26"/>
                  <a:gd name="T9" fmla="*/ 0 h 8"/>
                  <a:gd name="T10" fmla="*/ 7 w 26"/>
                  <a:gd name="T11" fmla="*/ 0 h 8"/>
                  <a:gd name="T12" fmla="*/ 12 w 26"/>
                  <a:gd name="T13" fmla="*/ 0 h 8"/>
                  <a:gd name="T14" fmla="*/ 18 w 26"/>
                  <a:gd name="T15" fmla="*/ 0 h 8"/>
                  <a:gd name="T16" fmla="*/ 18 w 26"/>
                  <a:gd name="T17" fmla="*/ 0 h 8"/>
                  <a:gd name="T18" fmla="*/ 21 w 26"/>
                  <a:gd name="T19" fmla="*/ 0 h 8"/>
                  <a:gd name="T20" fmla="*/ 25 w 26"/>
                  <a:gd name="T21" fmla="*/ 0 h 8"/>
                  <a:gd name="T22" fmla="*/ 26 w 26"/>
                  <a:gd name="T23" fmla="*/ 0 h 8"/>
                  <a:gd name="T24" fmla="*/ 26 w 26"/>
                  <a:gd name="T25" fmla="*/ 0 h 8"/>
                  <a:gd name="T26" fmla="*/ 23 w 26"/>
                  <a:gd name="T27" fmla="*/ 2 h 8"/>
                  <a:gd name="T28" fmla="*/ 23 w 26"/>
                  <a:gd name="T29" fmla="*/ 2 h 8"/>
                  <a:gd name="T30" fmla="*/ 18 w 26"/>
                  <a:gd name="T31" fmla="*/ 6 h 8"/>
                  <a:gd name="T32" fmla="*/ 18 w 26"/>
                  <a:gd name="T33" fmla="*/ 6 h 8"/>
                  <a:gd name="T34" fmla="*/ 18 w 26"/>
                  <a:gd name="T35" fmla="*/ 7 h 8"/>
                  <a:gd name="T36" fmla="*/ 16 w 26"/>
                  <a:gd name="T37" fmla="*/ 8 h 8"/>
                  <a:gd name="T38" fmla="*/ 16 w 26"/>
                  <a:gd name="T39" fmla="*/ 8 h 8"/>
                  <a:gd name="T40" fmla="*/ 13 w 26"/>
                  <a:gd name="T41" fmla="*/ 7 h 8"/>
                  <a:gd name="T42" fmla="*/ 10 w 26"/>
                  <a:gd name="T43" fmla="*/ 7 h 8"/>
                  <a:gd name="T44" fmla="*/ 10 w 26"/>
                  <a:gd name="T45" fmla="*/ 7 h 8"/>
                  <a:gd name="T46" fmla="*/ 4 w 26"/>
                  <a:gd name="T47" fmla="*/ 5 h 8"/>
                  <a:gd name="T48" fmla="*/ 2 w 26"/>
                  <a:gd name="T49" fmla="*/ 3 h 8"/>
                  <a:gd name="T50" fmla="*/ 0 w 26"/>
                  <a:gd name="T51" fmla="*/ 2 h 8"/>
                  <a:gd name="T52" fmla="*/ 0 w 26"/>
                  <a:gd name="T5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8">
                    <a:moveTo>
                      <a:pt x="0" y="2"/>
                    </a:moveTo>
                    <a:lnTo>
                      <a:pt x="0" y="2"/>
                    </a:lnTo>
                    <a:lnTo>
                      <a:pt x="1" y="1"/>
                    </a:lnTo>
                    <a:lnTo>
                      <a:pt x="3" y="1"/>
                    </a:lnTo>
                    <a:lnTo>
                      <a:pt x="7" y="0"/>
                    </a:lnTo>
                    <a:lnTo>
                      <a:pt x="7" y="0"/>
                    </a:lnTo>
                    <a:lnTo>
                      <a:pt x="12" y="0"/>
                    </a:lnTo>
                    <a:lnTo>
                      <a:pt x="18" y="0"/>
                    </a:lnTo>
                    <a:lnTo>
                      <a:pt x="18" y="0"/>
                    </a:lnTo>
                    <a:lnTo>
                      <a:pt x="21" y="0"/>
                    </a:lnTo>
                    <a:lnTo>
                      <a:pt x="25" y="0"/>
                    </a:lnTo>
                    <a:lnTo>
                      <a:pt x="26" y="0"/>
                    </a:lnTo>
                    <a:lnTo>
                      <a:pt x="26" y="0"/>
                    </a:lnTo>
                    <a:lnTo>
                      <a:pt x="23" y="2"/>
                    </a:lnTo>
                    <a:lnTo>
                      <a:pt x="23" y="2"/>
                    </a:lnTo>
                    <a:lnTo>
                      <a:pt x="18" y="6"/>
                    </a:lnTo>
                    <a:lnTo>
                      <a:pt x="18" y="6"/>
                    </a:lnTo>
                    <a:lnTo>
                      <a:pt x="18" y="7"/>
                    </a:lnTo>
                    <a:lnTo>
                      <a:pt x="16" y="8"/>
                    </a:lnTo>
                    <a:lnTo>
                      <a:pt x="16" y="8"/>
                    </a:lnTo>
                    <a:lnTo>
                      <a:pt x="13" y="7"/>
                    </a:lnTo>
                    <a:lnTo>
                      <a:pt x="10" y="7"/>
                    </a:lnTo>
                    <a:lnTo>
                      <a:pt x="10" y="7"/>
                    </a:lnTo>
                    <a:lnTo>
                      <a:pt x="4" y="5"/>
                    </a:lnTo>
                    <a:lnTo>
                      <a:pt x="2" y="3"/>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8" name="Freeform 106"/>
              <p:cNvSpPr>
                <a:spLocks/>
              </p:cNvSpPr>
              <p:nvPr/>
            </p:nvSpPr>
            <p:spPr bwMode="auto">
              <a:xfrm>
                <a:off x="7373938" y="3143249"/>
                <a:ext cx="19050" cy="7938"/>
              </a:xfrm>
              <a:custGeom>
                <a:avLst/>
                <a:gdLst>
                  <a:gd name="T0" fmla="*/ 0 w 12"/>
                  <a:gd name="T1" fmla="*/ 3 h 5"/>
                  <a:gd name="T2" fmla="*/ 0 w 12"/>
                  <a:gd name="T3" fmla="*/ 3 h 5"/>
                  <a:gd name="T4" fmla="*/ 3 w 12"/>
                  <a:gd name="T5" fmla="*/ 4 h 5"/>
                  <a:gd name="T6" fmla="*/ 3 w 12"/>
                  <a:gd name="T7" fmla="*/ 4 h 5"/>
                  <a:gd name="T8" fmla="*/ 3 w 12"/>
                  <a:gd name="T9" fmla="*/ 4 h 5"/>
                  <a:gd name="T10" fmla="*/ 4 w 12"/>
                  <a:gd name="T11" fmla="*/ 5 h 5"/>
                  <a:gd name="T12" fmla="*/ 5 w 12"/>
                  <a:gd name="T13" fmla="*/ 5 h 5"/>
                  <a:gd name="T14" fmla="*/ 5 w 12"/>
                  <a:gd name="T15" fmla="*/ 5 h 5"/>
                  <a:gd name="T16" fmla="*/ 10 w 12"/>
                  <a:gd name="T17" fmla="*/ 5 h 5"/>
                  <a:gd name="T18" fmla="*/ 10 w 12"/>
                  <a:gd name="T19" fmla="*/ 5 h 5"/>
                  <a:gd name="T20" fmla="*/ 12 w 12"/>
                  <a:gd name="T21" fmla="*/ 4 h 5"/>
                  <a:gd name="T22" fmla="*/ 12 w 12"/>
                  <a:gd name="T23" fmla="*/ 4 h 5"/>
                  <a:gd name="T24" fmla="*/ 10 w 12"/>
                  <a:gd name="T25" fmla="*/ 3 h 5"/>
                  <a:gd name="T26" fmla="*/ 10 w 12"/>
                  <a:gd name="T27" fmla="*/ 3 h 5"/>
                  <a:gd name="T28" fmla="*/ 10 w 12"/>
                  <a:gd name="T29" fmla="*/ 2 h 5"/>
                  <a:gd name="T30" fmla="*/ 9 w 12"/>
                  <a:gd name="T31" fmla="*/ 1 h 5"/>
                  <a:gd name="T32" fmla="*/ 7 w 12"/>
                  <a:gd name="T33" fmla="*/ 1 h 5"/>
                  <a:gd name="T34" fmla="*/ 7 w 12"/>
                  <a:gd name="T35" fmla="*/ 1 h 5"/>
                  <a:gd name="T36" fmla="*/ 6 w 12"/>
                  <a:gd name="T37" fmla="*/ 1 h 5"/>
                  <a:gd name="T38" fmla="*/ 6 w 12"/>
                  <a:gd name="T39" fmla="*/ 1 h 5"/>
                  <a:gd name="T40" fmla="*/ 2 w 12"/>
                  <a:gd name="T41" fmla="*/ 0 h 5"/>
                  <a:gd name="T42" fmla="*/ 2 w 12"/>
                  <a:gd name="T43" fmla="*/ 0 h 5"/>
                  <a:gd name="T44" fmla="*/ 0 w 12"/>
                  <a:gd name="T45" fmla="*/ 3 h 5"/>
                  <a:gd name="T46" fmla="*/ 0 w 12"/>
                  <a:gd name="T4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5">
                    <a:moveTo>
                      <a:pt x="0" y="3"/>
                    </a:moveTo>
                    <a:lnTo>
                      <a:pt x="0" y="3"/>
                    </a:lnTo>
                    <a:lnTo>
                      <a:pt x="3" y="4"/>
                    </a:lnTo>
                    <a:lnTo>
                      <a:pt x="3" y="4"/>
                    </a:lnTo>
                    <a:lnTo>
                      <a:pt x="3" y="4"/>
                    </a:lnTo>
                    <a:lnTo>
                      <a:pt x="4" y="5"/>
                    </a:lnTo>
                    <a:lnTo>
                      <a:pt x="5" y="5"/>
                    </a:lnTo>
                    <a:lnTo>
                      <a:pt x="5" y="5"/>
                    </a:lnTo>
                    <a:lnTo>
                      <a:pt x="10" y="5"/>
                    </a:lnTo>
                    <a:lnTo>
                      <a:pt x="10" y="5"/>
                    </a:lnTo>
                    <a:lnTo>
                      <a:pt x="12" y="4"/>
                    </a:lnTo>
                    <a:lnTo>
                      <a:pt x="12" y="4"/>
                    </a:lnTo>
                    <a:lnTo>
                      <a:pt x="10" y="3"/>
                    </a:lnTo>
                    <a:lnTo>
                      <a:pt x="10" y="3"/>
                    </a:lnTo>
                    <a:lnTo>
                      <a:pt x="10" y="2"/>
                    </a:lnTo>
                    <a:lnTo>
                      <a:pt x="9" y="1"/>
                    </a:lnTo>
                    <a:lnTo>
                      <a:pt x="7" y="1"/>
                    </a:lnTo>
                    <a:lnTo>
                      <a:pt x="7" y="1"/>
                    </a:lnTo>
                    <a:lnTo>
                      <a:pt x="6" y="1"/>
                    </a:lnTo>
                    <a:lnTo>
                      <a:pt x="6" y="1"/>
                    </a:lnTo>
                    <a:lnTo>
                      <a:pt x="2" y="0"/>
                    </a:lnTo>
                    <a:lnTo>
                      <a:pt x="2" y="0"/>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9" name="Freeform 107"/>
              <p:cNvSpPr>
                <a:spLocks/>
              </p:cNvSpPr>
              <p:nvPr/>
            </p:nvSpPr>
            <p:spPr bwMode="auto">
              <a:xfrm>
                <a:off x="7378701" y="3152774"/>
                <a:ext cx="22225" cy="7938"/>
              </a:xfrm>
              <a:custGeom>
                <a:avLst/>
                <a:gdLst>
                  <a:gd name="T0" fmla="*/ 0 w 14"/>
                  <a:gd name="T1" fmla="*/ 3 h 5"/>
                  <a:gd name="T2" fmla="*/ 0 w 14"/>
                  <a:gd name="T3" fmla="*/ 3 h 5"/>
                  <a:gd name="T4" fmla="*/ 1 w 14"/>
                  <a:gd name="T5" fmla="*/ 4 h 5"/>
                  <a:gd name="T6" fmla="*/ 2 w 14"/>
                  <a:gd name="T7" fmla="*/ 5 h 5"/>
                  <a:gd name="T8" fmla="*/ 2 w 14"/>
                  <a:gd name="T9" fmla="*/ 5 h 5"/>
                  <a:gd name="T10" fmla="*/ 8 w 14"/>
                  <a:gd name="T11" fmla="*/ 5 h 5"/>
                  <a:gd name="T12" fmla="*/ 8 w 14"/>
                  <a:gd name="T13" fmla="*/ 5 h 5"/>
                  <a:gd name="T14" fmla="*/ 14 w 14"/>
                  <a:gd name="T15" fmla="*/ 4 h 5"/>
                  <a:gd name="T16" fmla="*/ 14 w 14"/>
                  <a:gd name="T17" fmla="*/ 4 h 5"/>
                  <a:gd name="T18" fmla="*/ 14 w 14"/>
                  <a:gd name="T19" fmla="*/ 0 h 5"/>
                  <a:gd name="T20" fmla="*/ 14 w 14"/>
                  <a:gd name="T21" fmla="*/ 0 h 5"/>
                  <a:gd name="T22" fmla="*/ 10 w 14"/>
                  <a:gd name="T23" fmla="*/ 2 h 5"/>
                  <a:gd name="T24" fmla="*/ 10 w 14"/>
                  <a:gd name="T25" fmla="*/ 2 h 5"/>
                  <a:gd name="T26" fmla="*/ 6 w 14"/>
                  <a:gd name="T27" fmla="*/ 2 h 5"/>
                  <a:gd name="T28" fmla="*/ 6 w 14"/>
                  <a:gd name="T29" fmla="*/ 2 h 5"/>
                  <a:gd name="T30" fmla="*/ 2 w 14"/>
                  <a:gd name="T31" fmla="*/ 3 h 5"/>
                  <a:gd name="T32" fmla="*/ 0 w 14"/>
                  <a:gd name="T33" fmla="*/ 3 h 5"/>
                  <a:gd name="T34" fmla="*/ 0 w 14"/>
                  <a:gd name="T3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5">
                    <a:moveTo>
                      <a:pt x="0" y="3"/>
                    </a:moveTo>
                    <a:lnTo>
                      <a:pt x="0" y="3"/>
                    </a:lnTo>
                    <a:lnTo>
                      <a:pt x="1" y="4"/>
                    </a:lnTo>
                    <a:lnTo>
                      <a:pt x="2" y="5"/>
                    </a:lnTo>
                    <a:lnTo>
                      <a:pt x="2" y="5"/>
                    </a:lnTo>
                    <a:lnTo>
                      <a:pt x="8" y="5"/>
                    </a:lnTo>
                    <a:lnTo>
                      <a:pt x="8" y="5"/>
                    </a:lnTo>
                    <a:lnTo>
                      <a:pt x="14" y="4"/>
                    </a:lnTo>
                    <a:lnTo>
                      <a:pt x="14" y="4"/>
                    </a:lnTo>
                    <a:lnTo>
                      <a:pt x="14" y="0"/>
                    </a:lnTo>
                    <a:lnTo>
                      <a:pt x="14" y="0"/>
                    </a:lnTo>
                    <a:lnTo>
                      <a:pt x="10" y="2"/>
                    </a:lnTo>
                    <a:lnTo>
                      <a:pt x="10" y="2"/>
                    </a:lnTo>
                    <a:lnTo>
                      <a:pt x="6" y="2"/>
                    </a:lnTo>
                    <a:lnTo>
                      <a:pt x="6" y="2"/>
                    </a:lnTo>
                    <a:lnTo>
                      <a:pt x="2" y="3"/>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0" name="Freeform 108"/>
              <p:cNvSpPr>
                <a:spLocks/>
              </p:cNvSpPr>
              <p:nvPr/>
            </p:nvSpPr>
            <p:spPr bwMode="auto">
              <a:xfrm>
                <a:off x="7383463" y="3159124"/>
                <a:ext cx="22225" cy="4763"/>
              </a:xfrm>
              <a:custGeom>
                <a:avLst/>
                <a:gdLst>
                  <a:gd name="T0" fmla="*/ 0 w 14"/>
                  <a:gd name="T1" fmla="*/ 2 h 3"/>
                  <a:gd name="T2" fmla="*/ 0 w 14"/>
                  <a:gd name="T3" fmla="*/ 2 h 3"/>
                  <a:gd name="T4" fmla="*/ 7 w 14"/>
                  <a:gd name="T5" fmla="*/ 1 h 3"/>
                  <a:gd name="T6" fmla="*/ 7 w 14"/>
                  <a:gd name="T7" fmla="*/ 1 h 3"/>
                  <a:gd name="T8" fmla="*/ 13 w 14"/>
                  <a:gd name="T9" fmla="*/ 0 h 3"/>
                  <a:gd name="T10" fmla="*/ 13 w 14"/>
                  <a:gd name="T11" fmla="*/ 0 h 3"/>
                  <a:gd name="T12" fmla="*/ 14 w 14"/>
                  <a:gd name="T13" fmla="*/ 1 h 3"/>
                  <a:gd name="T14" fmla="*/ 14 w 14"/>
                  <a:gd name="T15" fmla="*/ 1 h 3"/>
                  <a:gd name="T16" fmla="*/ 9 w 14"/>
                  <a:gd name="T17" fmla="*/ 2 h 3"/>
                  <a:gd name="T18" fmla="*/ 9 w 14"/>
                  <a:gd name="T19" fmla="*/ 2 h 3"/>
                  <a:gd name="T20" fmla="*/ 4 w 14"/>
                  <a:gd name="T21" fmla="*/ 3 h 3"/>
                  <a:gd name="T22" fmla="*/ 4 w 14"/>
                  <a:gd name="T23" fmla="*/ 3 h 3"/>
                  <a:gd name="T24" fmla="*/ 1 w 14"/>
                  <a:gd name="T25" fmla="*/ 3 h 3"/>
                  <a:gd name="T26" fmla="*/ 1 w 14"/>
                  <a:gd name="T27" fmla="*/ 3 h 3"/>
                  <a:gd name="T28" fmla="*/ 0 w 14"/>
                  <a:gd name="T29" fmla="*/ 2 h 3"/>
                  <a:gd name="T30" fmla="*/ 0 w 14"/>
                  <a:gd name="T3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3">
                    <a:moveTo>
                      <a:pt x="0" y="2"/>
                    </a:moveTo>
                    <a:lnTo>
                      <a:pt x="0" y="2"/>
                    </a:lnTo>
                    <a:lnTo>
                      <a:pt x="7" y="1"/>
                    </a:lnTo>
                    <a:lnTo>
                      <a:pt x="7" y="1"/>
                    </a:lnTo>
                    <a:lnTo>
                      <a:pt x="13" y="0"/>
                    </a:lnTo>
                    <a:lnTo>
                      <a:pt x="13" y="0"/>
                    </a:lnTo>
                    <a:lnTo>
                      <a:pt x="14" y="1"/>
                    </a:lnTo>
                    <a:lnTo>
                      <a:pt x="14" y="1"/>
                    </a:lnTo>
                    <a:lnTo>
                      <a:pt x="9" y="2"/>
                    </a:lnTo>
                    <a:lnTo>
                      <a:pt x="9" y="2"/>
                    </a:lnTo>
                    <a:lnTo>
                      <a:pt x="4" y="3"/>
                    </a:lnTo>
                    <a:lnTo>
                      <a:pt x="4" y="3"/>
                    </a:lnTo>
                    <a:lnTo>
                      <a:pt x="1" y="3"/>
                    </a:lnTo>
                    <a:lnTo>
                      <a:pt x="1" y="3"/>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1" name="Freeform 109"/>
              <p:cNvSpPr>
                <a:spLocks/>
              </p:cNvSpPr>
              <p:nvPr/>
            </p:nvSpPr>
            <p:spPr bwMode="auto">
              <a:xfrm>
                <a:off x="7391401" y="3162299"/>
                <a:ext cx="12700" cy="6350"/>
              </a:xfrm>
              <a:custGeom>
                <a:avLst/>
                <a:gdLst>
                  <a:gd name="T0" fmla="*/ 0 w 8"/>
                  <a:gd name="T1" fmla="*/ 4 h 4"/>
                  <a:gd name="T2" fmla="*/ 0 w 8"/>
                  <a:gd name="T3" fmla="*/ 4 h 4"/>
                  <a:gd name="T4" fmla="*/ 1 w 8"/>
                  <a:gd name="T5" fmla="*/ 3 h 4"/>
                  <a:gd name="T6" fmla="*/ 1 w 8"/>
                  <a:gd name="T7" fmla="*/ 3 h 4"/>
                  <a:gd name="T8" fmla="*/ 6 w 8"/>
                  <a:gd name="T9" fmla="*/ 1 h 4"/>
                  <a:gd name="T10" fmla="*/ 6 w 8"/>
                  <a:gd name="T11" fmla="*/ 1 h 4"/>
                  <a:gd name="T12" fmla="*/ 8 w 8"/>
                  <a:gd name="T13" fmla="*/ 0 h 4"/>
                  <a:gd name="T14" fmla="*/ 8 w 8"/>
                  <a:gd name="T15" fmla="*/ 0 h 4"/>
                  <a:gd name="T16" fmla="*/ 8 w 8"/>
                  <a:gd name="T17" fmla="*/ 1 h 4"/>
                  <a:gd name="T18" fmla="*/ 8 w 8"/>
                  <a:gd name="T19" fmla="*/ 1 h 4"/>
                  <a:gd name="T20" fmla="*/ 4 w 8"/>
                  <a:gd name="T21" fmla="*/ 4 h 4"/>
                  <a:gd name="T22" fmla="*/ 4 w 8"/>
                  <a:gd name="T23" fmla="*/ 4 h 4"/>
                  <a:gd name="T24" fmla="*/ 0 w 8"/>
                  <a:gd name="T25" fmla="*/ 4 h 4"/>
                  <a:gd name="T26" fmla="*/ 0 w 8"/>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
                    <a:moveTo>
                      <a:pt x="0" y="4"/>
                    </a:moveTo>
                    <a:lnTo>
                      <a:pt x="0" y="4"/>
                    </a:lnTo>
                    <a:lnTo>
                      <a:pt x="1" y="3"/>
                    </a:lnTo>
                    <a:lnTo>
                      <a:pt x="1" y="3"/>
                    </a:lnTo>
                    <a:lnTo>
                      <a:pt x="6" y="1"/>
                    </a:lnTo>
                    <a:lnTo>
                      <a:pt x="6" y="1"/>
                    </a:lnTo>
                    <a:lnTo>
                      <a:pt x="8" y="0"/>
                    </a:lnTo>
                    <a:lnTo>
                      <a:pt x="8" y="0"/>
                    </a:lnTo>
                    <a:lnTo>
                      <a:pt x="8" y="1"/>
                    </a:lnTo>
                    <a:lnTo>
                      <a:pt x="8" y="1"/>
                    </a:lnTo>
                    <a:lnTo>
                      <a:pt x="4" y="4"/>
                    </a:lnTo>
                    <a:lnTo>
                      <a:pt x="4" y="4"/>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2" name="Freeform 110"/>
              <p:cNvSpPr>
                <a:spLocks/>
              </p:cNvSpPr>
              <p:nvPr/>
            </p:nvSpPr>
            <p:spPr bwMode="auto">
              <a:xfrm>
                <a:off x="7370763" y="3179761"/>
                <a:ext cx="17463" cy="9525"/>
              </a:xfrm>
              <a:custGeom>
                <a:avLst/>
                <a:gdLst>
                  <a:gd name="T0" fmla="*/ 5 w 11"/>
                  <a:gd name="T1" fmla="*/ 0 h 6"/>
                  <a:gd name="T2" fmla="*/ 5 w 11"/>
                  <a:gd name="T3" fmla="*/ 0 h 6"/>
                  <a:gd name="T4" fmla="*/ 7 w 11"/>
                  <a:gd name="T5" fmla="*/ 0 h 6"/>
                  <a:gd name="T6" fmla="*/ 9 w 11"/>
                  <a:gd name="T7" fmla="*/ 1 h 6"/>
                  <a:gd name="T8" fmla="*/ 11 w 11"/>
                  <a:gd name="T9" fmla="*/ 1 h 6"/>
                  <a:gd name="T10" fmla="*/ 11 w 11"/>
                  <a:gd name="T11" fmla="*/ 1 h 6"/>
                  <a:gd name="T12" fmla="*/ 11 w 11"/>
                  <a:gd name="T13" fmla="*/ 4 h 6"/>
                  <a:gd name="T14" fmla="*/ 11 w 11"/>
                  <a:gd name="T15" fmla="*/ 5 h 6"/>
                  <a:gd name="T16" fmla="*/ 11 w 11"/>
                  <a:gd name="T17" fmla="*/ 5 h 6"/>
                  <a:gd name="T18" fmla="*/ 6 w 11"/>
                  <a:gd name="T19" fmla="*/ 6 h 6"/>
                  <a:gd name="T20" fmla="*/ 6 w 11"/>
                  <a:gd name="T21" fmla="*/ 6 h 6"/>
                  <a:gd name="T22" fmla="*/ 0 w 11"/>
                  <a:gd name="T23" fmla="*/ 6 h 6"/>
                  <a:gd name="T24" fmla="*/ 0 w 11"/>
                  <a:gd name="T25" fmla="*/ 6 h 6"/>
                  <a:gd name="T26" fmla="*/ 0 w 11"/>
                  <a:gd name="T27" fmla="*/ 3 h 6"/>
                  <a:gd name="T28" fmla="*/ 0 w 11"/>
                  <a:gd name="T29" fmla="*/ 3 h 6"/>
                  <a:gd name="T30" fmla="*/ 5 w 11"/>
                  <a:gd name="T31" fmla="*/ 0 h 6"/>
                  <a:gd name="T32" fmla="*/ 5 w 11"/>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6">
                    <a:moveTo>
                      <a:pt x="5" y="0"/>
                    </a:moveTo>
                    <a:lnTo>
                      <a:pt x="5" y="0"/>
                    </a:lnTo>
                    <a:lnTo>
                      <a:pt x="7" y="0"/>
                    </a:lnTo>
                    <a:lnTo>
                      <a:pt x="9" y="1"/>
                    </a:lnTo>
                    <a:lnTo>
                      <a:pt x="11" y="1"/>
                    </a:lnTo>
                    <a:lnTo>
                      <a:pt x="11" y="1"/>
                    </a:lnTo>
                    <a:lnTo>
                      <a:pt x="11" y="4"/>
                    </a:lnTo>
                    <a:lnTo>
                      <a:pt x="11" y="5"/>
                    </a:lnTo>
                    <a:lnTo>
                      <a:pt x="11" y="5"/>
                    </a:lnTo>
                    <a:lnTo>
                      <a:pt x="6" y="6"/>
                    </a:lnTo>
                    <a:lnTo>
                      <a:pt x="6" y="6"/>
                    </a:lnTo>
                    <a:lnTo>
                      <a:pt x="0" y="6"/>
                    </a:lnTo>
                    <a:lnTo>
                      <a:pt x="0" y="6"/>
                    </a:lnTo>
                    <a:lnTo>
                      <a:pt x="0" y="3"/>
                    </a:lnTo>
                    <a:lnTo>
                      <a:pt x="0" y="3"/>
                    </a:lnTo>
                    <a:lnTo>
                      <a:pt x="5" y="0"/>
                    </a:lnTo>
                    <a:lnTo>
                      <a:pt x="5"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3" name="Freeform 111"/>
              <p:cNvSpPr>
                <a:spLocks/>
              </p:cNvSpPr>
              <p:nvPr/>
            </p:nvSpPr>
            <p:spPr bwMode="auto">
              <a:xfrm>
                <a:off x="7400926" y="3140074"/>
                <a:ext cx="65088" cy="49213"/>
              </a:xfrm>
              <a:custGeom>
                <a:avLst/>
                <a:gdLst>
                  <a:gd name="T0" fmla="*/ 3 w 41"/>
                  <a:gd name="T1" fmla="*/ 7 h 31"/>
                  <a:gd name="T2" fmla="*/ 4 w 41"/>
                  <a:gd name="T3" fmla="*/ 10 h 31"/>
                  <a:gd name="T4" fmla="*/ 8 w 41"/>
                  <a:gd name="T5" fmla="*/ 11 h 31"/>
                  <a:gd name="T6" fmla="*/ 8 w 41"/>
                  <a:gd name="T7" fmla="*/ 12 h 31"/>
                  <a:gd name="T8" fmla="*/ 9 w 41"/>
                  <a:gd name="T9" fmla="*/ 13 h 31"/>
                  <a:gd name="T10" fmla="*/ 10 w 41"/>
                  <a:gd name="T11" fmla="*/ 14 h 31"/>
                  <a:gd name="T12" fmla="*/ 9 w 41"/>
                  <a:gd name="T13" fmla="*/ 15 h 31"/>
                  <a:gd name="T14" fmla="*/ 6 w 41"/>
                  <a:gd name="T15" fmla="*/ 15 h 31"/>
                  <a:gd name="T16" fmla="*/ 4 w 41"/>
                  <a:gd name="T17" fmla="*/ 17 h 31"/>
                  <a:gd name="T18" fmla="*/ 4 w 41"/>
                  <a:gd name="T19" fmla="*/ 17 h 31"/>
                  <a:gd name="T20" fmla="*/ 3 w 41"/>
                  <a:gd name="T21" fmla="*/ 18 h 31"/>
                  <a:gd name="T22" fmla="*/ 3 w 41"/>
                  <a:gd name="T23" fmla="*/ 18 h 31"/>
                  <a:gd name="T24" fmla="*/ 1 w 41"/>
                  <a:gd name="T25" fmla="*/ 20 h 31"/>
                  <a:gd name="T26" fmla="*/ 0 w 41"/>
                  <a:gd name="T27" fmla="*/ 22 h 31"/>
                  <a:gd name="T28" fmla="*/ 3 w 41"/>
                  <a:gd name="T29" fmla="*/ 22 h 31"/>
                  <a:gd name="T30" fmla="*/ 8 w 41"/>
                  <a:gd name="T31" fmla="*/ 21 h 31"/>
                  <a:gd name="T32" fmla="*/ 11 w 41"/>
                  <a:gd name="T33" fmla="*/ 21 h 31"/>
                  <a:gd name="T34" fmla="*/ 17 w 41"/>
                  <a:gd name="T35" fmla="*/ 20 h 31"/>
                  <a:gd name="T36" fmla="*/ 22 w 41"/>
                  <a:gd name="T37" fmla="*/ 21 h 31"/>
                  <a:gd name="T38" fmla="*/ 22 w 41"/>
                  <a:gd name="T39" fmla="*/ 21 h 31"/>
                  <a:gd name="T40" fmla="*/ 21 w 41"/>
                  <a:gd name="T41" fmla="*/ 22 h 31"/>
                  <a:gd name="T42" fmla="*/ 19 w 41"/>
                  <a:gd name="T43" fmla="*/ 22 h 31"/>
                  <a:gd name="T44" fmla="*/ 18 w 41"/>
                  <a:gd name="T45" fmla="*/ 23 h 31"/>
                  <a:gd name="T46" fmla="*/ 17 w 41"/>
                  <a:gd name="T47" fmla="*/ 25 h 31"/>
                  <a:gd name="T48" fmla="*/ 17 w 41"/>
                  <a:gd name="T49" fmla="*/ 26 h 31"/>
                  <a:gd name="T50" fmla="*/ 17 w 41"/>
                  <a:gd name="T51" fmla="*/ 29 h 31"/>
                  <a:gd name="T52" fmla="*/ 18 w 41"/>
                  <a:gd name="T53" fmla="*/ 31 h 31"/>
                  <a:gd name="T54" fmla="*/ 26 w 41"/>
                  <a:gd name="T55" fmla="*/ 31 h 31"/>
                  <a:gd name="T56" fmla="*/ 33 w 41"/>
                  <a:gd name="T57" fmla="*/ 31 h 31"/>
                  <a:gd name="T58" fmla="*/ 35 w 41"/>
                  <a:gd name="T59" fmla="*/ 30 h 31"/>
                  <a:gd name="T60" fmla="*/ 34 w 41"/>
                  <a:gd name="T61" fmla="*/ 28 h 31"/>
                  <a:gd name="T62" fmla="*/ 35 w 41"/>
                  <a:gd name="T63" fmla="*/ 28 h 31"/>
                  <a:gd name="T64" fmla="*/ 37 w 41"/>
                  <a:gd name="T65" fmla="*/ 28 h 31"/>
                  <a:gd name="T66" fmla="*/ 36 w 41"/>
                  <a:gd name="T67" fmla="*/ 25 h 31"/>
                  <a:gd name="T68" fmla="*/ 37 w 41"/>
                  <a:gd name="T69" fmla="*/ 22 h 31"/>
                  <a:gd name="T70" fmla="*/ 40 w 41"/>
                  <a:gd name="T71" fmla="*/ 22 h 31"/>
                  <a:gd name="T72" fmla="*/ 41 w 41"/>
                  <a:gd name="T73" fmla="*/ 21 h 31"/>
                  <a:gd name="T74" fmla="*/ 40 w 41"/>
                  <a:gd name="T75" fmla="*/ 19 h 31"/>
                  <a:gd name="T76" fmla="*/ 37 w 41"/>
                  <a:gd name="T77" fmla="*/ 19 h 31"/>
                  <a:gd name="T78" fmla="*/ 36 w 41"/>
                  <a:gd name="T79" fmla="*/ 18 h 31"/>
                  <a:gd name="T80" fmla="*/ 39 w 41"/>
                  <a:gd name="T81" fmla="*/ 17 h 31"/>
                  <a:gd name="T82" fmla="*/ 40 w 41"/>
                  <a:gd name="T83" fmla="*/ 13 h 31"/>
                  <a:gd name="T84" fmla="*/ 40 w 41"/>
                  <a:gd name="T85" fmla="*/ 11 h 31"/>
                  <a:gd name="T86" fmla="*/ 39 w 41"/>
                  <a:gd name="T87" fmla="*/ 10 h 31"/>
                  <a:gd name="T88" fmla="*/ 39 w 41"/>
                  <a:gd name="T89" fmla="*/ 6 h 31"/>
                  <a:gd name="T90" fmla="*/ 35 w 41"/>
                  <a:gd name="T91" fmla="*/ 5 h 31"/>
                  <a:gd name="T92" fmla="*/ 30 w 41"/>
                  <a:gd name="T93" fmla="*/ 2 h 31"/>
                  <a:gd name="T94" fmla="*/ 28 w 41"/>
                  <a:gd name="T95" fmla="*/ 0 h 31"/>
                  <a:gd name="T96" fmla="*/ 29 w 41"/>
                  <a:gd name="T97" fmla="*/ 7 h 31"/>
                  <a:gd name="T98" fmla="*/ 27 w 41"/>
                  <a:gd name="T99" fmla="*/ 7 h 31"/>
                  <a:gd name="T100" fmla="*/ 27 w 41"/>
                  <a:gd name="T101" fmla="*/ 6 h 31"/>
                  <a:gd name="T102" fmla="*/ 24 w 41"/>
                  <a:gd name="T103" fmla="*/ 4 h 31"/>
                  <a:gd name="T104" fmla="*/ 19 w 41"/>
                  <a:gd name="T105" fmla="*/ 3 h 31"/>
                  <a:gd name="T106" fmla="*/ 14 w 41"/>
                  <a:gd name="T107" fmla="*/ 5 h 31"/>
                  <a:gd name="T108" fmla="*/ 18 w 41"/>
                  <a:gd name="T109" fmla="*/ 10 h 31"/>
                  <a:gd name="T110" fmla="*/ 12 w 41"/>
                  <a:gd name="T111" fmla="*/ 8 h 31"/>
                  <a:gd name="T112" fmla="*/ 12 w 41"/>
                  <a:gd name="T113" fmla="*/ 7 h 31"/>
                  <a:gd name="T114" fmla="*/ 11 w 41"/>
                  <a:gd name="T115" fmla="*/ 7 h 31"/>
                  <a:gd name="T116" fmla="*/ 5 w 41"/>
                  <a:gd name="T117" fmla="*/ 5 h 31"/>
                  <a:gd name="T118" fmla="*/ 4 w 41"/>
                  <a:gd name="T119" fmla="*/ 6 h 31"/>
                  <a:gd name="T120" fmla="*/ 3 w 41"/>
                  <a:gd name="T121"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31">
                    <a:moveTo>
                      <a:pt x="3" y="7"/>
                    </a:moveTo>
                    <a:lnTo>
                      <a:pt x="3" y="7"/>
                    </a:lnTo>
                    <a:lnTo>
                      <a:pt x="4" y="10"/>
                    </a:lnTo>
                    <a:lnTo>
                      <a:pt x="4" y="10"/>
                    </a:lnTo>
                    <a:lnTo>
                      <a:pt x="6" y="10"/>
                    </a:lnTo>
                    <a:lnTo>
                      <a:pt x="8" y="11"/>
                    </a:lnTo>
                    <a:lnTo>
                      <a:pt x="8" y="11"/>
                    </a:lnTo>
                    <a:lnTo>
                      <a:pt x="8" y="12"/>
                    </a:lnTo>
                    <a:lnTo>
                      <a:pt x="8" y="12"/>
                    </a:lnTo>
                    <a:lnTo>
                      <a:pt x="9" y="13"/>
                    </a:lnTo>
                    <a:lnTo>
                      <a:pt x="9" y="13"/>
                    </a:lnTo>
                    <a:lnTo>
                      <a:pt x="10" y="14"/>
                    </a:lnTo>
                    <a:lnTo>
                      <a:pt x="10" y="14"/>
                    </a:lnTo>
                    <a:lnTo>
                      <a:pt x="9" y="15"/>
                    </a:lnTo>
                    <a:lnTo>
                      <a:pt x="9" y="15"/>
                    </a:lnTo>
                    <a:lnTo>
                      <a:pt x="6" y="15"/>
                    </a:lnTo>
                    <a:lnTo>
                      <a:pt x="6" y="15"/>
                    </a:lnTo>
                    <a:lnTo>
                      <a:pt x="4" y="17"/>
                    </a:lnTo>
                    <a:lnTo>
                      <a:pt x="4" y="17"/>
                    </a:lnTo>
                    <a:lnTo>
                      <a:pt x="4" y="17"/>
                    </a:lnTo>
                    <a:lnTo>
                      <a:pt x="3" y="18"/>
                    </a:lnTo>
                    <a:lnTo>
                      <a:pt x="3" y="18"/>
                    </a:lnTo>
                    <a:lnTo>
                      <a:pt x="3" y="17"/>
                    </a:lnTo>
                    <a:lnTo>
                      <a:pt x="3" y="18"/>
                    </a:lnTo>
                    <a:lnTo>
                      <a:pt x="3" y="18"/>
                    </a:lnTo>
                    <a:lnTo>
                      <a:pt x="1" y="20"/>
                    </a:lnTo>
                    <a:lnTo>
                      <a:pt x="1" y="20"/>
                    </a:lnTo>
                    <a:lnTo>
                      <a:pt x="0" y="22"/>
                    </a:lnTo>
                    <a:lnTo>
                      <a:pt x="0" y="22"/>
                    </a:lnTo>
                    <a:lnTo>
                      <a:pt x="3" y="22"/>
                    </a:lnTo>
                    <a:lnTo>
                      <a:pt x="3" y="22"/>
                    </a:lnTo>
                    <a:lnTo>
                      <a:pt x="8" y="21"/>
                    </a:lnTo>
                    <a:lnTo>
                      <a:pt x="8" y="21"/>
                    </a:lnTo>
                    <a:lnTo>
                      <a:pt x="11" y="21"/>
                    </a:lnTo>
                    <a:lnTo>
                      <a:pt x="11" y="21"/>
                    </a:lnTo>
                    <a:lnTo>
                      <a:pt x="17" y="20"/>
                    </a:lnTo>
                    <a:lnTo>
                      <a:pt x="17" y="20"/>
                    </a:lnTo>
                    <a:lnTo>
                      <a:pt x="22" y="21"/>
                    </a:lnTo>
                    <a:lnTo>
                      <a:pt x="22" y="21"/>
                    </a:lnTo>
                    <a:lnTo>
                      <a:pt x="22" y="21"/>
                    </a:lnTo>
                    <a:lnTo>
                      <a:pt x="21" y="22"/>
                    </a:lnTo>
                    <a:lnTo>
                      <a:pt x="21" y="22"/>
                    </a:lnTo>
                    <a:lnTo>
                      <a:pt x="19" y="22"/>
                    </a:lnTo>
                    <a:lnTo>
                      <a:pt x="19" y="22"/>
                    </a:lnTo>
                    <a:lnTo>
                      <a:pt x="18" y="23"/>
                    </a:lnTo>
                    <a:lnTo>
                      <a:pt x="18" y="23"/>
                    </a:lnTo>
                    <a:lnTo>
                      <a:pt x="17" y="23"/>
                    </a:lnTo>
                    <a:lnTo>
                      <a:pt x="17" y="25"/>
                    </a:lnTo>
                    <a:lnTo>
                      <a:pt x="17" y="25"/>
                    </a:lnTo>
                    <a:lnTo>
                      <a:pt x="17" y="26"/>
                    </a:lnTo>
                    <a:lnTo>
                      <a:pt x="17" y="26"/>
                    </a:lnTo>
                    <a:lnTo>
                      <a:pt x="17" y="29"/>
                    </a:lnTo>
                    <a:lnTo>
                      <a:pt x="17" y="30"/>
                    </a:lnTo>
                    <a:lnTo>
                      <a:pt x="18" y="31"/>
                    </a:lnTo>
                    <a:lnTo>
                      <a:pt x="18" y="31"/>
                    </a:lnTo>
                    <a:lnTo>
                      <a:pt x="26" y="31"/>
                    </a:lnTo>
                    <a:lnTo>
                      <a:pt x="26" y="31"/>
                    </a:lnTo>
                    <a:lnTo>
                      <a:pt x="33" y="31"/>
                    </a:lnTo>
                    <a:lnTo>
                      <a:pt x="35" y="30"/>
                    </a:lnTo>
                    <a:lnTo>
                      <a:pt x="35" y="30"/>
                    </a:lnTo>
                    <a:lnTo>
                      <a:pt x="34" y="29"/>
                    </a:lnTo>
                    <a:lnTo>
                      <a:pt x="34" y="28"/>
                    </a:lnTo>
                    <a:lnTo>
                      <a:pt x="35" y="28"/>
                    </a:lnTo>
                    <a:lnTo>
                      <a:pt x="35" y="28"/>
                    </a:lnTo>
                    <a:lnTo>
                      <a:pt x="37" y="28"/>
                    </a:lnTo>
                    <a:lnTo>
                      <a:pt x="37" y="28"/>
                    </a:lnTo>
                    <a:lnTo>
                      <a:pt x="36" y="25"/>
                    </a:lnTo>
                    <a:lnTo>
                      <a:pt x="36" y="25"/>
                    </a:lnTo>
                    <a:lnTo>
                      <a:pt x="36" y="23"/>
                    </a:lnTo>
                    <a:lnTo>
                      <a:pt x="37" y="22"/>
                    </a:lnTo>
                    <a:lnTo>
                      <a:pt x="37" y="22"/>
                    </a:lnTo>
                    <a:lnTo>
                      <a:pt x="40" y="22"/>
                    </a:lnTo>
                    <a:lnTo>
                      <a:pt x="41" y="21"/>
                    </a:lnTo>
                    <a:lnTo>
                      <a:pt x="41" y="21"/>
                    </a:lnTo>
                    <a:lnTo>
                      <a:pt x="40" y="19"/>
                    </a:lnTo>
                    <a:lnTo>
                      <a:pt x="40" y="19"/>
                    </a:lnTo>
                    <a:lnTo>
                      <a:pt x="37" y="19"/>
                    </a:lnTo>
                    <a:lnTo>
                      <a:pt x="37" y="19"/>
                    </a:lnTo>
                    <a:lnTo>
                      <a:pt x="36" y="18"/>
                    </a:lnTo>
                    <a:lnTo>
                      <a:pt x="36" y="18"/>
                    </a:lnTo>
                    <a:lnTo>
                      <a:pt x="39" y="17"/>
                    </a:lnTo>
                    <a:lnTo>
                      <a:pt x="39" y="17"/>
                    </a:lnTo>
                    <a:lnTo>
                      <a:pt x="40" y="13"/>
                    </a:lnTo>
                    <a:lnTo>
                      <a:pt x="40" y="13"/>
                    </a:lnTo>
                    <a:lnTo>
                      <a:pt x="40" y="11"/>
                    </a:lnTo>
                    <a:lnTo>
                      <a:pt x="40" y="11"/>
                    </a:lnTo>
                    <a:lnTo>
                      <a:pt x="39" y="10"/>
                    </a:lnTo>
                    <a:lnTo>
                      <a:pt x="39" y="10"/>
                    </a:lnTo>
                    <a:lnTo>
                      <a:pt x="39" y="6"/>
                    </a:lnTo>
                    <a:lnTo>
                      <a:pt x="39" y="6"/>
                    </a:lnTo>
                    <a:lnTo>
                      <a:pt x="35" y="5"/>
                    </a:lnTo>
                    <a:lnTo>
                      <a:pt x="35" y="5"/>
                    </a:lnTo>
                    <a:lnTo>
                      <a:pt x="33" y="3"/>
                    </a:lnTo>
                    <a:lnTo>
                      <a:pt x="30" y="2"/>
                    </a:lnTo>
                    <a:lnTo>
                      <a:pt x="30" y="2"/>
                    </a:lnTo>
                    <a:lnTo>
                      <a:pt x="28" y="0"/>
                    </a:lnTo>
                    <a:lnTo>
                      <a:pt x="28" y="0"/>
                    </a:lnTo>
                    <a:lnTo>
                      <a:pt x="29" y="7"/>
                    </a:lnTo>
                    <a:lnTo>
                      <a:pt x="29" y="7"/>
                    </a:lnTo>
                    <a:lnTo>
                      <a:pt x="27" y="7"/>
                    </a:lnTo>
                    <a:lnTo>
                      <a:pt x="27" y="7"/>
                    </a:lnTo>
                    <a:lnTo>
                      <a:pt x="27" y="6"/>
                    </a:lnTo>
                    <a:lnTo>
                      <a:pt x="24" y="4"/>
                    </a:lnTo>
                    <a:lnTo>
                      <a:pt x="24" y="4"/>
                    </a:lnTo>
                    <a:lnTo>
                      <a:pt x="19" y="3"/>
                    </a:lnTo>
                    <a:lnTo>
                      <a:pt x="19" y="3"/>
                    </a:lnTo>
                    <a:lnTo>
                      <a:pt x="14" y="5"/>
                    </a:lnTo>
                    <a:lnTo>
                      <a:pt x="14" y="5"/>
                    </a:lnTo>
                    <a:lnTo>
                      <a:pt x="18" y="10"/>
                    </a:lnTo>
                    <a:lnTo>
                      <a:pt x="18" y="10"/>
                    </a:lnTo>
                    <a:lnTo>
                      <a:pt x="12" y="8"/>
                    </a:lnTo>
                    <a:lnTo>
                      <a:pt x="12" y="8"/>
                    </a:lnTo>
                    <a:lnTo>
                      <a:pt x="13" y="8"/>
                    </a:lnTo>
                    <a:lnTo>
                      <a:pt x="12" y="7"/>
                    </a:lnTo>
                    <a:lnTo>
                      <a:pt x="11" y="7"/>
                    </a:lnTo>
                    <a:lnTo>
                      <a:pt x="11" y="7"/>
                    </a:lnTo>
                    <a:lnTo>
                      <a:pt x="9" y="6"/>
                    </a:lnTo>
                    <a:lnTo>
                      <a:pt x="5" y="5"/>
                    </a:lnTo>
                    <a:lnTo>
                      <a:pt x="5" y="5"/>
                    </a:lnTo>
                    <a:lnTo>
                      <a:pt x="4" y="6"/>
                    </a:lnTo>
                    <a:lnTo>
                      <a:pt x="3" y="7"/>
                    </a:lnTo>
                    <a:lnTo>
                      <a:pt x="3" y="7"/>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4" name="Freeform 112"/>
              <p:cNvSpPr>
                <a:spLocks/>
              </p:cNvSpPr>
              <p:nvPr/>
            </p:nvSpPr>
            <p:spPr bwMode="auto">
              <a:xfrm>
                <a:off x="7413626" y="3138486"/>
                <a:ext cx="15875" cy="7938"/>
              </a:xfrm>
              <a:custGeom>
                <a:avLst/>
                <a:gdLst>
                  <a:gd name="T0" fmla="*/ 0 w 10"/>
                  <a:gd name="T1" fmla="*/ 4 h 5"/>
                  <a:gd name="T2" fmla="*/ 0 w 10"/>
                  <a:gd name="T3" fmla="*/ 4 h 5"/>
                  <a:gd name="T4" fmla="*/ 0 w 10"/>
                  <a:gd name="T5" fmla="*/ 4 h 5"/>
                  <a:gd name="T6" fmla="*/ 1 w 10"/>
                  <a:gd name="T7" fmla="*/ 5 h 5"/>
                  <a:gd name="T8" fmla="*/ 2 w 10"/>
                  <a:gd name="T9" fmla="*/ 5 h 5"/>
                  <a:gd name="T10" fmla="*/ 2 w 10"/>
                  <a:gd name="T11" fmla="*/ 5 h 5"/>
                  <a:gd name="T12" fmla="*/ 8 w 10"/>
                  <a:gd name="T13" fmla="*/ 4 h 5"/>
                  <a:gd name="T14" fmla="*/ 8 w 10"/>
                  <a:gd name="T15" fmla="*/ 4 h 5"/>
                  <a:gd name="T16" fmla="*/ 10 w 10"/>
                  <a:gd name="T17" fmla="*/ 1 h 5"/>
                  <a:gd name="T18" fmla="*/ 10 w 10"/>
                  <a:gd name="T19" fmla="*/ 1 h 5"/>
                  <a:gd name="T20" fmla="*/ 10 w 10"/>
                  <a:gd name="T21" fmla="*/ 0 h 5"/>
                  <a:gd name="T22" fmla="*/ 10 w 10"/>
                  <a:gd name="T23" fmla="*/ 0 h 5"/>
                  <a:gd name="T24" fmla="*/ 10 w 10"/>
                  <a:gd name="T25" fmla="*/ 0 h 5"/>
                  <a:gd name="T26" fmla="*/ 8 w 10"/>
                  <a:gd name="T27" fmla="*/ 0 h 5"/>
                  <a:gd name="T28" fmla="*/ 8 w 10"/>
                  <a:gd name="T29" fmla="*/ 0 h 5"/>
                  <a:gd name="T30" fmla="*/ 3 w 10"/>
                  <a:gd name="T31" fmla="*/ 1 h 5"/>
                  <a:gd name="T32" fmla="*/ 3 w 10"/>
                  <a:gd name="T33" fmla="*/ 1 h 5"/>
                  <a:gd name="T34" fmla="*/ 0 w 10"/>
                  <a:gd name="T35" fmla="*/ 4 h 5"/>
                  <a:gd name="T36" fmla="*/ 0 w 10"/>
                  <a:gd name="T3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5">
                    <a:moveTo>
                      <a:pt x="0" y="4"/>
                    </a:moveTo>
                    <a:lnTo>
                      <a:pt x="0" y="4"/>
                    </a:lnTo>
                    <a:lnTo>
                      <a:pt x="0" y="4"/>
                    </a:lnTo>
                    <a:lnTo>
                      <a:pt x="1" y="5"/>
                    </a:lnTo>
                    <a:lnTo>
                      <a:pt x="2" y="5"/>
                    </a:lnTo>
                    <a:lnTo>
                      <a:pt x="2" y="5"/>
                    </a:lnTo>
                    <a:lnTo>
                      <a:pt x="8" y="4"/>
                    </a:lnTo>
                    <a:lnTo>
                      <a:pt x="8" y="4"/>
                    </a:lnTo>
                    <a:lnTo>
                      <a:pt x="10" y="1"/>
                    </a:lnTo>
                    <a:lnTo>
                      <a:pt x="10" y="1"/>
                    </a:lnTo>
                    <a:lnTo>
                      <a:pt x="10" y="0"/>
                    </a:lnTo>
                    <a:lnTo>
                      <a:pt x="10" y="0"/>
                    </a:lnTo>
                    <a:lnTo>
                      <a:pt x="10" y="0"/>
                    </a:lnTo>
                    <a:lnTo>
                      <a:pt x="8" y="0"/>
                    </a:lnTo>
                    <a:lnTo>
                      <a:pt x="8" y="0"/>
                    </a:lnTo>
                    <a:lnTo>
                      <a:pt x="3" y="1"/>
                    </a:lnTo>
                    <a:lnTo>
                      <a:pt x="3" y="1"/>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5" name="Freeform 113"/>
              <p:cNvSpPr>
                <a:spLocks/>
              </p:cNvSpPr>
              <p:nvPr/>
            </p:nvSpPr>
            <p:spPr bwMode="auto">
              <a:xfrm>
                <a:off x="7469188" y="3132136"/>
                <a:ext cx="220663" cy="73025"/>
              </a:xfrm>
              <a:custGeom>
                <a:avLst/>
                <a:gdLst>
                  <a:gd name="T0" fmla="*/ 5 w 139"/>
                  <a:gd name="T1" fmla="*/ 4 h 46"/>
                  <a:gd name="T2" fmla="*/ 4 w 139"/>
                  <a:gd name="T3" fmla="*/ 3 h 46"/>
                  <a:gd name="T4" fmla="*/ 7 w 139"/>
                  <a:gd name="T5" fmla="*/ 1 h 46"/>
                  <a:gd name="T6" fmla="*/ 12 w 139"/>
                  <a:gd name="T7" fmla="*/ 0 h 46"/>
                  <a:gd name="T8" fmla="*/ 18 w 139"/>
                  <a:gd name="T9" fmla="*/ 2 h 46"/>
                  <a:gd name="T10" fmla="*/ 24 w 139"/>
                  <a:gd name="T11" fmla="*/ 2 h 46"/>
                  <a:gd name="T12" fmla="*/ 31 w 139"/>
                  <a:gd name="T13" fmla="*/ 5 h 46"/>
                  <a:gd name="T14" fmla="*/ 28 w 139"/>
                  <a:gd name="T15" fmla="*/ 9 h 46"/>
                  <a:gd name="T16" fmla="*/ 32 w 139"/>
                  <a:gd name="T17" fmla="*/ 8 h 46"/>
                  <a:gd name="T18" fmla="*/ 46 w 139"/>
                  <a:gd name="T19" fmla="*/ 8 h 46"/>
                  <a:gd name="T20" fmla="*/ 45 w 139"/>
                  <a:gd name="T21" fmla="*/ 9 h 46"/>
                  <a:gd name="T22" fmla="*/ 49 w 139"/>
                  <a:gd name="T23" fmla="*/ 11 h 46"/>
                  <a:gd name="T24" fmla="*/ 62 w 139"/>
                  <a:gd name="T25" fmla="*/ 15 h 46"/>
                  <a:gd name="T26" fmla="*/ 51 w 139"/>
                  <a:gd name="T27" fmla="*/ 16 h 46"/>
                  <a:gd name="T28" fmla="*/ 46 w 139"/>
                  <a:gd name="T29" fmla="*/ 15 h 46"/>
                  <a:gd name="T30" fmla="*/ 51 w 139"/>
                  <a:gd name="T31" fmla="*/ 18 h 46"/>
                  <a:gd name="T32" fmla="*/ 62 w 139"/>
                  <a:gd name="T33" fmla="*/ 22 h 46"/>
                  <a:gd name="T34" fmla="*/ 64 w 139"/>
                  <a:gd name="T35" fmla="*/ 28 h 46"/>
                  <a:gd name="T36" fmla="*/ 69 w 139"/>
                  <a:gd name="T37" fmla="*/ 26 h 46"/>
                  <a:gd name="T38" fmla="*/ 75 w 139"/>
                  <a:gd name="T39" fmla="*/ 27 h 46"/>
                  <a:gd name="T40" fmla="*/ 78 w 139"/>
                  <a:gd name="T41" fmla="*/ 26 h 46"/>
                  <a:gd name="T42" fmla="*/ 83 w 139"/>
                  <a:gd name="T43" fmla="*/ 28 h 46"/>
                  <a:gd name="T44" fmla="*/ 88 w 139"/>
                  <a:gd name="T45" fmla="*/ 28 h 46"/>
                  <a:gd name="T46" fmla="*/ 94 w 139"/>
                  <a:gd name="T47" fmla="*/ 27 h 46"/>
                  <a:gd name="T48" fmla="*/ 102 w 139"/>
                  <a:gd name="T49" fmla="*/ 22 h 46"/>
                  <a:gd name="T50" fmla="*/ 109 w 139"/>
                  <a:gd name="T51" fmla="*/ 24 h 46"/>
                  <a:gd name="T52" fmla="*/ 119 w 139"/>
                  <a:gd name="T53" fmla="*/ 23 h 46"/>
                  <a:gd name="T54" fmla="*/ 125 w 139"/>
                  <a:gd name="T55" fmla="*/ 25 h 46"/>
                  <a:gd name="T56" fmla="*/ 131 w 139"/>
                  <a:gd name="T57" fmla="*/ 28 h 46"/>
                  <a:gd name="T58" fmla="*/ 136 w 139"/>
                  <a:gd name="T59" fmla="*/ 30 h 46"/>
                  <a:gd name="T60" fmla="*/ 132 w 139"/>
                  <a:gd name="T61" fmla="*/ 34 h 46"/>
                  <a:gd name="T62" fmla="*/ 139 w 139"/>
                  <a:gd name="T63" fmla="*/ 39 h 46"/>
                  <a:gd name="T64" fmla="*/ 132 w 139"/>
                  <a:gd name="T65" fmla="*/ 42 h 46"/>
                  <a:gd name="T66" fmla="*/ 124 w 139"/>
                  <a:gd name="T67" fmla="*/ 43 h 46"/>
                  <a:gd name="T68" fmla="*/ 111 w 139"/>
                  <a:gd name="T69" fmla="*/ 43 h 46"/>
                  <a:gd name="T70" fmla="*/ 108 w 139"/>
                  <a:gd name="T71" fmla="*/ 39 h 46"/>
                  <a:gd name="T72" fmla="*/ 98 w 139"/>
                  <a:gd name="T73" fmla="*/ 44 h 46"/>
                  <a:gd name="T74" fmla="*/ 84 w 139"/>
                  <a:gd name="T75" fmla="*/ 44 h 46"/>
                  <a:gd name="T76" fmla="*/ 79 w 139"/>
                  <a:gd name="T77" fmla="*/ 44 h 46"/>
                  <a:gd name="T78" fmla="*/ 76 w 139"/>
                  <a:gd name="T79" fmla="*/ 46 h 46"/>
                  <a:gd name="T80" fmla="*/ 68 w 139"/>
                  <a:gd name="T81" fmla="*/ 46 h 46"/>
                  <a:gd name="T82" fmla="*/ 67 w 139"/>
                  <a:gd name="T83" fmla="*/ 38 h 46"/>
                  <a:gd name="T84" fmla="*/ 64 w 139"/>
                  <a:gd name="T85" fmla="*/ 39 h 46"/>
                  <a:gd name="T86" fmla="*/ 61 w 139"/>
                  <a:gd name="T87" fmla="*/ 43 h 46"/>
                  <a:gd name="T88" fmla="*/ 49 w 139"/>
                  <a:gd name="T89" fmla="*/ 42 h 46"/>
                  <a:gd name="T90" fmla="*/ 47 w 139"/>
                  <a:gd name="T91" fmla="*/ 42 h 46"/>
                  <a:gd name="T92" fmla="*/ 43 w 139"/>
                  <a:gd name="T93" fmla="*/ 41 h 46"/>
                  <a:gd name="T94" fmla="*/ 39 w 139"/>
                  <a:gd name="T95" fmla="*/ 36 h 46"/>
                  <a:gd name="T96" fmla="*/ 37 w 139"/>
                  <a:gd name="T97" fmla="*/ 34 h 46"/>
                  <a:gd name="T98" fmla="*/ 38 w 139"/>
                  <a:gd name="T99" fmla="*/ 27 h 46"/>
                  <a:gd name="T100" fmla="*/ 39 w 139"/>
                  <a:gd name="T101" fmla="*/ 20 h 46"/>
                  <a:gd name="T102" fmla="*/ 34 w 139"/>
                  <a:gd name="T103" fmla="*/ 17 h 46"/>
                  <a:gd name="T104" fmla="*/ 31 w 139"/>
                  <a:gd name="T105" fmla="*/ 12 h 46"/>
                  <a:gd name="T106" fmla="*/ 21 w 139"/>
                  <a:gd name="T107" fmla="*/ 15 h 46"/>
                  <a:gd name="T108" fmla="*/ 16 w 139"/>
                  <a:gd name="T109" fmla="*/ 15 h 46"/>
                  <a:gd name="T110" fmla="*/ 14 w 139"/>
                  <a:gd name="T111" fmla="*/ 13 h 46"/>
                  <a:gd name="T112" fmla="*/ 13 w 139"/>
                  <a:gd name="T113" fmla="*/ 12 h 46"/>
                  <a:gd name="T114" fmla="*/ 9 w 139"/>
                  <a:gd name="T115" fmla="*/ 10 h 46"/>
                  <a:gd name="T116" fmla="*/ 12 w 139"/>
                  <a:gd name="T117" fmla="*/ 8 h 46"/>
                  <a:gd name="T118" fmla="*/ 8 w 139"/>
                  <a:gd name="T119" fmla="*/ 8 h 46"/>
                  <a:gd name="T120" fmla="*/ 1 w 139"/>
                  <a:gd name="T121"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46">
                    <a:moveTo>
                      <a:pt x="1" y="5"/>
                    </a:moveTo>
                    <a:lnTo>
                      <a:pt x="1" y="5"/>
                    </a:lnTo>
                    <a:lnTo>
                      <a:pt x="0" y="4"/>
                    </a:lnTo>
                    <a:lnTo>
                      <a:pt x="0" y="4"/>
                    </a:lnTo>
                    <a:lnTo>
                      <a:pt x="5" y="4"/>
                    </a:lnTo>
                    <a:lnTo>
                      <a:pt x="5" y="4"/>
                    </a:lnTo>
                    <a:lnTo>
                      <a:pt x="5" y="4"/>
                    </a:lnTo>
                    <a:lnTo>
                      <a:pt x="6" y="4"/>
                    </a:lnTo>
                    <a:lnTo>
                      <a:pt x="6" y="4"/>
                    </a:lnTo>
                    <a:lnTo>
                      <a:pt x="4" y="3"/>
                    </a:lnTo>
                    <a:lnTo>
                      <a:pt x="2" y="2"/>
                    </a:lnTo>
                    <a:lnTo>
                      <a:pt x="2" y="2"/>
                    </a:lnTo>
                    <a:lnTo>
                      <a:pt x="1" y="1"/>
                    </a:lnTo>
                    <a:lnTo>
                      <a:pt x="1" y="1"/>
                    </a:lnTo>
                    <a:lnTo>
                      <a:pt x="7" y="1"/>
                    </a:lnTo>
                    <a:lnTo>
                      <a:pt x="7" y="1"/>
                    </a:lnTo>
                    <a:lnTo>
                      <a:pt x="7" y="1"/>
                    </a:lnTo>
                    <a:lnTo>
                      <a:pt x="7" y="0"/>
                    </a:lnTo>
                    <a:lnTo>
                      <a:pt x="7" y="0"/>
                    </a:lnTo>
                    <a:lnTo>
                      <a:pt x="12" y="0"/>
                    </a:lnTo>
                    <a:lnTo>
                      <a:pt x="12" y="0"/>
                    </a:lnTo>
                    <a:lnTo>
                      <a:pt x="15" y="1"/>
                    </a:lnTo>
                    <a:lnTo>
                      <a:pt x="15" y="1"/>
                    </a:lnTo>
                    <a:lnTo>
                      <a:pt x="18" y="2"/>
                    </a:lnTo>
                    <a:lnTo>
                      <a:pt x="18" y="2"/>
                    </a:lnTo>
                    <a:lnTo>
                      <a:pt x="21" y="2"/>
                    </a:lnTo>
                    <a:lnTo>
                      <a:pt x="22" y="2"/>
                    </a:lnTo>
                    <a:lnTo>
                      <a:pt x="22" y="2"/>
                    </a:lnTo>
                    <a:lnTo>
                      <a:pt x="23" y="2"/>
                    </a:lnTo>
                    <a:lnTo>
                      <a:pt x="24" y="2"/>
                    </a:lnTo>
                    <a:lnTo>
                      <a:pt x="24" y="2"/>
                    </a:lnTo>
                    <a:lnTo>
                      <a:pt x="28" y="4"/>
                    </a:lnTo>
                    <a:lnTo>
                      <a:pt x="28" y="4"/>
                    </a:lnTo>
                    <a:lnTo>
                      <a:pt x="31" y="5"/>
                    </a:lnTo>
                    <a:lnTo>
                      <a:pt x="31" y="5"/>
                    </a:lnTo>
                    <a:lnTo>
                      <a:pt x="30" y="7"/>
                    </a:lnTo>
                    <a:lnTo>
                      <a:pt x="30" y="7"/>
                    </a:lnTo>
                    <a:lnTo>
                      <a:pt x="28" y="9"/>
                    </a:lnTo>
                    <a:lnTo>
                      <a:pt x="28" y="9"/>
                    </a:lnTo>
                    <a:lnTo>
                      <a:pt x="28" y="9"/>
                    </a:lnTo>
                    <a:lnTo>
                      <a:pt x="28" y="10"/>
                    </a:lnTo>
                    <a:lnTo>
                      <a:pt x="28" y="10"/>
                    </a:lnTo>
                    <a:lnTo>
                      <a:pt x="30" y="9"/>
                    </a:lnTo>
                    <a:lnTo>
                      <a:pt x="32" y="8"/>
                    </a:lnTo>
                    <a:lnTo>
                      <a:pt x="32" y="8"/>
                    </a:lnTo>
                    <a:lnTo>
                      <a:pt x="39" y="9"/>
                    </a:lnTo>
                    <a:lnTo>
                      <a:pt x="39" y="9"/>
                    </a:lnTo>
                    <a:lnTo>
                      <a:pt x="43" y="8"/>
                    </a:lnTo>
                    <a:lnTo>
                      <a:pt x="43" y="8"/>
                    </a:lnTo>
                    <a:lnTo>
                      <a:pt x="46" y="8"/>
                    </a:lnTo>
                    <a:lnTo>
                      <a:pt x="46" y="8"/>
                    </a:lnTo>
                    <a:lnTo>
                      <a:pt x="49" y="9"/>
                    </a:lnTo>
                    <a:lnTo>
                      <a:pt x="52" y="10"/>
                    </a:lnTo>
                    <a:lnTo>
                      <a:pt x="52" y="10"/>
                    </a:lnTo>
                    <a:lnTo>
                      <a:pt x="45" y="9"/>
                    </a:lnTo>
                    <a:lnTo>
                      <a:pt x="45" y="9"/>
                    </a:lnTo>
                    <a:lnTo>
                      <a:pt x="44" y="10"/>
                    </a:lnTo>
                    <a:lnTo>
                      <a:pt x="44" y="10"/>
                    </a:lnTo>
                    <a:lnTo>
                      <a:pt x="49" y="11"/>
                    </a:lnTo>
                    <a:lnTo>
                      <a:pt x="49" y="11"/>
                    </a:lnTo>
                    <a:lnTo>
                      <a:pt x="55" y="13"/>
                    </a:lnTo>
                    <a:lnTo>
                      <a:pt x="55" y="13"/>
                    </a:lnTo>
                    <a:lnTo>
                      <a:pt x="59" y="13"/>
                    </a:lnTo>
                    <a:lnTo>
                      <a:pt x="62" y="15"/>
                    </a:lnTo>
                    <a:lnTo>
                      <a:pt x="62" y="15"/>
                    </a:lnTo>
                    <a:lnTo>
                      <a:pt x="60" y="16"/>
                    </a:lnTo>
                    <a:lnTo>
                      <a:pt x="55" y="16"/>
                    </a:lnTo>
                    <a:lnTo>
                      <a:pt x="55" y="16"/>
                    </a:lnTo>
                    <a:lnTo>
                      <a:pt x="54" y="16"/>
                    </a:lnTo>
                    <a:lnTo>
                      <a:pt x="51" y="16"/>
                    </a:lnTo>
                    <a:lnTo>
                      <a:pt x="51" y="16"/>
                    </a:lnTo>
                    <a:lnTo>
                      <a:pt x="46" y="13"/>
                    </a:lnTo>
                    <a:lnTo>
                      <a:pt x="46" y="13"/>
                    </a:lnTo>
                    <a:lnTo>
                      <a:pt x="46" y="15"/>
                    </a:lnTo>
                    <a:lnTo>
                      <a:pt x="46" y="15"/>
                    </a:lnTo>
                    <a:lnTo>
                      <a:pt x="52" y="17"/>
                    </a:lnTo>
                    <a:lnTo>
                      <a:pt x="52" y="17"/>
                    </a:lnTo>
                    <a:lnTo>
                      <a:pt x="53" y="18"/>
                    </a:lnTo>
                    <a:lnTo>
                      <a:pt x="53" y="18"/>
                    </a:lnTo>
                    <a:lnTo>
                      <a:pt x="51" y="18"/>
                    </a:lnTo>
                    <a:lnTo>
                      <a:pt x="51" y="18"/>
                    </a:lnTo>
                    <a:lnTo>
                      <a:pt x="55" y="19"/>
                    </a:lnTo>
                    <a:lnTo>
                      <a:pt x="59" y="22"/>
                    </a:lnTo>
                    <a:lnTo>
                      <a:pt x="59" y="22"/>
                    </a:lnTo>
                    <a:lnTo>
                      <a:pt x="62" y="22"/>
                    </a:lnTo>
                    <a:lnTo>
                      <a:pt x="62" y="22"/>
                    </a:lnTo>
                    <a:lnTo>
                      <a:pt x="62" y="24"/>
                    </a:lnTo>
                    <a:lnTo>
                      <a:pt x="62" y="26"/>
                    </a:lnTo>
                    <a:lnTo>
                      <a:pt x="62" y="26"/>
                    </a:lnTo>
                    <a:lnTo>
                      <a:pt x="64" y="28"/>
                    </a:lnTo>
                    <a:lnTo>
                      <a:pt x="65" y="28"/>
                    </a:lnTo>
                    <a:lnTo>
                      <a:pt x="65" y="28"/>
                    </a:lnTo>
                    <a:lnTo>
                      <a:pt x="65" y="25"/>
                    </a:lnTo>
                    <a:lnTo>
                      <a:pt x="65" y="25"/>
                    </a:lnTo>
                    <a:lnTo>
                      <a:pt x="69" y="26"/>
                    </a:lnTo>
                    <a:lnTo>
                      <a:pt x="69" y="26"/>
                    </a:lnTo>
                    <a:lnTo>
                      <a:pt x="71" y="27"/>
                    </a:lnTo>
                    <a:lnTo>
                      <a:pt x="71" y="27"/>
                    </a:lnTo>
                    <a:lnTo>
                      <a:pt x="72" y="27"/>
                    </a:lnTo>
                    <a:lnTo>
                      <a:pt x="75" y="27"/>
                    </a:lnTo>
                    <a:lnTo>
                      <a:pt x="75" y="26"/>
                    </a:lnTo>
                    <a:lnTo>
                      <a:pt x="75" y="26"/>
                    </a:lnTo>
                    <a:lnTo>
                      <a:pt x="76" y="25"/>
                    </a:lnTo>
                    <a:lnTo>
                      <a:pt x="78" y="26"/>
                    </a:lnTo>
                    <a:lnTo>
                      <a:pt x="78" y="26"/>
                    </a:lnTo>
                    <a:lnTo>
                      <a:pt x="79" y="27"/>
                    </a:lnTo>
                    <a:lnTo>
                      <a:pt x="79" y="27"/>
                    </a:lnTo>
                    <a:lnTo>
                      <a:pt x="81" y="27"/>
                    </a:lnTo>
                    <a:lnTo>
                      <a:pt x="81" y="27"/>
                    </a:lnTo>
                    <a:lnTo>
                      <a:pt x="83" y="28"/>
                    </a:lnTo>
                    <a:lnTo>
                      <a:pt x="83" y="28"/>
                    </a:lnTo>
                    <a:lnTo>
                      <a:pt x="88" y="30"/>
                    </a:lnTo>
                    <a:lnTo>
                      <a:pt x="88" y="30"/>
                    </a:lnTo>
                    <a:lnTo>
                      <a:pt x="88" y="28"/>
                    </a:lnTo>
                    <a:lnTo>
                      <a:pt x="88" y="28"/>
                    </a:lnTo>
                    <a:lnTo>
                      <a:pt x="87" y="27"/>
                    </a:lnTo>
                    <a:lnTo>
                      <a:pt x="86" y="26"/>
                    </a:lnTo>
                    <a:lnTo>
                      <a:pt x="86" y="26"/>
                    </a:lnTo>
                    <a:lnTo>
                      <a:pt x="94" y="27"/>
                    </a:lnTo>
                    <a:lnTo>
                      <a:pt x="94" y="27"/>
                    </a:lnTo>
                    <a:lnTo>
                      <a:pt x="94" y="25"/>
                    </a:lnTo>
                    <a:lnTo>
                      <a:pt x="94" y="25"/>
                    </a:lnTo>
                    <a:lnTo>
                      <a:pt x="98" y="25"/>
                    </a:lnTo>
                    <a:lnTo>
                      <a:pt x="98" y="25"/>
                    </a:lnTo>
                    <a:lnTo>
                      <a:pt x="102" y="22"/>
                    </a:lnTo>
                    <a:lnTo>
                      <a:pt x="102" y="22"/>
                    </a:lnTo>
                    <a:lnTo>
                      <a:pt x="103" y="23"/>
                    </a:lnTo>
                    <a:lnTo>
                      <a:pt x="106" y="24"/>
                    </a:lnTo>
                    <a:lnTo>
                      <a:pt x="109" y="24"/>
                    </a:lnTo>
                    <a:lnTo>
                      <a:pt x="109" y="24"/>
                    </a:lnTo>
                    <a:lnTo>
                      <a:pt x="114" y="23"/>
                    </a:lnTo>
                    <a:lnTo>
                      <a:pt x="114" y="23"/>
                    </a:lnTo>
                    <a:lnTo>
                      <a:pt x="115" y="23"/>
                    </a:lnTo>
                    <a:lnTo>
                      <a:pt x="119" y="23"/>
                    </a:lnTo>
                    <a:lnTo>
                      <a:pt x="119" y="23"/>
                    </a:lnTo>
                    <a:lnTo>
                      <a:pt x="124" y="24"/>
                    </a:lnTo>
                    <a:lnTo>
                      <a:pt x="124" y="24"/>
                    </a:lnTo>
                    <a:lnTo>
                      <a:pt x="124" y="25"/>
                    </a:lnTo>
                    <a:lnTo>
                      <a:pt x="124" y="25"/>
                    </a:lnTo>
                    <a:lnTo>
                      <a:pt x="125" y="25"/>
                    </a:lnTo>
                    <a:lnTo>
                      <a:pt x="128" y="26"/>
                    </a:lnTo>
                    <a:lnTo>
                      <a:pt x="128" y="26"/>
                    </a:lnTo>
                    <a:lnTo>
                      <a:pt x="134" y="26"/>
                    </a:lnTo>
                    <a:lnTo>
                      <a:pt x="134" y="26"/>
                    </a:lnTo>
                    <a:lnTo>
                      <a:pt x="131" y="28"/>
                    </a:lnTo>
                    <a:lnTo>
                      <a:pt x="131" y="28"/>
                    </a:lnTo>
                    <a:lnTo>
                      <a:pt x="133" y="28"/>
                    </a:lnTo>
                    <a:lnTo>
                      <a:pt x="135" y="28"/>
                    </a:lnTo>
                    <a:lnTo>
                      <a:pt x="136" y="30"/>
                    </a:lnTo>
                    <a:lnTo>
                      <a:pt x="136" y="30"/>
                    </a:lnTo>
                    <a:lnTo>
                      <a:pt x="136" y="32"/>
                    </a:lnTo>
                    <a:lnTo>
                      <a:pt x="136" y="34"/>
                    </a:lnTo>
                    <a:lnTo>
                      <a:pt x="136" y="34"/>
                    </a:lnTo>
                    <a:lnTo>
                      <a:pt x="132" y="34"/>
                    </a:lnTo>
                    <a:lnTo>
                      <a:pt x="132" y="34"/>
                    </a:lnTo>
                    <a:lnTo>
                      <a:pt x="132" y="36"/>
                    </a:lnTo>
                    <a:lnTo>
                      <a:pt x="132" y="36"/>
                    </a:lnTo>
                    <a:lnTo>
                      <a:pt x="138" y="38"/>
                    </a:lnTo>
                    <a:lnTo>
                      <a:pt x="138" y="38"/>
                    </a:lnTo>
                    <a:lnTo>
                      <a:pt x="139" y="39"/>
                    </a:lnTo>
                    <a:lnTo>
                      <a:pt x="139" y="39"/>
                    </a:lnTo>
                    <a:lnTo>
                      <a:pt x="139" y="39"/>
                    </a:lnTo>
                    <a:lnTo>
                      <a:pt x="133" y="40"/>
                    </a:lnTo>
                    <a:lnTo>
                      <a:pt x="133" y="40"/>
                    </a:lnTo>
                    <a:lnTo>
                      <a:pt x="132" y="42"/>
                    </a:lnTo>
                    <a:lnTo>
                      <a:pt x="132" y="44"/>
                    </a:lnTo>
                    <a:lnTo>
                      <a:pt x="132" y="44"/>
                    </a:lnTo>
                    <a:lnTo>
                      <a:pt x="128" y="43"/>
                    </a:lnTo>
                    <a:lnTo>
                      <a:pt x="124" y="43"/>
                    </a:lnTo>
                    <a:lnTo>
                      <a:pt x="124" y="43"/>
                    </a:lnTo>
                    <a:lnTo>
                      <a:pt x="119" y="46"/>
                    </a:lnTo>
                    <a:lnTo>
                      <a:pt x="119" y="46"/>
                    </a:lnTo>
                    <a:lnTo>
                      <a:pt x="114" y="44"/>
                    </a:lnTo>
                    <a:lnTo>
                      <a:pt x="114" y="44"/>
                    </a:lnTo>
                    <a:lnTo>
                      <a:pt x="111" y="43"/>
                    </a:lnTo>
                    <a:lnTo>
                      <a:pt x="110" y="42"/>
                    </a:lnTo>
                    <a:lnTo>
                      <a:pt x="110" y="42"/>
                    </a:lnTo>
                    <a:lnTo>
                      <a:pt x="110" y="36"/>
                    </a:lnTo>
                    <a:lnTo>
                      <a:pt x="110" y="36"/>
                    </a:lnTo>
                    <a:lnTo>
                      <a:pt x="108" y="39"/>
                    </a:lnTo>
                    <a:lnTo>
                      <a:pt x="108" y="39"/>
                    </a:lnTo>
                    <a:lnTo>
                      <a:pt x="108" y="43"/>
                    </a:lnTo>
                    <a:lnTo>
                      <a:pt x="108" y="43"/>
                    </a:lnTo>
                    <a:lnTo>
                      <a:pt x="98" y="44"/>
                    </a:lnTo>
                    <a:lnTo>
                      <a:pt x="98" y="44"/>
                    </a:lnTo>
                    <a:lnTo>
                      <a:pt x="88" y="44"/>
                    </a:lnTo>
                    <a:lnTo>
                      <a:pt x="88" y="44"/>
                    </a:lnTo>
                    <a:lnTo>
                      <a:pt x="84" y="43"/>
                    </a:lnTo>
                    <a:lnTo>
                      <a:pt x="84" y="43"/>
                    </a:lnTo>
                    <a:lnTo>
                      <a:pt x="84" y="44"/>
                    </a:lnTo>
                    <a:lnTo>
                      <a:pt x="84" y="44"/>
                    </a:lnTo>
                    <a:lnTo>
                      <a:pt x="84" y="46"/>
                    </a:lnTo>
                    <a:lnTo>
                      <a:pt x="81" y="46"/>
                    </a:lnTo>
                    <a:lnTo>
                      <a:pt x="81" y="46"/>
                    </a:lnTo>
                    <a:lnTo>
                      <a:pt x="79" y="44"/>
                    </a:lnTo>
                    <a:lnTo>
                      <a:pt x="79" y="44"/>
                    </a:lnTo>
                    <a:lnTo>
                      <a:pt x="77" y="46"/>
                    </a:lnTo>
                    <a:lnTo>
                      <a:pt x="77" y="46"/>
                    </a:lnTo>
                    <a:lnTo>
                      <a:pt x="76" y="46"/>
                    </a:lnTo>
                    <a:lnTo>
                      <a:pt x="76" y="46"/>
                    </a:lnTo>
                    <a:lnTo>
                      <a:pt x="73" y="46"/>
                    </a:lnTo>
                    <a:lnTo>
                      <a:pt x="73" y="46"/>
                    </a:lnTo>
                    <a:lnTo>
                      <a:pt x="73" y="46"/>
                    </a:lnTo>
                    <a:lnTo>
                      <a:pt x="73" y="46"/>
                    </a:lnTo>
                    <a:lnTo>
                      <a:pt x="68" y="46"/>
                    </a:lnTo>
                    <a:lnTo>
                      <a:pt x="68" y="46"/>
                    </a:lnTo>
                    <a:lnTo>
                      <a:pt x="69" y="43"/>
                    </a:lnTo>
                    <a:lnTo>
                      <a:pt x="68" y="41"/>
                    </a:lnTo>
                    <a:lnTo>
                      <a:pt x="68" y="41"/>
                    </a:lnTo>
                    <a:lnTo>
                      <a:pt x="67" y="38"/>
                    </a:lnTo>
                    <a:lnTo>
                      <a:pt x="67" y="38"/>
                    </a:lnTo>
                    <a:lnTo>
                      <a:pt x="65" y="41"/>
                    </a:lnTo>
                    <a:lnTo>
                      <a:pt x="65" y="41"/>
                    </a:lnTo>
                    <a:lnTo>
                      <a:pt x="64" y="40"/>
                    </a:lnTo>
                    <a:lnTo>
                      <a:pt x="64" y="39"/>
                    </a:lnTo>
                    <a:lnTo>
                      <a:pt x="64" y="40"/>
                    </a:lnTo>
                    <a:lnTo>
                      <a:pt x="64" y="40"/>
                    </a:lnTo>
                    <a:lnTo>
                      <a:pt x="63" y="42"/>
                    </a:lnTo>
                    <a:lnTo>
                      <a:pt x="63" y="43"/>
                    </a:lnTo>
                    <a:lnTo>
                      <a:pt x="61" y="43"/>
                    </a:lnTo>
                    <a:lnTo>
                      <a:pt x="61" y="43"/>
                    </a:lnTo>
                    <a:lnTo>
                      <a:pt x="55" y="43"/>
                    </a:lnTo>
                    <a:lnTo>
                      <a:pt x="51" y="43"/>
                    </a:lnTo>
                    <a:lnTo>
                      <a:pt x="49" y="42"/>
                    </a:lnTo>
                    <a:lnTo>
                      <a:pt x="49" y="42"/>
                    </a:lnTo>
                    <a:lnTo>
                      <a:pt x="47" y="41"/>
                    </a:lnTo>
                    <a:lnTo>
                      <a:pt x="47" y="41"/>
                    </a:lnTo>
                    <a:lnTo>
                      <a:pt x="47" y="41"/>
                    </a:lnTo>
                    <a:lnTo>
                      <a:pt x="47" y="42"/>
                    </a:lnTo>
                    <a:lnTo>
                      <a:pt x="47" y="42"/>
                    </a:lnTo>
                    <a:lnTo>
                      <a:pt x="46" y="43"/>
                    </a:lnTo>
                    <a:lnTo>
                      <a:pt x="45" y="43"/>
                    </a:lnTo>
                    <a:lnTo>
                      <a:pt x="45" y="43"/>
                    </a:lnTo>
                    <a:lnTo>
                      <a:pt x="43" y="41"/>
                    </a:lnTo>
                    <a:lnTo>
                      <a:pt x="43" y="41"/>
                    </a:lnTo>
                    <a:lnTo>
                      <a:pt x="41" y="41"/>
                    </a:lnTo>
                    <a:lnTo>
                      <a:pt x="41" y="41"/>
                    </a:lnTo>
                    <a:lnTo>
                      <a:pt x="40" y="36"/>
                    </a:lnTo>
                    <a:lnTo>
                      <a:pt x="40" y="36"/>
                    </a:lnTo>
                    <a:lnTo>
                      <a:pt x="39" y="36"/>
                    </a:lnTo>
                    <a:lnTo>
                      <a:pt x="39" y="36"/>
                    </a:lnTo>
                    <a:lnTo>
                      <a:pt x="40" y="34"/>
                    </a:lnTo>
                    <a:lnTo>
                      <a:pt x="40" y="34"/>
                    </a:lnTo>
                    <a:lnTo>
                      <a:pt x="38" y="34"/>
                    </a:lnTo>
                    <a:lnTo>
                      <a:pt x="37" y="34"/>
                    </a:lnTo>
                    <a:lnTo>
                      <a:pt x="37" y="32"/>
                    </a:lnTo>
                    <a:lnTo>
                      <a:pt x="37" y="32"/>
                    </a:lnTo>
                    <a:lnTo>
                      <a:pt x="37" y="28"/>
                    </a:lnTo>
                    <a:lnTo>
                      <a:pt x="37" y="27"/>
                    </a:lnTo>
                    <a:lnTo>
                      <a:pt x="38" y="27"/>
                    </a:lnTo>
                    <a:lnTo>
                      <a:pt x="39" y="23"/>
                    </a:lnTo>
                    <a:lnTo>
                      <a:pt x="39" y="23"/>
                    </a:lnTo>
                    <a:lnTo>
                      <a:pt x="40" y="22"/>
                    </a:lnTo>
                    <a:lnTo>
                      <a:pt x="39" y="20"/>
                    </a:lnTo>
                    <a:lnTo>
                      <a:pt x="39" y="20"/>
                    </a:lnTo>
                    <a:lnTo>
                      <a:pt x="39" y="20"/>
                    </a:lnTo>
                    <a:lnTo>
                      <a:pt x="36" y="19"/>
                    </a:lnTo>
                    <a:lnTo>
                      <a:pt x="36" y="19"/>
                    </a:lnTo>
                    <a:lnTo>
                      <a:pt x="34" y="17"/>
                    </a:lnTo>
                    <a:lnTo>
                      <a:pt x="34" y="17"/>
                    </a:lnTo>
                    <a:lnTo>
                      <a:pt x="33" y="13"/>
                    </a:lnTo>
                    <a:lnTo>
                      <a:pt x="33" y="13"/>
                    </a:lnTo>
                    <a:lnTo>
                      <a:pt x="32" y="12"/>
                    </a:lnTo>
                    <a:lnTo>
                      <a:pt x="31" y="12"/>
                    </a:lnTo>
                    <a:lnTo>
                      <a:pt x="31" y="12"/>
                    </a:lnTo>
                    <a:lnTo>
                      <a:pt x="30" y="13"/>
                    </a:lnTo>
                    <a:lnTo>
                      <a:pt x="28" y="13"/>
                    </a:lnTo>
                    <a:lnTo>
                      <a:pt x="28" y="13"/>
                    </a:lnTo>
                    <a:lnTo>
                      <a:pt x="24" y="15"/>
                    </a:lnTo>
                    <a:lnTo>
                      <a:pt x="21" y="15"/>
                    </a:lnTo>
                    <a:lnTo>
                      <a:pt x="21" y="15"/>
                    </a:lnTo>
                    <a:lnTo>
                      <a:pt x="21" y="13"/>
                    </a:lnTo>
                    <a:lnTo>
                      <a:pt x="18" y="13"/>
                    </a:lnTo>
                    <a:lnTo>
                      <a:pt x="18" y="13"/>
                    </a:lnTo>
                    <a:lnTo>
                      <a:pt x="16" y="15"/>
                    </a:lnTo>
                    <a:lnTo>
                      <a:pt x="16" y="15"/>
                    </a:lnTo>
                    <a:lnTo>
                      <a:pt x="15" y="15"/>
                    </a:lnTo>
                    <a:lnTo>
                      <a:pt x="14" y="15"/>
                    </a:lnTo>
                    <a:lnTo>
                      <a:pt x="14" y="15"/>
                    </a:lnTo>
                    <a:lnTo>
                      <a:pt x="14" y="13"/>
                    </a:lnTo>
                    <a:lnTo>
                      <a:pt x="14" y="13"/>
                    </a:lnTo>
                    <a:lnTo>
                      <a:pt x="14" y="12"/>
                    </a:lnTo>
                    <a:lnTo>
                      <a:pt x="15" y="12"/>
                    </a:lnTo>
                    <a:lnTo>
                      <a:pt x="15" y="12"/>
                    </a:lnTo>
                    <a:lnTo>
                      <a:pt x="13" y="12"/>
                    </a:lnTo>
                    <a:lnTo>
                      <a:pt x="10" y="12"/>
                    </a:lnTo>
                    <a:lnTo>
                      <a:pt x="10" y="12"/>
                    </a:lnTo>
                    <a:lnTo>
                      <a:pt x="9" y="11"/>
                    </a:lnTo>
                    <a:lnTo>
                      <a:pt x="9" y="11"/>
                    </a:lnTo>
                    <a:lnTo>
                      <a:pt x="9" y="10"/>
                    </a:lnTo>
                    <a:lnTo>
                      <a:pt x="10" y="10"/>
                    </a:lnTo>
                    <a:lnTo>
                      <a:pt x="10" y="10"/>
                    </a:lnTo>
                    <a:lnTo>
                      <a:pt x="13" y="9"/>
                    </a:lnTo>
                    <a:lnTo>
                      <a:pt x="13" y="9"/>
                    </a:lnTo>
                    <a:lnTo>
                      <a:pt x="12" y="8"/>
                    </a:lnTo>
                    <a:lnTo>
                      <a:pt x="12" y="8"/>
                    </a:lnTo>
                    <a:lnTo>
                      <a:pt x="10" y="8"/>
                    </a:lnTo>
                    <a:lnTo>
                      <a:pt x="9" y="8"/>
                    </a:lnTo>
                    <a:lnTo>
                      <a:pt x="9" y="8"/>
                    </a:lnTo>
                    <a:lnTo>
                      <a:pt x="8" y="8"/>
                    </a:lnTo>
                    <a:lnTo>
                      <a:pt x="8" y="8"/>
                    </a:lnTo>
                    <a:lnTo>
                      <a:pt x="5" y="8"/>
                    </a:lnTo>
                    <a:lnTo>
                      <a:pt x="5" y="8"/>
                    </a:lnTo>
                    <a:lnTo>
                      <a:pt x="1" y="5"/>
                    </a:lnTo>
                    <a:lnTo>
                      <a:pt x="1"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6" name="Freeform 114"/>
              <p:cNvSpPr>
                <a:spLocks/>
              </p:cNvSpPr>
              <p:nvPr/>
            </p:nvSpPr>
            <p:spPr bwMode="auto">
              <a:xfrm>
                <a:off x="7550151" y="3138486"/>
                <a:ext cx="9525" cy="11113"/>
              </a:xfrm>
              <a:custGeom>
                <a:avLst/>
                <a:gdLst>
                  <a:gd name="T0" fmla="*/ 0 w 6"/>
                  <a:gd name="T1" fmla="*/ 1 h 7"/>
                  <a:gd name="T2" fmla="*/ 0 w 6"/>
                  <a:gd name="T3" fmla="*/ 1 h 7"/>
                  <a:gd name="T4" fmla="*/ 1 w 6"/>
                  <a:gd name="T5" fmla="*/ 0 h 7"/>
                  <a:gd name="T6" fmla="*/ 2 w 6"/>
                  <a:gd name="T7" fmla="*/ 0 h 7"/>
                  <a:gd name="T8" fmla="*/ 2 w 6"/>
                  <a:gd name="T9" fmla="*/ 0 h 7"/>
                  <a:gd name="T10" fmla="*/ 4 w 6"/>
                  <a:gd name="T11" fmla="*/ 0 h 7"/>
                  <a:gd name="T12" fmla="*/ 4 w 6"/>
                  <a:gd name="T13" fmla="*/ 0 h 7"/>
                  <a:gd name="T14" fmla="*/ 4 w 6"/>
                  <a:gd name="T15" fmla="*/ 0 h 7"/>
                  <a:gd name="T16" fmla="*/ 5 w 6"/>
                  <a:gd name="T17" fmla="*/ 0 h 7"/>
                  <a:gd name="T18" fmla="*/ 5 w 6"/>
                  <a:gd name="T19" fmla="*/ 0 h 7"/>
                  <a:gd name="T20" fmla="*/ 6 w 6"/>
                  <a:gd name="T21" fmla="*/ 3 h 7"/>
                  <a:gd name="T22" fmla="*/ 6 w 6"/>
                  <a:gd name="T23" fmla="*/ 3 h 7"/>
                  <a:gd name="T24" fmla="*/ 6 w 6"/>
                  <a:gd name="T25" fmla="*/ 4 h 7"/>
                  <a:gd name="T26" fmla="*/ 6 w 6"/>
                  <a:gd name="T27" fmla="*/ 4 h 7"/>
                  <a:gd name="T28" fmla="*/ 6 w 6"/>
                  <a:gd name="T29" fmla="*/ 5 h 7"/>
                  <a:gd name="T30" fmla="*/ 6 w 6"/>
                  <a:gd name="T31" fmla="*/ 5 h 7"/>
                  <a:gd name="T32" fmla="*/ 6 w 6"/>
                  <a:gd name="T33" fmla="*/ 7 h 7"/>
                  <a:gd name="T34" fmla="*/ 6 w 6"/>
                  <a:gd name="T35" fmla="*/ 7 h 7"/>
                  <a:gd name="T36" fmla="*/ 2 w 6"/>
                  <a:gd name="T37" fmla="*/ 5 h 7"/>
                  <a:gd name="T38" fmla="*/ 2 w 6"/>
                  <a:gd name="T39" fmla="*/ 5 h 7"/>
                  <a:gd name="T40" fmla="*/ 0 w 6"/>
                  <a:gd name="T41" fmla="*/ 1 h 7"/>
                  <a:gd name="T42" fmla="*/ 0 w 6"/>
                  <a:gd name="T4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7">
                    <a:moveTo>
                      <a:pt x="0" y="1"/>
                    </a:moveTo>
                    <a:lnTo>
                      <a:pt x="0" y="1"/>
                    </a:lnTo>
                    <a:lnTo>
                      <a:pt x="1" y="0"/>
                    </a:lnTo>
                    <a:lnTo>
                      <a:pt x="2" y="0"/>
                    </a:lnTo>
                    <a:lnTo>
                      <a:pt x="2" y="0"/>
                    </a:lnTo>
                    <a:lnTo>
                      <a:pt x="4" y="0"/>
                    </a:lnTo>
                    <a:lnTo>
                      <a:pt x="4" y="0"/>
                    </a:lnTo>
                    <a:lnTo>
                      <a:pt x="4" y="0"/>
                    </a:lnTo>
                    <a:lnTo>
                      <a:pt x="5" y="0"/>
                    </a:lnTo>
                    <a:lnTo>
                      <a:pt x="5" y="0"/>
                    </a:lnTo>
                    <a:lnTo>
                      <a:pt x="6" y="3"/>
                    </a:lnTo>
                    <a:lnTo>
                      <a:pt x="6" y="3"/>
                    </a:lnTo>
                    <a:lnTo>
                      <a:pt x="6" y="4"/>
                    </a:lnTo>
                    <a:lnTo>
                      <a:pt x="6" y="4"/>
                    </a:lnTo>
                    <a:lnTo>
                      <a:pt x="6" y="5"/>
                    </a:lnTo>
                    <a:lnTo>
                      <a:pt x="6" y="5"/>
                    </a:lnTo>
                    <a:lnTo>
                      <a:pt x="6" y="7"/>
                    </a:lnTo>
                    <a:lnTo>
                      <a:pt x="6" y="7"/>
                    </a:lnTo>
                    <a:lnTo>
                      <a:pt x="2" y="5"/>
                    </a:lnTo>
                    <a:lnTo>
                      <a:pt x="2" y="5"/>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7" name="Freeform 115"/>
              <p:cNvSpPr>
                <a:spLocks/>
              </p:cNvSpPr>
              <p:nvPr/>
            </p:nvSpPr>
            <p:spPr bwMode="auto">
              <a:xfrm>
                <a:off x="7685088" y="3159124"/>
                <a:ext cx="11113" cy="7938"/>
              </a:xfrm>
              <a:custGeom>
                <a:avLst/>
                <a:gdLst>
                  <a:gd name="T0" fmla="*/ 0 w 7"/>
                  <a:gd name="T1" fmla="*/ 5 h 5"/>
                  <a:gd name="T2" fmla="*/ 0 w 7"/>
                  <a:gd name="T3" fmla="*/ 5 h 5"/>
                  <a:gd name="T4" fmla="*/ 5 w 7"/>
                  <a:gd name="T5" fmla="*/ 5 h 5"/>
                  <a:gd name="T6" fmla="*/ 5 w 7"/>
                  <a:gd name="T7" fmla="*/ 5 h 5"/>
                  <a:gd name="T8" fmla="*/ 5 w 7"/>
                  <a:gd name="T9" fmla="*/ 3 h 5"/>
                  <a:gd name="T10" fmla="*/ 5 w 7"/>
                  <a:gd name="T11" fmla="*/ 3 h 5"/>
                  <a:gd name="T12" fmla="*/ 7 w 7"/>
                  <a:gd name="T13" fmla="*/ 2 h 5"/>
                  <a:gd name="T14" fmla="*/ 7 w 7"/>
                  <a:gd name="T15" fmla="*/ 2 h 5"/>
                  <a:gd name="T16" fmla="*/ 6 w 7"/>
                  <a:gd name="T17" fmla="*/ 0 h 5"/>
                  <a:gd name="T18" fmla="*/ 6 w 7"/>
                  <a:gd name="T19" fmla="*/ 0 h 5"/>
                  <a:gd name="T20" fmla="*/ 4 w 7"/>
                  <a:gd name="T21" fmla="*/ 1 h 5"/>
                  <a:gd name="T22" fmla="*/ 4 w 7"/>
                  <a:gd name="T23" fmla="*/ 1 h 5"/>
                  <a:gd name="T24" fmla="*/ 3 w 7"/>
                  <a:gd name="T25" fmla="*/ 1 h 5"/>
                  <a:gd name="T26" fmla="*/ 3 w 7"/>
                  <a:gd name="T27" fmla="*/ 1 h 5"/>
                  <a:gd name="T28" fmla="*/ 0 w 7"/>
                  <a:gd name="T29" fmla="*/ 2 h 5"/>
                  <a:gd name="T30" fmla="*/ 0 w 7"/>
                  <a:gd name="T31" fmla="*/ 2 h 5"/>
                  <a:gd name="T32" fmla="*/ 0 w 7"/>
                  <a:gd name="T33" fmla="*/ 5 h 5"/>
                  <a:gd name="T34" fmla="*/ 0 w 7"/>
                  <a:gd name="T3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5">
                    <a:moveTo>
                      <a:pt x="0" y="5"/>
                    </a:moveTo>
                    <a:lnTo>
                      <a:pt x="0" y="5"/>
                    </a:lnTo>
                    <a:lnTo>
                      <a:pt x="5" y="5"/>
                    </a:lnTo>
                    <a:lnTo>
                      <a:pt x="5" y="5"/>
                    </a:lnTo>
                    <a:lnTo>
                      <a:pt x="5" y="3"/>
                    </a:lnTo>
                    <a:lnTo>
                      <a:pt x="5" y="3"/>
                    </a:lnTo>
                    <a:lnTo>
                      <a:pt x="7" y="2"/>
                    </a:lnTo>
                    <a:lnTo>
                      <a:pt x="7" y="2"/>
                    </a:lnTo>
                    <a:lnTo>
                      <a:pt x="6" y="0"/>
                    </a:lnTo>
                    <a:lnTo>
                      <a:pt x="6" y="0"/>
                    </a:lnTo>
                    <a:lnTo>
                      <a:pt x="4" y="1"/>
                    </a:lnTo>
                    <a:lnTo>
                      <a:pt x="4" y="1"/>
                    </a:lnTo>
                    <a:lnTo>
                      <a:pt x="3" y="1"/>
                    </a:lnTo>
                    <a:lnTo>
                      <a:pt x="3" y="1"/>
                    </a:lnTo>
                    <a:lnTo>
                      <a:pt x="0" y="2"/>
                    </a:lnTo>
                    <a:lnTo>
                      <a:pt x="0" y="2"/>
                    </a:lnTo>
                    <a:lnTo>
                      <a:pt x="0" y="5"/>
                    </a:lnTo>
                    <a:lnTo>
                      <a:pt x="0"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8" name="Freeform 116"/>
              <p:cNvSpPr>
                <a:spLocks/>
              </p:cNvSpPr>
              <p:nvPr/>
            </p:nvSpPr>
            <p:spPr bwMode="auto">
              <a:xfrm>
                <a:off x="7496176" y="3163886"/>
                <a:ext cx="7938" cy="4763"/>
              </a:xfrm>
              <a:custGeom>
                <a:avLst/>
                <a:gdLst>
                  <a:gd name="T0" fmla="*/ 0 w 5"/>
                  <a:gd name="T1" fmla="*/ 0 h 3"/>
                  <a:gd name="T2" fmla="*/ 0 w 5"/>
                  <a:gd name="T3" fmla="*/ 0 h 3"/>
                  <a:gd name="T4" fmla="*/ 1 w 5"/>
                  <a:gd name="T5" fmla="*/ 3 h 3"/>
                  <a:gd name="T6" fmla="*/ 1 w 5"/>
                  <a:gd name="T7" fmla="*/ 3 h 3"/>
                  <a:gd name="T8" fmla="*/ 5 w 5"/>
                  <a:gd name="T9" fmla="*/ 3 h 3"/>
                  <a:gd name="T10" fmla="*/ 5 w 5"/>
                  <a:gd name="T11" fmla="*/ 3 h 3"/>
                  <a:gd name="T12" fmla="*/ 4 w 5"/>
                  <a:gd name="T13" fmla="*/ 0 h 3"/>
                  <a:gd name="T14" fmla="*/ 4 w 5"/>
                  <a:gd name="T15" fmla="*/ 0 h 3"/>
                  <a:gd name="T16" fmla="*/ 0 w 5"/>
                  <a:gd name="T17" fmla="*/ 0 h 3"/>
                  <a:gd name="T18" fmla="*/ 0 w 5"/>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0" y="0"/>
                    </a:moveTo>
                    <a:lnTo>
                      <a:pt x="0" y="0"/>
                    </a:lnTo>
                    <a:lnTo>
                      <a:pt x="1" y="3"/>
                    </a:lnTo>
                    <a:lnTo>
                      <a:pt x="1" y="3"/>
                    </a:lnTo>
                    <a:lnTo>
                      <a:pt x="5" y="3"/>
                    </a:lnTo>
                    <a:lnTo>
                      <a:pt x="5" y="3"/>
                    </a:lnTo>
                    <a:lnTo>
                      <a:pt x="4" y="0"/>
                    </a:lnTo>
                    <a:lnTo>
                      <a:pt x="4"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9" name="Freeform 117"/>
              <p:cNvSpPr>
                <a:spLocks/>
              </p:cNvSpPr>
              <p:nvPr/>
            </p:nvSpPr>
            <p:spPr bwMode="auto">
              <a:xfrm>
                <a:off x="7469188" y="3171824"/>
                <a:ext cx="14288" cy="7938"/>
              </a:xfrm>
              <a:custGeom>
                <a:avLst/>
                <a:gdLst>
                  <a:gd name="T0" fmla="*/ 2 w 9"/>
                  <a:gd name="T1" fmla="*/ 5 h 5"/>
                  <a:gd name="T2" fmla="*/ 2 w 9"/>
                  <a:gd name="T3" fmla="*/ 5 h 5"/>
                  <a:gd name="T4" fmla="*/ 4 w 9"/>
                  <a:gd name="T5" fmla="*/ 5 h 5"/>
                  <a:gd name="T6" fmla="*/ 4 w 9"/>
                  <a:gd name="T7" fmla="*/ 5 h 5"/>
                  <a:gd name="T8" fmla="*/ 6 w 9"/>
                  <a:gd name="T9" fmla="*/ 2 h 5"/>
                  <a:gd name="T10" fmla="*/ 6 w 9"/>
                  <a:gd name="T11" fmla="*/ 2 h 5"/>
                  <a:gd name="T12" fmla="*/ 8 w 9"/>
                  <a:gd name="T13" fmla="*/ 3 h 5"/>
                  <a:gd name="T14" fmla="*/ 8 w 9"/>
                  <a:gd name="T15" fmla="*/ 3 h 5"/>
                  <a:gd name="T16" fmla="*/ 9 w 9"/>
                  <a:gd name="T17" fmla="*/ 2 h 5"/>
                  <a:gd name="T18" fmla="*/ 9 w 9"/>
                  <a:gd name="T19" fmla="*/ 2 h 5"/>
                  <a:gd name="T20" fmla="*/ 9 w 9"/>
                  <a:gd name="T21" fmla="*/ 1 h 5"/>
                  <a:gd name="T22" fmla="*/ 8 w 9"/>
                  <a:gd name="T23" fmla="*/ 0 h 5"/>
                  <a:gd name="T24" fmla="*/ 8 w 9"/>
                  <a:gd name="T25" fmla="*/ 0 h 5"/>
                  <a:gd name="T26" fmla="*/ 8 w 9"/>
                  <a:gd name="T27" fmla="*/ 0 h 5"/>
                  <a:gd name="T28" fmla="*/ 6 w 9"/>
                  <a:gd name="T29" fmla="*/ 0 h 5"/>
                  <a:gd name="T30" fmla="*/ 6 w 9"/>
                  <a:gd name="T31" fmla="*/ 0 h 5"/>
                  <a:gd name="T32" fmla="*/ 6 w 9"/>
                  <a:gd name="T33" fmla="*/ 1 h 5"/>
                  <a:gd name="T34" fmla="*/ 5 w 9"/>
                  <a:gd name="T35" fmla="*/ 1 h 5"/>
                  <a:gd name="T36" fmla="*/ 5 w 9"/>
                  <a:gd name="T37" fmla="*/ 1 h 5"/>
                  <a:gd name="T38" fmla="*/ 0 w 9"/>
                  <a:gd name="T39" fmla="*/ 2 h 5"/>
                  <a:gd name="T40" fmla="*/ 0 w 9"/>
                  <a:gd name="T41" fmla="*/ 2 h 5"/>
                  <a:gd name="T42" fmla="*/ 2 w 9"/>
                  <a:gd name="T43" fmla="*/ 5 h 5"/>
                  <a:gd name="T44" fmla="*/ 2 w 9"/>
                  <a:gd name="T4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5">
                    <a:moveTo>
                      <a:pt x="2" y="5"/>
                    </a:moveTo>
                    <a:lnTo>
                      <a:pt x="2" y="5"/>
                    </a:lnTo>
                    <a:lnTo>
                      <a:pt x="4" y="5"/>
                    </a:lnTo>
                    <a:lnTo>
                      <a:pt x="4" y="5"/>
                    </a:lnTo>
                    <a:lnTo>
                      <a:pt x="6" y="2"/>
                    </a:lnTo>
                    <a:lnTo>
                      <a:pt x="6" y="2"/>
                    </a:lnTo>
                    <a:lnTo>
                      <a:pt x="8" y="3"/>
                    </a:lnTo>
                    <a:lnTo>
                      <a:pt x="8" y="3"/>
                    </a:lnTo>
                    <a:lnTo>
                      <a:pt x="9" y="2"/>
                    </a:lnTo>
                    <a:lnTo>
                      <a:pt x="9" y="2"/>
                    </a:lnTo>
                    <a:lnTo>
                      <a:pt x="9" y="1"/>
                    </a:lnTo>
                    <a:lnTo>
                      <a:pt x="8" y="0"/>
                    </a:lnTo>
                    <a:lnTo>
                      <a:pt x="8" y="0"/>
                    </a:lnTo>
                    <a:lnTo>
                      <a:pt x="8" y="0"/>
                    </a:lnTo>
                    <a:lnTo>
                      <a:pt x="6" y="0"/>
                    </a:lnTo>
                    <a:lnTo>
                      <a:pt x="6" y="0"/>
                    </a:lnTo>
                    <a:lnTo>
                      <a:pt x="6" y="1"/>
                    </a:lnTo>
                    <a:lnTo>
                      <a:pt x="5" y="1"/>
                    </a:lnTo>
                    <a:lnTo>
                      <a:pt x="5" y="1"/>
                    </a:lnTo>
                    <a:lnTo>
                      <a:pt x="0" y="2"/>
                    </a:lnTo>
                    <a:lnTo>
                      <a:pt x="0" y="2"/>
                    </a:lnTo>
                    <a:lnTo>
                      <a:pt x="2" y="5"/>
                    </a:lnTo>
                    <a:lnTo>
                      <a:pt x="2"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0" name="Freeform 118"/>
              <p:cNvSpPr>
                <a:spLocks/>
              </p:cNvSpPr>
              <p:nvPr/>
            </p:nvSpPr>
            <p:spPr bwMode="auto">
              <a:xfrm>
                <a:off x="7477126" y="3173411"/>
                <a:ext cx="38100" cy="26988"/>
              </a:xfrm>
              <a:custGeom>
                <a:avLst/>
                <a:gdLst>
                  <a:gd name="T0" fmla="*/ 0 w 24"/>
                  <a:gd name="T1" fmla="*/ 8 h 17"/>
                  <a:gd name="T2" fmla="*/ 0 w 24"/>
                  <a:gd name="T3" fmla="*/ 8 h 17"/>
                  <a:gd name="T4" fmla="*/ 3 w 24"/>
                  <a:gd name="T5" fmla="*/ 6 h 17"/>
                  <a:gd name="T6" fmla="*/ 3 w 24"/>
                  <a:gd name="T7" fmla="*/ 6 h 17"/>
                  <a:gd name="T8" fmla="*/ 7 w 24"/>
                  <a:gd name="T9" fmla="*/ 1 h 17"/>
                  <a:gd name="T10" fmla="*/ 7 w 24"/>
                  <a:gd name="T11" fmla="*/ 1 h 17"/>
                  <a:gd name="T12" fmla="*/ 7 w 24"/>
                  <a:gd name="T13" fmla="*/ 1 h 17"/>
                  <a:gd name="T14" fmla="*/ 9 w 24"/>
                  <a:gd name="T15" fmla="*/ 0 h 17"/>
                  <a:gd name="T16" fmla="*/ 9 w 24"/>
                  <a:gd name="T17" fmla="*/ 0 h 17"/>
                  <a:gd name="T18" fmla="*/ 15 w 24"/>
                  <a:gd name="T19" fmla="*/ 0 h 17"/>
                  <a:gd name="T20" fmla="*/ 17 w 24"/>
                  <a:gd name="T21" fmla="*/ 1 h 17"/>
                  <a:gd name="T22" fmla="*/ 18 w 24"/>
                  <a:gd name="T23" fmla="*/ 1 h 17"/>
                  <a:gd name="T24" fmla="*/ 18 w 24"/>
                  <a:gd name="T25" fmla="*/ 1 h 17"/>
                  <a:gd name="T26" fmla="*/ 21 w 24"/>
                  <a:gd name="T27" fmla="*/ 4 h 17"/>
                  <a:gd name="T28" fmla="*/ 23 w 24"/>
                  <a:gd name="T29" fmla="*/ 5 h 17"/>
                  <a:gd name="T30" fmla="*/ 24 w 24"/>
                  <a:gd name="T31" fmla="*/ 7 h 17"/>
                  <a:gd name="T32" fmla="*/ 24 w 24"/>
                  <a:gd name="T33" fmla="*/ 7 h 17"/>
                  <a:gd name="T34" fmla="*/ 24 w 24"/>
                  <a:gd name="T35" fmla="*/ 12 h 17"/>
                  <a:gd name="T36" fmla="*/ 24 w 24"/>
                  <a:gd name="T37" fmla="*/ 14 h 17"/>
                  <a:gd name="T38" fmla="*/ 24 w 24"/>
                  <a:gd name="T39" fmla="*/ 16 h 17"/>
                  <a:gd name="T40" fmla="*/ 24 w 24"/>
                  <a:gd name="T41" fmla="*/ 16 h 17"/>
                  <a:gd name="T42" fmla="*/ 21 w 24"/>
                  <a:gd name="T43" fmla="*/ 17 h 17"/>
                  <a:gd name="T44" fmla="*/ 19 w 24"/>
                  <a:gd name="T45" fmla="*/ 17 h 17"/>
                  <a:gd name="T46" fmla="*/ 19 w 24"/>
                  <a:gd name="T47" fmla="*/ 17 h 17"/>
                  <a:gd name="T48" fmla="*/ 13 w 24"/>
                  <a:gd name="T49" fmla="*/ 16 h 17"/>
                  <a:gd name="T50" fmla="*/ 13 w 24"/>
                  <a:gd name="T51" fmla="*/ 16 h 17"/>
                  <a:gd name="T52" fmla="*/ 8 w 24"/>
                  <a:gd name="T53" fmla="*/ 14 h 17"/>
                  <a:gd name="T54" fmla="*/ 4 w 24"/>
                  <a:gd name="T55" fmla="*/ 13 h 17"/>
                  <a:gd name="T56" fmla="*/ 4 w 24"/>
                  <a:gd name="T57" fmla="*/ 13 h 17"/>
                  <a:gd name="T58" fmla="*/ 1 w 24"/>
                  <a:gd name="T59" fmla="*/ 12 h 17"/>
                  <a:gd name="T60" fmla="*/ 1 w 24"/>
                  <a:gd name="T61" fmla="*/ 12 h 17"/>
                  <a:gd name="T62" fmla="*/ 0 w 24"/>
                  <a:gd name="T63" fmla="*/ 10 h 17"/>
                  <a:gd name="T64" fmla="*/ 0 w 24"/>
                  <a:gd name="T65" fmla="*/ 9 h 17"/>
                  <a:gd name="T66" fmla="*/ 0 w 24"/>
                  <a:gd name="T67" fmla="*/ 8 h 17"/>
                  <a:gd name="T68" fmla="*/ 0 w 24"/>
                  <a:gd name="T6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7">
                    <a:moveTo>
                      <a:pt x="0" y="8"/>
                    </a:moveTo>
                    <a:lnTo>
                      <a:pt x="0" y="8"/>
                    </a:lnTo>
                    <a:lnTo>
                      <a:pt x="3" y="6"/>
                    </a:lnTo>
                    <a:lnTo>
                      <a:pt x="3" y="6"/>
                    </a:lnTo>
                    <a:lnTo>
                      <a:pt x="7" y="1"/>
                    </a:lnTo>
                    <a:lnTo>
                      <a:pt x="7" y="1"/>
                    </a:lnTo>
                    <a:lnTo>
                      <a:pt x="7" y="1"/>
                    </a:lnTo>
                    <a:lnTo>
                      <a:pt x="9" y="0"/>
                    </a:lnTo>
                    <a:lnTo>
                      <a:pt x="9" y="0"/>
                    </a:lnTo>
                    <a:lnTo>
                      <a:pt x="15" y="0"/>
                    </a:lnTo>
                    <a:lnTo>
                      <a:pt x="17" y="1"/>
                    </a:lnTo>
                    <a:lnTo>
                      <a:pt x="18" y="1"/>
                    </a:lnTo>
                    <a:lnTo>
                      <a:pt x="18" y="1"/>
                    </a:lnTo>
                    <a:lnTo>
                      <a:pt x="21" y="4"/>
                    </a:lnTo>
                    <a:lnTo>
                      <a:pt x="23" y="5"/>
                    </a:lnTo>
                    <a:lnTo>
                      <a:pt x="24" y="7"/>
                    </a:lnTo>
                    <a:lnTo>
                      <a:pt x="24" y="7"/>
                    </a:lnTo>
                    <a:lnTo>
                      <a:pt x="24" y="12"/>
                    </a:lnTo>
                    <a:lnTo>
                      <a:pt x="24" y="14"/>
                    </a:lnTo>
                    <a:lnTo>
                      <a:pt x="24" y="16"/>
                    </a:lnTo>
                    <a:lnTo>
                      <a:pt x="24" y="16"/>
                    </a:lnTo>
                    <a:lnTo>
                      <a:pt x="21" y="17"/>
                    </a:lnTo>
                    <a:lnTo>
                      <a:pt x="19" y="17"/>
                    </a:lnTo>
                    <a:lnTo>
                      <a:pt x="19" y="17"/>
                    </a:lnTo>
                    <a:lnTo>
                      <a:pt x="13" y="16"/>
                    </a:lnTo>
                    <a:lnTo>
                      <a:pt x="13" y="16"/>
                    </a:lnTo>
                    <a:lnTo>
                      <a:pt x="8" y="14"/>
                    </a:lnTo>
                    <a:lnTo>
                      <a:pt x="4" y="13"/>
                    </a:lnTo>
                    <a:lnTo>
                      <a:pt x="4" y="13"/>
                    </a:lnTo>
                    <a:lnTo>
                      <a:pt x="1" y="12"/>
                    </a:lnTo>
                    <a:lnTo>
                      <a:pt x="1" y="12"/>
                    </a:lnTo>
                    <a:lnTo>
                      <a:pt x="0" y="10"/>
                    </a:lnTo>
                    <a:lnTo>
                      <a:pt x="0" y="9"/>
                    </a:lnTo>
                    <a:lnTo>
                      <a:pt x="0" y="8"/>
                    </a:lnTo>
                    <a:lnTo>
                      <a:pt x="0" y="8"/>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1" name="Freeform 119"/>
              <p:cNvSpPr>
                <a:spLocks/>
              </p:cNvSpPr>
              <p:nvPr/>
            </p:nvSpPr>
            <p:spPr bwMode="auto">
              <a:xfrm>
                <a:off x="7485063" y="3200399"/>
                <a:ext cx="7938" cy="4763"/>
              </a:xfrm>
              <a:custGeom>
                <a:avLst/>
                <a:gdLst>
                  <a:gd name="T0" fmla="*/ 2 w 5"/>
                  <a:gd name="T1" fmla="*/ 1 h 3"/>
                  <a:gd name="T2" fmla="*/ 2 w 5"/>
                  <a:gd name="T3" fmla="*/ 1 h 3"/>
                  <a:gd name="T4" fmla="*/ 0 w 5"/>
                  <a:gd name="T5" fmla="*/ 0 h 3"/>
                  <a:gd name="T6" fmla="*/ 0 w 5"/>
                  <a:gd name="T7" fmla="*/ 0 h 3"/>
                  <a:gd name="T8" fmla="*/ 3 w 5"/>
                  <a:gd name="T9" fmla="*/ 0 h 3"/>
                  <a:gd name="T10" fmla="*/ 3 w 5"/>
                  <a:gd name="T11" fmla="*/ 0 h 3"/>
                  <a:gd name="T12" fmla="*/ 5 w 5"/>
                  <a:gd name="T13" fmla="*/ 1 h 3"/>
                  <a:gd name="T14" fmla="*/ 5 w 5"/>
                  <a:gd name="T15" fmla="*/ 1 h 3"/>
                  <a:gd name="T16" fmla="*/ 4 w 5"/>
                  <a:gd name="T17" fmla="*/ 3 h 3"/>
                  <a:gd name="T18" fmla="*/ 4 w 5"/>
                  <a:gd name="T19" fmla="*/ 3 h 3"/>
                  <a:gd name="T20" fmla="*/ 2 w 5"/>
                  <a:gd name="T21" fmla="*/ 3 h 3"/>
                  <a:gd name="T22" fmla="*/ 2 w 5"/>
                  <a:gd name="T23" fmla="*/ 3 h 3"/>
                  <a:gd name="T24" fmla="*/ 2 w 5"/>
                  <a:gd name="T25" fmla="*/ 1 h 3"/>
                  <a:gd name="T26" fmla="*/ 2 w 5"/>
                  <a:gd name="T2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3">
                    <a:moveTo>
                      <a:pt x="2" y="1"/>
                    </a:moveTo>
                    <a:lnTo>
                      <a:pt x="2" y="1"/>
                    </a:lnTo>
                    <a:lnTo>
                      <a:pt x="0" y="0"/>
                    </a:lnTo>
                    <a:lnTo>
                      <a:pt x="0" y="0"/>
                    </a:lnTo>
                    <a:lnTo>
                      <a:pt x="3" y="0"/>
                    </a:lnTo>
                    <a:lnTo>
                      <a:pt x="3" y="0"/>
                    </a:lnTo>
                    <a:lnTo>
                      <a:pt x="5" y="1"/>
                    </a:lnTo>
                    <a:lnTo>
                      <a:pt x="5" y="1"/>
                    </a:lnTo>
                    <a:lnTo>
                      <a:pt x="4" y="3"/>
                    </a:lnTo>
                    <a:lnTo>
                      <a:pt x="4" y="3"/>
                    </a:lnTo>
                    <a:lnTo>
                      <a:pt x="2" y="3"/>
                    </a:lnTo>
                    <a:lnTo>
                      <a:pt x="2" y="3"/>
                    </a:lnTo>
                    <a:lnTo>
                      <a:pt x="2" y="1"/>
                    </a:lnTo>
                    <a:lnTo>
                      <a:pt x="2"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2" name="Freeform 120"/>
              <p:cNvSpPr>
                <a:spLocks/>
              </p:cNvSpPr>
              <p:nvPr/>
            </p:nvSpPr>
            <p:spPr bwMode="auto">
              <a:xfrm>
                <a:off x="7459663" y="3200399"/>
                <a:ext cx="7938" cy="4763"/>
              </a:xfrm>
              <a:custGeom>
                <a:avLst/>
                <a:gdLst>
                  <a:gd name="T0" fmla="*/ 0 w 5"/>
                  <a:gd name="T1" fmla="*/ 3 h 3"/>
                  <a:gd name="T2" fmla="*/ 0 w 5"/>
                  <a:gd name="T3" fmla="*/ 3 h 3"/>
                  <a:gd name="T4" fmla="*/ 0 w 5"/>
                  <a:gd name="T5" fmla="*/ 3 h 3"/>
                  <a:gd name="T6" fmla="*/ 2 w 5"/>
                  <a:gd name="T7" fmla="*/ 0 h 3"/>
                  <a:gd name="T8" fmla="*/ 2 w 5"/>
                  <a:gd name="T9" fmla="*/ 0 h 3"/>
                  <a:gd name="T10" fmla="*/ 4 w 5"/>
                  <a:gd name="T11" fmla="*/ 0 h 3"/>
                  <a:gd name="T12" fmla="*/ 5 w 5"/>
                  <a:gd name="T13" fmla="*/ 0 h 3"/>
                  <a:gd name="T14" fmla="*/ 5 w 5"/>
                  <a:gd name="T15" fmla="*/ 0 h 3"/>
                  <a:gd name="T16" fmla="*/ 4 w 5"/>
                  <a:gd name="T17" fmla="*/ 3 h 3"/>
                  <a:gd name="T18" fmla="*/ 4 w 5"/>
                  <a:gd name="T19" fmla="*/ 3 h 3"/>
                  <a:gd name="T20" fmla="*/ 0 w 5"/>
                  <a:gd name="T21" fmla="*/ 3 h 3"/>
                  <a:gd name="T22" fmla="*/ 0 w 5"/>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0" y="3"/>
                    </a:moveTo>
                    <a:lnTo>
                      <a:pt x="0" y="3"/>
                    </a:lnTo>
                    <a:lnTo>
                      <a:pt x="0" y="3"/>
                    </a:lnTo>
                    <a:lnTo>
                      <a:pt x="2" y="0"/>
                    </a:lnTo>
                    <a:lnTo>
                      <a:pt x="2" y="0"/>
                    </a:lnTo>
                    <a:lnTo>
                      <a:pt x="4" y="0"/>
                    </a:lnTo>
                    <a:lnTo>
                      <a:pt x="5" y="0"/>
                    </a:lnTo>
                    <a:lnTo>
                      <a:pt x="5" y="0"/>
                    </a:lnTo>
                    <a:lnTo>
                      <a:pt x="4" y="3"/>
                    </a:lnTo>
                    <a:lnTo>
                      <a:pt x="4" y="3"/>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3" name="Freeform 121"/>
              <p:cNvSpPr>
                <a:spLocks/>
              </p:cNvSpPr>
              <p:nvPr/>
            </p:nvSpPr>
            <p:spPr bwMode="auto">
              <a:xfrm>
                <a:off x="7196138" y="3235324"/>
                <a:ext cx="227013" cy="122238"/>
              </a:xfrm>
              <a:custGeom>
                <a:avLst/>
                <a:gdLst>
                  <a:gd name="T0" fmla="*/ 8 w 143"/>
                  <a:gd name="T1" fmla="*/ 12 h 77"/>
                  <a:gd name="T2" fmla="*/ 16 w 143"/>
                  <a:gd name="T3" fmla="*/ 7 h 77"/>
                  <a:gd name="T4" fmla="*/ 39 w 143"/>
                  <a:gd name="T5" fmla="*/ 0 h 77"/>
                  <a:gd name="T6" fmla="*/ 37 w 143"/>
                  <a:gd name="T7" fmla="*/ 9 h 77"/>
                  <a:gd name="T8" fmla="*/ 39 w 143"/>
                  <a:gd name="T9" fmla="*/ 12 h 77"/>
                  <a:gd name="T10" fmla="*/ 47 w 143"/>
                  <a:gd name="T11" fmla="*/ 5 h 77"/>
                  <a:gd name="T12" fmla="*/ 61 w 143"/>
                  <a:gd name="T13" fmla="*/ 9 h 77"/>
                  <a:gd name="T14" fmla="*/ 59 w 143"/>
                  <a:gd name="T15" fmla="*/ 15 h 77"/>
                  <a:gd name="T16" fmla="*/ 70 w 143"/>
                  <a:gd name="T17" fmla="*/ 14 h 77"/>
                  <a:gd name="T18" fmla="*/ 67 w 143"/>
                  <a:gd name="T19" fmla="*/ 7 h 77"/>
                  <a:gd name="T20" fmla="*/ 72 w 143"/>
                  <a:gd name="T21" fmla="*/ 7 h 77"/>
                  <a:gd name="T22" fmla="*/ 83 w 143"/>
                  <a:gd name="T23" fmla="*/ 18 h 77"/>
                  <a:gd name="T24" fmla="*/ 86 w 143"/>
                  <a:gd name="T25" fmla="*/ 26 h 77"/>
                  <a:gd name="T26" fmla="*/ 91 w 143"/>
                  <a:gd name="T27" fmla="*/ 21 h 77"/>
                  <a:gd name="T28" fmla="*/ 87 w 143"/>
                  <a:gd name="T29" fmla="*/ 13 h 77"/>
                  <a:gd name="T30" fmla="*/ 91 w 143"/>
                  <a:gd name="T31" fmla="*/ 1 h 77"/>
                  <a:gd name="T32" fmla="*/ 99 w 143"/>
                  <a:gd name="T33" fmla="*/ 4 h 77"/>
                  <a:gd name="T34" fmla="*/ 108 w 143"/>
                  <a:gd name="T35" fmla="*/ 15 h 77"/>
                  <a:gd name="T36" fmla="*/ 114 w 143"/>
                  <a:gd name="T37" fmla="*/ 26 h 77"/>
                  <a:gd name="T38" fmla="*/ 114 w 143"/>
                  <a:gd name="T39" fmla="*/ 34 h 77"/>
                  <a:gd name="T40" fmla="*/ 122 w 143"/>
                  <a:gd name="T41" fmla="*/ 44 h 77"/>
                  <a:gd name="T42" fmla="*/ 138 w 143"/>
                  <a:gd name="T43" fmla="*/ 52 h 77"/>
                  <a:gd name="T44" fmla="*/ 143 w 143"/>
                  <a:gd name="T45" fmla="*/ 53 h 77"/>
                  <a:gd name="T46" fmla="*/ 139 w 143"/>
                  <a:gd name="T47" fmla="*/ 56 h 77"/>
                  <a:gd name="T48" fmla="*/ 133 w 143"/>
                  <a:gd name="T49" fmla="*/ 56 h 77"/>
                  <a:gd name="T50" fmla="*/ 130 w 143"/>
                  <a:gd name="T51" fmla="*/ 60 h 77"/>
                  <a:gd name="T52" fmla="*/ 123 w 143"/>
                  <a:gd name="T53" fmla="*/ 59 h 77"/>
                  <a:gd name="T54" fmla="*/ 124 w 143"/>
                  <a:gd name="T55" fmla="*/ 64 h 77"/>
                  <a:gd name="T56" fmla="*/ 130 w 143"/>
                  <a:gd name="T57" fmla="*/ 62 h 77"/>
                  <a:gd name="T58" fmla="*/ 134 w 143"/>
                  <a:gd name="T59" fmla="*/ 64 h 77"/>
                  <a:gd name="T60" fmla="*/ 134 w 143"/>
                  <a:gd name="T61" fmla="*/ 68 h 77"/>
                  <a:gd name="T62" fmla="*/ 121 w 143"/>
                  <a:gd name="T63" fmla="*/ 70 h 77"/>
                  <a:gd name="T64" fmla="*/ 109 w 143"/>
                  <a:gd name="T65" fmla="*/ 69 h 77"/>
                  <a:gd name="T66" fmla="*/ 100 w 143"/>
                  <a:gd name="T67" fmla="*/ 67 h 77"/>
                  <a:gd name="T68" fmla="*/ 96 w 143"/>
                  <a:gd name="T69" fmla="*/ 62 h 77"/>
                  <a:gd name="T70" fmla="*/ 90 w 143"/>
                  <a:gd name="T71" fmla="*/ 69 h 77"/>
                  <a:gd name="T72" fmla="*/ 79 w 143"/>
                  <a:gd name="T73" fmla="*/ 72 h 77"/>
                  <a:gd name="T74" fmla="*/ 62 w 143"/>
                  <a:gd name="T75" fmla="*/ 75 h 77"/>
                  <a:gd name="T76" fmla="*/ 44 w 143"/>
                  <a:gd name="T77" fmla="*/ 65 h 77"/>
                  <a:gd name="T78" fmla="*/ 19 w 143"/>
                  <a:gd name="T79" fmla="*/ 61 h 77"/>
                  <a:gd name="T80" fmla="*/ 16 w 143"/>
                  <a:gd name="T81" fmla="*/ 59 h 77"/>
                  <a:gd name="T82" fmla="*/ 15 w 143"/>
                  <a:gd name="T83" fmla="*/ 53 h 77"/>
                  <a:gd name="T84" fmla="*/ 38 w 143"/>
                  <a:gd name="T85" fmla="*/ 49 h 77"/>
                  <a:gd name="T86" fmla="*/ 61 w 143"/>
                  <a:gd name="T87" fmla="*/ 48 h 77"/>
                  <a:gd name="T88" fmla="*/ 49 w 143"/>
                  <a:gd name="T89" fmla="*/ 45 h 77"/>
                  <a:gd name="T90" fmla="*/ 24 w 143"/>
                  <a:gd name="T91" fmla="*/ 45 h 77"/>
                  <a:gd name="T92" fmla="*/ 10 w 143"/>
                  <a:gd name="T93" fmla="*/ 41 h 77"/>
                  <a:gd name="T94" fmla="*/ 10 w 143"/>
                  <a:gd name="T95" fmla="*/ 36 h 77"/>
                  <a:gd name="T96" fmla="*/ 27 w 143"/>
                  <a:gd name="T97" fmla="*/ 32 h 77"/>
                  <a:gd name="T98" fmla="*/ 19 w 143"/>
                  <a:gd name="T99" fmla="*/ 30 h 77"/>
                  <a:gd name="T100" fmla="*/ 13 w 143"/>
                  <a:gd name="T101" fmla="*/ 30 h 77"/>
                  <a:gd name="T102" fmla="*/ 7 w 143"/>
                  <a:gd name="T103" fmla="*/ 30 h 77"/>
                  <a:gd name="T104" fmla="*/ 2 w 143"/>
                  <a:gd name="T105" fmla="*/ 28 h 77"/>
                  <a:gd name="T106" fmla="*/ 4 w 143"/>
                  <a:gd name="T107" fmla="*/ 20 h 77"/>
                  <a:gd name="T108" fmla="*/ 7 w 143"/>
                  <a:gd name="T109" fmla="*/ 1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77">
                    <a:moveTo>
                      <a:pt x="7" y="16"/>
                    </a:moveTo>
                    <a:lnTo>
                      <a:pt x="7" y="16"/>
                    </a:lnTo>
                    <a:lnTo>
                      <a:pt x="6" y="16"/>
                    </a:lnTo>
                    <a:lnTo>
                      <a:pt x="5" y="16"/>
                    </a:lnTo>
                    <a:lnTo>
                      <a:pt x="5" y="16"/>
                    </a:lnTo>
                    <a:lnTo>
                      <a:pt x="5" y="14"/>
                    </a:lnTo>
                    <a:lnTo>
                      <a:pt x="8" y="12"/>
                    </a:lnTo>
                    <a:lnTo>
                      <a:pt x="8" y="12"/>
                    </a:lnTo>
                    <a:lnTo>
                      <a:pt x="12" y="9"/>
                    </a:lnTo>
                    <a:lnTo>
                      <a:pt x="12" y="9"/>
                    </a:lnTo>
                    <a:lnTo>
                      <a:pt x="13" y="8"/>
                    </a:lnTo>
                    <a:lnTo>
                      <a:pt x="13" y="8"/>
                    </a:lnTo>
                    <a:lnTo>
                      <a:pt x="16" y="7"/>
                    </a:lnTo>
                    <a:lnTo>
                      <a:pt x="16" y="7"/>
                    </a:lnTo>
                    <a:lnTo>
                      <a:pt x="21" y="5"/>
                    </a:lnTo>
                    <a:lnTo>
                      <a:pt x="27" y="1"/>
                    </a:lnTo>
                    <a:lnTo>
                      <a:pt x="27" y="1"/>
                    </a:lnTo>
                    <a:lnTo>
                      <a:pt x="36" y="0"/>
                    </a:lnTo>
                    <a:lnTo>
                      <a:pt x="36" y="0"/>
                    </a:lnTo>
                    <a:lnTo>
                      <a:pt x="38" y="0"/>
                    </a:lnTo>
                    <a:lnTo>
                      <a:pt x="39" y="0"/>
                    </a:lnTo>
                    <a:lnTo>
                      <a:pt x="40" y="2"/>
                    </a:lnTo>
                    <a:lnTo>
                      <a:pt x="40" y="2"/>
                    </a:lnTo>
                    <a:lnTo>
                      <a:pt x="39" y="7"/>
                    </a:lnTo>
                    <a:lnTo>
                      <a:pt x="39" y="7"/>
                    </a:lnTo>
                    <a:lnTo>
                      <a:pt x="38" y="8"/>
                    </a:lnTo>
                    <a:lnTo>
                      <a:pt x="37" y="9"/>
                    </a:lnTo>
                    <a:lnTo>
                      <a:pt x="37" y="9"/>
                    </a:lnTo>
                    <a:lnTo>
                      <a:pt x="36" y="10"/>
                    </a:lnTo>
                    <a:lnTo>
                      <a:pt x="36" y="12"/>
                    </a:lnTo>
                    <a:lnTo>
                      <a:pt x="36" y="12"/>
                    </a:lnTo>
                    <a:lnTo>
                      <a:pt x="37" y="13"/>
                    </a:lnTo>
                    <a:lnTo>
                      <a:pt x="37" y="13"/>
                    </a:lnTo>
                    <a:lnTo>
                      <a:pt x="39" y="12"/>
                    </a:lnTo>
                    <a:lnTo>
                      <a:pt x="39" y="12"/>
                    </a:lnTo>
                    <a:lnTo>
                      <a:pt x="43" y="12"/>
                    </a:lnTo>
                    <a:lnTo>
                      <a:pt x="43" y="12"/>
                    </a:lnTo>
                    <a:lnTo>
                      <a:pt x="44" y="9"/>
                    </a:lnTo>
                    <a:lnTo>
                      <a:pt x="44" y="9"/>
                    </a:lnTo>
                    <a:lnTo>
                      <a:pt x="45" y="7"/>
                    </a:lnTo>
                    <a:lnTo>
                      <a:pt x="46" y="6"/>
                    </a:lnTo>
                    <a:lnTo>
                      <a:pt x="47" y="5"/>
                    </a:lnTo>
                    <a:lnTo>
                      <a:pt x="47" y="5"/>
                    </a:lnTo>
                    <a:lnTo>
                      <a:pt x="54" y="7"/>
                    </a:lnTo>
                    <a:lnTo>
                      <a:pt x="54" y="7"/>
                    </a:lnTo>
                    <a:lnTo>
                      <a:pt x="56" y="9"/>
                    </a:lnTo>
                    <a:lnTo>
                      <a:pt x="56" y="9"/>
                    </a:lnTo>
                    <a:lnTo>
                      <a:pt x="60" y="9"/>
                    </a:lnTo>
                    <a:lnTo>
                      <a:pt x="61" y="9"/>
                    </a:lnTo>
                    <a:lnTo>
                      <a:pt x="62" y="9"/>
                    </a:lnTo>
                    <a:lnTo>
                      <a:pt x="62" y="9"/>
                    </a:lnTo>
                    <a:lnTo>
                      <a:pt x="61" y="13"/>
                    </a:lnTo>
                    <a:lnTo>
                      <a:pt x="60" y="14"/>
                    </a:lnTo>
                    <a:lnTo>
                      <a:pt x="60" y="14"/>
                    </a:lnTo>
                    <a:lnTo>
                      <a:pt x="59" y="14"/>
                    </a:lnTo>
                    <a:lnTo>
                      <a:pt x="59" y="15"/>
                    </a:lnTo>
                    <a:lnTo>
                      <a:pt x="59" y="15"/>
                    </a:lnTo>
                    <a:lnTo>
                      <a:pt x="59" y="15"/>
                    </a:lnTo>
                    <a:lnTo>
                      <a:pt x="62" y="15"/>
                    </a:lnTo>
                    <a:lnTo>
                      <a:pt x="62" y="15"/>
                    </a:lnTo>
                    <a:lnTo>
                      <a:pt x="64" y="14"/>
                    </a:lnTo>
                    <a:lnTo>
                      <a:pt x="64" y="14"/>
                    </a:lnTo>
                    <a:lnTo>
                      <a:pt x="70" y="14"/>
                    </a:lnTo>
                    <a:lnTo>
                      <a:pt x="70" y="14"/>
                    </a:lnTo>
                    <a:lnTo>
                      <a:pt x="70" y="9"/>
                    </a:lnTo>
                    <a:lnTo>
                      <a:pt x="70" y="9"/>
                    </a:lnTo>
                    <a:lnTo>
                      <a:pt x="70" y="9"/>
                    </a:lnTo>
                    <a:lnTo>
                      <a:pt x="69" y="8"/>
                    </a:lnTo>
                    <a:lnTo>
                      <a:pt x="69" y="8"/>
                    </a:lnTo>
                    <a:lnTo>
                      <a:pt x="67" y="7"/>
                    </a:lnTo>
                    <a:lnTo>
                      <a:pt x="66" y="7"/>
                    </a:lnTo>
                    <a:lnTo>
                      <a:pt x="64" y="6"/>
                    </a:lnTo>
                    <a:lnTo>
                      <a:pt x="64" y="6"/>
                    </a:lnTo>
                    <a:lnTo>
                      <a:pt x="67" y="5"/>
                    </a:lnTo>
                    <a:lnTo>
                      <a:pt x="69" y="5"/>
                    </a:lnTo>
                    <a:lnTo>
                      <a:pt x="69" y="5"/>
                    </a:lnTo>
                    <a:lnTo>
                      <a:pt x="72" y="7"/>
                    </a:lnTo>
                    <a:lnTo>
                      <a:pt x="72" y="7"/>
                    </a:lnTo>
                    <a:lnTo>
                      <a:pt x="79" y="12"/>
                    </a:lnTo>
                    <a:lnTo>
                      <a:pt x="79" y="12"/>
                    </a:lnTo>
                    <a:lnTo>
                      <a:pt x="82" y="12"/>
                    </a:lnTo>
                    <a:lnTo>
                      <a:pt x="82" y="12"/>
                    </a:lnTo>
                    <a:lnTo>
                      <a:pt x="83" y="18"/>
                    </a:lnTo>
                    <a:lnTo>
                      <a:pt x="83" y="18"/>
                    </a:lnTo>
                    <a:lnTo>
                      <a:pt x="83" y="20"/>
                    </a:lnTo>
                    <a:lnTo>
                      <a:pt x="84" y="21"/>
                    </a:lnTo>
                    <a:lnTo>
                      <a:pt x="84" y="21"/>
                    </a:lnTo>
                    <a:lnTo>
                      <a:pt x="84" y="22"/>
                    </a:lnTo>
                    <a:lnTo>
                      <a:pt x="85" y="23"/>
                    </a:lnTo>
                    <a:lnTo>
                      <a:pt x="85" y="23"/>
                    </a:lnTo>
                    <a:lnTo>
                      <a:pt x="86" y="26"/>
                    </a:lnTo>
                    <a:lnTo>
                      <a:pt x="87" y="29"/>
                    </a:lnTo>
                    <a:lnTo>
                      <a:pt x="87" y="29"/>
                    </a:lnTo>
                    <a:lnTo>
                      <a:pt x="88" y="28"/>
                    </a:lnTo>
                    <a:lnTo>
                      <a:pt x="88" y="26"/>
                    </a:lnTo>
                    <a:lnTo>
                      <a:pt x="91" y="24"/>
                    </a:lnTo>
                    <a:lnTo>
                      <a:pt x="91" y="24"/>
                    </a:lnTo>
                    <a:lnTo>
                      <a:pt x="91" y="21"/>
                    </a:lnTo>
                    <a:lnTo>
                      <a:pt x="91" y="21"/>
                    </a:lnTo>
                    <a:lnTo>
                      <a:pt x="90" y="18"/>
                    </a:lnTo>
                    <a:lnTo>
                      <a:pt x="90" y="18"/>
                    </a:lnTo>
                    <a:lnTo>
                      <a:pt x="90" y="16"/>
                    </a:lnTo>
                    <a:lnTo>
                      <a:pt x="88" y="15"/>
                    </a:lnTo>
                    <a:lnTo>
                      <a:pt x="88" y="15"/>
                    </a:lnTo>
                    <a:lnTo>
                      <a:pt x="87" y="13"/>
                    </a:lnTo>
                    <a:lnTo>
                      <a:pt x="86" y="8"/>
                    </a:lnTo>
                    <a:lnTo>
                      <a:pt x="86" y="8"/>
                    </a:lnTo>
                    <a:lnTo>
                      <a:pt x="86" y="2"/>
                    </a:lnTo>
                    <a:lnTo>
                      <a:pt x="86" y="2"/>
                    </a:lnTo>
                    <a:lnTo>
                      <a:pt x="86" y="0"/>
                    </a:lnTo>
                    <a:lnTo>
                      <a:pt x="86" y="0"/>
                    </a:lnTo>
                    <a:lnTo>
                      <a:pt x="91" y="1"/>
                    </a:lnTo>
                    <a:lnTo>
                      <a:pt x="91" y="1"/>
                    </a:lnTo>
                    <a:lnTo>
                      <a:pt x="93" y="2"/>
                    </a:lnTo>
                    <a:lnTo>
                      <a:pt x="93" y="2"/>
                    </a:lnTo>
                    <a:lnTo>
                      <a:pt x="94" y="1"/>
                    </a:lnTo>
                    <a:lnTo>
                      <a:pt x="94" y="1"/>
                    </a:lnTo>
                    <a:lnTo>
                      <a:pt x="99" y="4"/>
                    </a:lnTo>
                    <a:lnTo>
                      <a:pt x="99" y="4"/>
                    </a:lnTo>
                    <a:lnTo>
                      <a:pt x="101" y="5"/>
                    </a:lnTo>
                    <a:lnTo>
                      <a:pt x="101" y="5"/>
                    </a:lnTo>
                    <a:lnTo>
                      <a:pt x="106" y="7"/>
                    </a:lnTo>
                    <a:lnTo>
                      <a:pt x="108" y="8"/>
                    </a:lnTo>
                    <a:lnTo>
                      <a:pt x="108" y="8"/>
                    </a:lnTo>
                    <a:lnTo>
                      <a:pt x="108" y="15"/>
                    </a:lnTo>
                    <a:lnTo>
                      <a:pt x="108" y="15"/>
                    </a:lnTo>
                    <a:lnTo>
                      <a:pt x="109" y="16"/>
                    </a:lnTo>
                    <a:lnTo>
                      <a:pt x="109" y="16"/>
                    </a:lnTo>
                    <a:lnTo>
                      <a:pt x="109" y="21"/>
                    </a:lnTo>
                    <a:lnTo>
                      <a:pt x="109" y="21"/>
                    </a:lnTo>
                    <a:lnTo>
                      <a:pt x="110" y="22"/>
                    </a:lnTo>
                    <a:lnTo>
                      <a:pt x="114" y="26"/>
                    </a:lnTo>
                    <a:lnTo>
                      <a:pt x="114" y="26"/>
                    </a:lnTo>
                    <a:lnTo>
                      <a:pt x="116" y="31"/>
                    </a:lnTo>
                    <a:lnTo>
                      <a:pt x="116" y="31"/>
                    </a:lnTo>
                    <a:lnTo>
                      <a:pt x="116" y="31"/>
                    </a:lnTo>
                    <a:lnTo>
                      <a:pt x="115" y="32"/>
                    </a:lnTo>
                    <a:lnTo>
                      <a:pt x="115" y="32"/>
                    </a:lnTo>
                    <a:lnTo>
                      <a:pt x="114" y="33"/>
                    </a:lnTo>
                    <a:lnTo>
                      <a:pt x="114" y="34"/>
                    </a:lnTo>
                    <a:lnTo>
                      <a:pt x="114" y="34"/>
                    </a:lnTo>
                    <a:lnTo>
                      <a:pt x="114" y="37"/>
                    </a:lnTo>
                    <a:lnTo>
                      <a:pt x="114" y="37"/>
                    </a:lnTo>
                    <a:lnTo>
                      <a:pt x="116" y="39"/>
                    </a:lnTo>
                    <a:lnTo>
                      <a:pt x="116" y="39"/>
                    </a:lnTo>
                    <a:lnTo>
                      <a:pt x="122" y="44"/>
                    </a:lnTo>
                    <a:lnTo>
                      <a:pt x="122" y="44"/>
                    </a:lnTo>
                    <a:lnTo>
                      <a:pt x="126" y="45"/>
                    </a:lnTo>
                    <a:lnTo>
                      <a:pt x="126" y="45"/>
                    </a:lnTo>
                    <a:lnTo>
                      <a:pt x="133" y="48"/>
                    </a:lnTo>
                    <a:lnTo>
                      <a:pt x="133" y="48"/>
                    </a:lnTo>
                    <a:lnTo>
                      <a:pt x="137" y="49"/>
                    </a:lnTo>
                    <a:lnTo>
                      <a:pt x="137" y="49"/>
                    </a:lnTo>
                    <a:lnTo>
                      <a:pt x="138" y="52"/>
                    </a:lnTo>
                    <a:lnTo>
                      <a:pt x="138" y="52"/>
                    </a:lnTo>
                    <a:lnTo>
                      <a:pt x="139" y="52"/>
                    </a:lnTo>
                    <a:lnTo>
                      <a:pt x="141" y="52"/>
                    </a:lnTo>
                    <a:lnTo>
                      <a:pt x="141" y="52"/>
                    </a:lnTo>
                    <a:lnTo>
                      <a:pt x="141" y="49"/>
                    </a:lnTo>
                    <a:lnTo>
                      <a:pt x="141" y="49"/>
                    </a:lnTo>
                    <a:lnTo>
                      <a:pt x="143" y="53"/>
                    </a:lnTo>
                    <a:lnTo>
                      <a:pt x="143" y="55"/>
                    </a:lnTo>
                    <a:lnTo>
                      <a:pt x="143" y="57"/>
                    </a:lnTo>
                    <a:lnTo>
                      <a:pt x="143" y="57"/>
                    </a:lnTo>
                    <a:lnTo>
                      <a:pt x="142" y="59"/>
                    </a:lnTo>
                    <a:lnTo>
                      <a:pt x="141" y="59"/>
                    </a:lnTo>
                    <a:lnTo>
                      <a:pt x="141" y="59"/>
                    </a:lnTo>
                    <a:lnTo>
                      <a:pt x="139" y="56"/>
                    </a:lnTo>
                    <a:lnTo>
                      <a:pt x="139" y="56"/>
                    </a:lnTo>
                    <a:lnTo>
                      <a:pt x="139" y="56"/>
                    </a:lnTo>
                    <a:lnTo>
                      <a:pt x="138" y="57"/>
                    </a:lnTo>
                    <a:lnTo>
                      <a:pt x="138" y="57"/>
                    </a:lnTo>
                    <a:lnTo>
                      <a:pt x="135" y="56"/>
                    </a:lnTo>
                    <a:lnTo>
                      <a:pt x="135" y="56"/>
                    </a:lnTo>
                    <a:lnTo>
                      <a:pt x="133" y="56"/>
                    </a:lnTo>
                    <a:lnTo>
                      <a:pt x="131" y="55"/>
                    </a:lnTo>
                    <a:lnTo>
                      <a:pt x="131" y="55"/>
                    </a:lnTo>
                    <a:lnTo>
                      <a:pt x="130" y="55"/>
                    </a:lnTo>
                    <a:lnTo>
                      <a:pt x="130" y="56"/>
                    </a:lnTo>
                    <a:lnTo>
                      <a:pt x="130" y="56"/>
                    </a:lnTo>
                    <a:lnTo>
                      <a:pt x="130" y="60"/>
                    </a:lnTo>
                    <a:lnTo>
                      <a:pt x="130" y="60"/>
                    </a:lnTo>
                    <a:lnTo>
                      <a:pt x="127" y="60"/>
                    </a:lnTo>
                    <a:lnTo>
                      <a:pt x="127" y="60"/>
                    </a:lnTo>
                    <a:lnTo>
                      <a:pt x="124" y="57"/>
                    </a:lnTo>
                    <a:lnTo>
                      <a:pt x="124" y="57"/>
                    </a:lnTo>
                    <a:lnTo>
                      <a:pt x="123" y="57"/>
                    </a:lnTo>
                    <a:lnTo>
                      <a:pt x="123" y="57"/>
                    </a:lnTo>
                    <a:lnTo>
                      <a:pt x="123" y="59"/>
                    </a:lnTo>
                    <a:lnTo>
                      <a:pt x="123" y="59"/>
                    </a:lnTo>
                    <a:lnTo>
                      <a:pt x="125" y="61"/>
                    </a:lnTo>
                    <a:lnTo>
                      <a:pt x="125" y="61"/>
                    </a:lnTo>
                    <a:lnTo>
                      <a:pt x="125" y="62"/>
                    </a:lnTo>
                    <a:lnTo>
                      <a:pt x="125" y="62"/>
                    </a:lnTo>
                    <a:lnTo>
                      <a:pt x="124" y="64"/>
                    </a:lnTo>
                    <a:lnTo>
                      <a:pt x="124" y="64"/>
                    </a:lnTo>
                    <a:lnTo>
                      <a:pt x="124" y="65"/>
                    </a:lnTo>
                    <a:lnTo>
                      <a:pt x="123" y="67"/>
                    </a:lnTo>
                    <a:lnTo>
                      <a:pt x="123" y="67"/>
                    </a:lnTo>
                    <a:lnTo>
                      <a:pt x="126" y="64"/>
                    </a:lnTo>
                    <a:lnTo>
                      <a:pt x="129" y="63"/>
                    </a:lnTo>
                    <a:lnTo>
                      <a:pt x="129" y="63"/>
                    </a:lnTo>
                    <a:lnTo>
                      <a:pt x="130" y="62"/>
                    </a:lnTo>
                    <a:lnTo>
                      <a:pt x="131" y="61"/>
                    </a:lnTo>
                    <a:lnTo>
                      <a:pt x="132" y="61"/>
                    </a:lnTo>
                    <a:lnTo>
                      <a:pt x="132" y="61"/>
                    </a:lnTo>
                    <a:lnTo>
                      <a:pt x="134" y="63"/>
                    </a:lnTo>
                    <a:lnTo>
                      <a:pt x="134" y="64"/>
                    </a:lnTo>
                    <a:lnTo>
                      <a:pt x="134" y="64"/>
                    </a:lnTo>
                    <a:lnTo>
                      <a:pt x="134" y="64"/>
                    </a:lnTo>
                    <a:lnTo>
                      <a:pt x="133" y="64"/>
                    </a:lnTo>
                    <a:lnTo>
                      <a:pt x="134" y="64"/>
                    </a:lnTo>
                    <a:lnTo>
                      <a:pt x="134" y="64"/>
                    </a:lnTo>
                    <a:lnTo>
                      <a:pt x="134" y="65"/>
                    </a:lnTo>
                    <a:lnTo>
                      <a:pt x="134" y="65"/>
                    </a:lnTo>
                    <a:lnTo>
                      <a:pt x="134" y="68"/>
                    </a:lnTo>
                    <a:lnTo>
                      <a:pt x="134" y="68"/>
                    </a:lnTo>
                    <a:lnTo>
                      <a:pt x="132" y="68"/>
                    </a:lnTo>
                    <a:lnTo>
                      <a:pt x="130" y="69"/>
                    </a:lnTo>
                    <a:lnTo>
                      <a:pt x="130" y="69"/>
                    </a:lnTo>
                    <a:lnTo>
                      <a:pt x="129" y="70"/>
                    </a:lnTo>
                    <a:lnTo>
                      <a:pt x="126" y="71"/>
                    </a:lnTo>
                    <a:lnTo>
                      <a:pt x="126" y="71"/>
                    </a:lnTo>
                    <a:lnTo>
                      <a:pt x="121" y="70"/>
                    </a:lnTo>
                    <a:lnTo>
                      <a:pt x="117" y="70"/>
                    </a:lnTo>
                    <a:lnTo>
                      <a:pt x="117" y="70"/>
                    </a:lnTo>
                    <a:lnTo>
                      <a:pt x="110" y="70"/>
                    </a:lnTo>
                    <a:lnTo>
                      <a:pt x="110" y="70"/>
                    </a:lnTo>
                    <a:lnTo>
                      <a:pt x="109" y="70"/>
                    </a:lnTo>
                    <a:lnTo>
                      <a:pt x="109" y="70"/>
                    </a:lnTo>
                    <a:lnTo>
                      <a:pt x="109" y="69"/>
                    </a:lnTo>
                    <a:lnTo>
                      <a:pt x="109" y="69"/>
                    </a:lnTo>
                    <a:lnTo>
                      <a:pt x="111" y="67"/>
                    </a:lnTo>
                    <a:lnTo>
                      <a:pt x="111" y="67"/>
                    </a:lnTo>
                    <a:lnTo>
                      <a:pt x="104" y="67"/>
                    </a:lnTo>
                    <a:lnTo>
                      <a:pt x="104" y="67"/>
                    </a:lnTo>
                    <a:lnTo>
                      <a:pt x="101" y="67"/>
                    </a:lnTo>
                    <a:lnTo>
                      <a:pt x="100" y="67"/>
                    </a:lnTo>
                    <a:lnTo>
                      <a:pt x="100" y="67"/>
                    </a:lnTo>
                    <a:lnTo>
                      <a:pt x="100" y="64"/>
                    </a:lnTo>
                    <a:lnTo>
                      <a:pt x="101" y="63"/>
                    </a:lnTo>
                    <a:lnTo>
                      <a:pt x="100" y="62"/>
                    </a:lnTo>
                    <a:lnTo>
                      <a:pt x="100" y="62"/>
                    </a:lnTo>
                    <a:lnTo>
                      <a:pt x="99" y="61"/>
                    </a:lnTo>
                    <a:lnTo>
                      <a:pt x="96" y="62"/>
                    </a:lnTo>
                    <a:lnTo>
                      <a:pt x="96" y="62"/>
                    </a:lnTo>
                    <a:lnTo>
                      <a:pt x="95" y="63"/>
                    </a:lnTo>
                    <a:lnTo>
                      <a:pt x="95" y="64"/>
                    </a:lnTo>
                    <a:lnTo>
                      <a:pt x="94" y="67"/>
                    </a:lnTo>
                    <a:lnTo>
                      <a:pt x="94" y="67"/>
                    </a:lnTo>
                    <a:lnTo>
                      <a:pt x="94" y="67"/>
                    </a:lnTo>
                    <a:lnTo>
                      <a:pt x="90" y="69"/>
                    </a:lnTo>
                    <a:lnTo>
                      <a:pt x="90" y="69"/>
                    </a:lnTo>
                    <a:lnTo>
                      <a:pt x="85" y="70"/>
                    </a:lnTo>
                    <a:lnTo>
                      <a:pt x="84" y="70"/>
                    </a:lnTo>
                    <a:lnTo>
                      <a:pt x="84" y="70"/>
                    </a:lnTo>
                    <a:lnTo>
                      <a:pt x="82" y="71"/>
                    </a:lnTo>
                    <a:lnTo>
                      <a:pt x="79" y="72"/>
                    </a:lnTo>
                    <a:lnTo>
                      <a:pt x="79" y="72"/>
                    </a:lnTo>
                    <a:lnTo>
                      <a:pt x="71" y="73"/>
                    </a:lnTo>
                    <a:lnTo>
                      <a:pt x="67" y="73"/>
                    </a:lnTo>
                    <a:lnTo>
                      <a:pt x="67" y="73"/>
                    </a:lnTo>
                    <a:lnTo>
                      <a:pt x="66" y="76"/>
                    </a:lnTo>
                    <a:lnTo>
                      <a:pt x="66" y="76"/>
                    </a:lnTo>
                    <a:lnTo>
                      <a:pt x="62" y="75"/>
                    </a:lnTo>
                    <a:lnTo>
                      <a:pt x="62" y="75"/>
                    </a:lnTo>
                    <a:lnTo>
                      <a:pt x="47" y="77"/>
                    </a:lnTo>
                    <a:lnTo>
                      <a:pt x="47" y="77"/>
                    </a:lnTo>
                    <a:lnTo>
                      <a:pt x="45" y="75"/>
                    </a:lnTo>
                    <a:lnTo>
                      <a:pt x="43" y="71"/>
                    </a:lnTo>
                    <a:lnTo>
                      <a:pt x="43" y="71"/>
                    </a:lnTo>
                    <a:lnTo>
                      <a:pt x="44" y="65"/>
                    </a:lnTo>
                    <a:lnTo>
                      <a:pt x="44" y="65"/>
                    </a:lnTo>
                    <a:lnTo>
                      <a:pt x="35" y="64"/>
                    </a:lnTo>
                    <a:lnTo>
                      <a:pt x="35" y="64"/>
                    </a:lnTo>
                    <a:lnTo>
                      <a:pt x="29" y="64"/>
                    </a:lnTo>
                    <a:lnTo>
                      <a:pt x="23" y="64"/>
                    </a:lnTo>
                    <a:lnTo>
                      <a:pt x="23" y="64"/>
                    </a:lnTo>
                    <a:lnTo>
                      <a:pt x="20" y="62"/>
                    </a:lnTo>
                    <a:lnTo>
                      <a:pt x="19" y="61"/>
                    </a:lnTo>
                    <a:lnTo>
                      <a:pt x="19" y="61"/>
                    </a:lnTo>
                    <a:lnTo>
                      <a:pt x="20" y="60"/>
                    </a:lnTo>
                    <a:lnTo>
                      <a:pt x="20" y="60"/>
                    </a:lnTo>
                    <a:lnTo>
                      <a:pt x="17" y="60"/>
                    </a:lnTo>
                    <a:lnTo>
                      <a:pt x="17" y="60"/>
                    </a:lnTo>
                    <a:lnTo>
                      <a:pt x="16" y="59"/>
                    </a:lnTo>
                    <a:lnTo>
                      <a:pt x="16" y="59"/>
                    </a:lnTo>
                    <a:lnTo>
                      <a:pt x="15" y="59"/>
                    </a:lnTo>
                    <a:lnTo>
                      <a:pt x="15" y="59"/>
                    </a:lnTo>
                    <a:lnTo>
                      <a:pt x="14" y="56"/>
                    </a:lnTo>
                    <a:lnTo>
                      <a:pt x="14" y="56"/>
                    </a:lnTo>
                    <a:lnTo>
                      <a:pt x="13" y="54"/>
                    </a:lnTo>
                    <a:lnTo>
                      <a:pt x="13" y="54"/>
                    </a:lnTo>
                    <a:lnTo>
                      <a:pt x="15" y="53"/>
                    </a:lnTo>
                    <a:lnTo>
                      <a:pt x="22" y="52"/>
                    </a:lnTo>
                    <a:lnTo>
                      <a:pt x="22" y="52"/>
                    </a:lnTo>
                    <a:lnTo>
                      <a:pt x="29" y="51"/>
                    </a:lnTo>
                    <a:lnTo>
                      <a:pt x="29" y="51"/>
                    </a:lnTo>
                    <a:lnTo>
                      <a:pt x="32" y="49"/>
                    </a:lnTo>
                    <a:lnTo>
                      <a:pt x="38" y="49"/>
                    </a:lnTo>
                    <a:lnTo>
                      <a:pt x="38" y="49"/>
                    </a:lnTo>
                    <a:lnTo>
                      <a:pt x="45" y="51"/>
                    </a:lnTo>
                    <a:lnTo>
                      <a:pt x="52" y="51"/>
                    </a:lnTo>
                    <a:lnTo>
                      <a:pt x="52" y="51"/>
                    </a:lnTo>
                    <a:lnTo>
                      <a:pt x="54" y="49"/>
                    </a:lnTo>
                    <a:lnTo>
                      <a:pt x="54" y="49"/>
                    </a:lnTo>
                    <a:lnTo>
                      <a:pt x="54" y="49"/>
                    </a:lnTo>
                    <a:lnTo>
                      <a:pt x="61" y="48"/>
                    </a:lnTo>
                    <a:lnTo>
                      <a:pt x="61" y="48"/>
                    </a:lnTo>
                    <a:lnTo>
                      <a:pt x="55" y="47"/>
                    </a:lnTo>
                    <a:lnTo>
                      <a:pt x="55" y="47"/>
                    </a:lnTo>
                    <a:lnTo>
                      <a:pt x="55" y="46"/>
                    </a:lnTo>
                    <a:lnTo>
                      <a:pt x="55" y="46"/>
                    </a:lnTo>
                    <a:lnTo>
                      <a:pt x="49" y="45"/>
                    </a:lnTo>
                    <a:lnTo>
                      <a:pt x="49" y="45"/>
                    </a:lnTo>
                    <a:lnTo>
                      <a:pt x="44" y="44"/>
                    </a:lnTo>
                    <a:lnTo>
                      <a:pt x="39" y="43"/>
                    </a:lnTo>
                    <a:lnTo>
                      <a:pt x="39" y="43"/>
                    </a:lnTo>
                    <a:lnTo>
                      <a:pt x="36" y="44"/>
                    </a:lnTo>
                    <a:lnTo>
                      <a:pt x="35" y="45"/>
                    </a:lnTo>
                    <a:lnTo>
                      <a:pt x="35" y="45"/>
                    </a:lnTo>
                    <a:lnTo>
                      <a:pt x="24" y="45"/>
                    </a:lnTo>
                    <a:lnTo>
                      <a:pt x="24" y="45"/>
                    </a:lnTo>
                    <a:lnTo>
                      <a:pt x="23" y="44"/>
                    </a:lnTo>
                    <a:lnTo>
                      <a:pt x="23" y="44"/>
                    </a:lnTo>
                    <a:lnTo>
                      <a:pt x="13" y="44"/>
                    </a:lnTo>
                    <a:lnTo>
                      <a:pt x="13" y="44"/>
                    </a:lnTo>
                    <a:lnTo>
                      <a:pt x="10" y="41"/>
                    </a:lnTo>
                    <a:lnTo>
                      <a:pt x="10" y="41"/>
                    </a:lnTo>
                    <a:lnTo>
                      <a:pt x="7" y="40"/>
                    </a:lnTo>
                    <a:lnTo>
                      <a:pt x="7" y="40"/>
                    </a:lnTo>
                    <a:lnTo>
                      <a:pt x="6" y="39"/>
                    </a:lnTo>
                    <a:lnTo>
                      <a:pt x="6" y="39"/>
                    </a:lnTo>
                    <a:lnTo>
                      <a:pt x="7" y="38"/>
                    </a:lnTo>
                    <a:lnTo>
                      <a:pt x="10" y="36"/>
                    </a:lnTo>
                    <a:lnTo>
                      <a:pt x="10" y="36"/>
                    </a:lnTo>
                    <a:lnTo>
                      <a:pt x="15" y="34"/>
                    </a:lnTo>
                    <a:lnTo>
                      <a:pt x="17" y="34"/>
                    </a:lnTo>
                    <a:lnTo>
                      <a:pt x="17" y="34"/>
                    </a:lnTo>
                    <a:lnTo>
                      <a:pt x="17" y="33"/>
                    </a:lnTo>
                    <a:lnTo>
                      <a:pt x="21" y="32"/>
                    </a:lnTo>
                    <a:lnTo>
                      <a:pt x="21" y="32"/>
                    </a:lnTo>
                    <a:lnTo>
                      <a:pt x="27" y="32"/>
                    </a:lnTo>
                    <a:lnTo>
                      <a:pt x="27" y="32"/>
                    </a:lnTo>
                    <a:lnTo>
                      <a:pt x="27" y="30"/>
                    </a:lnTo>
                    <a:lnTo>
                      <a:pt x="27" y="30"/>
                    </a:lnTo>
                    <a:lnTo>
                      <a:pt x="25" y="30"/>
                    </a:lnTo>
                    <a:lnTo>
                      <a:pt x="21" y="30"/>
                    </a:lnTo>
                    <a:lnTo>
                      <a:pt x="21" y="30"/>
                    </a:lnTo>
                    <a:lnTo>
                      <a:pt x="19" y="30"/>
                    </a:lnTo>
                    <a:lnTo>
                      <a:pt x="19" y="30"/>
                    </a:lnTo>
                    <a:lnTo>
                      <a:pt x="16" y="31"/>
                    </a:lnTo>
                    <a:lnTo>
                      <a:pt x="16" y="31"/>
                    </a:lnTo>
                    <a:lnTo>
                      <a:pt x="13" y="31"/>
                    </a:lnTo>
                    <a:lnTo>
                      <a:pt x="13" y="31"/>
                    </a:lnTo>
                    <a:lnTo>
                      <a:pt x="13" y="30"/>
                    </a:lnTo>
                    <a:lnTo>
                      <a:pt x="13" y="30"/>
                    </a:lnTo>
                    <a:lnTo>
                      <a:pt x="13" y="30"/>
                    </a:lnTo>
                    <a:lnTo>
                      <a:pt x="13" y="30"/>
                    </a:lnTo>
                    <a:lnTo>
                      <a:pt x="12" y="31"/>
                    </a:lnTo>
                    <a:lnTo>
                      <a:pt x="12" y="31"/>
                    </a:lnTo>
                    <a:lnTo>
                      <a:pt x="7" y="31"/>
                    </a:lnTo>
                    <a:lnTo>
                      <a:pt x="7" y="31"/>
                    </a:lnTo>
                    <a:lnTo>
                      <a:pt x="7" y="30"/>
                    </a:lnTo>
                    <a:lnTo>
                      <a:pt x="7" y="30"/>
                    </a:lnTo>
                    <a:lnTo>
                      <a:pt x="6" y="29"/>
                    </a:lnTo>
                    <a:lnTo>
                      <a:pt x="6" y="29"/>
                    </a:lnTo>
                    <a:lnTo>
                      <a:pt x="5" y="28"/>
                    </a:lnTo>
                    <a:lnTo>
                      <a:pt x="5" y="28"/>
                    </a:lnTo>
                    <a:lnTo>
                      <a:pt x="2" y="28"/>
                    </a:lnTo>
                    <a:lnTo>
                      <a:pt x="2" y="28"/>
                    </a:lnTo>
                    <a:lnTo>
                      <a:pt x="0" y="25"/>
                    </a:lnTo>
                    <a:lnTo>
                      <a:pt x="0" y="24"/>
                    </a:lnTo>
                    <a:lnTo>
                      <a:pt x="0" y="24"/>
                    </a:lnTo>
                    <a:lnTo>
                      <a:pt x="2" y="22"/>
                    </a:lnTo>
                    <a:lnTo>
                      <a:pt x="4" y="21"/>
                    </a:lnTo>
                    <a:lnTo>
                      <a:pt x="4" y="21"/>
                    </a:lnTo>
                    <a:lnTo>
                      <a:pt x="4" y="20"/>
                    </a:lnTo>
                    <a:lnTo>
                      <a:pt x="6" y="18"/>
                    </a:lnTo>
                    <a:lnTo>
                      <a:pt x="6" y="18"/>
                    </a:lnTo>
                    <a:lnTo>
                      <a:pt x="7" y="20"/>
                    </a:lnTo>
                    <a:lnTo>
                      <a:pt x="8" y="18"/>
                    </a:lnTo>
                    <a:lnTo>
                      <a:pt x="8" y="18"/>
                    </a:lnTo>
                    <a:lnTo>
                      <a:pt x="7" y="16"/>
                    </a:lnTo>
                    <a:lnTo>
                      <a:pt x="7" y="1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4" name="Freeform 122"/>
              <p:cNvSpPr>
                <a:spLocks/>
              </p:cNvSpPr>
              <p:nvPr/>
            </p:nvSpPr>
            <p:spPr bwMode="auto">
              <a:xfrm>
                <a:off x="7343776" y="3224211"/>
                <a:ext cx="34925" cy="20638"/>
              </a:xfrm>
              <a:custGeom>
                <a:avLst/>
                <a:gdLst>
                  <a:gd name="T0" fmla="*/ 0 w 22"/>
                  <a:gd name="T1" fmla="*/ 6 h 13"/>
                  <a:gd name="T2" fmla="*/ 0 w 22"/>
                  <a:gd name="T3" fmla="*/ 6 h 13"/>
                  <a:gd name="T4" fmla="*/ 3 w 22"/>
                  <a:gd name="T5" fmla="*/ 6 h 13"/>
                  <a:gd name="T6" fmla="*/ 8 w 22"/>
                  <a:gd name="T7" fmla="*/ 7 h 13"/>
                  <a:gd name="T8" fmla="*/ 8 w 22"/>
                  <a:gd name="T9" fmla="*/ 7 h 13"/>
                  <a:gd name="T10" fmla="*/ 9 w 22"/>
                  <a:gd name="T11" fmla="*/ 9 h 13"/>
                  <a:gd name="T12" fmla="*/ 10 w 22"/>
                  <a:gd name="T13" fmla="*/ 12 h 13"/>
                  <a:gd name="T14" fmla="*/ 13 w 22"/>
                  <a:gd name="T15" fmla="*/ 13 h 13"/>
                  <a:gd name="T16" fmla="*/ 13 w 22"/>
                  <a:gd name="T17" fmla="*/ 13 h 13"/>
                  <a:gd name="T18" fmla="*/ 15 w 22"/>
                  <a:gd name="T19" fmla="*/ 13 h 13"/>
                  <a:gd name="T20" fmla="*/ 16 w 22"/>
                  <a:gd name="T21" fmla="*/ 13 h 13"/>
                  <a:gd name="T22" fmla="*/ 16 w 22"/>
                  <a:gd name="T23" fmla="*/ 13 h 13"/>
                  <a:gd name="T24" fmla="*/ 17 w 22"/>
                  <a:gd name="T25" fmla="*/ 12 h 13"/>
                  <a:gd name="T26" fmla="*/ 17 w 22"/>
                  <a:gd name="T27" fmla="*/ 12 h 13"/>
                  <a:gd name="T28" fmla="*/ 21 w 22"/>
                  <a:gd name="T29" fmla="*/ 8 h 13"/>
                  <a:gd name="T30" fmla="*/ 21 w 22"/>
                  <a:gd name="T31" fmla="*/ 8 h 13"/>
                  <a:gd name="T32" fmla="*/ 22 w 22"/>
                  <a:gd name="T33" fmla="*/ 7 h 13"/>
                  <a:gd name="T34" fmla="*/ 22 w 22"/>
                  <a:gd name="T35" fmla="*/ 5 h 13"/>
                  <a:gd name="T36" fmla="*/ 22 w 22"/>
                  <a:gd name="T37" fmla="*/ 3 h 13"/>
                  <a:gd name="T38" fmla="*/ 22 w 22"/>
                  <a:gd name="T39" fmla="*/ 3 h 13"/>
                  <a:gd name="T40" fmla="*/ 19 w 22"/>
                  <a:gd name="T41" fmla="*/ 3 h 13"/>
                  <a:gd name="T42" fmla="*/ 19 w 22"/>
                  <a:gd name="T43" fmla="*/ 3 h 13"/>
                  <a:gd name="T44" fmla="*/ 17 w 22"/>
                  <a:gd name="T45" fmla="*/ 0 h 13"/>
                  <a:gd name="T46" fmla="*/ 17 w 22"/>
                  <a:gd name="T47" fmla="*/ 0 h 13"/>
                  <a:gd name="T48" fmla="*/ 14 w 22"/>
                  <a:gd name="T49" fmla="*/ 0 h 13"/>
                  <a:gd name="T50" fmla="*/ 14 w 22"/>
                  <a:gd name="T51" fmla="*/ 0 h 13"/>
                  <a:gd name="T52" fmla="*/ 13 w 22"/>
                  <a:gd name="T53" fmla="*/ 0 h 13"/>
                  <a:gd name="T54" fmla="*/ 13 w 22"/>
                  <a:gd name="T55" fmla="*/ 0 h 13"/>
                  <a:gd name="T56" fmla="*/ 11 w 22"/>
                  <a:gd name="T57" fmla="*/ 0 h 13"/>
                  <a:gd name="T58" fmla="*/ 11 w 22"/>
                  <a:gd name="T59" fmla="*/ 0 h 13"/>
                  <a:gd name="T60" fmla="*/ 9 w 22"/>
                  <a:gd name="T61" fmla="*/ 0 h 13"/>
                  <a:gd name="T62" fmla="*/ 5 w 22"/>
                  <a:gd name="T63" fmla="*/ 0 h 13"/>
                  <a:gd name="T64" fmla="*/ 5 w 22"/>
                  <a:gd name="T65" fmla="*/ 0 h 13"/>
                  <a:gd name="T66" fmla="*/ 2 w 22"/>
                  <a:gd name="T67" fmla="*/ 4 h 13"/>
                  <a:gd name="T68" fmla="*/ 0 w 22"/>
                  <a:gd name="T69" fmla="*/ 6 h 13"/>
                  <a:gd name="T70" fmla="*/ 0 w 22"/>
                  <a:gd name="T71"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 h="13">
                    <a:moveTo>
                      <a:pt x="0" y="6"/>
                    </a:moveTo>
                    <a:lnTo>
                      <a:pt x="0" y="6"/>
                    </a:lnTo>
                    <a:lnTo>
                      <a:pt x="3" y="6"/>
                    </a:lnTo>
                    <a:lnTo>
                      <a:pt x="8" y="7"/>
                    </a:lnTo>
                    <a:lnTo>
                      <a:pt x="8" y="7"/>
                    </a:lnTo>
                    <a:lnTo>
                      <a:pt x="9" y="9"/>
                    </a:lnTo>
                    <a:lnTo>
                      <a:pt x="10" y="12"/>
                    </a:lnTo>
                    <a:lnTo>
                      <a:pt x="13" y="13"/>
                    </a:lnTo>
                    <a:lnTo>
                      <a:pt x="13" y="13"/>
                    </a:lnTo>
                    <a:lnTo>
                      <a:pt x="15" y="13"/>
                    </a:lnTo>
                    <a:lnTo>
                      <a:pt x="16" y="13"/>
                    </a:lnTo>
                    <a:lnTo>
                      <a:pt x="16" y="13"/>
                    </a:lnTo>
                    <a:lnTo>
                      <a:pt x="17" y="12"/>
                    </a:lnTo>
                    <a:lnTo>
                      <a:pt x="17" y="12"/>
                    </a:lnTo>
                    <a:lnTo>
                      <a:pt x="21" y="8"/>
                    </a:lnTo>
                    <a:lnTo>
                      <a:pt x="21" y="8"/>
                    </a:lnTo>
                    <a:lnTo>
                      <a:pt x="22" y="7"/>
                    </a:lnTo>
                    <a:lnTo>
                      <a:pt x="22" y="5"/>
                    </a:lnTo>
                    <a:lnTo>
                      <a:pt x="22" y="3"/>
                    </a:lnTo>
                    <a:lnTo>
                      <a:pt x="22" y="3"/>
                    </a:lnTo>
                    <a:lnTo>
                      <a:pt x="19" y="3"/>
                    </a:lnTo>
                    <a:lnTo>
                      <a:pt x="19" y="3"/>
                    </a:lnTo>
                    <a:lnTo>
                      <a:pt x="17" y="0"/>
                    </a:lnTo>
                    <a:lnTo>
                      <a:pt x="17" y="0"/>
                    </a:lnTo>
                    <a:lnTo>
                      <a:pt x="14" y="0"/>
                    </a:lnTo>
                    <a:lnTo>
                      <a:pt x="14" y="0"/>
                    </a:lnTo>
                    <a:lnTo>
                      <a:pt x="13" y="0"/>
                    </a:lnTo>
                    <a:lnTo>
                      <a:pt x="13" y="0"/>
                    </a:lnTo>
                    <a:lnTo>
                      <a:pt x="11" y="0"/>
                    </a:lnTo>
                    <a:lnTo>
                      <a:pt x="11" y="0"/>
                    </a:lnTo>
                    <a:lnTo>
                      <a:pt x="9" y="0"/>
                    </a:lnTo>
                    <a:lnTo>
                      <a:pt x="5" y="0"/>
                    </a:lnTo>
                    <a:lnTo>
                      <a:pt x="5" y="0"/>
                    </a:lnTo>
                    <a:lnTo>
                      <a:pt x="2" y="4"/>
                    </a:lnTo>
                    <a:lnTo>
                      <a:pt x="0" y="6"/>
                    </a:lnTo>
                    <a:lnTo>
                      <a:pt x="0" y="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5" name="Freeform 123"/>
              <p:cNvSpPr>
                <a:spLocks/>
              </p:cNvSpPr>
              <p:nvPr/>
            </p:nvSpPr>
            <p:spPr bwMode="auto">
              <a:xfrm>
                <a:off x="7397751" y="3217861"/>
                <a:ext cx="80963" cy="69850"/>
              </a:xfrm>
              <a:custGeom>
                <a:avLst/>
                <a:gdLst>
                  <a:gd name="T0" fmla="*/ 2 w 51"/>
                  <a:gd name="T1" fmla="*/ 16 h 44"/>
                  <a:gd name="T2" fmla="*/ 2 w 51"/>
                  <a:gd name="T3" fmla="*/ 21 h 44"/>
                  <a:gd name="T4" fmla="*/ 6 w 51"/>
                  <a:gd name="T5" fmla="*/ 24 h 44"/>
                  <a:gd name="T6" fmla="*/ 10 w 51"/>
                  <a:gd name="T7" fmla="*/ 28 h 44"/>
                  <a:gd name="T8" fmla="*/ 13 w 51"/>
                  <a:gd name="T9" fmla="*/ 27 h 44"/>
                  <a:gd name="T10" fmla="*/ 14 w 51"/>
                  <a:gd name="T11" fmla="*/ 28 h 44"/>
                  <a:gd name="T12" fmla="*/ 12 w 51"/>
                  <a:gd name="T13" fmla="*/ 29 h 44"/>
                  <a:gd name="T14" fmla="*/ 16 w 51"/>
                  <a:gd name="T15" fmla="*/ 29 h 44"/>
                  <a:gd name="T16" fmla="*/ 20 w 51"/>
                  <a:gd name="T17" fmla="*/ 33 h 44"/>
                  <a:gd name="T18" fmla="*/ 21 w 51"/>
                  <a:gd name="T19" fmla="*/ 34 h 44"/>
                  <a:gd name="T20" fmla="*/ 24 w 51"/>
                  <a:gd name="T21" fmla="*/ 33 h 44"/>
                  <a:gd name="T22" fmla="*/ 24 w 51"/>
                  <a:gd name="T23" fmla="*/ 36 h 44"/>
                  <a:gd name="T24" fmla="*/ 26 w 51"/>
                  <a:gd name="T25" fmla="*/ 39 h 44"/>
                  <a:gd name="T26" fmla="*/ 27 w 51"/>
                  <a:gd name="T27" fmla="*/ 41 h 44"/>
                  <a:gd name="T28" fmla="*/ 29 w 51"/>
                  <a:gd name="T29" fmla="*/ 42 h 44"/>
                  <a:gd name="T30" fmla="*/ 31 w 51"/>
                  <a:gd name="T31" fmla="*/ 43 h 44"/>
                  <a:gd name="T32" fmla="*/ 34 w 51"/>
                  <a:gd name="T33" fmla="*/ 44 h 44"/>
                  <a:gd name="T34" fmla="*/ 36 w 51"/>
                  <a:gd name="T35" fmla="*/ 41 h 44"/>
                  <a:gd name="T36" fmla="*/ 34 w 51"/>
                  <a:gd name="T37" fmla="*/ 37 h 44"/>
                  <a:gd name="T38" fmla="*/ 35 w 51"/>
                  <a:gd name="T39" fmla="*/ 36 h 44"/>
                  <a:gd name="T40" fmla="*/ 39 w 51"/>
                  <a:gd name="T41" fmla="*/ 37 h 44"/>
                  <a:gd name="T42" fmla="*/ 45 w 51"/>
                  <a:gd name="T43" fmla="*/ 35 h 44"/>
                  <a:gd name="T44" fmla="*/ 49 w 51"/>
                  <a:gd name="T45" fmla="*/ 34 h 44"/>
                  <a:gd name="T46" fmla="*/ 47 w 51"/>
                  <a:gd name="T47" fmla="*/ 32 h 44"/>
                  <a:gd name="T48" fmla="*/ 49 w 51"/>
                  <a:gd name="T49" fmla="*/ 32 h 44"/>
                  <a:gd name="T50" fmla="*/ 49 w 51"/>
                  <a:gd name="T51" fmla="*/ 27 h 44"/>
                  <a:gd name="T52" fmla="*/ 51 w 51"/>
                  <a:gd name="T53" fmla="*/ 26 h 44"/>
                  <a:gd name="T54" fmla="*/ 51 w 51"/>
                  <a:gd name="T55" fmla="*/ 21 h 44"/>
                  <a:gd name="T56" fmla="*/ 49 w 51"/>
                  <a:gd name="T57" fmla="*/ 19 h 44"/>
                  <a:gd name="T58" fmla="*/ 46 w 51"/>
                  <a:gd name="T59" fmla="*/ 23 h 44"/>
                  <a:gd name="T60" fmla="*/ 45 w 51"/>
                  <a:gd name="T61" fmla="*/ 20 h 44"/>
                  <a:gd name="T62" fmla="*/ 44 w 51"/>
                  <a:gd name="T63" fmla="*/ 18 h 44"/>
                  <a:gd name="T64" fmla="*/ 43 w 51"/>
                  <a:gd name="T65" fmla="*/ 17 h 44"/>
                  <a:gd name="T66" fmla="*/ 39 w 51"/>
                  <a:gd name="T67" fmla="*/ 16 h 44"/>
                  <a:gd name="T68" fmla="*/ 34 w 51"/>
                  <a:gd name="T69" fmla="*/ 17 h 44"/>
                  <a:gd name="T70" fmla="*/ 36 w 51"/>
                  <a:gd name="T71" fmla="*/ 13 h 44"/>
                  <a:gd name="T72" fmla="*/ 41 w 51"/>
                  <a:gd name="T73" fmla="*/ 11 h 44"/>
                  <a:gd name="T74" fmla="*/ 43 w 51"/>
                  <a:gd name="T75" fmla="*/ 9 h 44"/>
                  <a:gd name="T76" fmla="*/ 43 w 51"/>
                  <a:gd name="T77" fmla="*/ 8 h 44"/>
                  <a:gd name="T78" fmla="*/ 45 w 51"/>
                  <a:gd name="T79" fmla="*/ 7 h 44"/>
                  <a:gd name="T80" fmla="*/ 46 w 51"/>
                  <a:gd name="T81" fmla="*/ 4 h 44"/>
                  <a:gd name="T82" fmla="*/ 43 w 51"/>
                  <a:gd name="T83" fmla="*/ 2 h 44"/>
                  <a:gd name="T84" fmla="*/ 38 w 51"/>
                  <a:gd name="T85" fmla="*/ 3 h 44"/>
                  <a:gd name="T86" fmla="*/ 34 w 51"/>
                  <a:gd name="T87" fmla="*/ 4 h 44"/>
                  <a:gd name="T88" fmla="*/ 29 w 51"/>
                  <a:gd name="T89" fmla="*/ 4 h 44"/>
                  <a:gd name="T90" fmla="*/ 20 w 51"/>
                  <a:gd name="T91" fmla="*/ 0 h 44"/>
                  <a:gd name="T92" fmla="*/ 22 w 51"/>
                  <a:gd name="T93" fmla="*/ 3 h 44"/>
                  <a:gd name="T94" fmla="*/ 21 w 51"/>
                  <a:gd name="T95" fmla="*/ 3 h 44"/>
                  <a:gd name="T96" fmla="*/ 19 w 51"/>
                  <a:gd name="T97" fmla="*/ 2 h 44"/>
                  <a:gd name="T98" fmla="*/ 14 w 51"/>
                  <a:gd name="T99" fmla="*/ 1 h 44"/>
                  <a:gd name="T100" fmla="*/ 14 w 51"/>
                  <a:gd name="T101" fmla="*/ 3 h 44"/>
                  <a:gd name="T102" fmla="*/ 20 w 51"/>
                  <a:gd name="T103" fmla="*/ 8 h 44"/>
                  <a:gd name="T104" fmla="*/ 16 w 51"/>
                  <a:gd name="T105" fmla="*/ 7 h 44"/>
                  <a:gd name="T106" fmla="*/ 12 w 51"/>
                  <a:gd name="T107" fmla="*/ 8 h 44"/>
                  <a:gd name="T108" fmla="*/ 10 w 51"/>
                  <a:gd name="T109" fmla="*/ 10 h 44"/>
                  <a:gd name="T110" fmla="*/ 15 w 51"/>
                  <a:gd name="T111" fmla="*/ 12 h 44"/>
                  <a:gd name="T112" fmla="*/ 22 w 51"/>
                  <a:gd name="T113" fmla="*/ 11 h 44"/>
                  <a:gd name="T114" fmla="*/ 20 w 51"/>
                  <a:gd name="T115" fmla="*/ 15 h 44"/>
                  <a:gd name="T116" fmla="*/ 22 w 51"/>
                  <a:gd name="T117" fmla="*/ 17 h 44"/>
                  <a:gd name="T118" fmla="*/ 20 w 51"/>
                  <a:gd name="T119" fmla="*/ 20 h 44"/>
                  <a:gd name="T120" fmla="*/ 16 w 51"/>
                  <a:gd name="T121" fmla="*/ 21 h 44"/>
                  <a:gd name="T122" fmla="*/ 11 w 51"/>
                  <a:gd name="T123" fmla="*/ 19 h 44"/>
                  <a:gd name="T124" fmla="*/ 3 w 51"/>
                  <a:gd name="T125"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44">
                    <a:moveTo>
                      <a:pt x="3" y="16"/>
                    </a:moveTo>
                    <a:lnTo>
                      <a:pt x="3" y="16"/>
                    </a:lnTo>
                    <a:lnTo>
                      <a:pt x="2" y="16"/>
                    </a:lnTo>
                    <a:lnTo>
                      <a:pt x="0" y="18"/>
                    </a:lnTo>
                    <a:lnTo>
                      <a:pt x="0" y="20"/>
                    </a:lnTo>
                    <a:lnTo>
                      <a:pt x="2" y="21"/>
                    </a:lnTo>
                    <a:lnTo>
                      <a:pt x="2" y="21"/>
                    </a:lnTo>
                    <a:lnTo>
                      <a:pt x="6" y="24"/>
                    </a:lnTo>
                    <a:lnTo>
                      <a:pt x="6" y="24"/>
                    </a:lnTo>
                    <a:lnTo>
                      <a:pt x="8" y="26"/>
                    </a:lnTo>
                    <a:lnTo>
                      <a:pt x="8" y="26"/>
                    </a:lnTo>
                    <a:lnTo>
                      <a:pt x="10" y="28"/>
                    </a:lnTo>
                    <a:lnTo>
                      <a:pt x="10" y="28"/>
                    </a:lnTo>
                    <a:lnTo>
                      <a:pt x="11" y="28"/>
                    </a:lnTo>
                    <a:lnTo>
                      <a:pt x="13" y="27"/>
                    </a:lnTo>
                    <a:lnTo>
                      <a:pt x="13" y="27"/>
                    </a:lnTo>
                    <a:lnTo>
                      <a:pt x="13" y="27"/>
                    </a:lnTo>
                    <a:lnTo>
                      <a:pt x="14" y="28"/>
                    </a:lnTo>
                    <a:lnTo>
                      <a:pt x="14" y="28"/>
                    </a:lnTo>
                    <a:lnTo>
                      <a:pt x="14" y="28"/>
                    </a:lnTo>
                    <a:lnTo>
                      <a:pt x="12" y="29"/>
                    </a:lnTo>
                    <a:lnTo>
                      <a:pt x="13" y="29"/>
                    </a:lnTo>
                    <a:lnTo>
                      <a:pt x="13" y="29"/>
                    </a:lnTo>
                    <a:lnTo>
                      <a:pt x="16" y="29"/>
                    </a:lnTo>
                    <a:lnTo>
                      <a:pt x="19" y="29"/>
                    </a:lnTo>
                    <a:lnTo>
                      <a:pt x="19" y="29"/>
                    </a:lnTo>
                    <a:lnTo>
                      <a:pt x="20" y="33"/>
                    </a:lnTo>
                    <a:lnTo>
                      <a:pt x="20" y="33"/>
                    </a:lnTo>
                    <a:lnTo>
                      <a:pt x="21" y="34"/>
                    </a:lnTo>
                    <a:lnTo>
                      <a:pt x="21" y="34"/>
                    </a:lnTo>
                    <a:lnTo>
                      <a:pt x="23" y="36"/>
                    </a:lnTo>
                    <a:lnTo>
                      <a:pt x="23" y="36"/>
                    </a:lnTo>
                    <a:lnTo>
                      <a:pt x="24" y="33"/>
                    </a:lnTo>
                    <a:lnTo>
                      <a:pt x="24" y="33"/>
                    </a:lnTo>
                    <a:lnTo>
                      <a:pt x="24" y="36"/>
                    </a:lnTo>
                    <a:lnTo>
                      <a:pt x="24" y="36"/>
                    </a:lnTo>
                    <a:lnTo>
                      <a:pt x="24" y="37"/>
                    </a:lnTo>
                    <a:lnTo>
                      <a:pt x="26" y="39"/>
                    </a:lnTo>
                    <a:lnTo>
                      <a:pt x="26" y="39"/>
                    </a:lnTo>
                    <a:lnTo>
                      <a:pt x="28" y="41"/>
                    </a:lnTo>
                    <a:lnTo>
                      <a:pt x="28" y="41"/>
                    </a:lnTo>
                    <a:lnTo>
                      <a:pt x="27" y="41"/>
                    </a:lnTo>
                    <a:lnTo>
                      <a:pt x="28" y="41"/>
                    </a:lnTo>
                    <a:lnTo>
                      <a:pt x="28" y="41"/>
                    </a:lnTo>
                    <a:lnTo>
                      <a:pt x="29" y="42"/>
                    </a:lnTo>
                    <a:lnTo>
                      <a:pt x="29" y="42"/>
                    </a:lnTo>
                    <a:lnTo>
                      <a:pt x="29" y="43"/>
                    </a:lnTo>
                    <a:lnTo>
                      <a:pt x="31" y="43"/>
                    </a:lnTo>
                    <a:lnTo>
                      <a:pt x="31" y="43"/>
                    </a:lnTo>
                    <a:lnTo>
                      <a:pt x="32" y="44"/>
                    </a:lnTo>
                    <a:lnTo>
                      <a:pt x="34" y="44"/>
                    </a:lnTo>
                    <a:lnTo>
                      <a:pt x="35" y="43"/>
                    </a:lnTo>
                    <a:lnTo>
                      <a:pt x="35" y="43"/>
                    </a:lnTo>
                    <a:lnTo>
                      <a:pt x="36" y="41"/>
                    </a:lnTo>
                    <a:lnTo>
                      <a:pt x="36" y="39"/>
                    </a:lnTo>
                    <a:lnTo>
                      <a:pt x="36" y="39"/>
                    </a:lnTo>
                    <a:lnTo>
                      <a:pt x="34" y="37"/>
                    </a:lnTo>
                    <a:lnTo>
                      <a:pt x="34" y="37"/>
                    </a:lnTo>
                    <a:lnTo>
                      <a:pt x="34" y="36"/>
                    </a:lnTo>
                    <a:lnTo>
                      <a:pt x="35" y="36"/>
                    </a:lnTo>
                    <a:lnTo>
                      <a:pt x="35" y="36"/>
                    </a:lnTo>
                    <a:lnTo>
                      <a:pt x="39" y="37"/>
                    </a:lnTo>
                    <a:lnTo>
                      <a:pt x="39" y="37"/>
                    </a:lnTo>
                    <a:lnTo>
                      <a:pt x="42" y="39"/>
                    </a:lnTo>
                    <a:lnTo>
                      <a:pt x="42" y="39"/>
                    </a:lnTo>
                    <a:lnTo>
                      <a:pt x="45" y="35"/>
                    </a:lnTo>
                    <a:lnTo>
                      <a:pt x="47" y="35"/>
                    </a:lnTo>
                    <a:lnTo>
                      <a:pt x="47" y="35"/>
                    </a:lnTo>
                    <a:lnTo>
                      <a:pt x="49" y="34"/>
                    </a:lnTo>
                    <a:lnTo>
                      <a:pt x="50" y="34"/>
                    </a:lnTo>
                    <a:lnTo>
                      <a:pt x="50" y="34"/>
                    </a:lnTo>
                    <a:lnTo>
                      <a:pt x="47" y="32"/>
                    </a:lnTo>
                    <a:lnTo>
                      <a:pt x="47" y="32"/>
                    </a:lnTo>
                    <a:lnTo>
                      <a:pt x="49" y="32"/>
                    </a:lnTo>
                    <a:lnTo>
                      <a:pt x="49" y="32"/>
                    </a:lnTo>
                    <a:lnTo>
                      <a:pt x="49" y="28"/>
                    </a:lnTo>
                    <a:lnTo>
                      <a:pt x="49" y="27"/>
                    </a:lnTo>
                    <a:lnTo>
                      <a:pt x="49" y="27"/>
                    </a:lnTo>
                    <a:lnTo>
                      <a:pt x="50" y="27"/>
                    </a:lnTo>
                    <a:lnTo>
                      <a:pt x="51" y="27"/>
                    </a:lnTo>
                    <a:lnTo>
                      <a:pt x="51" y="26"/>
                    </a:lnTo>
                    <a:lnTo>
                      <a:pt x="51" y="26"/>
                    </a:lnTo>
                    <a:lnTo>
                      <a:pt x="51" y="21"/>
                    </a:lnTo>
                    <a:lnTo>
                      <a:pt x="51" y="21"/>
                    </a:lnTo>
                    <a:lnTo>
                      <a:pt x="49" y="20"/>
                    </a:lnTo>
                    <a:lnTo>
                      <a:pt x="49" y="20"/>
                    </a:lnTo>
                    <a:lnTo>
                      <a:pt x="49" y="19"/>
                    </a:lnTo>
                    <a:lnTo>
                      <a:pt x="49" y="19"/>
                    </a:lnTo>
                    <a:lnTo>
                      <a:pt x="47" y="21"/>
                    </a:lnTo>
                    <a:lnTo>
                      <a:pt x="46" y="23"/>
                    </a:lnTo>
                    <a:lnTo>
                      <a:pt x="46" y="23"/>
                    </a:lnTo>
                    <a:lnTo>
                      <a:pt x="45" y="21"/>
                    </a:lnTo>
                    <a:lnTo>
                      <a:pt x="45" y="20"/>
                    </a:lnTo>
                    <a:lnTo>
                      <a:pt x="45" y="20"/>
                    </a:lnTo>
                    <a:lnTo>
                      <a:pt x="45" y="19"/>
                    </a:lnTo>
                    <a:lnTo>
                      <a:pt x="44" y="18"/>
                    </a:lnTo>
                    <a:lnTo>
                      <a:pt x="44" y="18"/>
                    </a:lnTo>
                    <a:lnTo>
                      <a:pt x="43" y="17"/>
                    </a:lnTo>
                    <a:lnTo>
                      <a:pt x="43" y="17"/>
                    </a:lnTo>
                    <a:lnTo>
                      <a:pt x="42" y="16"/>
                    </a:lnTo>
                    <a:lnTo>
                      <a:pt x="39" y="16"/>
                    </a:lnTo>
                    <a:lnTo>
                      <a:pt x="39" y="16"/>
                    </a:lnTo>
                    <a:lnTo>
                      <a:pt x="37" y="17"/>
                    </a:lnTo>
                    <a:lnTo>
                      <a:pt x="37" y="17"/>
                    </a:lnTo>
                    <a:lnTo>
                      <a:pt x="34" y="17"/>
                    </a:lnTo>
                    <a:lnTo>
                      <a:pt x="32" y="16"/>
                    </a:lnTo>
                    <a:lnTo>
                      <a:pt x="32" y="16"/>
                    </a:lnTo>
                    <a:lnTo>
                      <a:pt x="36" y="13"/>
                    </a:lnTo>
                    <a:lnTo>
                      <a:pt x="36" y="13"/>
                    </a:lnTo>
                    <a:lnTo>
                      <a:pt x="41" y="11"/>
                    </a:lnTo>
                    <a:lnTo>
                      <a:pt x="41" y="11"/>
                    </a:lnTo>
                    <a:lnTo>
                      <a:pt x="43" y="10"/>
                    </a:lnTo>
                    <a:lnTo>
                      <a:pt x="43" y="9"/>
                    </a:lnTo>
                    <a:lnTo>
                      <a:pt x="43" y="9"/>
                    </a:lnTo>
                    <a:lnTo>
                      <a:pt x="44" y="8"/>
                    </a:lnTo>
                    <a:lnTo>
                      <a:pt x="44" y="8"/>
                    </a:lnTo>
                    <a:lnTo>
                      <a:pt x="43" y="8"/>
                    </a:lnTo>
                    <a:lnTo>
                      <a:pt x="43" y="8"/>
                    </a:lnTo>
                    <a:lnTo>
                      <a:pt x="45" y="7"/>
                    </a:lnTo>
                    <a:lnTo>
                      <a:pt x="45" y="7"/>
                    </a:lnTo>
                    <a:lnTo>
                      <a:pt x="45" y="5"/>
                    </a:lnTo>
                    <a:lnTo>
                      <a:pt x="46" y="4"/>
                    </a:lnTo>
                    <a:lnTo>
                      <a:pt x="46" y="4"/>
                    </a:lnTo>
                    <a:lnTo>
                      <a:pt x="45" y="3"/>
                    </a:lnTo>
                    <a:lnTo>
                      <a:pt x="43" y="2"/>
                    </a:lnTo>
                    <a:lnTo>
                      <a:pt x="43" y="2"/>
                    </a:lnTo>
                    <a:lnTo>
                      <a:pt x="38" y="3"/>
                    </a:lnTo>
                    <a:lnTo>
                      <a:pt x="38" y="3"/>
                    </a:lnTo>
                    <a:lnTo>
                      <a:pt x="38" y="3"/>
                    </a:lnTo>
                    <a:lnTo>
                      <a:pt x="36" y="4"/>
                    </a:lnTo>
                    <a:lnTo>
                      <a:pt x="36" y="4"/>
                    </a:lnTo>
                    <a:lnTo>
                      <a:pt x="34" y="4"/>
                    </a:lnTo>
                    <a:lnTo>
                      <a:pt x="34" y="4"/>
                    </a:lnTo>
                    <a:lnTo>
                      <a:pt x="29" y="4"/>
                    </a:lnTo>
                    <a:lnTo>
                      <a:pt x="29" y="4"/>
                    </a:lnTo>
                    <a:lnTo>
                      <a:pt x="26" y="3"/>
                    </a:lnTo>
                    <a:lnTo>
                      <a:pt x="26" y="3"/>
                    </a:lnTo>
                    <a:lnTo>
                      <a:pt x="20" y="0"/>
                    </a:lnTo>
                    <a:lnTo>
                      <a:pt x="20" y="0"/>
                    </a:lnTo>
                    <a:lnTo>
                      <a:pt x="22" y="3"/>
                    </a:lnTo>
                    <a:lnTo>
                      <a:pt x="22" y="3"/>
                    </a:lnTo>
                    <a:lnTo>
                      <a:pt x="20" y="4"/>
                    </a:lnTo>
                    <a:lnTo>
                      <a:pt x="20" y="4"/>
                    </a:lnTo>
                    <a:lnTo>
                      <a:pt x="21" y="3"/>
                    </a:lnTo>
                    <a:lnTo>
                      <a:pt x="20" y="2"/>
                    </a:lnTo>
                    <a:lnTo>
                      <a:pt x="19" y="2"/>
                    </a:lnTo>
                    <a:lnTo>
                      <a:pt x="19" y="2"/>
                    </a:lnTo>
                    <a:lnTo>
                      <a:pt x="15" y="1"/>
                    </a:lnTo>
                    <a:lnTo>
                      <a:pt x="14" y="1"/>
                    </a:lnTo>
                    <a:lnTo>
                      <a:pt x="14" y="1"/>
                    </a:lnTo>
                    <a:lnTo>
                      <a:pt x="14" y="1"/>
                    </a:lnTo>
                    <a:lnTo>
                      <a:pt x="14" y="3"/>
                    </a:lnTo>
                    <a:lnTo>
                      <a:pt x="14" y="3"/>
                    </a:lnTo>
                    <a:lnTo>
                      <a:pt x="18" y="5"/>
                    </a:lnTo>
                    <a:lnTo>
                      <a:pt x="18" y="5"/>
                    </a:lnTo>
                    <a:lnTo>
                      <a:pt x="20" y="8"/>
                    </a:lnTo>
                    <a:lnTo>
                      <a:pt x="20" y="8"/>
                    </a:lnTo>
                    <a:lnTo>
                      <a:pt x="16" y="7"/>
                    </a:lnTo>
                    <a:lnTo>
                      <a:pt x="16" y="7"/>
                    </a:lnTo>
                    <a:lnTo>
                      <a:pt x="14" y="7"/>
                    </a:lnTo>
                    <a:lnTo>
                      <a:pt x="12" y="8"/>
                    </a:lnTo>
                    <a:lnTo>
                      <a:pt x="12" y="8"/>
                    </a:lnTo>
                    <a:lnTo>
                      <a:pt x="11" y="9"/>
                    </a:lnTo>
                    <a:lnTo>
                      <a:pt x="10" y="10"/>
                    </a:lnTo>
                    <a:lnTo>
                      <a:pt x="10" y="10"/>
                    </a:lnTo>
                    <a:lnTo>
                      <a:pt x="11" y="11"/>
                    </a:lnTo>
                    <a:lnTo>
                      <a:pt x="15" y="12"/>
                    </a:lnTo>
                    <a:lnTo>
                      <a:pt x="15" y="12"/>
                    </a:lnTo>
                    <a:lnTo>
                      <a:pt x="18" y="12"/>
                    </a:lnTo>
                    <a:lnTo>
                      <a:pt x="20" y="12"/>
                    </a:lnTo>
                    <a:lnTo>
                      <a:pt x="22" y="11"/>
                    </a:lnTo>
                    <a:lnTo>
                      <a:pt x="22" y="11"/>
                    </a:lnTo>
                    <a:lnTo>
                      <a:pt x="21" y="12"/>
                    </a:lnTo>
                    <a:lnTo>
                      <a:pt x="20" y="15"/>
                    </a:lnTo>
                    <a:lnTo>
                      <a:pt x="20" y="15"/>
                    </a:lnTo>
                    <a:lnTo>
                      <a:pt x="22" y="17"/>
                    </a:lnTo>
                    <a:lnTo>
                      <a:pt x="22" y="17"/>
                    </a:lnTo>
                    <a:lnTo>
                      <a:pt x="19" y="17"/>
                    </a:lnTo>
                    <a:lnTo>
                      <a:pt x="19" y="17"/>
                    </a:lnTo>
                    <a:lnTo>
                      <a:pt x="20" y="20"/>
                    </a:lnTo>
                    <a:lnTo>
                      <a:pt x="20" y="20"/>
                    </a:lnTo>
                    <a:lnTo>
                      <a:pt x="16" y="21"/>
                    </a:lnTo>
                    <a:lnTo>
                      <a:pt x="16" y="21"/>
                    </a:lnTo>
                    <a:lnTo>
                      <a:pt x="14" y="21"/>
                    </a:lnTo>
                    <a:lnTo>
                      <a:pt x="11" y="19"/>
                    </a:lnTo>
                    <a:lnTo>
                      <a:pt x="11" y="19"/>
                    </a:lnTo>
                    <a:lnTo>
                      <a:pt x="6" y="16"/>
                    </a:lnTo>
                    <a:lnTo>
                      <a:pt x="4" y="16"/>
                    </a:lnTo>
                    <a:lnTo>
                      <a:pt x="3" y="16"/>
                    </a:lnTo>
                    <a:lnTo>
                      <a:pt x="3" y="1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6" name="Freeform 124"/>
              <p:cNvSpPr>
                <a:spLocks/>
              </p:cNvSpPr>
              <p:nvPr/>
            </p:nvSpPr>
            <p:spPr bwMode="auto">
              <a:xfrm>
                <a:off x="7440613" y="3213099"/>
                <a:ext cx="22225" cy="9525"/>
              </a:xfrm>
              <a:custGeom>
                <a:avLst/>
                <a:gdLst>
                  <a:gd name="T0" fmla="*/ 1 w 14"/>
                  <a:gd name="T1" fmla="*/ 4 h 6"/>
                  <a:gd name="T2" fmla="*/ 1 w 14"/>
                  <a:gd name="T3" fmla="*/ 4 h 6"/>
                  <a:gd name="T4" fmla="*/ 5 w 14"/>
                  <a:gd name="T5" fmla="*/ 1 h 6"/>
                  <a:gd name="T6" fmla="*/ 5 w 14"/>
                  <a:gd name="T7" fmla="*/ 1 h 6"/>
                  <a:gd name="T8" fmla="*/ 12 w 14"/>
                  <a:gd name="T9" fmla="*/ 0 h 6"/>
                  <a:gd name="T10" fmla="*/ 12 w 14"/>
                  <a:gd name="T11" fmla="*/ 0 h 6"/>
                  <a:gd name="T12" fmla="*/ 14 w 14"/>
                  <a:gd name="T13" fmla="*/ 1 h 6"/>
                  <a:gd name="T14" fmla="*/ 14 w 14"/>
                  <a:gd name="T15" fmla="*/ 1 h 6"/>
                  <a:gd name="T16" fmla="*/ 14 w 14"/>
                  <a:gd name="T17" fmla="*/ 3 h 6"/>
                  <a:gd name="T18" fmla="*/ 14 w 14"/>
                  <a:gd name="T19" fmla="*/ 3 h 6"/>
                  <a:gd name="T20" fmla="*/ 10 w 14"/>
                  <a:gd name="T21" fmla="*/ 5 h 6"/>
                  <a:gd name="T22" fmla="*/ 10 w 14"/>
                  <a:gd name="T23" fmla="*/ 5 h 6"/>
                  <a:gd name="T24" fmla="*/ 4 w 14"/>
                  <a:gd name="T25" fmla="*/ 6 h 6"/>
                  <a:gd name="T26" fmla="*/ 4 w 14"/>
                  <a:gd name="T27" fmla="*/ 6 h 6"/>
                  <a:gd name="T28" fmla="*/ 0 w 14"/>
                  <a:gd name="T29" fmla="*/ 5 h 6"/>
                  <a:gd name="T30" fmla="*/ 0 w 14"/>
                  <a:gd name="T31" fmla="*/ 5 h 6"/>
                  <a:gd name="T32" fmla="*/ 1 w 14"/>
                  <a:gd name="T33" fmla="*/ 4 h 6"/>
                  <a:gd name="T34" fmla="*/ 1 w 14"/>
                  <a:gd name="T3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6">
                    <a:moveTo>
                      <a:pt x="1" y="4"/>
                    </a:moveTo>
                    <a:lnTo>
                      <a:pt x="1" y="4"/>
                    </a:lnTo>
                    <a:lnTo>
                      <a:pt x="5" y="1"/>
                    </a:lnTo>
                    <a:lnTo>
                      <a:pt x="5" y="1"/>
                    </a:lnTo>
                    <a:lnTo>
                      <a:pt x="12" y="0"/>
                    </a:lnTo>
                    <a:lnTo>
                      <a:pt x="12" y="0"/>
                    </a:lnTo>
                    <a:lnTo>
                      <a:pt x="14" y="1"/>
                    </a:lnTo>
                    <a:lnTo>
                      <a:pt x="14" y="1"/>
                    </a:lnTo>
                    <a:lnTo>
                      <a:pt x="14" y="3"/>
                    </a:lnTo>
                    <a:lnTo>
                      <a:pt x="14" y="3"/>
                    </a:lnTo>
                    <a:lnTo>
                      <a:pt x="10" y="5"/>
                    </a:lnTo>
                    <a:lnTo>
                      <a:pt x="10" y="5"/>
                    </a:lnTo>
                    <a:lnTo>
                      <a:pt x="4" y="6"/>
                    </a:lnTo>
                    <a:lnTo>
                      <a:pt x="4" y="6"/>
                    </a:lnTo>
                    <a:lnTo>
                      <a:pt x="0" y="5"/>
                    </a:lnTo>
                    <a:lnTo>
                      <a:pt x="0" y="5"/>
                    </a:lnTo>
                    <a:lnTo>
                      <a:pt x="1" y="4"/>
                    </a:lnTo>
                    <a:lnTo>
                      <a:pt x="1"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7" name="Freeform 125"/>
              <p:cNvSpPr>
                <a:spLocks/>
              </p:cNvSpPr>
              <p:nvPr/>
            </p:nvSpPr>
            <p:spPr bwMode="auto">
              <a:xfrm>
                <a:off x="7469188" y="3238499"/>
                <a:ext cx="6350" cy="6350"/>
              </a:xfrm>
              <a:custGeom>
                <a:avLst/>
                <a:gdLst>
                  <a:gd name="T0" fmla="*/ 0 w 4"/>
                  <a:gd name="T1" fmla="*/ 3 h 4"/>
                  <a:gd name="T2" fmla="*/ 0 w 4"/>
                  <a:gd name="T3" fmla="*/ 3 h 4"/>
                  <a:gd name="T4" fmla="*/ 2 w 4"/>
                  <a:gd name="T5" fmla="*/ 0 h 4"/>
                  <a:gd name="T6" fmla="*/ 2 w 4"/>
                  <a:gd name="T7" fmla="*/ 0 h 4"/>
                  <a:gd name="T8" fmla="*/ 4 w 4"/>
                  <a:gd name="T9" fmla="*/ 2 h 4"/>
                  <a:gd name="T10" fmla="*/ 4 w 4"/>
                  <a:gd name="T11" fmla="*/ 2 h 4"/>
                  <a:gd name="T12" fmla="*/ 2 w 4"/>
                  <a:gd name="T13" fmla="*/ 4 h 4"/>
                  <a:gd name="T14" fmla="*/ 2 w 4"/>
                  <a:gd name="T15" fmla="*/ 4 h 4"/>
                  <a:gd name="T16" fmla="*/ 2 w 4"/>
                  <a:gd name="T17" fmla="*/ 4 h 4"/>
                  <a:gd name="T18" fmla="*/ 2 w 4"/>
                  <a:gd name="T19" fmla="*/ 4 h 4"/>
                  <a:gd name="T20" fmla="*/ 0 w 4"/>
                  <a:gd name="T21" fmla="*/ 3 h 4"/>
                  <a:gd name="T22" fmla="*/ 0 w 4"/>
                  <a:gd name="T2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0" y="3"/>
                    </a:moveTo>
                    <a:lnTo>
                      <a:pt x="0" y="3"/>
                    </a:lnTo>
                    <a:lnTo>
                      <a:pt x="2" y="0"/>
                    </a:lnTo>
                    <a:lnTo>
                      <a:pt x="2" y="0"/>
                    </a:lnTo>
                    <a:lnTo>
                      <a:pt x="4" y="2"/>
                    </a:lnTo>
                    <a:lnTo>
                      <a:pt x="4" y="2"/>
                    </a:lnTo>
                    <a:lnTo>
                      <a:pt x="2" y="4"/>
                    </a:lnTo>
                    <a:lnTo>
                      <a:pt x="2" y="4"/>
                    </a:lnTo>
                    <a:lnTo>
                      <a:pt x="2" y="4"/>
                    </a:lnTo>
                    <a:lnTo>
                      <a:pt x="2" y="4"/>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8" name="Freeform 126"/>
              <p:cNvSpPr>
                <a:spLocks/>
              </p:cNvSpPr>
              <p:nvPr/>
            </p:nvSpPr>
            <p:spPr bwMode="auto">
              <a:xfrm>
                <a:off x="7485063" y="3213099"/>
                <a:ext cx="68263" cy="58738"/>
              </a:xfrm>
              <a:custGeom>
                <a:avLst/>
                <a:gdLst>
                  <a:gd name="T0" fmla="*/ 5 w 43"/>
                  <a:gd name="T1" fmla="*/ 1 h 37"/>
                  <a:gd name="T2" fmla="*/ 13 w 43"/>
                  <a:gd name="T3" fmla="*/ 1 h 37"/>
                  <a:gd name="T4" fmla="*/ 20 w 43"/>
                  <a:gd name="T5" fmla="*/ 0 h 37"/>
                  <a:gd name="T6" fmla="*/ 26 w 43"/>
                  <a:gd name="T7" fmla="*/ 0 h 37"/>
                  <a:gd name="T8" fmla="*/ 28 w 43"/>
                  <a:gd name="T9" fmla="*/ 3 h 37"/>
                  <a:gd name="T10" fmla="*/ 30 w 43"/>
                  <a:gd name="T11" fmla="*/ 4 h 37"/>
                  <a:gd name="T12" fmla="*/ 38 w 43"/>
                  <a:gd name="T13" fmla="*/ 3 h 37"/>
                  <a:gd name="T14" fmla="*/ 39 w 43"/>
                  <a:gd name="T15" fmla="*/ 5 h 37"/>
                  <a:gd name="T16" fmla="*/ 43 w 43"/>
                  <a:gd name="T17" fmla="*/ 5 h 37"/>
                  <a:gd name="T18" fmla="*/ 39 w 43"/>
                  <a:gd name="T19" fmla="*/ 10 h 37"/>
                  <a:gd name="T20" fmla="*/ 38 w 43"/>
                  <a:gd name="T21" fmla="*/ 11 h 37"/>
                  <a:gd name="T22" fmla="*/ 38 w 43"/>
                  <a:gd name="T23" fmla="*/ 12 h 37"/>
                  <a:gd name="T24" fmla="*/ 34 w 43"/>
                  <a:gd name="T25" fmla="*/ 16 h 37"/>
                  <a:gd name="T26" fmla="*/ 34 w 43"/>
                  <a:gd name="T27" fmla="*/ 19 h 37"/>
                  <a:gd name="T28" fmla="*/ 31 w 43"/>
                  <a:gd name="T29" fmla="*/ 23 h 37"/>
                  <a:gd name="T30" fmla="*/ 29 w 43"/>
                  <a:gd name="T31" fmla="*/ 23 h 37"/>
                  <a:gd name="T32" fmla="*/ 23 w 43"/>
                  <a:gd name="T33" fmla="*/ 24 h 37"/>
                  <a:gd name="T34" fmla="*/ 20 w 43"/>
                  <a:gd name="T35" fmla="*/ 23 h 37"/>
                  <a:gd name="T36" fmla="*/ 12 w 43"/>
                  <a:gd name="T37" fmla="*/ 23 h 37"/>
                  <a:gd name="T38" fmla="*/ 14 w 43"/>
                  <a:gd name="T39" fmla="*/ 24 h 37"/>
                  <a:gd name="T40" fmla="*/ 14 w 43"/>
                  <a:gd name="T41" fmla="*/ 24 h 37"/>
                  <a:gd name="T42" fmla="*/ 16 w 43"/>
                  <a:gd name="T43" fmla="*/ 26 h 37"/>
                  <a:gd name="T44" fmla="*/ 19 w 43"/>
                  <a:gd name="T45" fmla="*/ 30 h 37"/>
                  <a:gd name="T46" fmla="*/ 15 w 43"/>
                  <a:gd name="T47" fmla="*/ 31 h 37"/>
                  <a:gd name="T48" fmla="*/ 14 w 43"/>
                  <a:gd name="T49" fmla="*/ 34 h 37"/>
                  <a:gd name="T50" fmla="*/ 13 w 43"/>
                  <a:gd name="T51" fmla="*/ 36 h 37"/>
                  <a:gd name="T52" fmla="*/ 12 w 43"/>
                  <a:gd name="T53" fmla="*/ 36 h 37"/>
                  <a:gd name="T54" fmla="*/ 6 w 43"/>
                  <a:gd name="T55" fmla="*/ 37 h 37"/>
                  <a:gd name="T56" fmla="*/ 6 w 43"/>
                  <a:gd name="T57" fmla="*/ 37 h 37"/>
                  <a:gd name="T58" fmla="*/ 5 w 43"/>
                  <a:gd name="T59" fmla="*/ 30 h 37"/>
                  <a:gd name="T60" fmla="*/ 5 w 43"/>
                  <a:gd name="T61" fmla="*/ 28 h 37"/>
                  <a:gd name="T62" fmla="*/ 5 w 43"/>
                  <a:gd name="T63" fmla="*/ 26 h 37"/>
                  <a:gd name="T64" fmla="*/ 4 w 43"/>
                  <a:gd name="T65" fmla="*/ 24 h 37"/>
                  <a:gd name="T66" fmla="*/ 3 w 43"/>
                  <a:gd name="T67" fmla="*/ 23 h 37"/>
                  <a:gd name="T68" fmla="*/ 2 w 43"/>
                  <a:gd name="T69" fmla="*/ 20 h 37"/>
                  <a:gd name="T70" fmla="*/ 0 w 43"/>
                  <a:gd name="T71" fmla="*/ 13 h 37"/>
                  <a:gd name="T72" fmla="*/ 2 w 43"/>
                  <a:gd name="T73" fmla="*/ 7 h 37"/>
                  <a:gd name="T74" fmla="*/ 12 w 43"/>
                  <a:gd name="T75" fmla="*/ 7 h 37"/>
                  <a:gd name="T76" fmla="*/ 6 w 43"/>
                  <a:gd name="T77" fmla="*/ 6 h 37"/>
                  <a:gd name="T78" fmla="*/ 4 w 43"/>
                  <a:gd name="T79" fmla="*/ 4 h 37"/>
                  <a:gd name="T80" fmla="*/ 3 w 43"/>
                  <a:gd name="T81" fmla="*/ 3 h 37"/>
                  <a:gd name="T82" fmla="*/ 5 w 43"/>
                  <a:gd name="T8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37">
                    <a:moveTo>
                      <a:pt x="5" y="1"/>
                    </a:moveTo>
                    <a:lnTo>
                      <a:pt x="5" y="1"/>
                    </a:lnTo>
                    <a:lnTo>
                      <a:pt x="13" y="1"/>
                    </a:lnTo>
                    <a:lnTo>
                      <a:pt x="13" y="1"/>
                    </a:lnTo>
                    <a:lnTo>
                      <a:pt x="20" y="0"/>
                    </a:lnTo>
                    <a:lnTo>
                      <a:pt x="20" y="0"/>
                    </a:lnTo>
                    <a:lnTo>
                      <a:pt x="26" y="0"/>
                    </a:lnTo>
                    <a:lnTo>
                      <a:pt x="26" y="0"/>
                    </a:lnTo>
                    <a:lnTo>
                      <a:pt x="28" y="3"/>
                    </a:lnTo>
                    <a:lnTo>
                      <a:pt x="28" y="3"/>
                    </a:lnTo>
                    <a:lnTo>
                      <a:pt x="30" y="4"/>
                    </a:lnTo>
                    <a:lnTo>
                      <a:pt x="30" y="4"/>
                    </a:lnTo>
                    <a:lnTo>
                      <a:pt x="35" y="3"/>
                    </a:lnTo>
                    <a:lnTo>
                      <a:pt x="38" y="3"/>
                    </a:lnTo>
                    <a:lnTo>
                      <a:pt x="38" y="3"/>
                    </a:lnTo>
                    <a:lnTo>
                      <a:pt x="39" y="5"/>
                    </a:lnTo>
                    <a:lnTo>
                      <a:pt x="39" y="5"/>
                    </a:lnTo>
                    <a:lnTo>
                      <a:pt x="43" y="5"/>
                    </a:lnTo>
                    <a:lnTo>
                      <a:pt x="43" y="5"/>
                    </a:lnTo>
                    <a:lnTo>
                      <a:pt x="39" y="10"/>
                    </a:lnTo>
                    <a:lnTo>
                      <a:pt x="39" y="10"/>
                    </a:lnTo>
                    <a:lnTo>
                      <a:pt x="38" y="11"/>
                    </a:lnTo>
                    <a:lnTo>
                      <a:pt x="38" y="12"/>
                    </a:lnTo>
                    <a:lnTo>
                      <a:pt x="38" y="12"/>
                    </a:lnTo>
                    <a:lnTo>
                      <a:pt x="34" y="16"/>
                    </a:lnTo>
                    <a:lnTo>
                      <a:pt x="34" y="16"/>
                    </a:lnTo>
                    <a:lnTo>
                      <a:pt x="34" y="19"/>
                    </a:lnTo>
                    <a:lnTo>
                      <a:pt x="34" y="19"/>
                    </a:lnTo>
                    <a:lnTo>
                      <a:pt x="33" y="21"/>
                    </a:lnTo>
                    <a:lnTo>
                      <a:pt x="31" y="23"/>
                    </a:lnTo>
                    <a:lnTo>
                      <a:pt x="29" y="23"/>
                    </a:lnTo>
                    <a:lnTo>
                      <a:pt x="29" y="23"/>
                    </a:lnTo>
                    <a:lnTo>
                      <a:pt x="26" y="24"/>
                    </a:lnTo>
                    <a:lnTo>
                      <a:pt x="23" y="24"/>
                    </a:lnTo>
                    <a:lnTo>
                      <a:pt x="23" y="24"/>
                    </a:lnTo>
                    <a:lnTo>
                      <a:pt x="20" y="23"/>
                    </a:lnTo>
                    <a:lnTo>
                      <a:pt x="20" y="23"/>
                    </a:lnTo>
                    <a:lnTo>
                      <a:pt x="12" y="23"/>
                    </a:lnTo>
                    <a:lnTo>
                      <a:pt x="12" y="23"/>
                    </a:lnTo>
                    <a:lnTo>
                      <a:pt x="14" y="24"/>
                    </a:lnTo>
                    <a:lnTo>
                      <a:pt x="14" y="24"/>
                    </a:lnTo>
                    <a:lnTo>
                      <a:pt x="14" y="24"/>
                    </a:lnTo>
                    <a:lnTo>
                      <a:pt x="16" y="26"/>
                    </a:lnTo>
                    <a:lnTo>
                      <a:pt x="16" y="26"/>
                    </a:lnTo>
                    <a:lnTo>
                      <a:pt x="19" y="30"/>
                    </a:lnTo>
                    <a:lnTo>
                      <a:pt x="19" y="30"/>
                    </a:lnTo>
                    <a:lnTo>
                      <a:pt x="15" y="31"/>
                    </a:lnTo>
                    <a:lnTo>
                      <a:pt x="15" y="31"/>
                    </a:lnTo>
                    <a:lnTo>
                      <a:pt x="14" y="34"/>
                    </a:lnTo>
                    <a:lnTo>
                      <a:pt x="14" y="34"/>
                    </a:lnTo>
                    <a:lnTo>
                      <a:pt x="14" y="35"/>
                    </a:lnTo>
                    <a:lnTo>
                      <a:pt x="13" y="36"/>
                    </a:lnTo>
                    <a:lnTo>
                      <a:pt x="12" y="36"/>
                    </a:lnTo>
                    <a:lnTo>
                      <a:pt x="12" y="36"/>
                    </a:lnTo>
                    <a:lnTo>
                      <a:pt x="8" y="37"/>
                    </a:lnTo>
                    <a:lnTo>
                      <a:pt x="6" y="37"/>
                    </a:lnTo>
                    <a:lnTo>
                      <a:pt x="6" y="37"/>
                    </a:lnTo>
                    <a:lnTo>
                      <a:pt x="6" y="37"/>
                    </a:lnTo>
                    <a:lnTo>
                      <a:pt x="5" y="34"/>
                    </a:lnTo>
                    <a:lnTo>
                      <a:pt x="5" y="30"/>
                    </a:lnTo>
                    <a:lnTo>
                      <a:pt x="5" y="30"/>
                    </a:lnTo>
                    <a:lnTo>
                      <a:pt x="5" y="28"/>
                    </a:lnTo>
                    <a:lnTo>
                      <a:pt x="5" y="26"/>
                    </a:lnTo>
                    <a:lnTo>
                      <a:pt x="5" y="26"/>
                    </a:lnTo>
                    <a:lnTo>
                      <a:pt x="4" y="24"/>
                    </a:lnTo>
                    <a:lnTo>
                      <a:pt x="4" y="24"/>
                    </a:lnTo>
                    <a:lnTo>
                      <a:pt x="4" y="24"/>
                    </a:lnTo>
                    <a:lnTo>
                      <a:pt x="3" y="23"/>
                    </a:lnTo>
                    <a:lnTo>
                      <a:pt x="2" y="20"/>
                    </a:lnTo>
                    <a:lnTo>
                      <a:pt x="2" y="20"/>
                    </a:lnTo>
                    <a:lnTo>
                      <a:pt x="0" y="15"/>
                    </a:lnTo>
                    <a:lnTo>
                      <a:pt x="0" y="13"/>
                    </a:lnTo>
                    <a:lnTo>
                      <a:pt x="0" y="13"/>
                    </a:lnTo>
                    <a:lnTo>
                      <a:pt x="2" y="7"/>
                    </a:lnTo>
                    <a:lnTo>
                      <a:pt x="2" y="7"/>
                    </a:lnTo>
                    <a:lnTo>
                      <a:pt x="12" y="7"/>
                    </a:lnTo>
                    <a:lnTo>
                      <a:pt x="12" y="7"/>
                    </a:lnTo>
                    <a:lnTo>
                      <a:pt x="6" y="6"/>
                    </a:lnTo>
                    <a:lnTo>
                      <a:pt x="6" y="6"/>
                    </a:lnTo>
                    <a:lnTo>
                      <a:pt x="4" y="4"/>
                    </a:lnTo>
                    <a:lnTo>
                      <a:pt x="3" y="3"/>
                    </a:lnTo>
                    <a:lnTo>
                      <a:pt x="3" y="3"/>
                    </a:lnTo>
                    <a:lnTo>
                      <a:pt x="5" y="1"/>
                    </a:lnTo>
                    <a:lnTo>
                      <a:pt x="5"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9" name="Freeform 127"/>
              <p:cNvSpPr>
                <a:spLocks/>
              </p:cNvSpPr>
              <p:nvPr/>
            </p:nvSpPr>
            <p:spPr bwMode="auto">
              <a:xfrm>
                <a:off x="7670801" y="3224211"/>
                <a:ext cx="58738" cy="26988"/>
              </a:xfrm>
              <a:custGeom>
                <a:avLst/>
                <a:gdLst>
                  <a:gd name="T0" fmla="*/ 0 w 37"/>
                  <a:gd name="T1" fmla="*/ 0 h 17"/>
                  <a:gd name="T2" fmla="*/ 0 w 37"/>
                  <a:gd name="T3" fmla="*/ 0 h 17"/>
                  <a:gd name="T4" fmla="*/ 1 w 37"/>
                  <a:gd name="T5" fmla="*/ 7 h 17"/>
                  <a:gd name="T6" fmla="*/ 1 w 37"/>
                  <a:gd name="T7" fmla="*/ 7 h 17"/>
                  <a:gd name="T8" fmla="*/ 3 w 37"/>
                  <a:gd name="T9" fmla="*/ 7 h 17"/>
                  <a:gd name="T10" fmla="*/ 5 w 37"/>
                  <a:gd name="T11" fmla="*/ 8 h 17"/>
                  <a:gd name="T12" fmla="*/ 5 w 37"/>
                  <a:gd name="T13" fmla="*/ 8 h 17"/>
                  <a:gd name="T14" fmla="*/ 7 w 37"/>
                  <a:gd name="T15" fmla="*/ 15 h 17"/>
                  <a:gd name="T16" fmla="*/ 7 w 37"/>
                  <a:gd name="T17" fmla="*/ 15 h 17"/>
                  <a:gd name="T18" fmla="*/ 8 w 37"/>
                  <a:gd name="T19" fmla="*/ 17 h 17"/>
                  <a:gd name="T20" fmla="*/ 9 w 37"/>
                  <a:gd name="T21" fmla="*/ 17 h 17"/>
                  <a:gd name="T22" fmla="*/ 12 w 37"/>
                  <a:gd name="T23" fmla="*/ 17 h 17"/>
                  <a:gd name="T24" fmla="*/ 12 w 37"/>
                  <a:gd name="T25" fmla="*/ 17 h 17"/>
                  <a:gd name="T26" fmla="*/ 16 w 37"/>
                  <a:gd name="T27" fmla="*/ 16 h 17"/>
                  <a:gd name="T28" fmla="*/ 16 w 37"/>
                  <a:gd name="T29" fmla="*/ 16 h 17"/>
                  <a:gd name="T30" fmla="*/ 19 w 37"/>
                  <a:gd name="T31" fmla="*/ 14 h 17"/>
                  <a:gd name="T32" fmla="*/ 21 w 37"/>
                  <a:gd name="T33" fmla="*/ 14 h 17"/>
                  <a:gd name="T34" fmla="*/ 21 w 37"/>
                  <a:gd name="T35" fmla="*/ 14 h 17"/>
                  <a:gd name="T36" fmla="*/ 32 w 37"/>
                  <a:gd name="T37" fmla="*/ 16 h 17"/>
                  <a:gd name="T38" fmla="*/ 32 w 37"/>
                  <a:gd name="T39" fmla="*/ 16 h 17"/>
                  <a:gd name="T40" fmla="*/ 36 w 37"/>
                  <a:gd name="T41" fmla="*/ 15 h 17"/>
                  <a:gd name="T42" fmla="*/ 37 w 37"/>
                  <a:gd name="T43" fmla="*/ 15 h 17"/>
                  <a:gd name="T44" fmla="*/ 37 w 37"/>
                  <a:gd name="T45" fmla="*/ 15 h 17"/>
                  <a:gd name="T46" fmla="*/ 37 w 37"/>
                  <a:gd name="T47" fmla="*/ 13 h 17"/>
                  <a:gd name="T48" fmla="*/ 37 w 37"/>
                  <a:gd name="T49" fmla="*/ 13 h 17"/>
                  <a:gd name="T50" fmla="*/ 36 w 37"/>
                  <a:gd name="T51" fmla="*/ 11 h 17"/>
                  <a:gd name="T52" fmla="*/ 36 w 37"/>
                  <a:gd name="T53" fmla="*/ 11 h 17"/>
                  <a:gd name="T54" fmla="*/ 36 w 37"/>
                  <a:gd name="T55" fmla="*/ 11 h 17"/>
                  <a:gd name="T56" fmla="*/ 36 w 37"/>
                  <a:gd name="T57" fmla="*/ 11 h 17"/>
                  <a:gd name="T58" fmla="*/ 34 w 37"/>
                  <a:gd name="T59" fmla="*/ 9 h 17"/>
                  <a:gd name="T60" fmla="*/ 32 w 37"/>
                  <a:gd name="T61" fmla="*/ 8 h 17"/>
                  <a:gd name="T62" fmla="*/ 32 w 37"/>
                  <a:gd name="T63" fmla="*/ 8 h 17"/>
                  <a:gd name="T64" fmla="*/ 32 w 37"/>
                  <a:gd name="T65" fmla="*/ 7 h 17"/>
                  <a:gd name="T66" fmla="*/ 32 w 37"/>
                  <a:gd name="T67" fmla="*/ 6 h 17"/>
                  <a:gd name="T68" fmla="*/ 32 w 37"/>
                  <a:gd name="T69" fmla="*/ 6 h 17"/>
                  <a:gd name="T70" fmla="*/ 30 w 37"/>
                  <a:gd name="T71" fmla="*/ 6 h 17"/>
                  <a:gd name="T72" fmla="*/ 26 w 37"/>
                  <a:gd name="T73" fmla="*/ 4 h 17"/>
                  <a:gd name="T74" fmla="*/ 26 w 37"/>
                  <a:gd name="T75" fmla="*/ 4 h 17"/>
                  <a:gd name="T76" fmla="*/ 23 w 37"/>
                  <a:gd name="T77" fmla="*/ 3 h 17"/>
                  <a:gd name="T78" fmla="*/ 23 w 37"/>
                  <a:gd name="T79" fmla="*/ 3 h 17"/>
                  <a:gd name="T80" fmla="*/ 22 w 37"/>
                  <a:gd name="T81" fmla="*/ 1 h 17"/>
                  <a:gd name="T82" fmla="*/ 22 w 37"/>
                  <a:gd name="T83" fmla="*/ 1 h 17"/>
                  <a:gd name="T84" fmla="*/ 22 w 37"/>
                  <a:gd name="T85" fmla="*/ 0 h 17"/>
                  <a:gd name="T86" fmla="*/ 20 w 37"/>
                  <a:gd name="T87" fmla="*/ 0 h 17"/>
                  <a:gd name="T88" fmla="*/ 20 w 37"/>
                  <a:gd name="T89" fmla="*/ 0 h 17"/>
                  <a:gd name="T90" fmla="*/ 14 w 37"/>
                  <a:gd name="T91" fmla="*/ 1 h 17"/>
                  <a:gd name="T92" fmla="*/ 14 w 37"/>
                  <a:gd name="T93" fmla="*/ 1 h 17"/>
                  <a:gd name="T94" fmla="*/ 12 w 37"/>
                  <a:gd name="T95" fmla="*/ 3 h 17"/>
                  <a:gd name="T96" fmla="*/ 9 w 37"/>
                  <a:gd name="T97" fmla="*/ 3 h 17"/>
                  <a:gd name="T98" fmla="*/ 9 w 37"/>
                  <a:gd name="T99" fmla="*/ 3 h 17"/>
                  <a:gd name="T100" fmla="*/ 7 w 37"/>
                  <a:gd name="T101" fmla="*/ 1 h 17"/>
                  <a:gd name="T102" fmla="*/ 7 w 37"/>
                  <a:gd name="T103" fmla="*/ 1 h 17"/>
                  <a:gd name="T104" fmla="*/ 0 w 37"/>
                  <a:gd name="T105" fmla="*/ 0 h 17"/>
                  <a:gd name="T106" fmla="*/ 0 w 37"/>
                  <a:gd name="T10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7">
                    <a:moveTo>
                      <a:pt x="0" y="0"/>
                    </a:moveTo>
                    <a:lnTo>
                      <a:pt x="0" y="0"/>
                    </a:lnTo>
                    <a:lnTo>
                      <a:pt x="1" y="7"/>
                    </a:lnTo>
                    <a:lnTo>
                      <a:pt x="1" y="7"/>
                    </a:lnTo>
                    <a:lnTo>
                      <a:pt x="3" y="7"/>
                    </a:lnTo>
                    <a:lnTo>
                      <a:pt x="5" y="8"/>
                    </a:lnTo>
                    <a:lnTo>
                      <a:pt x="5" y="8"/>
                    </a:lnTo>
                    <a:lnTo>
                      <a:pt x="7" y="15"/>
                    </a:lnTo>
                    <a:lnTo>
                      <a:pt x="7" y="15"/>
                    </a:lnTo>
                    <a:lnTo>
                      <a:pt x="8" y="17"/>
                    </a:lnTo>
                    <a:lnTo>
                      <a:pt x="9" y="17"/>
                    </a:lnTo>
                    <a:lnTo>
                      <a:pt x="12" y="17"/>
                    </a:lnTo>
                    <a:lnTo>
                      <a:pt x="12" y="17"/>
                    </a:lnTo>
                    <a:lnTo>
                      <a:pt x="16" y="16"/>
                    </a:lnTo>
                    <a:lnTo>
                      <a:pt x="16" y="16"/>
                    </a:lnTo>
                    <a:lnTo>
                      <a:pt x="19" y="14"/>
                    </a:lnTo>
                    <a:lnTo>
                      <a:pt x="21" y="14"/>
                    </a:lnTo>
                    <a:lnTo>
                      <a:pt x="21" y="14"/>
                    </a:lnTo>
                    <a:lnTo>
                      <a:pt x="32" y="16"/>
                    </a:lnTo>
                    <a:lnTo>
                      <a:pt x="32" y="16"/>
                    </a:lnTo>
                    <a:lnTo>
                      <a:pt x="36" y="15"/>
                    </a:lnTo>
                    <a:lnTo>
                      <a:pt x="37" y="15"/>
                    </a:lnTo>
                    <a:lnTo>
                      <a:pt x="37" y="15"/>
                    </a:lnTo>
                    <a:lnTo>
                      <a:pt x="37" y="13"/>
                    </a:lnTo>
                    <a:lnTo>
                      <a:pt x="37" y="13"/>
                    </a:lnTo>
                    <a:lnTo>
                      <a:pt x="36" y="11"/>
                    </a:lnTo>
                    <a:lnTo>
                      <a:pt x="36" y="11"/>
                    </a:lnTo>
                    <a:lnTo>
                      <a:pt x="36" y="11"/>
                    </a:lnTo>
                    <a:lnTo>
                      <a:pt x="36" y="11"/>
                    </a:lnTo>
                    <a:lnTo>
                      <a:pt x="34" y="9"/>
                    </a:lnTo>
                    <a:lnTo>
                      <a:pt x="32" y="8"/>
                    </a:lnTo>
                    <a:lnTo>
                      <a:pt x="32" y="8"/>
                    </a:lnTo>
                    <a:lnTo>
                      <a:pt x="32" y="7"/>
                    </a:lnTo>
                    <a:lnTo>
                      <a:pt x="32" y="6"/>
                    </a:lnTo>
                    <a:lnTo>
                      <a:pt x="32" y="6"/>
                    </a:lnTo>
                    <a:lnTo>
                      <a:pt x="30" y="6"/>
                    </a:lnTo>
                    <a:lnTo>
                      <a:pt x="26" y="4"/>
                    </a:lnTo>
                    <a:lnTo>
                      <a:pt x="26" y="4"/>
                    </a:lnTo>
                    <a:lnTo>
                      <a:pt x="23" y="3"/>
                    </a:lnTo>
                    <a:lnTo>
                      <a:pt x="23" y="3"/>
                    </a:lnTo>
                    <a:lnTo>
                      <a:pt x="22" y="1"/>
                    </a:lnTo>
                    <a:lnTo>
                      <a:pt x="22" y="1"/>
                    </a:lnTo>
                    <a:lnTo>
                      <a:pt x="22" y="0"/>
                    </a:lnTo>
                    <a:lnTo>
                      <a:pt x="20" y="0"/>
                    </a:lnTo>
                    <a:lnTo>
                      <a:pt x="20" y="0"/>
                    </a:lnTo>
                    <a:lnTo>
                      <a:pt x="14" y="1"/>
                    </a:lnTo>
                    <a:lnTo>
                      <a:pt x="14" y="1"/>
                    </a:lnTo>
                    <a:lnTo>
                      <a:pt x="12" y="3"/>
                    </a:lnTo>
                    <a:lnTo>
                      <a:pt x="9" y="3"/>
                    </a:lnTo>
                    <a:lnTo>
                      <a:pt x="9" y="3"/>
                    </a:lnTo>
                    <a:lnTo>
                      <a:pt x="7" y="1"/>
                    </a:lnTo>
                    <a:lnTo>
                      <a:pt x="7"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0" name="Freeform 128"/>
              <p:cNvSpPr>
                <a:spLocks/>
              </p:cNvSpPr>
              <p:nvPr/>
            </p:nvSpPr>
            <p:spPr bwMode="auto">
              <a:xfrm>
                <a:off x="7591426" y="3317874"/>
                <a:ext cx="11113" cy="3175"/>
              </a:xfrm>
              <a:custGeom>
                <a:avLst/>
                <a:gdLst>
                  <a:gd name="T0" fmla="*/ 0 w 7"/>
                  <a:gd name="T1" fmla="*/ 2 h 2"/>
                  <a:gd name="T2" fmla="*/ 0 w 7"/>
                  <a:gd name="T3" fmla="*/ 2 h 2"/>
                  <a:gd name="T4" fmla="*/ 3 w 7"/>
                  <a:gd name="T5" fmla="*/ 2 h 2"/>
                  <a:gd name="T6" fmla="*/ 3 w 7"/>
                  <a:gd name="T7" fmla="*/ 2 h 2"/>
                  <a:gd name="T8" fmla="*/ 7 w 7"/>
                  <a:gd name="T9" fmla="*/ 2 h 2"/>
                  <a:gd name="T10" fmla="*/ 7 w 7"/>
                  <a:gd name="T11" fmla="*/ 2 h 2"/>
                  <a:gd name="T12" fmla="*/ 6 w 7"/>
                  <a:gd name="T13" fmla="*/ 1 h 2"/>
                  <a:gd name="T14" fmla="*/ 6 w 7"/>
                  <a:gd name="T15" fmla="*/ 1 h 2"/>
                  <a:gd name="T16" fmla="*/ 2 w 7"/>
                  <a:gd name="T17" fmla="*/ 0 h 2"/>
                  <a:gd name="T18" fmla="*/ 2 w 7"/>
                  <a:gd name="T19" fmla="*/ 0 h 2"/>
                  <a:gd name="T20" fmla="*/ 1 w 7"/>
                  <a:gd name="T21" fmla="*/ 0 h 2"/>
                  <a:gd name="T22" fmla="*/ 0 w 7"/>
                  <a:gd name="T23" fmla="*/ 2 h 2"/>
                  <a:gd name="T24" fmla="*/ 0 w 7"/>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2">
                    <a:moveTo>
                      <a:pt x="0" y="2"/>
                    </a:moveTo>
                    <a:lnTo>
                      <a:pt x="0" y="2"/>
                    </a:lnTo>
                    <a:lnTo>
                      <a:pt x="3" y="2"/>
                    </a:lnTo>
                    <a:lnTo>
                      <a:pt x="3" y="2"/>
                    </a:lnTo>
                    <a:lnTo>
                      <a:pt x="7" y="2"/>
                    </a:lnTo>
                    <a:lnTo>
                      <a:pt x="7" y="2"/>
                    </a:lnTo>
                    <a:lnTo>
                      <a:pt x="6" y="1"/>
                    </a:lnTo>
                    <a:lnTo>
                      <a:pt x="6" y="1"/>
                    </a:lnTo>
                    <a:lnTo>
                      <a:pt x="2" y="0"/>
                    </a:lnTo>
                    <a:lnTo>
                      <a:pt x="2" y="0"/>
                    </a:lnTo>
                    <a:lnTo>
                      <a:pt x="1" y="0"/>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1" name="Freeform 129"/>
              <p:cNvSpPr>
                <a:spLocks/>
              </p:cNvSpPr>
              <p:nvPr/>
            </p:nvSpPr>
            <p:spPr bwMode="auto">
              <a:xfrm>
                <a:off x="7689851" y="3335336"/>
                <a:ext cx="14288" cy="14288"/>
              </a:xfrm>
              <a:custGeom>
                <a:avLst/>
                <a:gdLst>
                  <a:gd name="T0" fmla="*/ 6 w 9"/>
                  <a:gd name="T1" fmla="*/ 1 h 9"/>
                  <a:gd name="T2" fmla="*/ 6 w 9"/>
                  <a:gd name="T3" fmla="*/ 1 h 9"/>
                  <a:gd name="T4" fmla="*/ 4 w 9"/>
                  <a:gd name="T5" fmla="*/ 4 h 9"/>
                  <a:gd name="T6" fmla="*/ 4 w 9"/>
                  <a:gd name="T7" fmla="*/ 4 h 9"/>
                  <a:gd name="T8" fmla="*/ 1 w 9"/>
                  <a:gd name="T9" fmla="*/ 4 h 9"/>
                  <a:gd name="T10" fmla="*/ 1 w 9"/>
                  <a:gd name="T11" fmla="*/ 4 h 9"/>
                  <a:gd name="T12" fmla="*/ 0 w 9"/>
                  <a:gd name="T13" fmla="*/ 8 h 9"/>
                  <a:gd name="T14" fmla="*/ 0 w 9"/>
                  <a:gd name="T15" fmla="*/ 8 h 9"/>
                  <a:gd name="T16" fmla="*/ 1 w 9"/>
                  <a:gd name="T17" fmla="*/ 9 h 9"/>
                  <a:gd name="T18" fmla="*/ 3 w 9"/>
                  <a:gd name="T19" fmla="*/ 8 h 9"/>
                  <a:gd name="T20" fmla="*/ 3 w 9"/>
                  <a:gd name="T21" fmla="*/ 8 h 9"/>
                  <a:gd name="T22" fmla="*/ 7 w 9"/>
                  <a:gd name="T23" fmla="*/ 5 h 9"/>
                  <a:gd name="T24" fmla="*/ 7 w 9"/>
                  <a:gd name="T25" fmla="*/ 5 h 9"/>
                  <a:gd name="T26" fmla="*/ 9 w 9"/>
                  <a:gd name="T27" fmla="*/ 0 h 9"/>
                  <a:gd name="T28" fmla="*/ 9 w 9"/>
                  <a:gd name="T29" fmla="*/ 0 h 9"/>
                  <a:gd name="T30" fmla="*/ 6 w 9"/>
                  <a:gd name="T31" fmla="*/ 1 h 9"/>
                  <a:gd name="T32" fmla="*/ 6 w 9"/>
                  <a:gd name="T3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6" y="1"/>
                    </a:moveTo>
                    <a:lnTo>
                      <a:pt x="6" y="1"/>
                    </a:lnTo>
                    <a:lnTo>
                      <a:pt x="4" y="4"/>
                    </a:lnTo>
                    <a:lnTo>
                      <a:pt x="4" y="4"/>
                    </a:lnTo>
                    <a:lnTo>
                      <a:pt x="1" y="4"/>
                    </a:lnTo>
                    <a:lnTo>
                      <a:pt x="1" y="4"/>
                    </a:lnTo>
                    <a:lnTo>
                      <a:pt x="0" y="8"/>
                    </a:lnTo>
                    <a:lnTo>
                      <a:pt x="0" y="8"/>
                    </a:lnTo>
                    <a:lnTo>
                      <a:pt x="1" y="9"/>
                    </a:lnTo>
                    <a:lnTo>
                      <a:pt x="3" y="8"/>
                    </a:lnTo>
                    <a:lnTo>
                      <a:pt x="3" y="8"/>
                    </a:lnTo>
                    <a:lnTo>
                      <a:pt x="7" y="5"/>
                    </a:lnTo>
                    <a:lnTo>
                      <a:pt x="7" y="5"/>
                    </a:lnTo>
                    <a:lnTo>
                      <a:pt x="9" y="0"/>
                    </a:lnTo>
                    <a:lnTo>
                      <a:pt x="9" y="0"/>
                    </a:lnTo>
                    <a:lnTo>
                      <a:pt x="6" y="1"/>
                    </a:lnTo>
                    <a:lnTo>
                      <a:pt x="6"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2" name="Freeform 130"/>
              <p:cNvSpPr>
                <a:spLocks/>
              </p:cNvSpPr>
              <p:nvPr/>
            </p:nvSpPr>
            <p:spPr bwMode="auto">
              <a:xfrm>
                <a:off x="7694613" y="3328986"/>
                <a:ext cx="12700" cy="4763"/>
              </a:xfrm>
              <a:custGeom>
                <a:avLst/>
                <a:gdLst>
                  <a:gd name="T0" fmla="*/ 1 w 8"/>
                  <a:gd name="T1" fmla="*/ 3 h 3"/>
                  <a:gd name="T2" fmla="*/ 1 w 8"/>
                  <a:gd name="T3" fmla="*/ 3 h 3"/>
                  <a:gd name="T4" fmla="*/ 5 w 8"/>
                  <a:gd name="T5" fmla="*/ 2 h 3"/>
                  <a:gd name="T6" fmla="*/ 5 w 8"/>
                  <a:gd name="T7" fmla="*/ 2 h 3"/>
                  <a:gd name="T8" fmla="*/ 8 w 8"/>
                  <a:gd name="T9" fmla="*/ 1 h 3"/>
                  <a:gd name="T10" fmla="*/ 8 w 8"/>
                  <a:gd name="T11" fmla="*/ 1 h 3"/>
                  <a:gd name="T12" fmla="*/ 8 w 8"/>
                  <a:gd name="T13" fmla="*/ 0 h 3"/>
                  <a:gd name="T14" fmla="*/ 8 w 8"/>
                  <a:gd name="T15" fmla="*/ 0 h 3"/>
                  <a:gd name="T16" fmla="*/ 6 w 8"/>
                  <a:gd name="T17" fmla="*/ 0 h 3"/>
                  <a:gd name="T18" fmla="*/ 6 w 8"/>
                  <a:gd name="T19" fmla="*/ 0 h 3"/>
                  <a:gd name="T20" fmla="*/ 4 w 8"/>
                  <a:gd name="T21" fmla="*/ 0 h 3"/>
                  <a:gd name="T22" fmla="*/ 3 w 8"/>
                  <a:gd name="T23" fmla="*/ 1 h 3"/>
                  <a:gd name="T24" fmla="*/ 3 w 8"/>
                  <a:gd name="T25" fmla="*/ 1 h 3"/>
                  <a:gd name="T26" fmla="*/ 0 w 8"/>
                  <a:gd name="T27" fmla="*/ 2 h 3"/>
                  <a:gd name="T28" fmla="*/ 0 w 8"/>
                  <a:gd name="T29" fmla="*/ 2 h 3"/>
                  <a:gd name="T30" fmla="*/ 1 w 8"/>
                  <a:gd name="T31" fmla="*/ 3 h 3"/>
                  <a:gd name="T32" fmla="*/ 1 w 8"/>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3">
                    <a:moveTo>
                      <a:pt x="1" y="3"/>
                    </a:moveTo>
                    <a:lnTo>
                      <a:pt x="1" y="3"/>
                    </a:lnTo>
                    <a:lnTo>
                      <a:pt x="5" y="2"/>
                    </a:lnTo>
                    <a:lnTo>
                      <a:pt x="5" y="2"/>
                    </a:lnTo>
                    <a:lnTo>
                      <a:pt x="8" y="1"/>
                    </a:lnTo>
                    <a:lnTo>
                      <a:pt x="8" y="1"/>
                    </a:lnTo>
                    <a:lnTo>
                      <a:pt x="8" y="0"/>
                    </a:lnTo>
                    <a:lnTo>
                      <a:pt x="8" y="0"/>
                    </a:lnTo>
                    <a:lnTo>
                      <a:pt x="6" y="0"/>
                    </a:lnTo>
                    <a:lnTo>
                      <a:pt x="6" y="0"/>
                    </a:lnTo>
                    <a:lnTo>
                      <a:pt x="4" y="0"/>
                    </a:lnTo>
                    <a:lnTo>
                      <a:pt x="3" y="1"/>
                    </a:lnTo>
                    <a:lnTo>
                      <a:pt x="3" y="1"/>
                    </a:lnTo>
                    <a:lnTo>
                      <a:pt x="0" y="2"/>
                    </a:lnTo>
                    <a:lnTo>
                      <a:pt x="0" y="2"/>
                    </a:lnTo>
                    <a:lnTo>
                      <a:pt x="1" y="3"/>
                    </a:lnTo>
                    <a:lnTo>
                      <a:pt x="1"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3" name="Freeform 131"/>
              <p:cNvSpPr>
                <a:spLocks/>
              </p:cNvSpPr>
              <p:nvPr/>
            </p:nvSpPr>
            <p:spPr bwMode="auto">
              <a:xfrm>
                <a:off x="7715251" y="3333749"/>
                <a:ext cx="9525" cy="7938"/>
              </a:xfrm>
              <a:custGeom>
                <a:avLst/>
                <a:gdLst>
                  <a:gd name="T0" fmla="*/ 0 w 6"/>
                  <a:gd name="T1" fmla="*/ 1 h 5"/>
                  <a:gd name="T2" fmla="*/ 0 w 6"/>
                  <a:gd name="T3" fmla="*/ 1 h 5"/>
                  <a:gd name="T4" fmla="*/ 0 w 6"/>
                  <a:gd name="T5" fmla="*/ 5 h 5"/>
                  <a:gd name="T6" fmla="*/ 0 w 6"/>
                  <a:gd name="T7" fmla="*/ 5 h 5"/>
                  <a:gd name="T8" fmla="*/ 1 w 6"/>
                  <a:gd name="T9" fmla="*/ 5 h 5"/>
                  <a:gd name="T10" fmla="*/ 1 w 6"/>
                  <a:gd name="T11" fmla="*/ 5 h 5"/>
                  <a:gd name="T12" fmla="*/ 1 w 6"/>
                  <a:gd name="T13" fmla="*/ 5 h 5"/>
                  <a:gd name="T14" fmla="*/ 2 w 6"/>
                  <a:gd name="T15" fmla="*/ 5 h 5"/>
                  <a:gd name="T16" fmla="*/ 2 w 6"/>
                  <a:gd name="T17" fmla="*/ 5 h 5"/>
                  <a:gd name="T18" fmla="*/ 3 w 6"/>
                  <a:gd name="T19" fmla="*/ 3 h 5"/>
                  <a:gd name="T20" fmla="*/ 3 w 6"/>
                  <a:gd name="T21" fmla="*/ 3 h 5"/>
                  <a:gd name="T22" fmla="*/ 4 w 6"/>
                  <a:gd name="T23" fmla="*/ 3 h 5"/>
                  <a:gd name="T24" fmla="*/ 6 w 6"/>
                  <a:gd name="T25" fmla="*/ 2 h 5"/>
                  <a:gd name="T26" fmla="*/ 6 w 6"/>
                  <a:gd name="T27" fmla="*/ 2 h 5"/>
                  <a:gd name="T28" fmla="*/ 6 w 6"/>
                  <a:gd name="T29" fmla="*/ 2 h 5"/>
                  <a:gd name="T30" fmla="*/ 4 w 6"/>
                  <a:gd name="T31" fmla="*/ 0 h 5"/>
                  <a:gd name="T32" fmla="*/ 4 w 6"/>
                  <a:gd name="T33" fmla="*/ 0 h 5"/>
                  <a:gd name="T34" fmla="*/ 0 w 6"/>
                  <a:gd name="T35" fmla="*/ 1 h 5"/>
                  <a:gd name="T36" fmla="*/ 0 w 6"/>
                  <a:gd name="T3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5">
                    <a:moveTo>
                      <a:pt x="0" y="1"/>
                    </a:moveTo>
                    <a:lnTo>
                      <a:pt x="0" y="1"/>
                    </a:lnTo>
                    <a:lnTo>
                      <a:pt x="0" y="5"/>
                    </a:lnTo>
                    <a:lnTo>
                      <a:pt x="0" y="5"/>
                    </a:lnTo>
                    <a:lnTo>
                      <a:pt x="1" y="5"/>
                    </a:lnTo>
                    <a:lnTo>
                      <a:pt x="1" y="5"/>
                    </a:lnTo>
                    <a:lnTo>
                      <a:pt x="1" y="5"/>
                    </a:lnTo>
                    <a:lnTo>
                      <a:pt x="2" y="5"/>
                    </a:lnTo>
                    <a:lnTo>
                      <a:pt x="2" y="5"/>
                    </a:lnTo>
                    <a:lnTo>
                      <a:pt x="3" y="3"/>
                    </a:lnTo>
                    <a:lnTo>
                      <a:pt x="3" y="3"/>
                    </a:lnTo>
                    <a:lnTo>
                      <a:pt x="4" y="3"/>
                    </a:lnTo>
                    <a:lnTo>
                      <a:pt x="6" y="2"/>
                    </a:lnTo>
                    <a:lnTo>
                      <a:pt x="6" y="2"/>
                    </a:lnTo>
                    <a:lnTo>
                      <a:pt x="6" y="2"/>
                    </a:lnTo>
                    <a:lnTo>
                      <a:pt x="4" y="0"/>
                    </a:lnTo>
                    <a:lnTo>
                      <a:pt x="4"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4" name="Freeform 132"/>
              <p:cNvSpPr>
                <a:spLocks/>
              </p:cNvSpPr>
              <p:nvPr/>
            </p:nvSpPr>
            <p:spPr bwMode="auto">
              <a:xfrm>
                <a:off x="7734301" y="3349624"/>
                <a:ext cx="11113" cy="11113"/>
              </a:xfrm>
              <a:custGeom>
                <a:avLst/>
                <a:gdLst>
                  <a:gd name="T0" fmla="*/ 6 w 7"/>
                  <a:gd name="T1" fmla="*/ 4 h 7"/>
                  <a:gd name="T2" fmla="*/ 7 w 7"/>
                  <a:gd name="T3" fmla="*/ 6 h 7"/>
                  <a:gd name="T4" fmla="*/ 7 w 7"/>
                  <a:gd name="T5" fmla="*/ 6 h 7"/>
                  <a:gd name="T6" fmla="*/ 7 w 7"/>
                  <a:gd name="T7" fmla="*/ 7 h 7"/>
                  <a:gd name="T8" fmla="*/ 7 w 7"/>
                  <a:gd name="T9" fmla="*/ 7 h 7"/>
                  <a:gd name="T10" fmla="*/ 6 w 7"/>
                  <a:gd name="T11" fmla="*/ 7 h 7"/>
                  <a:gd name="T12" fmla="*/ 6 w 7"/>
                  <a:gd name="T13" fmla="*/ 7 h 7"/>
                  <a:gd name="T14" fmla="*/ 3 w 7"/>
                  <a:gd name="T15" fmla="*/ 5 h 7"/>
                  <a:gd name="T16" fmla="*/ 3 w 7"/>
                  <a:gd name="T17" fmla="*/ 5 h 7"/>
                  <a:gd name="T18" fmla="*/ 0 w 7"/>
                  <a:gd name="T19" fmla="*/ 3 h 7"/>
                  <a:gd name="T20" fmla="*/ 0 w 7"/>
                  <a:gd name="T21" fmla="*/ 3 h 7"/>
                  <a:gd name="T22" fmla="*/ 0 w 7"/>
                  <a:gd name="T23" fmla="*/ 1 h 7"/>
                  <a:gd name="T24" fmla="*/ 0 w 7"/>
                  <a:gd name="T25" fmla="*/ 1 h 7"/>
                  <a:gd name="T26" fmla="*/ 4 w 7"/>
                  <a:gd name="T27" fmla="*/ 0 h 7"/>
                  <a:gd name="T28" fmla="*/ 4 w 7"/>
                  <a:gd name="T29" fmla="*/ 0 h 7"/>
                  <a:gd name="T30" fmla="*/ 6 w 7"/>
                  <a:gd name="T31" fmla="*/ 4 h 7"/>
                  <a:gd name="T32" fmla="*/ 6 w 7"/>
                  <a:gd name="T3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7">
                    <a:moveTo>
                      <a:pt x="6" y="4"/>
                    </a:moveTo>
                    <a:lnTo>
                      <a:pt x="7" y="6"/>
                    </a:lnTo>
                    <a:lnTo>
                      <a:pt x="7" y="6"/>
                    </a:lnTo>
                    <a:lnTo>
                      <a:pt x="7" y="7"/>
                    </a:lnTo>
                    <a:lnTo>
                      <a:pt x="7" y="7"/>
                    </a:lnTo>
                    <a:lnTo>
                      <a:pt x="6" y="7"/>
                    </a:lnTo>
                    <a:lnTo>
                      <a:pt x="6" y="7"/>
                    </a:lnTo>
                    <a:lnTo>
                      <a:pt x="3" y="5"/>
                    </a:lnTo>
                    <a:lnTo>
                      <a:pt x="3" y="5"/>
                    </a:lnTo>
                    <a:lnTo>
                      <a:pt x="0" y="3"/>
                    </a:lnTo>
                    <a:lnTo>
                      <a:pt x="0" y="3"/>
                    </a:lnTo>
                    <a:lnTo>
                      <a:pt x="0" y="1"/>
                    </a:lnTo>
                    <a:lnTo>
                      <a:pt x="0" y="1"/>
                    </a:lnTo>
                    <a:lnTo>
                      <a:pt x="4" y="0"/>
                    </a:lnTo>
                    <a:lnTo>
                      <a:pt x="4" y="0"/>
                    </a:lnTo>
                    <a:lnTo>
                      <a:pt x="6" y="4"/>
                    </a:lnTo>
                    <a:lnTo>
                      <a:pt x="6"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5" name="Freeform 133"/>
              <p:cNvSpPr>
                <a:spLocks/>
              </p:cNvSpPr>
              <p:nvPr/>
            </p:nvSpPr>
            <p:spPr bwMode="auto">
              <a:xfrm>
                <a:off x="7747001" y="3362324"/>
                <a:ext cx="17463" cy="11113"/>
              </a:xfrm>
              <a:custGeom>
                <a:avLst/>
                <a:gdLst>
                  <a:gd name="T0" fmla="*/ 0 w 11"/>
                  <a:gd name="T1" fmla="*/ 4 h 7"/>
                  <a:gd name="T2" fmla="*/ 0 w 11"/>
                  <a:gd name="T3" fmla="*/ 4 h 7"/>
                  <a:gd name="T4" fmla="*/ 0 w 11"/>
                  <a:gd name="T5" fmla="*/ 5 h 7"/>
                  <a:gd name="T6" fmla="*/ 2 w 11"/>
                  <a:gd name="T7" fmla="*/ 6 h 7"/>
                  <a:gd name="T8" fmla="*/ 2 w 11"/>
                  <a:gd name="T9" fmla="*/ 6 h 7"/>
                  <a:gd name="T10" fmla="*/ 10 w 11"/>
                  <a:gd name="T11" fmla="*/ 7 h 7"/>
                  <a:gd name="T12" fmla="*/ 10 w 11"/>
                  <a:gd name="T13" fmla="*/ 7 h 7"/>
                  <a:gd name="T14" fmla="*/ 11 w 11"/>
                  <a:gd name="T15" fmla="*/ 5 h 7"/>
                  <a:gd name="T16" fmla="*/ 11 w 11"/>
                  <a:gd name="T17" fmla="*/ 5 h 7"/>
                  <a:gd name="T18" fmla="*/ 6 w 11"/>
                  <a:gd name="T19" fmla="*/ 4 h 7"/>
                  <a:gd name="T20" fmla="*/ 6 w 11"/>
                  <a:gd name="T21" fmla="*/ 4 h 7"/>
                  <a:gd name="T22" fmla="*/ 4 w 11"/>
                  <a:gd name="T23" fmla="*/ 3 h 7"/>
                  <a:gd name="T24" fmla="*/ 4 w 11"/>
                  <a:gd name="T25" fmla="*/ 3 h 7"/>
                  <a:gd name="T26" fmla="*/ 4 w 11"/>
                  <a:gd name="T27" fmla="*/ 2 h 7"/>
                  <a:gd name="T28" fmla="*/ 4 w 11"/>
                  <a:gd name="T29" fmla="*/ 2 h 7"/>
                  <a:gd name="T30" fmla="*/ 3 w 11"/>
                  <a:gd name="T31" fmla="*/ 0 h 7"/>
                  <a:gd name="T32" fmla="*/ 3 w 11"/>
                  <a:gd name="T33" fmla="*/ 0 h 7"/>
                  <a:gd name="T34" fmla="*/ 2 w 11"/>
                  <a:gd name="T35" fmla="*/ 3 h 7"/>
                  <a:gd name="T36" fmla="*/ 2 w 11"/>
                  <a:gd name="T37" fmla="*/ 3 h 7"/>
                  <a:gd name="T38" fmla="*/ 0 w 11"/>
                  <a:gd name="T39" fmla="*/ 4 h 7"/>
                  <a:gd name="T40" fmla="*/ 0 w 11"/>
                  <a:gd name="T4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7">
                    <a:moveTo>
                      <a:pt x="0" y="4"/>
                    </a:moveTo>
                    <a:lnTo>
                      <a:pt x="0" y="4"/>
                    </a:lnTo>
                    <a:lnTo>
                      <a:pt x="0" y="5"/>
                    </a:lnTo>
                    <a:lnTo>
                      <a:pt x="2" y="6"/>
                    </a:lnTo>
                    <a:lnTo>
                      <a:pt x="2" y="6"/>
                    </a:lnTo>
                    <a:lnTo>
                      <a:pt x="10" y="7"/>
                    </a:lnTo>
                    <a:lnTo>
                      <a:pt x="10" y="7"/>
                    </a:lnTo>
                    <a:lnTo>
                      <a:pt x="11" y="5"/>
                    </a:lnTo>
                    <a:lnTo>
                      <a:pt x="11" y="5"/>
                    </a:lnTo>
                    <a:lnTo>
                      <a:pt x="6" y="4"/>
                    </a:lnTo>
                    <a:lnTo>
                      <a:pt x="6" y="4"/>
                    </a:lnTo>
                    <a:lnTo>
                      <a:pt x="4" y="3"/>
                    </a:lnTo>
                    <a:lnTo>
                      <a:pt x="4" y="3"/>
                    </a:lnTo>
                    <a:lnTo>
                      <a:pt x="4" y="2"/>
                    </a:lnTo>
                    <a:lnTo>
                      <a:pt x="4" y="2"/>
                    </a:lnTo>
                    <a:lnTo>
                      <a:pt x="3" y="0"/>
                    </a:lnTo>
                    <a:lnTo>
                      <a:pt x="3" y="0"/>
                    </a:lnTo>
                    <a:lnTo>
                      <a:pt x="2" y="3"/>
                    </a:lnTo>
                    <a:lnTo>
                      <a:pt x="2" y="3"/>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6" name="Freeform 134"/>
              <p:cNvSpPr>
                <a:spLocks/>
              </p:cNvSpPr>
              <p:nvPr/>
            </p:nvSpPr>
            <p:spPr bwMode="auto">
              <a:xfrm>
                <a:off x="7715251" y="3360736"/>
                <a:ext cx="28575" cy="25400"/>
              </a:xfrm>
              <a:custGeom>
                <a:avLst/>
                <a:gdLst>
                  <a:gd name="T0" fmla="*/ 17 w 18"/>
                  <a:gd name="T1" fmla="*/ 3 h 16"/>
                  <a:gd name="T2" fmla="*/ 17 w 18"/>
                  <a:gd name="T3" fmla="*/ 3 h 16"/>
                  <a:gd name="T4" fmla="*/ 18 w 18"/>
                  <a:gd name="T5" fmla="*/ 6 h 16"/>
                  <a:gd name="T6" fmla="*/ 18 w 18"/>
                  <a:gd name="T7" fmla="*/ 8 h 16"/>
                  <a:gd name="T8" fmla="*/ 18 w 18"/>
                  <a:gd name="T9" fmla="*/ 11 h 16"/>
                  <a:gd name="T10" fmla="*/ 18 w 18"/>
                  <a:gd name="T11" fmla="*/ 11 h 16"/>
                  <a:gd name="T12" fmla="*/ 17 w 18"/>
                  <a:gd name="T13" fmla="*/ 14 h 16"/>
                  <a:gd name="T14" fmla="*/ 16 w 18"/>
                  <a:gd name="T15" fmla="*/ 15 h 16"/>
                  <a:gd name="T16" fmla="*/ 12 w 18"/>
                  <a:gd name="T17" fmla="*/ 16 h 16"/>
                  <a:gd name="T18" fmla="*/ 12 w 18"/>
                  <a:gd name="T19" fmla="*/ 16 h 16"/>
                  <a:gd name="T20" fmla="*/ 6 w 18"/>
                  <a:gd name="T21" fmla="*/ 16 h 16"/>
                  <a:gd name="T22" fmla="*/ 2 w 18"/>
                  <a:gd name="T23" fmla="*/ 16 h 16"/>
                  <a:gd name="T24" fmla="*/ 2 w 18"/>
                  <a:gd name="T25" fmla="*/ 16 h 16"/>
                  <a:gd name="T26" fmla="*/ 1 w 18"/>
                  <a:gd name="T27" fmla="*/ 13 h 16"/>
                  <a:gd name="T28" fmla="*/ 0 w 18"/>
                  <a:gd name="T29" fmla="*/ 8 h 16"/>
                  <a:gd name="T30" fmla="*/ 0 w 18"/>
                  <a:gd name="T31" fmla="*/ 8 h 16"/>
                  <a:gd name="T32" fmla="*/ 2 w 18"/>
                  <a:gd name="T33" fmla="*/ 4 h 16"/>
                  <a:gd name="T34" fmla="*/ 6 w 18"/>
                  <a:gd name="T35" fmla="*/ 1 h 16"/>
                  <a:gd name="T36" fmla="*/ 6 w 18"/>
                  <a:gd name="T37" fmla="*/ 1 h 16"/>
                  <a:gd name="T38" fmla="*/ 11 w 18"/>
                  <a:gd name="T39" fmla="*/ 0 h 16"/>
                  <a:gd name="T40" fmla="*/ 11 w 18"/>
                  <a:gd name="T41" fmla="*/ 0 h 16"/>
                  <a:gd name="T42" fmla="*/ 14 w 18"/>
                  <a:gd name="T43" fmla="*/ 0 h 16"/>
                  <a:gd name="T44" fmla="*/ 17 w 18"/>
                  <a:gd name="T45"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6">
                    <a:moveTo>
                      <a:pt x="17" y="3"/>
                    </a:moveTo>
                    <a:lnTo>
                      <a:pt x="17" y="3"/>
                    </a:lnTo>
                    <a:lnTo>
                      <a:pt x="18" y="6"/>
                    </a:lnTo>
                    <a:lnTo>
                      <a:pt x="18" y="8"/>
                    </a:lnTo>
                    <a:lnTo>
                      <a:pt x="18" y="11"/>
                    </a:lnTo>
                    <a:lnTo>
                      <a:pt x="18" y="11"/>
                    </a:lnTo>
                    <a:lnTo>
                      <a:pt x="17" y="14"/>
                    </a:lnTo>
                    <a:lnTo>
                      <a:pt x="16" y="15"/>
                    </a:lnTo>
                    <a:lnTo>
                      <a:pt x="12" y="16"/>
                    </a:lnTo>
                    <a:lnTo>
                      <a:pt x="12" y="16"/>
                    </a:lnTo>
                    <a:lnTo>
                      <a:pt x="6" y="16"/>
                    </a:lnTo>
                    <a:lnTo>
                      <a:pt x="2" y="16"/>
                    </a:lnTo>
                    <a:lnTo>
                      <a:pt x="2" y="16"/>
                    </a:lnTo>
                    <a:lnTo>
                      <a:pt x="1" y="13"/>
                    </a:lnTo>
                    <a:lnTo>
                      <a:pt x="0" y="8"/>
                    </a:lnTo>
                    <a:lnTo>
                      <a:pt x="0" y="8"/>
                    </a:lnTo>
                    <a:lnTo>
                      <a:pt x="2" y="4"/>
                    </a:lnTo>
                    <a:lnTo>
                      <a:pt x="6" y="1"/>
                    </a:lnTo>
                    <a:lnTo>
                      <a:pt x="6" y="1"/>
                    </a:lnTo>
                    <a:lnTo>
                      <a:pt x="11" y="0"/>
                    </a:lnTo>
                    <a:lnTo>
                      <a:pt x="11" y="0"/>
                    </a:lnTo>
                    <a:lnTo>
                      <a:pt x="14" y="0"/>
                    </a:lnTo>
                    <a:lnTo>
                      <a:pt x="17"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7" name="Freeform 135"/>
              <p:cNvSpPr>
                <a:spLocks noEditPoints="1"/>
              </p:cNvSpPr>
              <p:nvPr/>
            </p:nvSpPr>
            <p:spPr bwMode="auto">
              <a:xfrm>
                <a:off x="7556501" y="3222624"/>
                <a:ext cx="358775" cy="284163"/>
              </a:xfrm>
              <a:custGeom>
                <a:avLst/>
                <a:gdLst>
                  <a:gd name="T0" fmla="*/ 213 w 226"/>
                  <a:gd name="T1" fmla="*/ 102 h 179"/>
                  <a:gd name="T2" fmla="*/ 197 w 226"/>
                  <a:gd name="T3" fmla="*/ 92 h 179"/>
                  <a:gd name="T4" fmla="*/ 186 w 226"/>
                  <a:gd name="T5" fmla="*/ 93 h 179"/>
                  <a:gd name="T6" fmla="*/ 174 w 226"/>
                  <a:gd name="T7" fmla="*/ 85 h 179"/>
                  <a:gd name="T8" fmla="*/ 175 w 226"/>
                  <a:gd name="T9" fmla="*/ 77 h 179"/>
                  <a:gd name="T10" fmla="*/ 180 w 226"/>
                  <a:gd name="T11" fmla="*/ 71 h 179"/>
                  <a:gd name="T12" fmla="*/ 179 w 226"/>
                  <a:gd name="T13" fmla="*/ 65 h 179"/>
                  <a:gd name="T14" fmla="*/ 169 w 226"/>
                  <a:gd name="T15" fmla="*/ 59 h 179"/>
                  <a:gd name="T16" fmla="*/ 170 w 226"/>
                  <a:gd name="T17" fmla="*/ 53 h 179"/>
                  <a:gd name="T18" fmla="*/ 151 w 226"/>
                  <a:gd name="T19" fmla="*/ 55 h 179"/>
                  <a:gd name="T20" fmla="*/ 145 w 226"/>
                  <a:gd name="T21" fmla="*/ 52 h 179"/>
                  <a:gd name="T22" fmla="*/ 145 w 226"/>
                  <a:gd name="T23" fmla="*/ 48 h 179"/>
                  <a:gd name="T24" fmla="*/ 148 w 226"/>
                  <a:gd name="T25" fmla="*/ 44 h 179"/>
                  <a:gd name="T26" fmla="*/ 133 w 226"/>
                  <a:gd name="T27" fmla="*/ 40 h 179"/>
                  <a:gd name="T28" fmla="*/ 125 w 226"/>
                  <a:gd name="T29" fmla="*/ 34 h 179"/>
                  <a:gd name="T30" fmla="*/ 120 w 226"/>
                  <a:gd name="T31" fmla="*/ 34 h 179"/>
                  <a:gd name="T32" fmla="*/ 118 w 226"/>
                  <a:gd name="T33" fmla="*/ 26 h 179"/>
                  <a:gd name="T34" fmla="*/ 91 w 226"/>
                  <a:gd name="T35" fmla="*/ 23 h 179"/>
                  <a:gd name="T36" fmla="*/ 87 w 226"/>
                  <a:gd name="T37" fmla="*/ 30 h 179"/>
                  <a:gd name="T38" fmla="*/ 70 w 226"/>
                  <a:gd name="T39" fmla="*/ 26 h 179"/>
                  <a:gd name="T40" fmla="*/ 75 w 226"/>
                  <a:gd name="T41" fmla="*/ 16 h 179"/>
                  <a:gd name="T42" fmla="*/ 47 w 226"/>
                  <a:gd name="T43" fmla="*/ 5 h 179"/>
                  <a:gd name="T44" fmla="*/ 36 w 226"/>
                  <a:gd name="T45" fmla="*/ 13 h 179"/>
                  <a:gd name="T46" fmla="*/ 46 w 226"/>
                  <a:gd name="T47" fmla="*/ 31 h 179"/>
                  <a:gd name="T48" fmla="*/ 38 w 226"/>
                  <a:gd name="T49" fmla="*/ 36 h 179"/>
                  <a:gd name="T50" fmla="*/ 29 w 226"/>
                  <a:gd name="T51" fmla="*/ 28 h 179"/>
                  <a:gd name="T52" fmla="*/ 38 w 226"/>
                  <a:gd name="T53" fmla="*/ 5 h 179"/>
                  <a:gd name="T54" fmla="*/ 14 w 226"/>
                  <a:gd name="T55" fmla="*/ 5 h 179"/>
                  <a:gd name="T56" fmla="*/ 0 w 226"/>
                  <a:gd name="T57" fmla="*/ 25 h 179"/>
                  <a:gd name="T58" fmla="*/ 18 w 226"/>
                  <a:gd name="T59" fmla="*/ 42 h 179"/>
                  <a:gd name="T60" fmla="*/ 8 w 226"/>
                  <a:gd name="T61" fmla="*/ 52 h 179"/>
                  <a:gd name="T62" fmla="*/ 32 w 226"/>
                  <a:gd name="T63" fmla="*/ 60 h 179"/>
                  <a:gd name="T64" fmla="*/ 76 w 226"/>
                  <a:gd name="T65" fmla="*/ 68 h 179"/>
                  <a:gd name="T66" fmla="*/ 57 w 226"/>
                  <a:gd name="T67" fmla="*/ 56 h 179"/>
                  <a:gd name="T68" fmla="*/ 84 w 226"/>
                  <a:gd name="T69" fmla="*/ 56 h 179"/>
                  <a:gd name="T70" fmla="*/ 104 w 226"/>
                  <a:gd name="T71" fmla="*/ 65 h 179"/>
                  <a:gd name="T72" fmla="*/ 109 w 226"/>
                  <a:gd name="T73" fmla="*/ 77 h 179"/>
                  <a:gd name="T74" fmla="*/ 126 w 226"/>
                  <a:gd name="T75" fmla="*/ 80 h 179"/>
                  <a:gd name="T76" fmla="*/ 139 w 226"/>
                  <a:gd name="T77" fmla="*/ 99 h 179"/>
                  <a:gd name="T78" fmla="*/ 130 w 226"/>
                  <a:gd name="T79" fmla="*/ 130 h 179"/>
                  <a:gd name="T80" fmla="*/ 100 w 226"/>
                  <a:gd name="T81" fmla="*/ 131 h 179"/>
                  <a:gd name="T82" fmla="*/ 99 w 226"/>
                  <a:gd name="T83" fmla="*/ 146 h 179"/>
                  <a:gd name="T84" fmla="*/ 123 w 226"/>
                  <a:gd name="T85" fmla="*/ 143 h 179"/>
                  <a:gd name="T86" fmla="*/ 131 w 226"/>
                  <a:gd name="T87" fmla="*/ 146 h 179"/>
                  <a:gd name="T88" fmla="*/ 146 w 226"/>
                  <a:gd name="T89" fmla="*/ 157 h 179"/>
                  <a:gd name="T90" fmla="*/ 161 w 226"/>
                  <a:gd name="T91" fmla="*/ 166 h 179"/>
                  <a:gd name="T92" fmla="*/ 186 w 226"/>
                  <a:gd name="T93" fmla="*/ 172 h 179"/>
                  <a:gd name="T94" fmla="*/ 183 w 226"/>
                  <a:gd name="T95" fmla="*/ 163 h 179"/>
                  <a:gd name="T96" fmla="*/ 200 w 226"/>
                  <a:gd name="T97" fmla="*/ 164 h 179"/>
                  <a:gd name="T98" fmla="*/ 198 w 226"/>
                  <a:gd name="T99" fmla="*/ 150 h 179"/>
                  <a:gd name="T100" fmla="*/ 190 w 226"/>
                  <a:gd name="T101" fmla="*/ 140 h 179"/>
                  <a:gd name="T102" fmla="*/ 173 w 226"/>
                  <a:gd name="T103" fmla="*/ 124 h 179"/>
                  <a:gd name="T104" fmla="*/ 177 w 226"/>
                  <a:gd name="T105" fmla="*/ 116 h 179"/>
                  <a:gd name="T106" fmla="*/ 188 w 226"/>
                  <a:gd name="T107" fmla="*/ 118 h 179"/>
                  <a:gd name="T108" fmla="*/ 197 w 226"/>
                  <a:gd name="T109" fmla="*/ 120 h 179"/>
                  <a:gd name="T110" fmla="*/ 198 w 226"/>
                  <a:gd name="T111" fmla="*/ 130 h 179"/>
                  <a:gd name="T112" fmla="*/ 208 w 226"/>
                  <a:gd name="T113" fmla="*/ 125 h 179"/>
                  <a:gd name="T114" fmla="*/ 217 w 226"/>
                  <a:gd name="T115" fmla="*/ 122 h 179"/>
                  <a:gd name="T116" fmla="*/ 226 w 226"/>
                  <a:gd name="T117" fmla="*/ 110 h 179"/>
                  <a:gd name="T118" fmla="*/ 150 w 226"/>
                  <a:gd name="T119" fmla="*/ 131 h 179"/>
                  <a:gd name="T120" fmla="*/ 148 w 226"/>
                  <a:gd name="T121" fmla="*/ 122 h 179"/>
                  <a:gd name="T122" fmla="*/ 163 w 226"/>
                  <a:gd name="T123" fmla="*/ 1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 h="179">
                    <a:moveTo>
                      <a:pt x="224" y="109"/>
                    </a:moveTo>
                    <a:lnTo>
                      <a:pt x="224" y="109"/>
                    </a:lnTo>
                    <a:lnTo>
                      <a:pt x="224" y="108"/>
                    </a:lnTo>
                    <a:lnTo>
                      <a:pt x="224" y="108"/>
                    </a:lnTo>
                    <a:lnTo>
                      <a:pt x="217" y="106"/>
                    </a:lnTo>
                    <a:lnTo>
                      <a:pt x="217" y="106"/>
                    </a:lnTo>
                    <a:lnTo>
                      <a:pt x="214" y="107"/>
                    </a:lnTo>
                    <a:lnTo>
                      <a:pt x="214" y="107"/>
                    </a:lnTo>
                    <a:lnTo>
                      <a:pt x="211" y="107"/>
                    </a:lnTo>
                    <a:lnTo>
                      <a:pt x="211" y="107"/>
                    </a:lnTo>
                    <a:lnTo>
                      <a:pt x="208" y="106"/>
                    </a:lnTo>
                    <a:lnTo>
                      <a:pt x="208" y="106"/>
                    </a:lnTo>
                    <a:lnTo>
                      <a:pt x="210" y="104"/>
                    </a:lnTo>
                    <a:lnTo>
                      <a:pt x="210" y="104"/>
                    </a:lnTo>
                    <a:lnTo>
                      <a:pt x="212" y="103"/>
                    </a:lnTo>
                    <a:lnTo>
                      <a:pt x="212" y="103"/>
                    </a:lnTo>
                    <a:lnTo>
                      <a:pt x="213" y="102"/>
                    </a:lnTo>
                    <a:lnTo>
                      <a:pt x="213" y="102"/>
                    </a:lnTo>
                    <a:lnTo>
                      <a:pt x="210" y="102"/>
                    </a:lnTo>
                    <a:lnTo>
                      <a:pt x="210" y="102"/>
                    </a:lnTo>
                    <a:lnTo>
                      <a:pt x="206" y="102"/>
                    </a:lnTo>
                    <a:lnTo>
                      <a:pt x="206" y="102"/>
                    </a:lnTo>
                    <a:lnTo>
                      <a:pt x="202" y="103"/>
                    </a:lnTo>
                    <a:lnTo>
                      <a:pt x="202" y="103"/>
                    </a:lnTo>
                    <a:lnTo>
                      <a:pt x="198" y="101"/>
                    </a:lnTo>
                    <a:lnTo>
                      <a:pt x="198" y="101"/>
                    </a:lnTo>
                    <a:lnTo>
                      <a:pt x="204" y="100"/>
                    </a:lnTo>
                    <a:lnTo>
                      <a:pt x="204" y="100"/>
                    </a:lnTo>
                    <a:lnTo>
                      <a:pt x="205" y="100"/>
                    </a:lnTo>
                    <a:lnTo>
                      <a:pt x="205" y="100"/>
                    </a:lnTo>
                    <a:lnTo>
                      <a:pt x="201" y="95"/>
                    </a:lnTo>
                    <a:lnTo>
                      <a:pt x="201" y="95"/>
                    </a:lnTo>
                    <a:lnTo>
                      <a:pt x="197" y="94"/>
                    </a:lnTo>
                    <a:lnTo>
                      <a:pt x="197" y="94"/>
                    </a:lnTo>
                    <a:lnTo>
                      <a:pt x="197" y="92"/>
                    </a:lnTo>
                    <a:lnTo>
                      <a:pt x="197" y="92"/>
                    </a:lnTo>
                    <a:lnTo>
                      <a:pt x="196" y="91"/>
                    </a:lnTo>
                    <a:lnTo>
                      <a:pt x="196" y="91"/>
                    </a:lnTo>
                    <a:lnTo>
                      <a:pt x="193" y="92"/>
                    </a:lnTo>
                    <a:lnTo>
                      <a:pt x="193" y="92"/>
                    </a:lnTo>
                    <a:lnTo>
                      <a:pt x="192" y="94"/>
                    </a:lnTo>
                    <a:lnTo>
                      <a:pt x="192" y="94"/>
                    </a:lnTo>
                    <a:lnTo>
                      <a:pt x="190" y="94"/>
                    </a:lnTo>
                    <a:lnTo>
                      <a:pt x="190" y="94"/>
                    </a:lnTo>
                    <a:lnTo>
                      <a:pt x="192" y="93"/>
                    </a:lnTo>
                    <a:lnTo>
                      <a:pt x="192" y="93"/>
                    </a:lnTo>
                    <a:lnTo>
                      <a:pt x="190" y="93"/>
                    </a:lnTo>
                    <a:lnTo>
                      <a:pt x="190" y="93"/>
                    </a:lnTo>
                    <a:lnTo>
                      <a:pt x="188" y="95"/>
                    </a:lnTo>
                    <a:lnTo>
                      <a:pt x="188" y="95"/>
                    </a:lnTo>
                    <a:lnTo>
                      <a:pt x="188" y="92"/>
                    </a:lnTo>
                    <a:lnTo>
                      <a:pt x="188" y="92"/>
                    </a:lnTo>
                    <a:lnTo>
                      <a:pt x="186" y="93"/>
                    </a:lnTo>
                    <a:lnTo>
                      <a:pt x="186" y="93"/>
                    </a:lnTo>
                    <a:lnTo>
                      <a:pt x="185" y="91"/>
                    </a:lnTo>
                    <a:lnTo>
                      <a:pt x="185" y="91"/>
                    </a:lnTo>
                    <a:lnTo>
                      <a:pt x="183" y="90"/>
                    </a:lnTo>
                    <a:lnTo>
                      <a:pt x="183" y="90"/>
                    </a:lnTo>
                    <a:lnTo>
                      <a:pt x="182" y="90"/>
                    </a:lnTo>
                    <a:lnTo>
                      <a:pt x="182" y="90"/>
                    </a:lnTo>
                    <a:lnTo>
                      <a:pt x="182" y="88"/>
                    </a:lnTo>
                    <a:lnTo>
                      <a:pt x="182" y="88"/>
                    </a:lnTo>
                    <a:lnTo>
                      <a:pt x="179" y="90"/>
                    </a:lnTo>
                    <a:lnTo>
                      <a:pt x="179" y="90"/>
                    </a:lnTo>
                    <a:lnTo>
                      <a:pt x="179" y="87"/>
                    </a:lnTo>
                    <a:lnTo>
                      <a:pt x="179" y="87"/>
                    </a:lnTo>
                    <a:lnTo>
                      <a:pt x="180" y="85"/>
                    </a:lnTo>
                    <a:lnTo>
                      <a:pt x="180" y="85"/>
                    </a:lnTo>
                    <a:lnTo>
                      <a:pt x="180" y="84"/>
                    </a:lnTo>
                    <a:lnTo>
                      <a:pt x="180" y="84"/>
                    </a:lnTo>
                    <a:lnTo>
                      <a:pt x="174" y="85"/>
                    </a:lnTo>
                    <a:lnTo>
                      <a:pt x="174" y="85"/>
                    </a:lnTo>
                    <a:lnTo>
                      <a:pt x="173" y="86"/>
                    </a:lnTo>
                    <a:lnTo>
                      <a:pt x="173" y="86"/>
                    </a:lnTo>
                    <a:lnTo>
                      <a:pt x="173" y="85"/>
                    </a:lnTo>
                    <a:lnTo>
                      <a:pt x="173" y="83"/>
                    </a:lnTo>
                    <a:lnTo>
                      <a:pt x="173" y="83"/>
                    </a:lnTo>
                    <a:lnTo>
                      <a:pt x="172" y="81"/>
                    </a:lnTo>
                    <a:lnTo>
                      <a:pt x="171" y="83"/>
                    </a:lnTo>
                    <a:lnTo>
                      <a:pt x="171" y="83"/>
                    </a:lnTo>
                    <a:lnTo>
                      <a:pt x="170" y="80"/>
                    </a:lnTo>
                    <a:lnTo>
                      <a:pt x="170" y="80"/>
                    </a:lnTo>
                    <a:lnTo>
                      <a:pt x="174" y="79"/>
                    </a:lnTo>
                    <a:lnTo>
                      <a:pt x="174" y="79"/>
                    </a:lnTo>
                    <a:lnTo>
                      <a:pt x="171" y="78"/>
                    </a:lnTo>
                    <a:lnTo>
                      <a:pt x="171" y="78"/>
                    </a:lnTo>
                    <a:lnTo>
                      <a:pt x="171" y="76"/>
                    </a:lnTo>
                    <a:lnTo>
                      <a:pt x="171" y="76"/>
                    </a:lnTo>
                    <a:lnTo>
                      <a:pt x="175" y="77"/>
                    </a:lnTo>
                    <a:lnTo>
                      <a:pt x="175" y="77"/>
                    </a:lnTo>
                    <a:lnTo>
                      <a:pt x="172" y="75"/>
                    </a:lnTo>
                    <a:lnTo>
                      <a:pt x="172" y="75"/>
                    </a:lnTo>
                    <a:lnTo>
                      <a:pt x="169" y="75"/>
                    </a:lnTo>
                    <a:lnTo>
                      <a:pt x="169" y="75"/>
                    </a:lnTo>
                    <a:lnTo>
                      <a:pt x="172" y="73"/>
                    </a:lnTo>
                    <a:lnTo>
                      <a:pt x="172" y="73"/>
                    </a:lnTo>
                    <a:lnTo>
                      <a:pt x="175" y="75"/>
                    </a:lnTo>
                    <a:lnTo>
                      <a:pt x="179" y="75"/>
                    </a:lnTo>
                    <a:lnTo>
                      <a:pt x="179" y="75"/>
                    </a:lnTo>
                    <a:lnTo>
                      <a:pt x="183" y="75"/>
                    </a:lnTo>
                    <a:lnTo>
                      <a:pt x="183" y="75"/>
                    </a:lnTo>
                    <a:lnTo>
                      <a:pt x="183" y="75"/>
                    </a:lnTo>
                    <a:lnTo>
                      <a:pt x="183" y="73"/>
                    </a:lnTo>
                    <a:lnTo>
                      <a:pt x="183" y="73"/>
                    </a:lnTo>
                    <a:lnTo>
                      <a:pt x="185" y="72"/>
                    </a:lnTo>
                    <a:lnTo>
                      <a:pt x="183" y="72"/>
                    </a:lnTo>
                    <a:lnTo>
                      <a:pt x="180" y="71"/>
                    </a:lnTo>
                    <a:lnTo>
                      <a:pt x="180" y="71"/>
                    </a:lnTo>
                    <a:lnTo>
                      <a:pt x="177" y="69"/>
                    </a:lnTo>
                    <a:lnTo>
                      <a:pt x="177" y="69"/>
                    </a:lnTo>
                    <a:lnTo>
                      <a:pt x="175" y="69"/>
                    </a:lnTo>
                    <a:lnTo>
                      <a:pt x="173" y="70"/>
                    </a:lnTo>
                    <a:lnTo>
                      <a:pt x="173" y="70"/>
                    </a:lnTo>
                    <a:lnTo>
                      <a:pt x="173" y="70"/>
                    </a:lnTo>
                    <a:lnTo>
                      <a:pt x="171" y="69"/>
                    </a:lnTo>
                    <a:lnTo>
                      <a:pt x="171" y="69"/>
                    </a:lnTo>
                    <a:lnTo>
                      <a:pt x="171" y="67"/>
                    </a:lnTo>
                    <a:lnTo>
                      <a:pt x="171" y="67"/>
                    </a:lnTo>
                    <a:lnTo>
                      <a:pt x="171" y="65"/>
                    </a:lnTo>
                    <a:lnTo>
                      <a:pt x="172" y="65"/>
                    </a:lnTo>
                    <a:lnTo>
                      <a:pt x="172" y="65"/>
                    </a:lnTo>
                    <a:lnTo>
                      <a:pt x="173" y="65"/>
                    </a:lnTo>
                    <a:lnTo>
                      <a:pt x="175" y="65"/>
                    </a:lnTo>
                    <a:lnTo>
                      <a:pt x="175" y="65"/>
                    </a:lnTo>
                    <a:lnTo>
                      <a:pt x="179" y="65"/>
                    </a:lnTo>
                    <a:lnTo>
                      <a:pt x="179" y="65"/>
                    </a:lnTo>
                    <a:lnTo>
                      <a:pt x="179" y="62"/>
                    </a:lnTo>
                    <a:lnTo>
                      <a:pt x="179" y="62"/>
                    </a:lnTo>
                    <a:lnTo>
                      <a:pt x="175" y="59"/>
                    </a:lnTo>
                    <a:lnTo>
                      <a:pt x="175" y="59"/>
                    </a:lnTo>
                    <a:lnTo>
                      <a:pt x="171" y="57"/>
                    </a:lnTo>
                    <a:lnTo>
                      <a:pt x="171" y="57"/>
                    </a:lnTo>
                    <a:lnTo>
                      <a:pt x="171" y="60"/>
                    </a:lnTo>
                    <a:lnTo>
                      <a:pt x="171" y="60"/>
                    </a:lnTo>
                    <a:lnTo>
                      <a:pt x="170" y="62"/>
                    </a:lnTo>
                    <a:lnTo>
                      <a:pt x="169" y="62"/>
                    </a:lnTo>
                    <a:lnTo>
                      <a:pt x="169" y="62"/>
                    </a:lnTo>
                    <a:lnTo>
                      <a:pt x="165" y="63"/>
                    </a:lnTo>
                    <a:lnTo>
                      <a:pt x="163" y="62"/>
                    </a:lnTo>
                    <a:lnTo>
                      <a:pt x="163" y="62"/>
                    </a:lnTo>
                    <a:lnTo>
                      <a:pt x="165" y="61"/>
                    </a:lnTo>
                    <a:lnTo>
                      <a:pt x="165" y="61"/>
                    </a:lnTo>
                    <a:lnTo>
                      <a:pt x="169" y="59"/>
                    </a:lnTo>
                    <a:lnTo>
                      <a:pt x="169" y="59"/>
                    </a:lnTo>
                    <a:lnTo>
                      <a:pt x="166" y="59"/>
                    </a:lnTo>
                    <a:lnTo>
                      <a:pt x="166" y="59"/>
                    </a:lnTo>
                    <a:lnTo>
                      <a:pt x="158" y="59"/>
                    </a:lnTo>
                    <a:lnTo>
                      <a:pt x="158" y="59"/>
                    </a:lnTo>
                    <a:lnTo>
                      <a:pt x="163" y="57"/>
                    </a:lnTo>
                    <a:lnTo>
                      <a:pt x="163" y="57"/>
                    </a:lnTo>
                    <a:lnTo>
                      <a:pt x="167" y="56"/>
                    </a:lnTo>
                    <a:lnTo>
                      <a:pt x="167" y="56"/>
                    </a:lnTo>
                    <a:lnTo>
                      <a:pt x="167" y="54"/>
                    </a:lnTo>
                    <a:lnTo>
                      <a:pt x="167" y="54"/>
                    </a:lnTo>
                    <a:lnTo>
                      <a:pt x="167" y="54"/>
                    </a:lnTo>
                    <a:lnTo>
                      <a:pt x="169" y="54"/>
                    </a:lnTo>
                    <a:lnTo>
                      <a:pt x="170" y="54"/>
                    </a:lnTo>
                    <a:lnTo>
                      <a:pt x="170" y="54"/>
                    </a:lnTo>
                    <a:lnTo>
                      <a:pt x="171" y="54"/>
                    </a:lnTo>
                    <a:lnTo>
                      <a:pt x="171" y="53"/>
                    </a:lnTo>
                    <a:lnTo>
                      <a:pt x="170" y="53"/>
                    </a:lnTo>
                    <a:lnTo>
                      <a:pt x="170" y="53"/>
                    </a:lnTo>
                    <a:lnTo>
                      <a:pt x="166" y="51"/>
                    </a:lnTo>
                    <a:lnTo>
                      <a:pt x="166" y="51"/>
                    </a:lnTo>
                    <a:lnTo>
                      <a:pt x="163" y="49"/>
                    </a:lnTo>
                    <a:lnTo>
                      <a:pt x="163" y="49"/>
                    </a:lnTo>
                    <a:lnTo>
                      <a:pt x="158" y="49"/>
                    </a:lnTo>
                    <a:lnTo>
                      <a:pt x="158" y="49"/>
                    </a:lnTo>
                    <a:lnTo>
                      <a:pt x="157" y="53"/>
                    </a:lnTo>
                    <a:lnTo>
                      <a:pt x="157" y="53"/>
                    </a:lnTo>
                    <a:lnTo>
                      <a:pt x="156" y="52"/>
                    </a:lnTo>
                    <a:lnTo>
                      <a:pt x="156" y="52"/>
                    </a:lnTo>
                    <a:lnTo>
                      <a:pt x="154" y="53"/>
                    </a:lnTo>
                    <a:lnTo>
                      <a:pt x="154" y="53"/>
                    </a:lnTo>
                    <a:lnTo>
                      <a:pt x="154" y="51"/>
                    </a:lnTo>
                    <a:lnTo>
                      <a:pt x="154" y="51"/>
                    </a:lnTo>
                    <a:lnTo>
                      <a:pt x="151" y="53"/>
                    </a:lnTo>
                    <a:lnTo>
                      <a:pt x="151" y="53"/>
                    </a:lnTo>
                    <a:lnTo>
                      <a:pt x="151" y="55"/>
                    </a:lnTo>
                    <a:lnTo>
                      <a:pt x="151" y="55"/>
                    </a:lnTo>
                    <a:lnTo>
                      <a:pt x="148" y="60"/>
                    </a:lnTo>
                    <a:lnTo>
                      <a:pt x="148" y="60"/>
                    </a:lnTo>
                    <a:lnTo>
                      <a:pt x="147" y="61"/>
                    </a:lnTo>
                    <a:lnTo>
                      <a:pt x="146" y="61"/>
                    </a:lnTo>
                    <a:lnTo>
                      <a:pt x="146" y="61"/>
                    </a:lnTo>
                    <a:lnTo>
                      <a:pt x="148" y="53"/>
                    </a:lnTo>
                    <a:lnTo>
                      <a:pt x="148" y="53"/>
                    </a:lnTo>
                    <a:lnTo>
                      <a:pt x="146" y="53"/>
                    </a:lnTo>
                    <a:lnTo>
                      <a:pt x="146" y="53"/>
                    </a:lnTo>
                    <a:lnTo>
                      <a:pt x="145" y="54"/>
                    </a:lnTo>
                    <a:lnTo>
                      <a:pt x="145" y="54"/>
                    </a:lnTo>
                    <a:lnTo>
                      <a:pt x="145" y="55"/>
                    </a:lnTo>
                    <a:lnTo>
                      <a:pt x="142" y="56"/>
                    </a:lnTo>
                    <a:lnTo>
                      <a:pt x="142" y="56"/>
                    </a:lnTo>
                    <a:lnTo>
                      <a:pt x="142" y="55"/>
                    </a:lnTo>
                    <a:lnTo>
                      <a:pt x="143" y="54"/>
                    </a:lnTo>
                    <a:lnTo>
                      <a:pt x="145" y="52"/>
                    </a:lnTo>
                    <a:lnTo>
                      <a:pt x="145" y="52"/>
                    </a:lnTo>
                    <a:lnTo>
                      <a:pt x="151" y="51"/>
                    </a:lnTo>
                    <a:lnTo>
                      <a:pt x="151" y="51"/>
                    </a:lnTo>
                    <a:lnTo>
                      <a:pt x="151" y="48"/>
                    </a:lnTo>
                    <a:lnTo>
                      <a:pt x="151" y="48"/>
                    </a:lnTo>
                    <a:lnTo>
                      <a:pt x="153" y="45"/>
                    </a:lnTo>
                    <a:lnTo>
                      <a:pt x="153" y="45"/>
                    </a:lnTo>
                    <a:lnTo>
                      <a:pt x="151" y="44"/>
                    </a:lnTo>
                    <a:lnTo>
                      <a:pt x="151" y="44"/>
                    </a:lnTo>
                    <a:lnTo>
                      <a:pt x="148" y="46"/>
                    </a:lnTo>
                    <a:lnTo>
                      <a:pt x="148" y="46"/>
                    </a:lnTo>
                    <a:lnTo>
                      <a:pt x="148" y="48"/>
                    </a:lnTo>
                    <a:lnTo>
                      <a:pt x="146" y="49"/>
                    </a:lnTo>
                    <a:lnTo>
                      <a:pt x="146" y="49"/>
                    </a:lnTo>
                    <a:lnTo>
                      <a:pt x="138" y="52"/>
                    </a:lnTo>
                    <a:lnTo>
                      <a:pt x="138" y="52"/>
                    </a:lnTo>
                    <a:lnTo>
                      <a:pt x="141" y="49"/>
                    </a:lnTo>
                    <a:lnTo>
                      <a:pt x="141" y="49"/>
                    </a:lnTo>
                    <a:lnTo>
                      <a:pt x="145" y="48"/>
                    </a:lnTo>
                    <a:lnTo>
                      <a:pt x="145" y="48"/>
                    </a:lnTo>
                    <a:lnTo>
                      <a:pt x="146" y="46"/>
                    </a:lnTo>
                    <a:lnTo>
                      <a:pt x="146" y="46"/>
                    </a:lnTo>
                    <a:lnTo>
                      <a:pt x="142" y="46"/>
                    </a:lnTo>
                    <a:lnTo>
                      <a:pt x="142" y="46"/>
                    </a:lnTo>
                    <a:lnTo>
                      <a:pt x="140" y="48"/>
                    </a:lnTo>
                    <a:lnTo>
                      <a:pt x="140" y="48"/>
                    </a:lnTo>
                    <a:lnTo>
                      <a:pt x="135" y="48"/>
                    </a:lnTo>
                    <a:lnTo>
                      <a:pt x="135" y="48"/>
                    </a:lnTo>
                    <a:lnTo>
                      <a:pt x="140" y="47"/>
                    </a:lnTo>
                    <a:lnTo>
                      <a:pt x="140" y="47"/>
                    </a:lnTo>
                    <a:lnTo>
                      <a:pt x="141" y="46"/>
                    </a:lnTo>
                    <a:lnTo>
                      <a:pt x="140" y="45"/>
                    </a:lnTo>
                    <a:lnTo>
                      <a:pt x="140" y="45"/>
                    </a:lnTo>
                    <a:lnTo>
                      <a:pt x="145" y="44"/>
                    </a:lnTo>
                    <a:lnTo>
                      <a:pt x="145" y="44"/>
                    </a:lnTo>
                    <a:lnTo>
                      <a:pt x="148" y="44"/>
                    </a:lnTo>
                    <a:lnTo>
                      <a:pt x="148" y="44"/>
                    </a:lnTo>
                    <a:lnTo>
                      <a:pt x="149" y="42"/>
                    </a:lnTo>
                    <a:lnTo>
                      <a:pt x="149" y="41"/>
                    </a:lnTo>
                    <a:lnTo>
                      <a:pt x="149" y="41"/>
                    </a:lnTo>
                    <a:lnTo>
                      <a:pt x="145" y="37"/>
                    </a:lnTo>
                    <a:lnTo>
                      <a:pt x="145" y="37"/>
                    </a:lnTo>
                    <a:lnTo>
                      <a:pt x="140" y="36"/>
                    </a:lnTo>
                    <a:lnTo>
                      <a:pt x="138" y="36"/>
                    </a:lnTo>
                    <a:lnTo>
                      <a:pt x="138" y="36"/>
                    </a:lnTo>
                    <a:lnTo>
                      <a:pt x="136" y="38"/>
                    </a:lnTo>
                    <a:lnTo>
                      <a:pt x="136" y="38"/>
                    </a:lnTo>
                    <a:lnTo>
                      <a:pt x="134" y="41"/>
                    </a:lnTo>
                    <a:lnTo>
                      <a:pt x="131" y="45"/>
                    </a:lnTo>
                    <a:lnTo>
                      <a:pt x="131" y="45"/>
                    </a:lnTo>
                    <a:lnTo>
                      <a:pt x="131" y="46"/>
                    </a:lnTo>
                    <a:lnTo>
                      <a:pt x="131" y="45"/>
                    </a:lnTo>
                    <a:lnTo>
                      <a:pt x="131" y="44"/>
                    </a:lnTo>
                    <a:lnTo>
                      <a:pt x="133" y="40"/>
                    </a:lnTo>
                    <a:lnTo>
                      <a:pt x="133" y="40"/>
                    </a:lnTo>
                    <a:lnTo>
                      <a:pt x="131" y="40"/>
                    </a:lnTo>
                    <a:lnTo>
                      <a:pt x="131" y="40"/>
                    </a:lnTo>
                    <a:lnTo>
                      <a:pt x="130" y="44"/>
                    </a:lnTo>
                    <a:lnTo>
                      <a:pt x="130" y="44"/>
                    </a:lnTo>
                    <a:lnTo>
                      <a:pt x="128" y="44"/>
                    </a:lnTo>
                    <a:lnTo>
                      <a:pt x="128" y="44"/>
                    </a:lnTo>
                    <a:lnTo>
                      <a:pt x="127" y="37"/>
                    </a:lnTo>
                    <a:lnTo>
                      <a:pt x="127" y="37"/>
                    </a:lnTo>
                    <a:lnTo>
                      <a:pt x="124" y="41"/>
                    </a:lnTo>
                    <a:lnTo>
                      <a:pt x="124" y="41"/>
                    </a:lnTo>
                    <a:lnTo>
                      <a:pt x="127" y="36"/>
                    </a:lnTo>
                    <a:lnTo>
                      <a:pt x="127" y="36"/>
                    </a:lnTo>
                    <a:lnTo>
                      <a:pt x="127" y="33"/>
                    </a:lnTo>
                    <a:lnTo>
                      <a:pt x="127" y="33"/>
                    </a:lnTo>
                    <a:lnTo>
                      <a:pt x="126" y="34"/>
                    </a:lnTo>
                    <a:lnTo>
                      <a:pt x="126" y="34"/>
                    </a:lnTo>
                    <a:lnTo>
                      <a:pt x="125" y="34"/>
                    </a:lnTo>
                    <a:lnTo>
                      <a:pt x="125" y="34"/>
                    </a:lnTo>
                    <a:lnTo>
                      <a:pt x="125" y="34"/>
                    </a:lnTo>
                    <a:lnTo>
                      <a:pt x="125" y="34"/>
                    </a:lnTo>
                    <a:lnTo>
                      <a:pt x="124" y="33"/>
                    </a:lnTo>
                    <a:lnTo>
                      <a:pt x="124" y="33"/>
                    </a:lnTo>
                    <a:lnTo>
                      <a:pt x="124" y="33"/>
                    </a:lnTo>
                    <a:lnTo>
                      <a:pt x="123" y="36"/>
                    </a:lnTo>
                    <a:lnTo>
                      <a:pt x="123" y="36"/>
                    </a:lnTo>
                    <a:lnTo>
                      <a:pt x="122" y="36"/>
                    </a:lnTo>
                    <a:lnTo>
                      <a:pt x="122" y="36"/>
                    </a:lnTo>
                    <a:lnTo>
                      <a:pt x="119" y="36"/>
                    </a:lnTo>
                    <a:lnTo>
                      <a:pt x="119" y="36"/>
                    </a:lnTo>
                    <a:lnTo>
                      <a:pt x="116" y="37"/>
                    </a:lnTo>
                    <a:lnTo>
                      <a:pt x="116" y="37"/>
                    </a:lnTo>
                    <a:lnTo>
                      <a:pt x="118" y="34"/>
                    </a:lnTo>
                    <a:lnTo>
                      <a:pt x="118" y="34"/>
                    </a:lnTo>
                    <a:lnTo>
                      <a:pt x="119" y="33"/>
                    </a:lnTo>
                    <a:lnTo>
                      <a:pt x="120" y="34"/>
                    </a:lnTo>
                    <a:lnTo>
                      <a:pt x="120" y="34"/>
                    </a:lnTo>
                    <a:lnTo>
                      <a:pt x="123" y="33"/>
                    </a:lnTo>
                    <a:lnTo>
                      <a:pt x="124" y="32"/>
                    </a:lnTo>
                    <a:lnTo>
                      <a:pt x="124" y="32"/>
                    </a:lnTo>
                    <a:lnTo>
                      <a:pt x="124" y="29"/>
                    </a:lnTo>
                    <a:lnTo>
                      <a:pt x="124" y="29"/>
                    </a:lnTo>
                    <a:lnTo>
                      <a:pt x="122" y="29"/>
                    </a:lnTo>
                    <a:lnTo>
                      <a:pt x="122" y="29"/>
                    </a:lnTo>
                    <a:lnTo>
                      <a:pt x="117" y="29"/>
                    </a:lnTo>
                    <a:lnTo>
                      <a:pt x="117" y="29"/>
                    </a:lnTo>
                    <a:lnTo>
                      <a:pt x="112" y="32"/>
                    </a:lnTo>
                    <a:lnTo>
                      <a:pt x="112" y="32"/>
                    </a:lnTo>
                    <a:lnTo>
                      <a:pt x="114" y="29"/>
                    </a:lnTo>
                    <a:lnTo>
                      <a:pt x="114" y="29"/>
                    </a:lnTo>
                    <a:lnTo>
                      <a:pt x="106" y="32"/>
                    </a:lnTo>
                    <a:lnTo>
                      <a:pt x="106" y="32"/>
                    </a:lnTo>
                    <a:lnTo>
                      <a:pt x="110" y="28"/>
                    </a:lnTo>
                    <a:lnTo>
                      <a:pt x="110" y="28"/>
                    </a:lnTo>
                    <a:lnTo>
                      <a:pt x="118" y="26"/>
                    </a:lnTo>
                    <a:lnTo>
                      <a:pt x="118" y="26"/>
                    </a:lnTo>
                    <a:lnTo>
                      <a:pt x="118" y="25"/>
                    </a:lnTo>
                    <a:lnTo>
                      <a:pt x="118" y="25"/>
                    </a:lnTo>
                    <a:lnTo>
                      <a:pt x="114" y="21"/>
                    </a:lnTo>
                    <a:lnTo>
                      <a:pt x="114" y="21"/>
                    </a:lnTo>
                    <a:lnTo>
                      <a:pt x="112" y="20"/>
                    </a:lnTo>
                    <a:lnTo>
                      <a:pt x="110" y="20"/>
                    </a:lnTo>
                    <a:lnTo>
                      <a:pt x="108" y="21"/>
                    </a:lnTo>
                    <a:lnTo>
                      <a:pt x="108" y="21"/>
                    </a:lnTo>
                    <a:lnTo>
                      <a:pt x="106" y="18"/>
                    </a:lnTo>
                    <a:lnTo>
                      <a:pt x="106" y="18"/>
                    </a:lnTo>
                    <a:lnTo>
                      <a:pt x="102" y="18"/>
                    </a:lnTo>
                    <a:lnTo>
                      <a:pt x="95" y="20"/>
                    </a:lnTo>
                    <a:lnTo>
                      <a:pt x="95" y="20"/>
                    </a:lnTo>
                    <a:lnTo>
                      <a:pt x="91" y="21"/>
                    </a:lnTo>
                    <a:lnTo>
                      <a:pt x="90" y="22"/>
                    </a:lnTo>
                    <a:lnTo>
                      <a:pt x="90" y="22"/>
                    </a:lnTo>
                    <a:lnTo>
                      <a:pt x="91" y="23"/>
                    </a:lnTo>
                    <a:lnTo>
                      <a:pt x="91" y="23"/>
                    </a:lnTo>
                    <a:lnTo>
                      <a:pt x="99" y="26"/>
                    </a:lnTo>
                    <a:lnTo>
                      <a:pt x="99" y="26"/>
                    </a:lnTo>
                    <a:lnTo>
                      <a:pt x="90" y="25"/>
                    </a:lnTo>
                    <a:lnTo>
                      <a:pt x="90" y="25"/>
                    </a:lnTo>
                    <a:lnTo>
                      <a:pt x="91" y="26"/>
                    </a:lnTo>
                    <a:lnTo>
                      <a:pt x="91" y="26"/>
                    </a:lnTo>
                    <a:lnTo>
                      <a:pt x="91" y="28"/>
                    </a:lnTo>
                    <a:lnTo>
                      <a:pt x="91" y="28"/>
                    </a:lnTo>
                    <a:lnTo>
                      <a:pt x="94" y="31"/>
                    </a:lnTo>
                    <a:lnTo>
                      <a:pt x="94" y="31"/>
                    </a:lnTo>
                    <a:lnTo>
                      <a:pt x="98" y="34"/>
                    </a:lnTo>
                    <a:lnTo>
                      <a:pt x="98" y="34"/>
                    </a:lnTo>
                    <a:lnTo>
                      <a:pt x="94" y="32"/>
                    </a:lnTo>
                    <a:lnTo>
                      <a:pt x="94" y="32"/>
                    </a:lnTo>
                    <a:lnTo>
                      <a:pt x="90" y="31"/>
                    </a:lnTo>
                    <a:lnTo>
                      <a:pt x="90" y="31"/>
                    </a:lnTo>
                    <a:lnTo>
                      <a:pt x="87" y="30"/>
                    </a:lnTo>
                    <a:lnTo>
                      <a:pt x="87" y="28"/>
                    </a:lnTo>
                    <a:lnTo>
                      <a:pt x="87" y="26"/>
                    </a:lnTo>
                    <a:lnTo>
                      <a:pt x="87" y="26"/>
                    </a:lnTo>
                    <a:lnTo>
                      <a:pt x="85" y="24"/>
                    </a:lnTo>
                    <a:lnTo>
                      <a:pt x="85" y="24"/>
                    </a:lnTo>
                    <a:lnTo>
                      <a:pt x="84" y="24"/>
                    </a:lnTo>
                    <a:lnTo>
                      <a:pt x="84" y="24"/>
                    </a:lnTo>
                    <a:lnTo>
                      <a:pt x="81" y="22"/>
                    </a:lnTo>
                    <a:lnTo>
                      <a:pt x="81" y="22"/>
                    </a:lnTo>
                    <a:lnTo>
                      <a:pt x="78" y="22"/>
                    </a:lnTo>
                    <a:lnTo>
                      <a:pt x="78" y="22"/>
                    </a:lnTo>
                    <a:lnTo>
                      <a:pt x="77" y="24"/>
                    </a:lnTo>
                    <a:lnTo>
                      <a:pt x="76" y="28"/>
                    </a:lnTo>
                    <a:lnTo>
                      <a:pt x="76" y="28"/>
                    </a:lnTo>
                    <a:lnTo>
                      <a:pt x="72" y="29"/>
                    </a:lnTo>
                    <a:lnTo>
                      <a:pt x="72" y="29"/>
                    </a:lnTo>
                    <a:lnTo>
                      <a:pt x="70" y="28"/>
                    </a:lnTo>
                    <a:lnTo>
                      <a:pt x="70" y="26"/>
                    </a:lnTo>
                    <a:lnTo>
                      <a:pt x="70" y="26"/>
                    </a:lnTo>
                    <a:lnTo>
                      <a:pt x="71" y="25"/>
                    </a:lnTo>
                    <a:lnTo>
                      <a:pt x="73" y="25"/>
                    </a:lnTo>
                    <a:lnTo>
                      <a:pt x="73" y="25"/>
                    </a:lnTo>
                    <a:lnTo>
                      <a:pt x="76" y="23"/>
                    </a:lnTo>
                    <a:lnTo>
                      <a:pt x="76" y="23"/>
                    </a:lnTo>
                    <a:lnTo>
                      <a:pt x="76" y="22"/>
                    </a:lnTo>
                    <a:lnTo>
                      <a:pt x="76" y="22"/>
                    </a:lnTo>
                    <a:lnTo>
                      <a:pt x="72" y="22"/>
                    </a:lnTo>
                    <a:lnTo>
                      <a:pt x="72" y="22"/>
                    </a:lnTo>
                    <a:lnTo>
                      <a:pt x="71" y="21"/>
                    </a:lnTo>
                    <a:lnTo>
                      <a:pt x="71" y="21"/>
                    </a:lnTo>
                    <a:lnTo>
                      <a:pt x="77" y="18"/>
                    </a:lnTo>
                    <a:lnTo>
                      <a:pt x="77" y="18"/>
                    </a:lnTo>
                    <a:lnTo>
                      <a:pt x="77" y="17"/>
                    </a:lnTo>
                    <a:lnTo>
                      <a:pt x="77" y="17"/>
                    </a:lnTo>
                    <a:lnTo>
                      <a:pt x="75" y="16"/>
                    </a:lnTo>
                    <a:lnTo>
                      <a:pt x="75" y="16"/>
                    </a:lnTo>
                    <a:lnTo>
                      <a:pt x="75" y="12"/>
                    </a:lnTo>
                    <a:lnTo>
                      <a:pt x="75" y="12"/>
                    </a:lnTo>
                    <a:lnTo>
                      <a:pt x="70" y="10"/>
                    </a:lnTo>
                    <a:lnTo>
                      <a:pt x="70" y="10"/>
                    </a:lnTo>
                    <a:lnTo>
                      <a:pt x="69" y="9"/>
                    </a:lnTo>
                    <a:lnTo>
                      <a:pt x="69" y="9"/>
                    </a:lnTo>
                    <a:lnTo>
                      <a:pt x="65" y="2"/>
                    </a:lnTo>
                    <a:lnTo>
                      <a:pt x="65" y="2"/>
                    </a:lnTo>
                    <a:lnTo>
                      <a:pt x="64" y="1"/>
                    </a:lnTo>
                    <a:lnTo>
                      <a:pt x="64" y="1"/>
                    </a:lnTo>
                    <a:lnTo>
                      <a:pt x="59" y="1"/>
                    </a:lnTo>
                    <a:lnTo>
                      <a:pt x="59" y="1"/>
                    </a:lnTo>
                    <a:lnTo>
                      <a:pt x="49" y="4"/>
                    </a:lnTo>
                    <a:lnTo>
                      <a:pt x="49" y="4"/>
                    </a:lnTo>
                    <a:lnTo>
                      <a:pt x="49" y="7"/>
                    </a:lnTo>
                    <a:lnTo>
                      <a:pt x="49" y="7"/>
                    </a:lnTo>
                    <a:lnTo>
                      <a:pt x="47" y="5"/>
                    </a:lnTo>
                    <a:lnTo>
                      <a:pt x="47" y="5"/>
                    </a:lnTo>
                    <a:lnTo>
                      <a:pt x="46" y="5"/>
                    </a:lnTo>
                    <a:lnTo>
                      <a:pt x="46" y="5"/>
                    </a:lnTo>
                    <a:lnTo>
                      <a:pt x="44" y="7"/>
                    </a:lnTo>
                    <a:lnTo>
                      <a:pt x="44" y="7"/>
                    </a:lnTo>
                    <a:lnTo>
                      <a:pt x="46" y="12"/>
                    </a:lnTo>
                    <a:lnTo>
                      <a:pt x="46" y="12"/>
                    </a:lnTo>
                    <a:lnTo>
                      <a:pt x="40" y="8"/>
                    </a:lnTo>
                    <a:lnTo>
                      <a:pt x="40" y="8"/>
                    </a:lnTo>
                    <a:lnTo>
                      <a:pt x="39" y="9"/>
                    </a:lnTo>
                    <a:lnTo>
                      <a:pt x="39" y="9"/>
                    </a:lnTo>
                    <a:lnTo>
                      <a:pt x="39" y="10"/>
                    </a:lnTo>
                    <a:lnTo>
                      <a:pt x="39" y="12"/>
                    </a:lnTo>
                    <a:lnTo>
                      <a:pt x="38" y="12"/>
                    </a:lnTo>
                    <a:lnTo>
                      <a:pt x="38" y="12"/>
                    </a:lnTo>
                    <a:lnTo>
                      <a:pt x="37" y="12"/>
                    </a:lnTo>
                    <a:lnTo>
                      <a:pt x="36" y="13"/>
                    </a:lnTo>
                    <a:lnTo>
                      <a:pt x="36" y="13"/>
                    </a:lnTo>
                    <a:lnTo>
                      <a:pt x="36" y="13"/>
                    </a:lnTo>
                    <a:lnTo>
                      <a:pt x="36" y="13"/>
                    </a:lnTo>
                    <a:lnTo>
                      <a:pt x="36" y="13"/>
                    </a:lnTo>
                    <a:lnTo>
                      <a:pt x="46" y="17"/>
                    </a:lnTo>
                    <a:lnTo>
                      <a:pt x="46" y="17"/>
                    </a:lnTo>
                    <a:lnTo>
                      <a:pt x="34" y="14"/>
                    </a:lnTo>
                    <a:lnTo>
                      <a:pt x="34" y="14"/>
                    </a:lnTo>
                    <a:lnTo>
                      <a:pt x="34" y="18"/>
                    </a:lnTo>
                    <a:lnTo>
                      <a:pt x="34" y="18"/>
                    </a:lnTo>
                    <a:lnTo>
                      <a:pt x="34" y="21"/>
                    </a:lnTo>
                    <a:lnTo>
                      <a:pt x="36" y="21"/>
                    </a:lnTo>
                    <a:lnTo>
                      <a:pt x="36" y="21"/>
                    </a:lnTo>
                    <a:lnTo>
                      <a:pt x="36" y="23"/>
                    </a:lnTo>
                    <a:lnTo>
                      <a:pt x="36" y="23"/>
                    </a:lnTo>
                    <a:lnTo>
                      <a:pt x="40" y="23"/>
                    </a:lnTo>
                    <a:lnTo>
                      <a:pt x="40" y="23"/>
                    </a:lnTo>
                    <a:lnTo>
                      <a:pt x="41" y="25"/>
                    </a:lnTo>
                    <a:lnTo>
                      <a:pt x="41" y="25"/>
                    </a:lnTo>
                    <a:lnTo>
                      <a:pt x="46" y="31"/>
                    </a:lnTo>
                    <a:lnTo>
                      <a:pt x="46" y="31"/>
                    </a:lnTo>
                    <a:lnTo>
                      <a:pt x="40" y="26"/>
                    </a:lnTo>
                    <a:lnTo>
                      <a:pt x="40" y="26"/>
                    </a:lnTo>
                    <a:lnTo>
                      <a:pt x="37" y="25"/>
                    </a:lnTo>
                    <a:lnTo>
                      <a:pt x="37" y="25"/>
                    </a:lnTo>
                    <a:lnTo>
                      <a:pt x="36" y="29"/>
                    </a:lnTo>
                    <a:lnTo>
                      <a:pt x="36" y="29"/>
                    </a:lnTo>
                    <a:lnTo>
                      <a:pt x="32" y="30"/>
                    </a:lnTo>
                    <a:lnTo>
                      <a:pt x="32" y="30"/>
                    </a:lnTo>
                    <a:lnTo>
                      <a:pt x="33" y="31"/>
                    </a:lnTo>
                    <a:lnTo>
                      <a:pt x="33" y="31"/>
                    </a:lnTo>
                    <a:lnTo>
                      <a:pt x="36" y="32"/>
                    </a:lnTo>
                    <a:lnTo>
                      <a:pt x="36" y="32"/>
                    </a:lnTo>
                    <a:lnTo>
                      <a:pt x="36" y="34"/>
                    </a:lnTo>
                    <a:lnTo>
                      <a:pt x="36" y="34"/>
                    </a:lnTo>
                    <a:lnTo>
                      <a:pt x="37" y="36"/>
                    </a:lnTo>
                    <a:lnTo>
                      <a:pt x="38" y="36"/>
                    </a:lnTo>
                    <a:lnTo>
                      <a:pt x="38" y="36"/>
                    </a:lnTo>
                    <a:lnTo>
                      <a:pt x="43" y="34"/>
                    </a:lnTo>
                    <a:lnTo>
                      <a:pt x="43" y="34"/>
                    </a:lnTo>
                    <a:lnTo>
                      <a:pt x="43" y="36"/>
                    </a:lnTo>
                    <a:lnTo>
                      <a:pt x="43" y="36"/>
                    </a:lnTo>
                    <a:lnTo>
                      <a:pt x="44" y="39"/>
                    </a:lnTo>
                    <a:lnTo>
                      <a:pt x="44" y="39"/>
                    </a:lnTo>
                    <a:lnTo>
                      <a:pt x="41" y="41"/>
                    </a:lnTo>
                    <a:lnTo>
                      <a:pt x="41" y="41"/>
                    </a:lnTo>
                    <a:lnTo>
                      <a:pt x="39" y="39"/>
                    </a:lnTo>
                    <a:lnTo>
                      <a:pt x="39" y="39"/>
                    </a:lnTo>
                    <a:lnTo>
                      <a:pt x="36" y="38"/>
                    </a:lnTo>
                    <a:lnTo>
                      <a:pt x="36" y="38"/>
                    </a:lnTo>
                    <a:lnTo>
                      <a:pt x="34" y="36"/>
                    </a:lnTo>
                    <a:lnTo>
                      <a:pt x="34" y="36"/>
                    </a:lnTo>
                    <a:lnTo>
                      <a:pt x="29" y="31"/>
                    </a:lnTo>
                    <a:lnTo>
                      <a:pt x="29" y="31"/>
                    </a:lnTo>
                    <a:lnTo>
                      <a:pt x="29" y="29"/>
                    </a:lnTo>
                    <a:lnTo>
                      <a:pt x="29" y="28"/>
                    </a:lnTo>
                    <a:lnTo>
                      <a:pt x="29" y="28"/>
                    </a:lnTo>
                    <a:lnTo>
                      <a:pt x="29" y="23"/>
                    </a:lnTo>
                    <a:lnTo>
                      <a:pt x="29" y="23"/>
                    </a:lnTo>
                    <a:lnTo>
                      <a:pt x="29" y="22"/>
                    </a:lnTo>
                    <a:lnTo>
                      <a:pt x="29" y="22"/>
                    </a:lnTo>
                    <a:lnTo>
                      <a:pt x="26" y="16"/>
                    </a:lnTo>
                    <a:lnTo>
                      <a:pt x="26" y="16"/>
                    </a:lnTo>
                    <a:lnTo>
                      <a:pt x="26" y="14"/>
                    </a:lnTo>
                    <a:lnTo>
                      <a:pt x="28" y="14"/>
                    </a:lnTo>
                    <a:lnTo>
                      <a:pt x="29" y="14"/>
                    </a:lnTo>
                    <a:lnTo>
                      <a:pt x="29" y="14"/>
                    </a:lnTo>
                    <a:lnTo>
                      <a:pt x="29" y="13"/>
                    </a:lnTo>
                    <a:lnTo>
                      <a:pt x="29" y="13"/>
                    </a:lnTo>
                    <a:lnTo>
                      <a:pt x="33" y="6"/>
                    </a:lnTo>
                    <a:lnTo>
                      <a:pt x="33" y="6"/>
                    </a:lnTo>
                    <a:lnTo>
                      <a:pt x="34" y="6"/>
                    </a:lnTo>
                    <a:lnTo>
                      <a:pt x="34" y="6"/>
                    </a:lnTo>
                    <a:lnTo>
                      <a:pt x="38" y="5"/>
                    </a:lnTo>
                    <a:lnTo>
                      <a:pt x="38" y="5"/>
                    </a:lnTo>
                    <a:lnTo>
                      <a:pt x="39" y="4"/>
                    </a:lnTo>
                    <a:lnTo>
                      <a:pt x="38" y="4"/>
                    </a:lnTo>
                    <a:lnTo>
                      <a:pt x="38" y="4"/>
                    </a:lnTo>
                    <a:lnTo>
                      <a:pt x="41" y="2"/>
                    </a:lnTo>
                    <a:lnTo>
                      <a:pt x="41" y="2"/>
                    </a:lnTo>
                    <a:lnTo>
                      <a:pt x="41" y="1"/>
                    </a:lnTo>
                    <a:lnTo>
                      <a:pt x="40" y="0"/>
                    </a:lnTo>
                    <a:lnTo>
                      <a:pt x="40" y="0"/>
                    </a:lnTo>
                    <a:lnTo>
                      <a:pt x="28" y="0"/>
                    </a:lnTo>
                    <a:lnTo>
                      <a:pt x="28" y="0"/>
                    </a:lnTo>
                    <a:lnTo>
                      <a:pt x="22" y="1"/>
                    </a:lnTo>
                    <a:lnTo>
                      <a:pt x="22" y="1"/>
                    </a:lnTo>
                    <a:lnTo>
                      <a:pt x="18" y="2"/>
                    </a:lnTo>
                    <a:lnTo>
                      <a:pt x="18" y="2"/>
                    </a:lnTo>
                    <a:lnTo>
                      <a:pt x="17" y="5"/>
                    </a:lnTo>
                    <a:lnTo>
                      <a:pt x="17" y="5"/>
                    </a:lnTo>
                    <a:lnTo>
                      <a:pt x="14" y="5"/>
                    </a:lnTo>
                    <a:lnTo>
                      <a:pt x="14" y="5"/>
                    </a:lnTo>
                    <a:lnTo>
                      <a:pt x="10" y="7"/>
                    </a:lnTo>
                    <a:lnTo>
                      <a:pt x="10" y="7"/>
                    </a:lnTo>
                    <a:lnTo>
                      <a:pt x="9" y="9"/>
                    </a:lnTo>
                    <a:lnTo>
                      <a:pt x="9" y="9"/>
                    </a:lnTo>
                    <a:lnTo>
                      <a:pt x="8" y="10"/>
                    </a:lnTo>
                    <a:lnTo>
                      <a:pt x="8" y="10"/>
                    </a:lnTo>
                    <a:lnTo>
                      <a:pt x="6" y="16"/>
                    </a:lnTo>
                    <a:lnTo>
                      <a:pt x="6" y="16"/>
                    </a:lnTo>
                    <a:lnTo>
                      <a:pt x="4" y="17"/>
                    </a:lnTo>
                    <a:lnTo>
                      <a:pt x="4" y="17"/>
                    </a:lnTo>
                    <a:lnTo>
                      <a:pt x="4" y="20"/>
                    </a:lnTo>
                    <a:lnTo>
                      <a:pt x="4" y="20"/>
                    </a:lnTo>
                    <a:lnTo>
                      <a:pt x="2" y="23"/>
                    </a:lnTo>
                    <a:lnTo>
                      <a:pt x="2" y="23"/>
                    </a:lnTo>
                    <a:lnTo>
                      <a:pt x="1" y="23"/>
                    </a:lnTo>
                    <a:lnTo>
                      <a:pt x="1" y="23"/>
                    </a:lnTo>
                    <a:lnTo>
                      <a:pt x="0" y="25"/>
                    </a:lnTo>
                    <a:lnTo>
                      <a:pt x="0" y="25"/>
                    </a:lnTo>
                    <a:lnTo>
                      <a:pt x="5" y="28"/>
                    </a:lnTo>
                    <a:lnTo>
                      <a:pt x="5" y="28"/>
                    </a:lnTo>
                    <a:lnTo>
                      <a:pt x="2" y="29"/>
                    </a:lnTo>
                    <a:lnTo>
                      <a:pt x="0" y="29"/>
                    </a:lnTo>
                    <a:lnTo>
                      <a:pt x="0" y="29"/>
                    </a:lnTo>
                    <a:lnTo>
                      <a:pt x="1" y="34"/>
                    </a:lnTo>
                    <a:lnTo>
                      <a:pt x="1" y="34"/>
                    </a:lnTo>
                    <a:lnTo>
                      <a:pt x="0" y="36"/>
                    </a:lnTo>
                    <a:lnTo>
                      <a:pt x="0" y="36"/>
                    </a:lnTo>
                    <a:lnTo>
                      <a:pt x="1" y="40"/>
                    </a:lnTo>
                    <a:lnTo>
                      <a:pt x="1" y="40"/>
                    </a:lnTo>
                    <a:lnTo>
                      <a:pt x="5" y="40"/>
                    </a:lnTo>
                    <a:lnTo>
                      <a:pt x="5" y="40"/>
                    </a:lnTo>
                    <a:lnTo>
                      <a:pt x="17" y="41"/>
                    </a:lnTo>
                    <a:lnTo>
                      <a:pt x="17" y="41"/>
                    </a:lnTo>
                    <a:lnTo>
                      <a:pt x="18" y="42"/>
                    </a:lnTo>
                    <a:lnTo>
                      <a:pt x="18" y="42"/>
                    </a:lnTo>
                    <a:lnTo>
                      <a:pt x="29" y="46"/>
                    </a:lnTo>
                    <a:lnTo>
                      <a:pt x="29" y="46"/>
                    </a:lnTo>
                    <a:lnTo>
                      <a:pt x="23" y="45"/>
                    </a:lnTo>
                    <a:lnTo>
                      <a:pt x="23" y="45"/>
                    </a:lnTo>
                    <a:lnTo>
                      <a:pt x="18" y="46"/>
                    </a:lnTo>
                    <a:lnTo>
                      <a:pt x="18" y="46"/>
                    </a:lnTo>
                    <a:lnTo>
                      <a:pt x="15" y="45"/>
                    </a:lnTo>
                    <a:lnTo>
                      <a:pt x="15" y="45"/>
                    </a:lnTo>
                    <a:lnTo>
                      <a:pt x="6" y="45"/>
                    </a:lnTo>
                    <a:lnTo>
                      <a:pt x="6" y="45"/>
                    </a:lnTo>
                    <a:lnTo>
                      <a:pt x="7" y="46"/>
                    </a:lnTo>
                    <a:lnTo>
                      <a:pt x="7" y="46"/>
                    </a:lnTo>
                    <a:lnTo>
                      <a:pt x="5" y="47"/>
                    </a:lnTo>
                    <a:lnTo>
                      <a:pt x="5" y="47"/>
                    </a:lnTo>
                    <a:lnTo>
                      <a:pt x="6" y="49"/>
                    </a:lnTo>
                    <a:lnTo>
                      <a:pt x="6" y="49"/>
                    </a:lnTo>
                    <a:lnTo>
                      <a:pt x="8" y="52"/>
                    </a:lnTo>
                    <a:lnTo>
                      <a:pt x="8" y="52"/>
                    </a:lnTo>
                    <a:lnTo>
                      <a:pt x="10" y="54"/>
                    </a:lnTo>
                    <a:lnTo>
                      <a:pt x="10" y="54"/>
                    </a:lnTo>
                    <a:lnTo>
                      <a:pt x="13" y="56"/>
                    </a:lnTo>
                    <a:lnTo>
                      <a:pt x="13" y="56"/>
                    </a:lnTo>
                    <a:lnTo>
                      <a:pt x="18" y="57"/>
                    </a:lnTo>
                    <a:lnTo>
                      <a:pt x="18" y="57"/>
                    </a:lnTo>
                    <a:lnTo>
                      <a:pt x="22" y="55"/>
                    </a:lnTo>
                    <a:lnTo>
                      <a:pt x="22" y="55"/>
                    </a:lnTo>
                    <a:lnTo>
                      <a:pt x="26" y="55"/>
                    </a:lnTo>
                    <a:lnTo>
                      <a:pt x="26" y="55"/>
                    </a:lnTo>
                    <a:lnTo>
                      <a:pt x="29" y="55"/>
                    </a:lnTo>
                    <a:lnTo>
                      <a:pt x="29" y="55"/>
                    </a:lnTo>
                    <a:lnTo>
                      <a:pt x="28" y="56"/>
                    </a:lnTo>
                    <a:lnTo>
                      <a:pt x="28" y="56"/>
                    </a:lnTo>
                    <a:lnTo>
                      <a:pt x="29" y="57"/>
                    </a:lnTo>
                    <a:lnTo>
                      <a:pt x="29" y="57"/>
                    </a:lnTo>
                    <a:lnTo>
                      <a:pt x="32" y="60"/>
                    </a:lnTo>
                    <a:lnTo>
                      <a:pt x="32" y="60"/>
                    </a:lnTo>
                    <a:lnTo>
                      <a:pt x="36" y="60"/>
                    </a:lnTo>
                    <a:lnTo>
                      <a:pt x="36" y="60"/>
                    </a:lnTo>
                    <a:lnTo>
                      <a:pt x="40" y="61"/>
                    </a:lnTo>
                    <a:lnTo>
                      <a:pt x="47" y="62"/>
                    </a:lnTo>
                    <a:lnTo>
                      <a:pt x="47" y="62"/>
                    </a:lnTo>
                    <a:lnTo>
                      <a:pt x="54" y="62"/>
                    </a:lnTo>
                    <a:lnTo>
                      <a:pt x="54" y="62"/>
                    </a:lnTo>
                    <a:lnTo>
                      <a:pt x="57" y="62"/>
                    </a:lnTo>
                    <a:lnTo>
                      <a:pt x="57" y="62"/>
                    </a:lnTo>
                    <a:lnTo>
                      <a:pt x="62" y="64"/>
                    </a:lnTo>
                    <a:lnTo>
                      <a:pt x="62" y="64"/>
                    </a:lnTo>
                    <a:lnTo>
                      <a:pt x="65" y="63"/>
                    </a:lnTo>
                    <a:lnTo>
                      <a:pt x="65" y="63"/>
                    </a:lnTo>
                    <a:lnTo>
                      <a:pt x="69" y="64"/>
                    </a:lnTo>
                    <a:lnTo>
                      <a:pt x="69" y="64"/>
                    </a:lnTo>
                    <a:lnTo>
                      <a:pt x="72" y="65"/>
                    </a:lnTo>
                    <a:lnTo>
                      <a:pt x="76" y="68"/>
                    </a:lnTo>
                    <a:lnTo>
                      <a:pt x="76" y="68"/>
                    </a:lnTo>
                    <a:lnTo>
                      <a:pt x="79" y="69"/>
                    </a:lnTo>
                    <a:lnTo>
                      <a:pt x="79" y="69"/>
                    </a:lnTo>
                    <a:lnTo>
                      <a:pt x="80" y="69"/>
                    </a:lnTo>
                    <a:lnTo>
                      <a:pt x="80" y="68"/>
                    </a:lnTo>
                    <a:lnTo>
                      <a:pt x="80" y="68"/>
                    </a:lnTo>
                    <a:lnTo>
                      <a:pt x="81" y="68"/>
                    </a:lnTo>
                    <a:lnTo>
                      <a:pt x="83" y="67"/>
                    </a:lnTo>
                    <a:lnTo>
                      <a:pt x="83" y="67"/>
                    </a:lnTo>
                    <a:lnTo>
                      <a:pt x="79" y="64"/>
                    </a:lnTo>
                    <a:lnTo>
                      <a:pt x="79" y="64"/>
                    </a:lnTo>
                    <a:lnTo>
                      <a:pt x="75" y="64"/>
                    </a:lnTo>
                    <a:lnTo>
                      <a:pt x="71" y="64"/>
                    </a:lnTo>
                    <a:lnTo>
                      <a:pt x="71" y="64"/>
                    </a:lnTo>
                    <a:lnTo>
                      <a:pt x="68" y="62"/>
                    </a:lnTo>
                    <a:lnTo>
                      <a:pt x="68" y="62"/>
                    </a:lnTo>
                    <a:lnTo>
                      <a:pt x="65" y="62"/>
                    </a:lnTo>
                    <a:lnTo>
                      <a:pt x="65" y="62"/>
                    </a:lnTo>
                    <a:lnTo>
                      <a:pt x="57" y="56"/>
                    </a:lnTo>
                    <a:lnTo>
                      <a:pt x="57" y="56"/>
                    </a:lnTo>
                    <a:lnTo>
                      <a:pt x="67" y="60"/>
                    </a:lnTo>
                    <a:lnTo>
                      <a:pt x="71" y="61"/>
                    </a:lnTo>
                    <a:lnTo>
                      <a:pt x="71" y="61"/>
                    </a:lnTo>
                    <a:lnTo>
                      <a:pt x="78" y="62"/>
                    </a:lnTo>
                    <a:lnTo>
                      <a:pt x="78" y="62"/>
                    </a:lnTo>
                    <a:lnTo>
                      <a:pt x="80" y="63"/>
                    </a:lnTo>
                    <a:lnTo>
                      <a:pt x="81" y="64"/>
                    </a:lnTo>
                    <a:lnTo>
                      <a:pt x="81" y="64"/>
                    </a:lnTo>
                    <a:lnTo>
                      <a:pt x="85" y="64"/>
                    </a:lnTo>
                    <a:lnTo>
                      <a:pt x="87" y="63"/>
                    </a:lnTo>
                    <a:lnTo>
                      <a:pt x="87" y="63"/>
                    </a:lnTo>
                    <a:lnTo>
                      <a:pt x="90" y="60"/>
                    </a:lnTo>
                    <a:lnTo>
                      <a:pt x="90" y="60"/>
                    </a:lnTo>
                    <a:lnTo>
                      <a:pt x="86" y="56"/>
                    </a:lnTo>
                    <a:lnTo>
                      <a:pt x="86" y="56"/>
                    </a:lnTo>
                    <a:lnTo>
                      <a:pt x="84" y="56"/>
                    </a:lnTo>
                    <a:lnTo>
                      <a:pt x="84" y="56"/>
                    </a:lnTo>
                    <a:lnTo>
                      <a:pt x="84" y="54"/>
                    </a:lnTo>
                    <a:lnTo>
                      <a:pt x="84" y="54"/>
                    </a:lnTo>
                    <a:lnTo>
                      <a:pt x="90" y="56"/>
                    </a:lnTo>
                    <a:lnTo>
                      <a:pt x="90" y="56"/>
                    </a:lnTo>
                    <a:lnTo>
                      <a:pt x="91" y="57"/>
                    </a:lnTo>
                    <a:lnTo>
                      <a:pt x="91" y="57"/>
                    </a:lnTo>
                    <a:lnTo>
                      <a:pt x="92" y="59"/>
                    </a:lnTo>
                    <a:lnTo>
                      <a:pt x="93" y="59"/>
                    </a:lnTo>
                    <a:lnTo>
                      <a:pt x="95" y="59"/>
                    </a:lnTo>
                    <a:lnTo>
                      <a:pt x="95" y="59"/>
                    </a:lnTo>
                    <a:lnTo>
                      <a:pt x="98" y="59"/>
                    </a:lnTo>
                    <a:lnTo>
                      <a:pt x="98" y="59"/>
                    </a:lnTo>
                    <a:lnTo>
                      <a:pt x="98" y="65"/>
                    </a:lnTo>
                    <a:lnTo>
                      <a:pt x="98" y="65"/>
                    </a:lnTo>
                    <a:lnTo>
                      <a:pt x="100" y="63"/>
                    </a:lnTo>
                    <a:lnTo>
                      <a:pt x="100" y="63"/>
                    </a:lnTo>
                    <a:lnTo>
                      <a:pt x="104" y="65"/>
                    </a:lnTo>
                    <a:lnTo>
                      <a:pt x="104" y="65"/>
                    </a:lnTo>
                    <a:lnTo>
                      <a:pt x="100" y="68"/>
                    </a:lnTo>
                    <a:lnTo>
                      <a:pt x="100" y="68"/>
                    </a:lnTo>
                    <a:lnTo>
                      <a:pt x="103" y="69"/>
                    </a:lnTo>
                    <a:lnTo>
                      <a:pt x="103" y="69"/>
                    </a:lnTo>
                    <a:lnTo>
                      <a:pt x="106" y="67"/>
                    </a:lnTo>
                    <a:lnTo>
                      <a:pt x="106" y="67"/>
                    </a:lnTo>
                    <a:lnTo>
                      <a:pt x="104" y="69"/>
                    </a:lnTo>
                    <a:lnTo>
                      <a:pt x="104" y="69"/>
                    </a:lnTo>
                    <a:lnTo>
                      <a:pt x="106" y="69"/>
                    </a:lnTo>
                    <a:lnTo>
                      <a:pt x="107" y="70"/>
                    </a:lnTo>
                    <a:lnTo>
                      <a:pt x="107" y="70"/>
                    </a:lnTo>
                    <a:lnTo>
                      <a:pt x="112" y="71"/>
                    </a:lnTo>
                    <a:lnTo>
                      <a:pt x="112" y="71"/>
                    </a:lnTo>
                    <a:lnTo>
                      <a:pt x="115" y="73"/>
                    </a:lnTo>
                    <a:lnTo>
                      <a:pt x="115" y="73"/>
                    </a:lnTo>
                    <a:lnTo>
                      <a:pt x="114" y="76"/>
                    </a:lnTo>
                    <a:lnTo>
                      <a:pt x="114" y="76"/>
                    </a:lnTo>
                    <a:lnTo>
                      <a:pt x="109" y="77"/>
                    </a:lnTo>
                    <a:lnTo>
                      <a:pt x="109" y="77"/>
                    </a:lnTo>
                    <a:lnTo>
                      <a:pt x="104" y="78"/>
                    </a:lnTo>
                    <a:lnTo>
                      <a:pt x="104" y="78"/>
                    </a:lnTo>
                    <a:lnTo>
                      <a:pt x="103" y="79"/>
                    </a:lnTo>
                    <a:lnTo>
                      <a:pt x="103" y="80"/>
                    </a:lnTo>
                    <a:lnTo>
                      <a:pt x="104" y="83"/>
                    </a:lnTo>
                    <a:lnTo>
                      <a:pt x="104" y="83"/>
                    </a:lnTo>
                    <a:lnTo>
                      <a:pt x="115" y="78"/>
                    </a:lnTo>
                    <a:lnTo>
                      <a:pt x="116" y="78"/>
                    </a:lnTo>
                    <a:lnTo>
                      <a:pt x="116" y="78"/>
                    </a:lnTo>
                    <a:lnTo>
                      <a:pt x="118" y="78"/>
                    </a:lnTo>
                    <a:lnTo>
                      <a:pt x="118" y="78"/>
                    </a:lnTo>
                    <a:lnTo>
                      <a:pt x="120" y="80"/>
                    </a:lnTo>
                    <a:lnTo>
                      <a:pt x="120" y="80"/>
                    </a:lnTo>
                    <a:lnTo>
                      <a:pt x="125" y="79"/>
                    </a:lnTo>
                    <a:lnTo>
                      <a:pt x="125" y="79"/>
                    </a:lnTo>
                    <a:lnTo>
                      <a:pt x="126" y="79"/>
                    </a:lnTo>
                    <a:lnTo>
                      <a:pt x="126" y="80"/>
                    </a:lnTo>
                    <a:lnTo>
                      <a:pt x="126" y="81"/>
                    </a:lnTo>
                    <a:lnTo>
                      <a:pt x="126" y="81"/>
                    </a:lnTo>
                    <a:lnTo>
                      <a:pt x="126" y="84"/>
                    </a:lnTo>
                    <a:lnTo>
                      <a:pt x="126" y="84"/>
                    </a:lnTo>
                    <a:lnTo>
                      <a:pt x="127" y="86"/>
                    </a:lnTo>
                    <a:lnTo>
                      <a:pt x="127" y="86"/>
                    </a:lnTo>
                    <a:lnTo>
                      <a:pt x="130" y="88"/>
                    </a:lnTo>
                    <a:lnTo>
                      <a:pt x="130" y="88"/>
                    </a:lnTo>
                    <a:lnTo>
                      <a:pt x="132" y="87"/>
                    </a:lnTo>
                    <a:lnTo>
                      <a:pt x="132" y="87"/>
                    </a:lnTo>
                    <a:lnTo>
                      <a:pt x="134" y="88"/>
                    </a:lnTo>
                    <a:lnTo>
                      <a:pt x="134" y="88"/>
                    </a:lnTo>
                    <a:lnTo>
                      <a:pt x="135" y="94"/>
                    </a:lnTo>
                    <a:lnTo>
                      <a:pt x="135" y="94"/>
                    </a:lnTo>
                    <a:lnTo>
                      <a:pt x="136" y="95"/>
                    </a:lnTo>
                    <a:lnTo>
                      <a:pt x="138" y="96"/>
                    </a:lnTo>
                    <a:lnTo>
                      <a:pt x="138" y="96"/>
                    </a:lnTo>
                    <a:lnTo>
                      <a:pt x="139" y="99"/>
                    </a:lnTo>
                    <a:lnTo>
                      <a:pt x="139" y="99"/>
                    </a:lnTo>
                    <a:lnTo>
                      <a:pt x="139" y="101"/>
                    </a:lnTo>
                    <a:lnTo>
                      <a:pt x="139" y="101"/>
                    </a:lnTo>
                    <a:lnTo>
                      <a:pt x="139" y="104"/>
                    </a:lnTo>
                    <a:lnTo>
                      <a:pt x="139" y="104"/>
                    </a:lnTo>
                    <a:lnTo>
                      <a:pt x="136" y="106"/>
                    </a:lnTo>
                    <a:lnTo>
                      <a:pt x="136" y="106"/>
                    </a:lnTo>
                    <a:lnTo>
                      <a:pt x="134" y="110"/>
                    </a:lnTo>
                    <a:lnTo>
                      <a:pt x="134" y="110"/>
                    </a:lnTo>
                    <a:lnTo>
                      <a:pt x="132" y="111"/>
                    </a:lnTo>
                    <a:lnTo>
                      <a:pt x="132" y="111"/>
                    </a:lnTo>
                    <a:lnTo>
                      <a:pt x="130" y="114"/>
                    </a:lnTo>
                    <a:lnTo>
                      <a:pt x="130" y="114"/>
                    </a:lnTo>
                    <a:lnTo>
                      <a:pt x="123" y="118"/>
                    </a:lnTo>
                    <a:lnTo>
                      <a:pt x="123" y="118"/>
                    </a:lnTo>
                    <a:lnTo>
                      <a:pt x="124" y="122"/>
                    </a:lnTo>
                    <a:lnTo>
                      <a:pt x="124" y="122"/>
                    </a:lnTo>
                    <a:lnTo>
                      <a:pt x="130" y="130"/>
                    </a:lnTo>
                    <a:lnTo>
                      <a:pt x="130" y="130"/>
                    </a:lnTo>
                    <a:lnTo>
                      <a:pt x="125" y="127"/>
                    </a:lnTo>
                    <a:lnTo>
                      <a:pt x="125" y="127"/>
                    </a:lnTo>
                    <a:lnTo>
                      <a:pt x="124" y="130"/>
                    </a:lnTo>
                    <a:lnTo>
                      <a:pt x="123" y="131"/>
                    </a:lnTo>
                    <a:lnTo>
                      <a:pt x="123" y="131"/>
                    </a:lnTo>
                    <a:lnTo>
                      <a:pt x="119" y="131"/>
                    </a:lnTo>
                    <a:lnTo>
                      <a:pt x="119" y="131"/>
                    </a:lnTo>
                    <a:lnTo>
                      <a:pt x="118" y="132"/>
                    </a:lnTo>
                    <a:lnTo>
                      <a:pt x="118" y="132"/>
                    </a:lnTo>
                    <a:lnTo>
                      <a:pt x="114" y="132"/>
                    </a:lnTo>
                    <a:lnTo>
                      <a:pt x="110" y="131"/>
                    </a:lnTo>
                    <a:lnTo>
                      <a:pt x="110" y="131"/>
                    </a:lnTo>
                    <a:lnTo>
                      <a:pt x="103" y="130"/>
                    </a:lnTo>
                    <a:lnTo>
                      <a:pt x="103" y="130"/>
                    </a:lnTo>
                    <a:lnTo>
                      <a:pt x="101" y="130"/>
                    </a:lnTo>
                    <a:lnTo>
                      <a:pt x="100" y="131"/>
                    </a:lnTo>
                    <a:lnTo>
                      <a:pt x="100" y="131"/>
                    </a:lnTo>
                    <a:lnTo>
                      <a:pt x="99" y="133"/>
                    </a:lnTo>
                    <a:lnTo>
                      <a:pt x="99" y="133"/>
                    </a:lnTo>
                    <a:lnTo>
                      <a:pt x="95" y="135"/>
                    </a:lnTo>
                    <a:lnTo>
                      <a:pt x="95" y="135"/>
                    </a:lnTo>
                    <a:lnTo>
                      <a:pt x="94" y="138"/>
                    </a:lnTo>
                    <a:lnTo>
                      <a:pt x="94" y="138"/>
                    </a:lnTo>
                    <a:lnTo>
                      <a:pt x="93" y="139"/>
                    </a:lnTo>
                    <a:lnTo>
                      <a:pt x="93" y="139"/>
                    </a:lnTo>
                    <a:lnTo>
                      <a:pt x="93" y="141"/>
                    </a:lnTo>
                    <a:lnTo>
                      <a:pt x="93" y="141"/>
                    </a:lnTo>
                    <a:lnTo>
                      <a:pt x="95" y="143"/>
                    </a:lnTo>
                    <a:lnTo>
                      <a:pt x="95" y="143"/>
                    </a:lnTo>
                    <a:lnTo>
                      <a:pt x="96" y="143"/>
                    </a:lnTo>
                    <a:lnTo>
                      <a:pt x="96" y="143"/>
                    </a:lnTo>
                    <a:lnTo>
                      <a:pt x="98" y="146"/>
                    </a:lnTo>
                    <a:lnTo>
                      <a:pt x="98" y="146"/>
                    </a:lnTo>
                    <a:lnTo>
                      <a:pt x="99" y="146"/>
                    </a:lnTo>
                    <a:lnTo>
                      <a:pt x="99" y="146"/>
                    </a:lnTo>
                    <a:lnTo>
                      <a:pt x="102" y="146"/>
                    </a:lnTo>
                    <a:lnTo>
                      <a:pt x="102" y="146"/>
                    </a:lnTo>
                    <a:lnTo>
                      <a:pt x="106" y="147"/>
                    </a:lnTo>
                    <a:lnTo>
                      <a:pt x="106" y="147"/>
                    </a:lnTo>
                    <a:lnTo>
                      <a:pt x="106" y="146"/>
                    </a:lnTo>
                    <a:lnTo>
                      <a:pt x="106" y="146"/>
                    </a:lnTo>
                    <a:lnTo>
                      <a:pt x="109" y="146"/>
                    </a:lnTo>
                    <a:lnTo>
                      <a:pt x="109" y="146"/>
                    </a:lnTo>
                    <a:lnTo>
                      <a:pt x="109" y="143"/>
                    </a:lnTo>
                    <a:lnTo>
                      <a:pt x="109" y="143"/>
                    </a:lnTo>
                    <a:lnTo>
                      <a:pt x="114" y="145"/>
                    </a:lnTo>
                    <a:lnTo>
                      <a:pt x="114" y="145"/>
                    </a:lnTo>
                    <a:lnTo>
                      <a:pt x="111" y="141"/>
                    </a:lnTo>
                    <a:lnTo>
                      <a:pt x="111" y="141"/>
                    </a:lnTo>
                    <a:lnTo>
                      <a:pt x="117" y="143"/>
                    </a:lnTo>
                    <a:lnTo>
                      <a:pt x="117" y="143"/>
                    </a:lnTo>
                    <a:lnTo>
                      <a:pt x="120" y="145"/>
                    </a:lnTo>
                    <a:lnTo>
                      <a:pt x="123" y="143"/>
                    </a:lnTo>
                    <a:lnTo>
                      <a:pt x="123" y="143"/>
                    </a:lnTo>
                    <a:lnTo>
                      <a:pt x="123" y="141"/>
                    </a:lnTo>
                    <a:lnTo>
                      <a:pt x="123" y="141"/>
                    </a:lnTo>
                    <a:lnTo>
                      <a:pt x="124" y="141"/>
                    </a:lnTo>
                    <a:lnTo>
                      <a:pt x="125" y="141"/>
                    </a:lnTo>
                    <a:lnTo>
                      <a:pt x="125" y="141"/>
                    </a:lnTo>
                    <a:lnTo>
                      <a:pt x="126" y="143"/>
                    </a:lnTo>
                    <a:lnTo>
                      <a:pt x="126" y="143"/>
                    </a:lnTo>
                    <a:lnTo>
                      <a:pt x="127" y="143"/>
                    </a:lnTo>
                    <a:lnTo>
                      <a:pt x="127" y="143"/>
                    </a:lnTo>
                    <a:lnTo>
                      <a:pt x="127" y="143"/>
                    </a:lnTo>
                    <a:lnTo>
                      <a:pt x="127" y="142"/>
                    </a:lnTo>
                    <a:lnTo>
                      <a:pt x="128" y="140"/>
                    </a:lnTo>
                    <a:lnTo>
                      <a:pt x="128" y="140"/>
                    </a:lnTo>
                    <a:lnTo>
                      <a:pt x="131" y="142"/>
                    </a:lnTo>
                    <a:lnTo>
                      <a:pt x="131" y="142"/>
                    </a:lnTo>
                    <a:lnTo>
                      <a:pt x="132" y="143"/>
                    </a:lnTo>
                    <a:lnTo>
                      <a:pt x="131" y="146"/>
                    </a:lnTo>
                    <a:lnTo>
                      <a:pt x="131" y="146"/>
                    </a:lnTo>
                    <a:lnTo>
                      <a:pt x="135" y="148"/>
                    </a:lnTo>
                    <a:lnTo>
                      <a:pt x="135" y="148"/>
                    </a:lnTo>
                    <a:lnTo>
                      <a:pt x="138" y="150"/>
                    </a:lnTo>
                    <a:lnTo>
                      <a:pt x="138" y="150"/>
                    </a:lnTo>
                    <a:lnTo>
                      <a:pt x="138" y="153"/>
                    </a:lnTo>
                    <a:lnTo>
                      <a:pt x="138" y="153"/>
                    </a:lnTo>
                    <a:lnTo>
                      <a:pt x="139" y="154"/>
                    </a:lnTo>
                    <a:lnTo>
                      <a:pt x="139" y="154"/>
                    </a:lnTo>
                    <a:lnTo>
                      <a:pt x="142" y="154"/>
                    </a:lnTo>
                    <a:lnTo>
                      <a:pt x="142" y="154"/>
                    </a:lnTo>
                    <a:lnTo>
                      <a:pt x="143" y="151"/>
                    </a:lnTo>
                    <a:lnTo>
                      <a:pt x="143" y="151"/>
                    </a:lnTo>
                    <a:lnTo>
                      <a:pt x="146" y="154"/>
                    </a:lnTo>
                    <a:lnTo>
                      <a:pt x="146" y="154"/>
                    </a:lnTo>
                    <a:lnTo>
                      <a:pt x="148" y="156"/>
                    </a:lnTo>
                    <a:lnTo>
                      <a:pt x="148" y="156"/>
                    </a:lnTo>
                    <a:lnTo>
                      <a:pt x="146" y="157"/>
                    </a:lnTo>
                    <a:lnTo>
                      <a:pt x="146" y="157"/>
                    </a:lnTo>
                    <a:lnTo>
                      <a:pt x="141" y="158"/>
                    </a:lnTo>
                    <a:lnTo>
                      <a:pt x="141" y="158"/>
                    </a:lnTo>
                    <a:lnTo>
                      <a:pt x="143" y="158"/>
                    </a:lnTo>
                    <a:lnTo>
                      <a:pt x="143" y="158"/>
                    </a:lnTo>
                    <a:lnTo>
                      <a:pt x="146" y="161"/>
                    </a:lnTo>
                    <a:lnTo>
                      <a:pt x="146" y="161"/>
                    </a:lnTo>
                    <a:lnTo>
                      <a:pt x="149" y="162"/>
                    </a:lnTo>
                    <a:lnTo>
                      <a:pt x="149" y="162"/>
                    </a:lnTo>
                    <a:lnTo>
                      <a:pt x="150" y="163"/>
                    </a:lnTo>
                    <a:lnTo>
                      <a:pt x="150" y="163"/>
                    </a:lnTo>
                    <a:lnTo>
                      <a:pt x="151" y="164"/>
                    </a:lnTo>
                    <a:lnTo>
                      <a:pt x="151" y="164"/>
                    </a:lnTo>
                    <a:lnTo>
                      <a:pt x="156" y="165"/>
                    </a:lnTo>
                    <a:lnTo>
                      <a:pt x="156" y="165"/>
                    </a:lnTo>
                    <a:lnTo>
                      <a:pt x="157" y="165"/>
                    </a:lnTo>
                    <a:lnTo>
                      <a:pt x="161" y="166"/>
                    </a:lnTo>
                    <a:lnTo>
                      <a:pt x="161" y="166"/>
                    </a:lnTo>
                    <a:lnTo>
                      <a:pt x="162" y="167"/>
                    </a:lnTo>
                    <a:lnTo>
                      <a:pt x="162" y="170"/>
                    </a:lnTo>
                    <a:lnTo>
                      <a:pt x="162" y="170"/>
                    </a:lnTo>
                    <a:lnTo>
                      <a:pt x="163" y="171"/>
                    </a:lnTo>
                    <a:lnTo>
                      <a:pt x="166" y="172"/>
                    </a:lnTo>
                    <a:lnTo>
                      <a:pt x="166" y="172"/>
                    </a:lnTo>
                    <a:lnTo>
                      <a:pt x="170" y="173"/>
                    </a:lnTo>
                    <a:lnTo>
                      <a:pt x="174" y="174"/>
                    </a:lnTo>
                    <a:lnTo>
                      <a:pt x="174" y="174"/>
                    </a:lnTo>
                    <a:lnTo>
                      <a:pt x="182" y="177"/>
                    </a:lnTo>
                    <a:lnTo>
                      <a:pt x="182" y="177"/>
                    </a:lnTo>
                    <a:lnTo>
                      <a:pt x="188" y="179"/>
                    </a:lnTo>
                    <a:lnTo>
                      <a:pt x="188" y="179"/>
                    </a:lnTo>
                    <a:lnTo>
                      <a:pt x="189" y="177"/>
                    </a:lnTo>
                    <a:lnTo>
                      <a:pt x="190" y="174"/>
                    </a:lnTo>
                    <a:lnTo>
                      <a:pt x="190" y="174"/>
                    </a:lnTo>
                    <a:lnTo>
                      <a:pt x="186" y="172"/>
                    </a:lnTo>
                    <a:lnTo>
                      <a:pt x="186" y="172"/>
                    </a:lnTo>
                    <a:lnTo>
                      <a:pt x="183" y="170"/>
                    </a:lnTo>
                    <a:lnTo>
                      <a:pt x="183" y="170"/>
                    </a:lnTo>
                    <a:lnTo>
                      <a:pt x="179" y="165"/>
                    </a:lnTo>
                    <a:lnTo>
                      <a:pt x="179" y="165"/>
                    </a:lnTo>
                    <a:lnTo>
                      <a:pt x="170" y="158"/>
                    </a:lnTo>
                    <a:lnTo>
                      <a:pt x="170" y="158"/>
                    </a:lnTo>
                    <a:lnTo>
                      <a:pt x="167" y="151"/>
                    </a:lnTo>
                    <a:lnTo>
                      <a:pt x="167" y="151"/>
                    </a:lnTo>
                    <a:lnTo>
                      <a:pt x="174" y="156"/>
                    </a:lnTo>
                    <a:lnTo>
                      <a:pt x="174" y="156"/>
                    </a:lnTo>
                    <a:lnTo>
                      <a:pt x="175" y="151"/>
                    </a:lnTo>
                    <a:lnTo>
                      <a:pt x="175" y="151"/>
                    </a:lnTo>
                    <a:lnTo>
                      <a:pt x="178" y="158"/>
                    </a:lnTo>
                    <a:lnTo>
                      <a:pt x="178" y="158"/>
                    </a:lnTo>
                    <a:lnTo>
                      <a:pt x="181" y="162"/>
                    </a:lnTo>
                    <a:lnTo>
                      <a:pt x="181" y="162"/>
                    </a:lnTo>
                    <a:lnTo>
                      <a:pt x="183" y="163"/>
                    </a:lnTo>
                    <a:lnTo>
                      <a:pt x="183" y="163"/>
                    </a:lnTo>
                    <a:lnTo>
                      <a:pt x="189" y="165"/>
                    </a:lnTo>
                    <a:lnTo>
                      <a:pt x="193" y="169"/>
                    </a:lnTo>
                    <a:lnTo>
                      <a:pt x="196" y="170"/>
                    </a:lnTo>
                    <a:lnTo>
                      <a:pt x="196" y="170"/>
                    </a:lnTo>
                    <a:lnTo>
                      <a:pt x="201" y="172"/>
                    </a:lnTo>
                    <a:lnTo>
                      <a:pt x="201" y="172"/>
                    </a:lnTo>
                    <a:lnTo>
                      <a:pt x="202" y="172"/>
                    </a:lnTo>
                    <a:lnTo>
                      <a:pt x="203" y="171"/>
                    </a:lnTo>
                    <a:lnTo>
                      <a:pt x="203" y="169"/>
                    </a:lnTo>
                    <a:lnTo>
                      <a:pt x="203" y="169"/>
                    </a:lnTo>
                    <a:lnTo>
                      <a:pt x="197" y="169"/>
                    </a:lnTo>
                    <a:lnTo>
                      <a:pt x="197" y="169"/>
                    </a:lnTo>
                    <a:lnTo>
                      <a:pt x="194" y="165"/>
                    </a:lnTo>
                    <a:lnTo>
                      <a:pt x="194" y="165"/>
                    </a:lnTo>
                    <a:lnTo>
                      <a:pt x="198" y="165"/>
                    </a:lnTo>
                    <a:lnTo>
                      <a:pt x="198" y="165"/>
                    </a:lnTo>
                    <a:lnTo>
                      <a:pt x="200" y="164"/>
                    </a:lnTo>
                    <a:lnTo>
                      <a:pt x="200" y="164"/>
                    </a:lnTo>
                    <a:lnTo>
                      <a:pt x="198" y="162"/>
                    </a:lnTo>
                    <a:lnTo>
                      <a:pt x="200" y="161"/>
                    </a:lnTo>
                    <a:lnTo>
                      <a:pt x="200" y="161"/>
                    </a:lnTo>
                    <a:lnTo>
                      <a:pt x="201" y="159"/>
                    </a:lnTo>
                    <a:lnTo>
                      <a:pt x="201" y="159"/>
                    </a:lnTo>
                    <a:lnTo>
                      <a:pt x="195" y="153"/>
                    </a:lnTo>
                    <a:lnTo>
                      <a:pt x="195" y="153"/>
                    </a:lnTo>
                    <a:lnTo>
                      <a:pt x="197" y="155"/>
                    </a:lnTo>
                    <a:lnTo>
                      <a:pt x="201" y="157"/>
                    </a:lnTo>
                    <a:lnTo>
                      <a:pt x="201" y="157"/>
                    </a:lnTo>
                    <a:lnTo>
                      <a:pt x="202" y="158"/>
                    </a:lnTo>
                    <a:lnTo>
                      <a:pt x="202" y="158"/>
                    </a:lnTo>
                    <a:lnTo>
                      <a:pt x="203" y="157"/>
                    </a:lnTo>
                    <a:lnTo>
                      <a:pt x="203" y="157"/>
                    </a:lnTo>
                    <a:lnTo>
                      <a:pt x="201" y="154"/>
                    </a:lnTo>
                    <a:lnTo>
                      <a:pt x="201" y="154"/>
                    </a:lnTo>
                    <a:lnTo>
                      <a:pt x="198" y="150"/>
                    </a:lnTo>
                    <a:lnTo>
                      <a:pt x="198" y="150"/>
                    </a:lnTo>
                    <a:lnTo>
                      <a:pt x="200" y="149"/>
                    </a:lnTo>
                    <a:lnTo>
                      <a:pt x="200" y="149"/>
                    </a:lnTo>
                    <a:lnTo>
                      <a:pt x="194" y="147"/>
                    </a:lnTo>
                    <a:lnTo>
                      <a:pt x="194" y="147"/>
                    </a:lnTo>
                    <a:lnTo>
                      <a:pt x="192" y="146"/>
                    </a:lnTo>
                    <a:lnTo>
                      <a:pt x="192" y="146"/>
                    </a:lnTo>
                    <a:lnTo>
                      <a:pt x="195" y="145"/>
                    </a:lnTo>
                    <a:lnTo>
                      <a:pt x="195" y="145"/>
                    </a:lnTo>
                    <a:lnTo>
                      <a:pt x="195" y="142"/>
                    </a:lnTo>
                    <a:lnTo>
                      <a:pt x="195" y="142"/>
                    </a:lnTo>
                    <a:lnTo>
                      <a:pt x="192" y="142"/>
                    </a:lnTo>
                    <a:lnTo>
                      <a:pt x="192" y="142"/>
                    </a:lnTo>
                    <a:lnTo>
                      <a:pt x="195" y="140"/>
                    </a:lnTo>
                    <a:lnTo>
                      <a:pt x="195" y="140"/>
                    </a:lnTo>
                    <a:lnTo>
                      <a:pt x="193" y="140"/>
                    </a:lnTo>
                    <a:lnTo>
                      <a:pt x="193" y="140"/>
                    </a:lnTo>
                    <a:lnTo>
                      <a:pt x="190" y="140"/>
                    </a:lnTo>
                    <a:lnTo>
                      <a:pt x="190" y="140"/>
                    </a:lnTo>
                    <a:lnTo>
                      <a:pt x="190" y="138"/>
                    </a:lnTo>
                    <a:lnTo>
                      <a:pt x="190" y="138"/>
                    </a:lnTo>
                    <a:lnTo>
                      <a:pt x="187" y="137"/>
                    </a:lnTo>
                    <a:lnTo>
                      <a:pt x="183" y="135"/>
                    </a:lnTo>
                    <a:lnTo>
                      <a:pt x="183" y="135"/>
                    </a:lnTo>
                    <a:lnTo>
                      <a:pt x="183" y="135"/>
                    </a:lnTo>
                    <a:lnTo>
                      <a:pt x="182" y="133"/>
                    </a:lnTo>
                    <a:lnTo>
                      <a:pt x="182" y="133"/>
                    </a:lnTo>
                    <a:lnTo>
                      <a:pt x="180" y="132"/>
                    </a:lnTo>
                    <a:lnTo>
                      <a:pt x="179" y="130"/>
                    </a:lnTo>
                    <a:lnTo>
                      <a:pt x="178" y="126"/>
                    </a:lnTo>
                    <a:lnTo>
                      <a:pt x="178" y="126"/>
                    </a:lnTo>
                    <a:lnTo>
                      <a:pt x="177" y="125"/>
                    </a:lnTo>
                    <a:lnTo>
                      <a:pt x="177" y="125"/>
                    </a:lnTo>
                    <a:lnTo>
                      <a:pt x="173" y="125"/>
                    </a:lnTo>
                    <a:lnTo>
                      <a:pt x="173" y="125"/>
                    </a:lnTo>
                    <a:lnTo>
                      <a:pt x="173" y="124"/>
                    </a:lnTo>
                    <a:lnTo>
                      <a:pt x="173" y="124"/>
                    </a:lnTo>
                    <a:lnTo>
                      <a:pt x="171" y="123"/>
                    </a:lnTo>
                    <a:lnTo>
                      <a:pt x="171" y="123"/>
                    </a:lnTo>
                    <a:lnTo>
                      <a:pt x="170" y="122"/>
                    </a:lnTo>
                    <a:lnTo>
                      <a:pt x="170" y="122"/>
                    </a:lnTo>
                    <a:lnTo>
                      <a:pt x="172" y="122"/>
                    </a:lnTo>
                    <a:lnTo>
                      <a:pt x="175" y="122"/>
                    </a:lnTo>
                    <a:lnTo>
                      <a:pt x="177" y="122"/>
                    </a:lnTo>
                    <a:lnTo>
                      <a:pt x="177" y="122"/>
                    </a:lnTo>
                    <a:lnTo>
                      <a:pt x="179" y="122"/>
                    </a:lnTo>
                    <a:lnTo>
                      <a:pt x="179" y="122"/>
                    </a:lnTo>
                    <a:lnTo>
                      <a:pt x="179" y="119"/>
                    </a:lnTo>
                    <a:lnTo>
                      <a:pt x="179" y="119"/>
                    </a:lnTo>
                    <a:lnTo>
                      <a:pt x="175" y="116"/>
                    </a:lnTo>
                    <a:lnTo>
                      <a:pt x="175" y="116"/>
                    </a:lnTo>
                    <a:lnTo>
                      <a:pt x="175" y="115"/>
                    </a:lnTo>
                    <a:lnTo>
                      <a:pt x="175" y="115"/>
                    </a:lnTo>
                    <a:lnTo>
                      <a:pt x="177" y="116"/>
                    </a:lnTo>
                    <a:lnTo>
                      <a:pt x="177" y="116"/>
                    </a:lnTo>
                    <a:lnTo>
                      <a:pt x="180" y="117"/>
                    </a:lnTo>
                    <a:lnTo>
                      <a:pt x="180" y="117"/>
                    </a:lnTo>
                    <a:lnTo>
                      <a:pt x="180" y="116"/>
                    </a:lnTo>
                    <a:lnTo>
                      <a:pt x="180" y="116"/>
                    </a:lnTo>
                    <a:lnTo>
                      <a:pt x="180" y="112"/>
                    </a:lnTo>
                    <a:lnTo>
                      <a:pt x="180" y="112"/>
                    </a:lnTo>
                    <a:lnTo>
                      <a:pt x="183" y="114"/>
                    </a:lnTo>
                    <a:lnTo>
                      <a:pt x="183" y="114"/>
                    </a:lnTo>
                    <a:lnTo>
                      <a:pt x="183" y="115"/>
                    </a:lnTo>
                    <a:lnTo>
                      <a:pt x="183" y="115"/>
                    </a:lnTo>
                    <a:lnTo>
                      <a:pt x="185" y="116"/>
                    </a:lnTo>
                    <a:lnTo>
                      <a:pt x="185" y="116"/>
                    </a:lnTo>
                    <a:lnTo>
                      <a:pt x="185" y="117"/>
                    </a:lnTo>
                    <a:lnTo>
                      <a:pt x="185" y="117"/>
                    </a:lnTo>
                    <a:lnTo>
                      <a:pt x="185" y="117"/>
                    </a:lnTo>
                    <a:lnTo>
                      <a:pt x="186" y="117"/>
                    </a:lnTo>
                    <a:lnTo>
                      <a:pt x="186" y="117"/>
                    </a:lnTo>
                    <a:lnTo>
                      <a:pt x="188" y="118"/>
                    </a:lnTo>
                    <a:lnTo>
                      <a:pt x="188" y="118"/>
                    </a:lnTo>
                    <a:lnTo>
                      <a:pt x="193" y="116"/>
                    </a:lnTo>
                    <a:lnTo>
                      <a:pt x="193" y="116"/>
                    </a:lnTo>
                    <a:lnTo>
                      <a:pt x="189" y="119"/>
                    </a:lnTo>
                    <a:lnTo>
                      <a:pt x="189" y="119"/>
                    </a:lnTo>
                    <a:lnTo>
                      <a:pt x="190" y="122"/>
                    </a:lnTo>
                    <a:lnTo>
                      <a:pt x="190" y="122"/>
                    </a:lnTo>
                    <a:lnTo>
                      <a:pt x="193" y="120"/>
                    </a:lnTo>
                    <a:lnTo>
                      <a:pt x="193" y="120"/>
                    </a:lnTo>
                    <a:lnTo>
                      <a:pt x="197" y="118"/>
                    </a:lnTo>
                    <a:lnTo>
                      <a:pt x="197" y="118"/>
                    </a:lnTo>
                    <a:lnTo>
                      <a:pt x="198" y="116"/>
                    </a:lnTo>
                    <a:lnTo>
                      <a:pt x="198" y="116"/>
                    </a:lnTo>
                    <a:lnTo>
                      <a:pt x="201" y="116"/>
                    </a:lnTo>
                    <a:lnTo>
                      <a:pt x="201" y="116"/>
                    </a:lnTo>
                    <a:lnTo>
                      <a:pt x="200" y="118"/>
                    </a:lnTo>
                    <a:lnTo>
                      <a:pt x="200" y="118"/>
                    </a:lnTo>
                    <a:lnTo>
                      <a:pt x="197" y="120"/>
                    </a:lnTo>
                    <a:lnTo>
                      <a:pt x="197" y="120"/>
                    </a:lnTo>
                    <a:lnTo>
                      <a:pt x="195" y="120"/>
                    </a:lnTo>
                    <a:lnTo>
                      <a:pt x="195" y="120"/>
                    </a:lnTo>
                    <a:lnTo>
                      <a:pt x="193" y="123"/>
                    </a:lnTo>
                    <a:lnTo>
                      <a:pt x="193" y="123"/>
                    </a:lnTo>
                    <a:lnTo>
                      <a:pt x="193" y="124"/>
                    </a:lnTo>
                    <a:lnTo>
                      <a:pt x="194" y="125"/>
                    </a:lnTo>
                    <a:lnTo>
                      <a:pt x="194" y="125"/>
                    </a:lnTo>
                    <a:lnTo>
                      <a:pt x="198" y="125"/>
                    </a:lnTo>
                    <a:lnTo>
                      <a:pt x="198" y="125"/>
                    </a:lnTo>
                    <a:lnTo>
                      <a:pt x="193" y="127"/>
                    </a:lnTo>
                    <a:lnTo>
                      <a:pt x="193" y="127"/>
                    </a:lnTo>
                    <a:lnTo>
                      <a:pt x="197" y="127"/>
                    </a:lnTo>
                    <a:lnTo>
                      <a:pt x="197" y="127"/>
                    </a:lnTo>
                    <a:lnTo>
                      <a:pt x="197" y="130"/>
                    </a:lnTo>
                    <a:lnTo>
                      <a:pt x="197" y="130"/>
                    </a:lnTo>
                    <a:lnTo>
                      <a:pt x="198" y="130"/>
                    </a:lnTo>
                    <a:lnTo>
                      <a:pt x="198" y="130"/>
                    </a:lnTo>
                    <a:lnTo>
                      <a:pt x="201" y="130"/>
                    </a:lnTo>
                    <a:lnTo>
                      <a:pt x="201" y="130"/>
                    </a:lnTo>
                    <a:lnTo>
                      <a:pt x="202" y="131"/>
                    </a:lnTo>
                    <a:lnTo>
                      <a:pt x="202" y="132"/>
                    </a:lnTo>
                    <a:lnTo>
                      <a:pt x="202" y="132"/>
                    </a:lnTo>
                    <a:lnTo>
                      <a:pt x="203" y="134"/>
                    </a:lnTo>
                    <a:lnTo>
                      <a:pt x="203" y="134"/>
                    </a:lnTo>
                    <a:lnTo>
                      <a:pt x="205" y="133"/>
                    </a:lnTo>
                    <a:lnTo>
                      <a:pt x="205" y="133"/>
                    </a:lnTo>
                    <a:lnTo>
                      <a:pt x="206" y="137"/>
                    </a:lnTo>
                    <a:lnTo>
                      <a:pt x="206" y="137"/>
                    </a:lnTo>
                    <a:lnTo>
                      <a:pt x="209" y="137"/>
                    </a:lnTo>
                    <a:lnTo>
                      <a:pt x="209" y="137"/>
                    </a:lnTo>
                    <a:lnTo>
                      <a:pt x="209" y="133"/>
                    </a:lnTo>
                    <a:lnTo>
                      <a:pt x="209" y="129"/>
                    </a:lnTo>
                    <a:lnTo>
                      <a:pt x="209" y="129"/>
                    </a:lnTo>
                    <a:lnTo>
                      <a:pt x="208" y="125"/>
                    </a:lnTo>
                    <a:lnTo>
                      <a:pt x="208" y="125"/>
                    </a:lnTo>
                    <a:lnTo>
                      <a:pt x="209" y="125"/>
                    </a:lnTo>
                    <a:lnTo>
                      <a:pt x="209" y="125"/>
                    </a:lnTo>
                    <a:lnTo>
                      <a:pt x="209" y="122"/>
                    </a:lnTo>
                    <a:lnTo>
                      <a:pt x="209" y="122"/>
                    </a:lnTo>
                    <a:lnTo>
                      <a:pt x="210" y="122"/>
                    </a:lnTo>
                    <a:lnTo>
                      <a:pt x="210" y="122"/>
                    </a:lnTo>
                    <a:lnTo>
                      <a:pt x="211" y="126"/>
                    </a:lnTo>
                    <a:lnTo>
                      <a:pt x="211" y="126"/>
                    </a:lnTo>
                    <a:lnTo>
                      <a:pt x="216" y="126"/>
                    </a:lnTo>
                    <a:lnTo>
                      <a:pt x="216" y="126"/>
                    </a:lnTo>
                    <a:lnTo>
                      <a:pt x="213" y="123"/>
                    </a:lnTo>
                    <a:lnTo>
                      <a:pt x="213" y="123"/>
                    </a:lnTo>
                    <a:lnTo>
                      <a:pt x="216" y="125"/>
                    </a:lnTo>
                    <a:lnTo>
                      <a:pt x="216" y="125"/>
                    </a:lnTo>
                    <a:lnTo>
                      <a:pt x="218" y="125"/>
                    </a:lnTo>
                    <a:lnTo>
                      <a:pt x="218" y="125"/>
                    </a:lnTo>
                    <a:lnTo>
                      <a:pt x="217" y="122"/>
                    </a:lnTo>
                    <a:lnTo>
                      <a:pt x="217" y="122"/>
                    </a:lnTo>
                    <a:lnTo>
                      <a:pt x="220" y="119"/>
                    </a:lnTo>
                    <a:lnTo>
                      <a:pt x="220" y="119"/>
                    </a:lnTo>
                    <a:lnTo>
                      <a:pt x="217" y="117"/>
                    </a:lnTo>
                    <a:lnTo>
                      <a:pt x="217" y="117"/>
                    </a:lnTo>
                    <a:lnTo>
                      <a:pt x="216" y="115"/>
                    </a:lnTo>
                    <a:lnTo>
                      <a:pt x="216" y="115"/>
                    </a:lnTo>
                    <a:lnTo>
                      <a:pt x="217" y="115"/>
                    </a:lnTo>
                    <a:lnTo>
                      <a:pt x="217" y="115"/>
                    </a:lnTo>
                    <a:lnTo>
                      <a:pt x="220" y="116"/>
                    </a:lnTo>
                    <a:lnTo>
                      <a:pt x="220" y="116"/>
                    </a:lnTo>
                    <a:lnTo>
                      <a:pt x="222" y="114"/>
                    </a:lnTo>
                    <a:lnTo>
                      <a:pt x="222" y="114"/>
                    </a:lnTo>
                    <a:lnTo>
                      <a:pt x="224" y="112"/>
                    </a:lnTo>
                    <a:lnTo>
                      <a:pt x="224" y="112"/>
                    </a:lnTo>
                    <a:lnTo>
                      <a:pt x="225" y="112"/>
                    </a:lnTo>
                    <a:lnTo>
                      <a:pt x="225" y="112"/>
                    </a:lnTo>
                    <a:lnTo>
                      <a:pt x="226" y="110"/>
                    </a:lnTo>
                    <a:lnTo>
                      <a:pt x="226" y="110"/>
                    </a:lnTo>
                    <a:lnTo>
                      <a:pt x="224" y="109"/>
                    </a:lnTo>
                    <a:lnTo>
                      <a:pt x="224" y="109"/>
                    </a:lnTo>
                    <a:close/>
                    <a:moveTo>
                      <a:pt x="153" y="139"/>
                    </a:moveTo>
                    <a:lnTo>
                      <a:pt x="153" y="139"/>
                    </a:lnTo>
                    <a:lnTo>
                      <a:pt x="153" y="139"/>
                    </a:lnTo>
                    <a:lnTo>
                      <a:pt x="151" y="140"/>
                    </a:lnTo>
                    <a:lnTo>
                      <a:pt x="151" y="140"/>
                    </a:lnTo>
                    <a:lnTo>
                      <a:pt x="149" y="142"/>
                    </a:lnTo>
                    <a:lnTo>
                      <a:pt x="149" y="142"/>
                    </a:lnTo>
                    <a:lnTo>
                      <a:pt x="148" y="140"/>
                    </a:lnTo>
                    <a:lnTo>
                      <a:pt x="148" y="140"/>
                    </a:lnTo>
                    <a:lnTo>
                      <a:pt x="147" y="134"/>
                    </a:lnTo>
                    <a:lnTo>
                      <a:pt x="147" y="134"/>
                    </a:lnTo>
                    <a:lnTo>
                      <a:pt x="147" y="131"/>
                    </a:lnTo>
                    <a:lnTo>
                      <a:pt x="147" y="130"/>
                    </a:lnTo>
                    <a:lnTo>
                      <a:pt x="147" y="130"/>
                    </a:lnTo>
                    <a:lnTo>
                      <a:pt x="150" y="131"/>
                    </a:lnTo>
                    <a:lnTo>
                      <a:pt x="150" y="131"/>
                    </a:lnTo>
                    <a:lnTo>
                      <a:pt x="153" y="131"/>
                    </a:lnTo>
                    <a:lnTo>
                      <a:pt x="153" y="132"/>
                    </a:lnTo>
                    <a:lnTo>
                      <a:pt x="153" y="132"/>
                    </a:lnTo>
                    <a:lnTo>
                      <a:pt x="153" y="139"/>
                    </a:lnTo>
                    <a:lnTo>
                      <a:pt x="153" y="139"/>
                    </a:lnTo>
                    <a:close/>
                    <a:moveTo>
                      <a:pt x="161" y="118"/>
                    </a:moveTo>
                    <a:lnTo>
                      <a:pt x="161" y="118"/>
                    </a:lnTo>
                    <a:lnTo>
                      <a:pt x="157" y="117"/>
                    </a:lnTo>
                    <a:lnTo>
                      <a:pt x="154" y="118"/>
                    </a:lnTo>
                    <a:lnTo>
                      <a:pt x="154" y="117"/>
                    </a:lnTo>
                    <a:lnTo>
                      <a:pt x="154" y="117"/>
                    </a:lnTo>
                    <a:lnTo>
                      <a:pt x="153" y="117"/>
                    </a:lnTo>
                    <a:lnTo>
                      <a:pt x="151" y="118"/>
                    </a:lnTo>
                    <a:lnTo>
                      <a:pt x="151" y="118"/>
                    </a:lnTo>
                    <a:lnTo>
                      <a:pt x="150" y="122"/>
                    </a:lnTo>
                    <a:lnTo>
                      <a:pt x="149" y="122"/>
                    </a:lnTo>
                    <a:lnTo>
                      <a:pt x="148" y="122"/>
                    </a:lnTo>
                    <a:lnTo>
                      <a:pt x="148" y="122"/>
                    </a:lnTo>
                    <a:lnTo>
                      <a:pt x="147" y="122"/>
                    </a:lnTo>
                    <a:lnTo>
                      <a:pt x="147" y="120"/>
                    </a:lnTo>
                    <a:lnTo>
                      <a:pt x="147" y="120"/>
                    </a:lnTo>
                    <a:lnTo>
                      <a:pt x="147" y="111"/>
                    </a:lnTo>
                    <a:lnTo>
                      <a:pt x="147" y="111"/>
                    </a:lnTo>
                    <a:lnTo>
                      <a:pt x="147" y="109"/>
                    </a:lnTo>
                    <a:lnTo>
                      <a:pt x="148" y="108"/>
                    </a:lnTo>
                    <a:lnTo>
                      <a:pt x="149" y="107"/>
                    </a:lnTo>
                    <a:lnTo>
                      <a:pt x="149" y="107"/>
                    </a:lnTo>
                    <a:lnTo>
                      <a:pt x="150" y="108"/>
                    </a:lnTo>
                    <a:lnTo>
                      <a:pt x="153" y="109"/>
                    </a:lnTo>
                    <a:lnTo>
                      <a:pt x="153" y="109"/>
                    </a:lnTo>
                    <a:lnTo>
                      <a:pt x="158" y="111"/>
                    </a:lnTo>
                    <a:lnTo>
                      <a:pt x="158" y="111"/>
                    </a:lnTo>
                    <a:lnTo>
                      <a:pt x="163" y="112"/>
                    </a:lnTo>
                    <a:lnTo>
                      <a:pt x="164" y="117"/>
                    </a:lnTo>
                    <a:lnTo>
                      <a:pt x="164" y="117"/>
                    </a:lnTo>
                    <a:lnTo>
                      <a:pt x="163" y="118"/>
                    </a:lnTo>
                    <a:lnTo>
                      <a:pt x="161" y="118"/>
                    </a:lnTo>
                    <a:lnTo>
                      <a:pt x="161" y="118"/>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8" name="Freeform 136"/>
              <p:cNvSpPr>
                <a:spLocks/>
              </p:cNvSpPr>
              <p:nvPr/>
            </p:nvSpPr>
            <p:spPr bwMode="auto">
              <a:xfrm>
                <a:off x="7866063" y="3505199"/>
                <a:ext cx="4763" cy="3175"/>
              </a:xfrm>
              <a:custGeom>
                <a:avLst/>
                <a:gdLst>
                  <a:gd name="T0" fmla="*/ 0 w 3"/>
                  <a:gd name="T1" fmla="*/ 0 h 2"/>
                  <a:gd name="T2" fmla="*/ 0 w 3"/>
                  <a:gd name="T3" fmla="*/ 0 h 2"/>
                  <a:gd name="T4" fmla="*/ 1 w 3"/>
                  <a:gd name="T5" fmla="*/ 2 h 2"/>
                  <a:gd name="T6" fmla="*/ 1 w 3"/>
                  <a:gd name="T7" fmla="*/ 2 h 2"/>
                  <a:gd name="T8" fmla="*/ 3 w 3"/>
                  <a:gd name="T9" fmla="*/ 2 h 2"/>
                  <a:gd name="T10" fmla="*/ 3 w 3"/>
                  <a:gd name="T11" fmla="*/ 2 h 2"/>
                  <a:gd name="T12" fmla="*/ 2 w 3"/>
                  <a:gd name="T13" fmla="*/ 1 h 2"/>
                  <a:gd name="T14" fmla="*/ 2 w 3"/>
                  <a:gd name="T15" fmla="*/ 1 h 2"/>
                  <a:gd name="T16" fmla="*/ 0 w 3"/>
                  <a:gd name="T17" fmla="*/ 0 h 2"/>
                  <a:gd name="T18" fmla="*/ 0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0"/>
                    </a:moveTo>
                    <a:lnTo>
                      <a:pt x="0" y="0"/>
                    </a:lnTo>
                    <a:lnTo>
                      <a:pt x="1" y="2"/>
                    </a:lnTo>
                    <a:lnTo>
                      <a:pt x="1" y="2"/>
                    </a:lnTo>
                    <a:lnTo>
                      <a:pt x="3" y="2"/>
                    </a:lnTo>
                    <a:lnTo>
                      <a:pt x="3" y="2"/>
                    </a:lnTo>
                    <a:lnTo>
                      <a:pt x="2" y="1"/>
                    </a:lnTo>
                    <a:lnTo>
                      <a:pt x="2"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9" name="Freeform 137"/>
              <p:cNvSpPr>
                <a:spLocks/>
              </p:cNvSpPr>
              <p:nvPr/>
            </p:nvSpPr>
            <p:spPr bwMode="auto">
              <a:xfrm>
                <a:off x="7861301" y="3509961"/>
                <a:ext cx="9525" cy="9525"/>
              </a:xfrm>
              <a:custGeom>
                <a:avLst/>
                <a:gdLst>
                  <a:gd name="T0" fmla="*/ 0 w 6"/>
                  <a:gd name="T1" fmla="*/ 0 h 6"/>
                  <a:gd name="T2" fmla="*/ 0 w 6"/>
                  <a:gd name="T3" fmla="*/ 0 h 6"/>
                  <a:gd name="T4" fmla="*/ 1 w 6"/>
                  <a:gd name="T5" fmla="*/ 1 h 6"/>
                  <a:gd name="T6" fmla="*/ 1 w 6"/>
                  <a:gd name="T7" fmla="*/ 1 h 6"/>
                  <a:gd name="T8" fmla="*/ 1 w 6"/>
                  <a:gd name="T9" fmla="*/ 1 h 6"/>
                  <a:gd name="T10" fmla="*/ 3 w 6"/>
                  <a:gd name="T11" fmla="*/ 3 h 6"/>
                  <a:gd name="T12" fmla="*/ 3 w 6"/>
                  <a:gd name="T13" fmla="*/ 3 h 6"/>
                  <a:gd name="T14" fmla="*/ 6 w 6"/>
                  <a:gd name="T15" fmla="*/ 6 h 6"/>
                  <a:gd name="T16" fmla="*/ 6 w 6"/>
                  <a:gd name="T17" fmla="*/ 6 h 6"/>
                  <a:gd name="T18" fmla="*/ 6 w 6"/>
                  <a:gd name="T19" fmla="*/ 0 h 6"/>
                  <a:gd name="T20" fmla="*/ 6 w 6"/>
                  <a:gd name="T21" fmla="*/ 0 h 6"/>
                  <a:gd name="T22" fmla="*/ 0 w 6"/>
                  <a:gd name="T23" fmla="*/ 0 h 6"/>
                  <a:gd name="T24" fmla="*/ 0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0"/>
                    </a:moveTo>
                    <a:lnTo>
                      <a:pt x="0" y="0"/>
                    </a:lnTo>
                    <a:lnTo>
                      <a:pt x="1" y="1"/>
                    </a:lnTo>
                    <a:lnTo>
                      <a:pt x="1" y="1"/>
                    </a:lnTo>
                    <a:lnTo>
                      <a:pt x="1" y="1"/>
                    </a:lnTo>
                    <a:lnTo>
                      <a:pt x="3" y="3"/>
                    </a:lnTo>
                    <a:lnTo>
                      <a:pt x="3" y="3"/>
                    </a:lnTo>
                    <a:lnTo>
                      <a:pt x="6" y="6"/>
                    </a:lnTo>
                    <a:lnTo>
                      <a:pt x="6" y="6"/>
                    </a:lnTo>
                    <a:lnTo>
                      <a:pt x="6" y="0"/>
                    </a:lnTo>
                    <a:lnTo>
                      <a:pt x="6"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0" name="Freeform 138"/>
              <p:cNvSpPr>
                <a:spLocks/>
              </p:cNvSpPr>
              <p:nvPr/>
            </p:nvSpPr>
            <p:spPr bwMode="auto">
              <a:xfrm>
                <a:off x="7826376" y="3533774"/>
                <a:ext cx="6350" cy="9525"/>
              </a:xfrm>
              <a:custGeom>
                <a:avLst/>
                <a:gdLst>
                  <a:gd name="T0" fmla="*/ 3 w 4"/>
                  <a:gd name="T1" fmla="*/ 0 h 6"/>
                  <a:gd name="T2" fmla="*/ 3 w 4"/>
                  <a:gd name="T3" fmla="*/ 0 h 6"/>
                  <a:gd name="T4" fmla="*/ 4 w 4"/>
                  <a:gd name="T5" fmla="*/ 1 h 6"/>
                  <a:gd name="T6" fmla="*/ 3 w 4"/>
                  <a:gd name="T7" fmla="*/ 4 h 6"/>
                  <a:gd name="T8" fmla="*/ 3 w 4"/>
                  <a:gd name="T9" fmla="*/ 4 h 6"/>
                  <a:gd name="T10" fmla="*/ 1 w 4"/>
                  <a:gd name="T11" fmla="*/ 6 h 6"/>
                  <a:gd name="T12" fmla="*/ 1 w 4"/>
                  <a:gd name="T13" fmla="*/ 6 h 6"/>
                  <a:gd name="T14" fmla="*/ 0 w 4"/>
                  <a:gd name="T15" fmla="*/ 4 h 6"/>
                  <a:gd name="T16" fmla="*/ 0 w 4"/>
                  <a:gd name="T17" fmla="*/ 4 h 6"/>
                  <a:gd name="T18" fmla="*/ 1 w 4"/>
                  <a:gd name="T19" fmla="*/ 1 h 6"/>
                  <a:gd name="T20" fmla="*/ 1 w 4"/>
                  <a:gd name="T21" fmla="*/ 1 h 6"/>
                  <a:gd name="T22" fmla="*/ 3 w 4"/>
                  <a:gd name="T23" fmla="*/ 0 h 6"/>
                  <a:gd name="T24" fmla="*/ 3 w 4"/>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3" y="0"/>
                    </a:moveTo>
                    <a:lnTo>
                      <a:pt x="3" y="0"/>
                    </a:lnTo>
                    <a:lnTo>
                      <a:pt x="4" y="1"/>
                    </a:lnTo>
                    <a:lnTo>
                      <a:pt x="3" y="4"/>
                    </a:lnTo>
                    <a:lnTo>
                      <a:pt x="3" y="4"/>
                    </a:lnTo>
                    <a:lnTo>
                      <a:pt x="1" y="6"/>
                    </a:lnTo>
                    <a:lnTo>
                      <a:pt x="1" y="6"/>
                    </a:lnTo>
                    <a:lnTo>
                      <a:pt x="0" y="4"/>
                    </a:lnTo>
                    <a:lnTo>
                      <a:pt x="0" y="4"/>
                    </a:lnTo>
                    <a:lnTo>
                      <a:pt x="1" y="1"/>
                    </a:lnTo>
                    <a:lnTo>
                      <a:pt x="1" y="1"/>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1" name="Freeform 139"/>
              <p:cNvSpPr>
                <a:spLocks/>
              </p:cNvSpPr>
              <p:nvPr/>
            </p:nvSpPr>
            <p:spPr bwMode="auto">
              <a:xfrm>
                <a:off x="7713663" y="3468686"/>
                <a:ext cx="11113" cy="4763"/>
              </a:xfrm>
              <a:custGeom>
                <a:avLst/>
                <a:gdLst>
                  <a:gd name="T0" fmla="*/ 2 w 7"/>
                  <a:gd name="T1" fmla="*/ 0 h 3"/>
                  <a:gd name="T2" fmla="*/ 2 w 7"/>
                  <a:gd name="T3" fmla="*/ 0 h 3"/>
                  <a:gd name="T4" fmla="*/ 0 w 7"/>
                  <a:gd name="T5" fmla="*/ 0 h 3"/>
                  <a:gd name="T6" fmla="*/ 0 w 7"/>
                  <a:gd name="T7" fmla="*/ 0 h 3"/>
                  <a:gd name="T8" fmla="*/ 2 w 7"/>
                  <a:gd name="T9" fmla="*/ 2 h 3"/>
                  <a:gd name="T10" fmla="*/ 2 w 7"/>
                  <a:gd name="T11" fmla="*/ 2 h 3"/>
                  <a:gd name="T12" fmla="*/ 4 w 7"/>
                  <a:gd name="T13" fmla="*/ 3 h 3"/>
                  <a:gd name="T14" fmla="*/ 5 w 7"/>
                  <a:gd name="T15" fmla="*/ 3 h 3"/>
                  <a:gd name="T16" fmla="*/ 7 w 7"/>
                  <a:gd name="T17" fmla="*/ 3 h 3"/>
                  <a:gd name="T18" fmla="*/ 7 w 7"/>
                  <a:gd name="T19" fmla="*/ 3 h 3"/>
                  <a:gd name="T20" fmla="*/ 7 w 7"/>
                  <a:gd name="T21" fmla="*/ 2 h 3"/>
                  <a:gd name="T22" fmla="*/ 7 w 7"/>
                  <a:gd name="T23" fmla="*/ 1 h 3"/>
                  <a:gd name="T24" fmla="*/ 7 w 7"/>
                  <a:gd name="T25" fmla="*/ 1 h 3"/>
                  <a:gd name="T26" fmla="*/ 5 w 7"/>
                  <a:gd name="T27" fmla="*/ 1 h 3"/>
                  <a:gd name="T28" fmla="*/ 5 w 7"/>
                  <a:gd name="T29" fmla="*/ 1 h 3"/>
                  <a:gd name="T30" fmla="*/ 2 w 7"/>
                  <a:gd name="T31" fmla="*/ 0 h 3"/>
                  <a:gd name="T32" fmla="*/ 2 w 7"/>
                  <a:gd name="T3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3">
                    <a:moveTo>
                      <a:pt x="2" y="0"/>
                    </a:moveTo>
                    <a:lnTo>
                      <a:pt x="2" y="0"/>
                    </a:lnTo>
                    <a:lnTo>
                      <a:pt x="0" y="0"/>
                    </a:lnTo>
                    <a:lnTo>
                      <a:pt x="0" y="0"/>
                    </a:lnTo>
                    <a:lnTo>
                      <a:pt x="2" y="2"/>
                    </a:lnTo>
                    <a:lnTo>
                      <a:pt x="2" y="2"/>
                    </a:lnTo>
                    <a:lnTo>
                      <a:pt x="4" y="3"/>
                    </a:lnTo>
                    <a:lnTo>
                      <a:pt x="5" y="3"/>
                    </a:lnTo>
                    <a:lnTo>
                      <a:pt x="7" y="3"/>
                    </a:lnTo>
                    <a:lnTo>
                      <a:pt x="7" y="3"/>
                    </a:lnTo>
                    <a:lnTo>
                      <a:pt x="7" y="2"/>
                    </a:lnTo>
                    <a:lnTo>
                      <a:pt x="7" y="1"/>
                    </a:lnTo>
                    <a:lnTo>
                      <a:pt x="7" y="1"/>
                    </a:lnTo>
                    <a:lnTo>
                      <a:pt x="5" y="1"/>
                    </a:lnTo>
                    <a:lnTo>
                      <a:pt x="5"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2" name="Freeform 140"/>
              <p:cNvSpPr>
                <a:spLocks/>
              </p:cNvSpPr>
              <p:nvPr/>
            </p:nvSpPr>
            <p:spPr bwMode="auto">
              <a:xfrm>
                <a:off x="7700963" y="3471861"/>
                <a:ext cx="12700" cy="7938"/>
              </a:xfrm>
              <a:custGeom>
                <a:avLst/>
                <a:gdLst>
                  <a:gd name="T0" fmla="*/ 0 w 8"/>
                  <a:gd name="T1" fmla="*/ 0 h 5"/>
                  <a:gd name="T2" fmla="*/ 0 w 8"/>
                  <a:gd name="T3" fmla="*/ 0 h 5"/>
                  <a:gd name="T4" fmla="*/ 4 w 8"/>
                  <a:gd name="T5" fmla="*/ 0 h 5"/>
                  <a:gd name="T6" fmla="*/ 4 w 8"/>
                  <a:gd name="T7" fmla="*/ 0 h 5"/>
                  <a:gd name="T8" fmla="*/ 8 w 8"/>
                  <a:gd name="T9" fmla="*/ 2 h 5"/>
                  <a:gd name="T10" fmla="*/ 8 w 8"/>
                  <a:gd name="T11" fmla="*/ 2 h 5"/>
                  <a:gd name="T12" fmla="*/ 7 w 8"/>
                  <a:gd name="T13" fmla="*/ 4 h 5"/>
                  <a:gd name="T14" fmla="*/ 7 w 8"/>
                  <a:gd name="T15" fmla="*/ 4 h 5"/>
                  <a:gd name="T16" fmla="*/ 7 w 8"/>
                  <a:gd name="T17" fmla="*/ 5 h 5"/>
                  <a:gd name="T18" fmla="*/ 4 w 8"/>
                  <a:gd name="T19" fmla="*/ 5 h 5"/>
                  <a:gd name="T20" fmla="*/ 4 w 8"/>
                  <a:gd name="T21" fmla="*/ 5 h 5"/>
                  <a:gd name="T22" fmla="*/ 2 w 8"/>
                  <a:gd name="T23" fmla="*/ 4 h 5"/>
                  <a:gd name="T24" fmla="*/ 1 w 8"/>
                  <a:gd name="T25" fmla="*/ 2 h 5"/>
                  <a:gd name="T26" fmla="*/ 1 w 8"/>
                  <a:gd name="T27" fmla="*/ 2 h 5"/>
                  <a:gd name="T28" fmla="*/ 0 w 8"/>
                  <a:gd name="T29" fmla="*/ 0 h 5"/>
                  <a:gd name="T30" fmla="*/ 0 w 8"/>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5">
                    <a:moveTo>
                      <a:pt x="0" y="0"/>
                    </a:moveTo>
                    <a:lnTo>
                      <a:pt x="0" y="0"/>
                    </a:lnTo>
                    <a:lnTo>
                      <a:pt x="4" y="0"/>
                    </a:lnTo>
                    <a:lnTo>
                      <a:pt x="4" y="0"/>
                    </a:lnTo>
                    <a:lnTo>
                      <a:pt x="8" y="2"/>
                    </a:lnTo>
                    <a:lnTo>
                      <a:pt x="8" y="2"/>
                    </a:lnTo>
                    <a:lnTo>
                      <a:pt x="7" y="4"/>
                    </a:lnTo>
                    <a:lnTo>
                      <a:pt x="7" y="4"/>
                    </a:lnTo>
                    <a:lnTo>
                      <a:pt x="7" y="5"/>
                    </a:lnTo>
                    <a:lnTo>
                      <a:pt x="4" y="5"/>
                    </a:lnTo>
                    <a:lnTo>
                      <a:pt x="4" y="5"/>
                    </a:lnTo>
                    <a:lnTo>
                      <a:pt x="2" y="4"/>
                    </a:lnTo>
                    <a:lnTo>
                      <a:pt x="1" y="2"/>
                    </a:lnTo>
                    <a:lnTo>
                      <a:pt x="1" y="2"/>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3" name="Freeform 141"/>
              <p:cNvSpPr>
                <a:spLocks/>
              </p:cNvSpPr>
              <p:nvPr/>
            </p:nvSpPr>
            <p:spPr bwMode="auto">
              <a:xfrm>
                <a:off x="7678738" y="3495674"/>
                <a:ext cx="12700" cy="19050"/>
              </a:xfrm>
              <a:custGeom>
                <a:avLst/>
                <a:gdLst>
                  <a:gd name="T0" fmla="*/ 2 w 8"/>
                  <a:gd name="T1" fmla="*/ 0 h 12"/>
                  <a:gd name="T2" fmla="*/ 2 w 8"/>
                  <a:gd name="T3" fmla="*/ 0 h 12"/>
                  <a:gd name="T4" fmla="*/ 4 w 8"/>
                  <a:gd name="T5" fmla="*/ 0 h 12"/>
                  <a:gd name="T6" fmla="*/ 6 w 8"/>
                  <a:gd name="T7" fmla="*/ 0 h 12"/>
                  <a:gd name="T8" fmla="*/ 6 w 8"/>
                  <a:gd name="T9" fmla="*/ 1 h 12"/>
                  <a:gd name="T10" fmla="*/ 6 w 8"/>
                  <a:gd name="T11" fmla="*/ 1 h 12"/>
                  <a:gd name="T12" fmla="*/ 7 w 8"/>
                  <a:gd name="T13" fmla="*/ 4 h 12"/>
                  <a:gd name="T14" fmla="*/ 8 w 8"/>
                  <a:gd name="T15" fmla="*/ 5 h 12"/>
                  <a:gd name="T16" fmla="*/ 7 w 8"/>
                  <a:gd name="T17" fmla="*/ 6 h 12"/>
                  <a:gd name="T18" fmla="*/ 7 w 8"/>
                  <a:gd name="T19" fmla="*/ 6 h 12"/>
                  <a:gd name="T20" fmla="*/ 4 w 8"/>
                  <a:gd name="T21" fmla="*/ 12 h 12"/>
                  <a:gd name="T22" fmla="*/ 4 w 8"/>
                  <a:gd name="T23" fmla="*/ 12 h 12"/>
                  <a:gd name="T24" fmla="*/ 3 w 8"/>
                  <a:gd name="T25" fmla="*/ 10 h 12"/>
                  <a:gd name="T26" fmla="*/ 3 w 8"/>
                  <a:gd name="T27" fmla="*/ 10 h 12"/>
                  <a:gd name="T28" fmla="*/ 2 w 8"/>
                  <a:gd name="T29" fmla="*/ 9 h 12"/>
                  <a:gd name="T30" fmla="*/ 0 w 8"/>
                  <a:gd name="T31" fmla="*/ 7 h 12"/>
                  <a:gd name="T32" fmla="*/ 0 w 8"/>
                  <a:gd name="T33" fmla="*/ 7 h 12"/>
                  <a:gd name="T34" fmla="*/ 0 w 8"/>
                  <a:gd name="T35" fmla="*/ 5 h 12"/>
                  <a:gd name="T36" fmla="*/ 0 w 8"/>
                  <a:gd name="T37" fmla="*/ 4 h 12"/>
                  <a:gd name="T38" fmla="*/ 0 w 8"/>
                  <a:gd name="T39" fmla="*/ 4 h 12"/>
                  <a:gd name="T40" fmla="*/ 2 w 8"/>
                  <a:gd name="T41" fmla="*/ 0 h 12"/>
                  <a:gd name="T42" fmla="*/ 2 w 8"/>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2">
                    <a:moveTo>
                      <a:pt x="2" y="0"/>
                    </a:moveTo>
                    <a:lnTo>
                      <a:pt x="2" y="0"/>
                    </a:lnTo>
                    <a:lnTo>
                      <a:pt x="4" y="0"/>
                    </a:lnTo>
                    <a:lnTo>
                      <a:pt x="6" y="0"/>
                    </a:lnTo>
                    <a:lnTo>
                      <a:pt x="6" y="1"/>
                    </a:lnTo>
                    <a:lnTo>
                      <a:pt x="6" y="1"/>
                    </a:lnTo>
                    <a:lnTo>
                      <a:pt x="7" y="4"/>
                    </a:lnTo>
                    <a:lnTo>
                      <a:pt x="8" y="5"/>
                    </a:lnTo>
                    <a:lnTo>
                      <a:pt x="7" y="6"/>
                    </a:lnTo>
                    <a:lnTo>
                      <a:pt x="7" y="6"/>
                    </a:lnTo>
                    <a:lnTo>
                      <a:pt x="4" y="12"/>
                    </a:lnTo>
                    <a:lnTo>
                      <a:pt x="4" y="12"/>
                    </a:lnTo>
                    <a:lnTo>
                      <a:pt x="3" y="10"/>
                    </a:lnTo>
                    <a:lnTo>
                      <a:pt x="3" y="10"/>
                    </a:lnTo>
                    <a:lnTo>
                      <a:pt x="2" y="9"/>
                    </a:lnTo>
                    <a:lnTo>
                      <a:pt x="0" y="7"/>
                    </a:lnTo>
                    <a:lnTo>
                      <a:pt x="0" y="7"/>
                    </a:lnTo>
                    <a:lnTo>
                      <a:pt x="0" y="5"/>
                    </a:lnTo>
                    <a:lnTo>
                      <a:pt x="0" y="4"/>
                    </a:lnTo>
                    <a:lnTo>
                      <a:pt x="0" y="4"/>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4" name="Freeform 142"/>
              <p:cNvSpPr>
                <a:spLocks/>
              </p:cNvSpPr>
              <p:nvPr/>
            </p:nvSpPr>
            <p:spPr bwMode="auto">
              <a:xfrm>
                <a:off x="7632701" y="3482974"/>
                <a:ext cx="25400" cy="14288"/>
              </a:xfrm>
              <a:custGeom>
                <a:avLst/>
                <a:gdLst>
                  <a:gd name="T0" fmla="*/ 16 w 16"/>
                  <a:gd name="T1" fmla="*/ 0 h 9"/>
                  <a:gd name="T2" fmla="*/ 16 w 16"/>
                  <a:gd name="T3" fmla="*/ 0 h 9"/>
                  <a:gd name="T4" fmla="*/ 16 w 16"/>
                  <a:gd name="T5" fmla="*/ 2 h 9"/>
                  <a:gd name="T6" fmla="*/ 16 w 16"/>
                  <a:gd name="T7" fmla="*/ 2 h 9"/>
                  <a:gd name="T8" fmla="*/ 12 w 16"/>
                  <a:gd name="T9" fmla="*/ 7 h 9"/>
                  <a:gd name="T10" fmla="*/ 12 w 16"/>
                  <a:gd name="T11" fmla="*/ 7 h 9"/>
                  <a:gd name="T12" fmla="*/ 9 w 16"/>
                  <a:gd name="T13" fmla="*/ 9 h 9"/>
                  <a:gd name="T14" fmla="*/ 8 w 16"/>
                  <a:gd name="T15" fmla="*/ 9 h 9"/>
                  <a:gd name="T16" fmla="*/ 7 w 16"/>
                  <a:gd name="T17" fmla="*/ 9 h 9"/>
                  <a:gd name="T18" fmla="*/ 7 w 16"/>
                  <a:gd name="T19" fmla="*/ 9 h 9"/>
                  <a:gd name="T20" fmla="*/ 5 w 16"/>
                  <a:gd name="T21" fmla="*/ 9 h 9"/>
                  <a:gd name="T22" fmla="*/ 5 w 16"/>
                  <a:gd name="T23" fmla="*/ 9 h 9"/>
                  <a:gd name="T24" fmla="*/ 5 w 16"/>
                  <a:gd name="T25" fmla="*/ 9 h 9"/>
                  <a:gd name="T26" fmla="*/ 4 w 16"/>
                  <a:gd name="T27" fmla="*/ 9 h 9"/>
                  <a:gd name="T28" fmla="*/ 4 w 16"/>
                  <a:gd name="T29" fmla="*/ 9 h 9"/>
                  <a:gd name="T30" fmla="*/ 0 w 16"/>
                  <a:gd name="T31" fmla="*/ 8 h 9"/>
                  <a:gd name="T32" fmla="*/ 0 w 16"/>
                  <a:gd name="T33" fmla="*/ 8 h 9"/>
                  <a:gd name="T34" fmla="*/ 0 w 16"/>
                  <a:gd name="T35" fmla="*/ 8 h 9"/>
                  <a:gd name="T36" fmla="*/ 0 w 16"/>
                  <a:gd name="T37" fmla="*/ 7 h 9"/>
                  <a:gd name="T38" fmla="*/ 0 w 16"/>
                  <a:gd name="T39" fmla="*/ 7 h 9"/>
                  <a:gd name="T40" fmla="*/ 1 w 16"/>
                  <a:gd name="T41" fmla="*/ 6 h 9"/>
                  <a:gd name="T42" fmla="*/ 3 w 16"/>
                  <a:gd name="T43" fmla="*/ 6 h 9"/>
                  <a:gd name="T44" fmla="*/ 3 w 16"/>
                  <a:gd name="T45" fmla="*/ 6 h 9"/>
                  <a:gd name="T46" fmla="*/ 5 w 16"/>
                  <a:gd name="T47" fmla="*/ 1 h 9"/>
                  <a:gd name="T48" fmla="*/ 5 w 16"/>
                  <a:gd name="T49" fmla="*/ 1 h 9"/>
                  <a:gd name="T50" fmla="*/ 6 w 16"/>
                  <a:gd name="T51" fmla="*/ 1 h 9"/>
                  <a:gd name="T52" fmla="*/ 8 w 16"/>
                  <a:gd name="T53" fmla="*/ 1 h 9"/>
                  <a:gd name="T54" fmla="*/ 8 w 16"/>
                  <a:gd name="T55" fmla="*/ 1 h 9"/>
                  <a:gd name="T56" fmla="*/ 11 w 16"/>
                  <a:gd name="T57" fmla="*/ 1 h 9"/>
                  <a:gd name="T58" fmla="*/ 11 w 16"/>
                  <a:gd name="T59" fmla="*/ 1 h 9"/>
                  <a:gd name="T60" fmla="*/ 16 w 16"/>
                  <a:gd name="T61" fmla="*/ 0 h 9"/>
                  <a:gd name="T62" fmla="*/ 16 w 16"/>
                  <a:gd name="T6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9">
                    <a:moveTo>
                      <a:pt x="16" y="0"/>
                    </a:moveTo>
                    <a:lnTo>
                      <a:pt x="16" y="0"/>
                    </a:lnTo>
                    <a:lnTo>
                      <a:pt x="16" y="2"/>
                    </a:lnTo>
                    <a:lnTo>
                      <a:pt x="16" y="2"/>
                    </a:lnTo>
                    <a:lnTo>
                      <a:pt x="12" y="7"/>
                    </a:lnTo>
                    <a:lnTo>
                      <a:pt x="12" y="7"/>
                    </a:lnTo>
                    <a:lnTo>
                      <a:pt x="9" y="9"/>
                    </a:lnTo>
                    <a:lnTo>
                      <a:pt x="8" y="9"/>
                    </a:lnTo>
                    <a:lnTo>
                      <a:pt x="7" y="9"/>
                    </a:lnTo>
                    <a:lnTo>
                      <a:pt x="7" y="9"/>
                    </a:lnTo>
                    <a:lnTo>
                      <a:pt x="5" y="9"/>
                    </a:lnTo>
                    <a:lnTo>
                      <a:pt x="5" y="9"/>
                    </a:lnTo>
                    <a:lnTo>
                      <a:pt x="5" y="9"/>
                    </a:lnTo>
                    <a:lnTo>
                      <a:pt x="4" y="9"/>
                    </a:lnTo>
                    <a:lnTo>
                      <a:pt x="4" y="9"/>
                    </a:lnTo>
                    <a:lnTo>
                      <a:pt x="0" y="8"/>
                    </a:lnTo>
                    <a:lnTo>
                      <a:pt x="0" y="8"/>
                    </a:lnTo>
                    <a:lnTo>
                      <a:pt x="0" y="8"/>
                    </a:lnTo>
                    <a:lnTo>
                      <a:pt x="0" y="7"/>
                    </a:lnTo>
                    <a:lnTo>
                      <a:pt x="0" y="7"/>
                    </a:lnTo>
                    <a:lnTo>
                      <a:pt x="1" y="6"/>
                    </a:lnTo>
                    <a:lnTo>
                      <a:pt x="3" y="6"/>
                    </a:lnTo>
                    <a:lnTo>
                      <a:pt x="3" y="6"/>
                    </a:lnTo>
                    <a:lnTo>
                      <a:pt x="5" y="1"/>
                    </a:lnTo>
                    <a:lnTo>
                      <a:pt x="5" y="1"/>
                    </a:lnTo>
                    <a:lnTo>
                      <a:pt x="6" y="1"/>
                    </a:lnTo>
                    <a:lnTo>
                      <a:pt x="8" y="1"/>
                    </a:lnTo>
                    <a:lnTo>
                      <a:pt x="8" y="1"/>
                    </a:lnTo>
                    <a:lnTo>
                      <a:pt x="11" y="1"/>
                    </a:lnTo>
                    <a:lnTo>
                      <a:pt x="11" y="1"/>
                    </a:lnTo>
                    <a:lnTo>
                      <a:pt x="16" y="0"/>
                    </a:lnTo>
                    <a:lnTo>
                      <a:pt x="16"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5" name="Freeform 143"/>
              <p:cNvSpPr>
                <a:spLocks/>
              </p:cNvSpPr>
              <p:nvPr/>
            </p:nvSpPr>
            <p:spPr bwMode="auto">
              <a:xfrm>
                <a:off x="7593013" y="3417886"/>
                <a:ext cx="90488" cy="61913"/>
              </a:xfrm>
              <a:custGeom>
                <a:avLst/>
                <a:gdLst>
                  <a:gd name="T0" fmla="*/ 11 w 57"/>
                  <a:gd name="T1" fmla="*/ 0 h 39"/>
                  <a:gd name="T2" fmla="*/ 17 w 57"/>
                  <a:gd name="T3" fmla="*/ 1 h 39"/>
                  <a:gd name="T4" fmla="*/ 17 w 57"/>
                  <a:gd name="T5" fmla="*/ 2 h 39"/>
                  <a:gd name="T6" fmla="*/ 17 w 57"/>
                  <a:gd name="T7" fmla="*/ 2 h 39"/>
                  <a:gd name="T8" fmla="*/ 15 w 57"/>
                  <a:gd name="T9" fmla="*/ 4 h 39"/>
                  <a:gd name="T10" fmla="*/ 17 w 57"/>
                  <a:gd name="T11" fmla="*/ 8 h 39"/>
                  <a:gd name="T12" fmla="*/ 20 w 57"/>
                  <a:gd name="T13" fmla="*/ 7 h 39"/>
                  <a:gd name="T14" fmla="*/ 21 w 57"/>
                  <a:gd name="T15" fmla="*/ 7 h 39"/>
                  <a:gd name="T16" fmla="*/ 23 w 57"/>
                  <a:gd name="T17" fmla="*/ 9 h 39"/>
                  <a:gd name="T18" fmla="*/ 23 w 57"/>
                  <a:gd name="T19" fmla="*/ 10 h 39"/>
                  <a:gd name="T20" fmla="*/ 29 w 57"/>
                  <a:gd name="T21" fmla="*/ 10 h 39"/>
                  <a:gd name="T22" fmla="*/ 32 w 57"/>
                  <a:gd name="T23" fmla="*/ 14 h 39"/>
                  <a:gd name="T24" fmla="*/ 36 w 57"/>
                  <a:gd name="T25" fmla="*/ 17 h 39"/>
                  <a:gd name="T26" fmla="*/ 38 w 57"/>
                  <a:gd name="T27" fmla="*/ 17 h 39"/>
                  <a:gd name="T28" fmla="*/ 40 w 57"/>
                  <a:gd name="T29" fmla="*/ 18 h 39"/>
                  <a:gd name="T30" fmla="*/ 41 w 57"/>
                  <a:gd name="T31" fmla="*/ 22 h 39"/>
                  <a:gd name="T32" fmla="*/ 42 w 57"/>
                  <a:gd name="T33" fmla="*/ 23 h 39"/>
                  <a:gd name="T34" fmla="*/ 44 w 57"/>
                  <a:gd name="T35" fmla="*/ 24 h 39"/>
                  <a:gd name="T36" fmla="*/ 40 w 57"/>
                  <a:gd name="T37" fmla="*/ 26 h 39"/>
                  <a:gd name="T38" fmla="*/ 42 w 57"/>
                  <a:gd name="T39" fmla="*/ 27 h 39"/>
                  <a:gd name="T40" fmla="*/ 46 w 57"/>
                  <a:gd name="T41" fmla="*/ 26 h 39"/>
                  <a:gd name="T42" fmla="*/ 48 w 57"/>
                  <a:gd name="T43" fmla="*/ 27 h 39"/>
                  <a:gd name="T44" fmla="*/ 50 w 57"/>
                  <a:gd name="T45" fmla="*/ 25 h 39"/>
                  <a:gd name="T46" fmla="*/ 52 w 57"/>
                  <a:gd name="T47" fmla="*/ 27 h 39"/>
                  <a:gd name="T48" fmla="*/ 57 w 57"/>
                  <a:gd name="T49" fmla="*/ 30 h 39"/>
                  <a:gd name="T50" fmla="*/ 54 w 57"/>
                  <a:gd name="T51" fmla="*/ 31 h 39"/>
                  <a:gd name="T52" fmla="*/ 52 w 57"/>
                  <a:gd name="T53" fmla="*/ 32 h 39"/>
                  <a:gd name="T54" fmla="*/ 48 w 57"/>
                  <a:gd name="T55" fmla="*/ 33 h 39"/>
                  <a:gd name="T56" fmla="*/ 44 w 57"/>
                  <a:gd name="T57" fmla="*/ 32 h 39"/>
                  <a:gd name="T58" fmla="*/ 37 w 57"/>
                  <a:gd name="T59" fmla="*/ 31 h 39"/>
                  <a:gd name="T60" fmla="*/ 38 w 57"/>
                  <a:gd name="T61" fmla="*/ 30 h 39"/>
                  <a:gd name="T62" fmla="*/ 38 w 57"/>
                  <a:gd name="T63" fmla="*/ 28 h 39"/>
                  <a:gd name="T64" fmla="*/ 34 w 57"/>
                  <a:gd name="T65" fmla="*/ 28 h 39"/>
                  <a:gd name="T66" fmla="*/ 32 w 57"/>
                  <a:gd name="T67" fmla="*/ 27 h 39"/>
                  <a:gd name="T68" fmla="*/ 33 w 57"/>
                  <a:gd name="T69" fmla="*/ 26 h 39"/>
                  <a:gd name="T70" fmla="*/ 33 w 57"/>
                  <a:gd name="T71" fmla="*/ 26 h 39"/>
                  <a:gd name="T72" fmla="*/ 29 w 57"/>
                  <a:gd name="T73" fmla="*/ 26 h 39"/>
                  <a:gd name="T74" fmla="*/ 28 w 57"/>
                  <a:gd name="T75" fmla="*/ 28 h 39"/>
                  <a:gd name="T76" fmla="*/ 25 w 57"/>
                  <a:gd name="T77" fmla="*/ 32 h 39"/>
                  <a:gd name="T78" fmla="*/ 22 w 57"/>
                  <a:gd name="T79" fmla="*/ 32 h 39"/>
                  <a:gd name="T80" fmla="*/ 22 w 57"/>
                  <a:gd name="T81" fmla="*/ 33 h 39"/>
                  <a:gd name="T82" fmla="*/ 20 w 57"/>
                  <a:gd name="T83" fmla="*/ 36 h 39"/>
                  <a:gd name="T84" fmla="*/ 15 w 57"/>
                  <a:gd name="T85" fmla="*/ 39 h 39"/>
                  <a:gd name="T86" fmla="*/ 13 w 57"/>
                  <a:gd name="T87" fmla="*/ 39 h 39"/>
                  <a:gd name="T88" fmla="*/ 11 w 57"/>
                  <a:gd name="T89" fmla="*/ 36 h 39"/>
                  <a:gd name="T90" fmla="*/ 14 w 57"/>
                  <a:gd name="T91" fmla="*/ 31 h 39"/>
                  <a:gd name="T92" fmla="*/ 10 w 57"/>
                  <a:gd name="T93" fmla="*/ 31 h 39"/>
                  <a:gd name="T94" fmla="*/ 9 w 57"/>
                  <a:gd name="T95" fmla="*/ 31 h 39"/>
                  <a:gd name="T96" fmla="*/ 8 w 57"/>
                  <a:gd name="T97" fmla="*/ 31 h 39"/>
                  <a:gd name="T98" fmla="*/ 7 w 57"/>
                  <a:gd name="T99" fmla="*/ 32 h 39"/>
                  <a:gd name="T100" fmla="*/ 5 w 57"/>
                  <a:gd name="T101" fmla="*/ 32 h 39"/>
                  <a:gd name="T102" fmla="*/ 2 w 57"/>
                  <a:gd name="T103" fmla="*/ 33 h 39"/>
                  <a:gd name="T104" fmla="*/ 1 w 57"/>
                  <a:gd name="T105" fmla="*/ 33 h 39"/>
                  <a:gd name="T106" fmla="*/ 0 w 57"/>
                  <a:gd name="T107" fmla="*/ 32 h 39"/>
                  <a:gd name="T108" fmla="*/ 0 w 57"/>
                  <a:gd name="T109" fmla="*/ 30 h 39"/>
                  <a:gd name="T110" fmla="*/ 8 w 57"/>
                  <a:gd name="T111" fmla="*/ 26 h 39"/>
                  <a:gd name="T112" fmla="*/ 8 w 57"/>
                  <a:gd name="T113" fmla="*/ 24 h 39"/>
                  <a:gd name="T114" fmla="*/ 6 w 57"/>
                  <a:gd name="T115" fmla="*/ 22 h 39"/>
                  <a:gd name="T116" fmla="*/ 6 w 57"/>
                  <a:gd name="T117" fmla="*/ 20 h 39"/>
                  <a:gd name="T118" fmla="*/ 8 w 57"/>
                  <a:gd name="T119" fmla="*/ 16 h 39"/>
                  <a:gd name="T120" fmla="*/ 8 w 57"/>
                  <a:gd name="T121" fmla="*/ 4 h 39"/>
                  <a:gd name="T122" fmla="*/ 9 w 57"/>
                  <a:gd name="T123" fmla="*/ 1 h 39"/>
                  <a:gd name="T124" fmla="*/ 11 w 57"/>
                  <a:gd name="T1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 h="39">
                    <a:moveTo>
                      <a:pt x="11" y="0"/>
                    </a:moveTo>
                    <a:lnTo>
                      <a:pt x="11" y="0"/>
                    </a:lnTo>
                    <a:lnTo>
                      <a:pt x="14" y="1"/>
                    </a:lnTo>
                    <a:lnTo>
                      <a:pt x="17" y="1"/>
                    </a:lnTo>
                    <a:lnTo>
                      <a:pt x="17" y="1"/>
                    </a:lnTo>
                    <a:lnTo>
                      <a:pt x="17" y="2"/>
                    </a:lnTo>
                    <a:lnTo>
                      <a:pt x="17" y="2"/>
                    </a:lnTo>
                    <a:lnTo>
                      <a:pt x="17" y="2"/>
                    </a:lnTo>
                    <a:lnTo>
                      <a:pt x="16" y="3"/>
                    </a:lnTo>
                    <a:lnTo>
                      <a:pt x="15" y="4"/>
                    </a:lnTo>
                    <a:lnTo>
                      <a:pt x="15" y="4"/>
                    </a:lnTo>
                    <a:lnTo>
                      <a:pt x="17" y="8"/>
                    </a:lnTo>
                    <a:lnTo>
                      <a:pt x="17" y="8"/>
                    </a:lnTo>
                    <a:lnTo>
                      <a:pt x="20" y="7"/>
                    </a:lnTo>
                    <a:lnTo>
                      <a:pt x="20" y="7"/>
                    </a:lnTo>
                    <a:lnTo>
                      <a:pt x="21" y="7"/>
                    </a:lnTo>
                    <a:lnTo>
                      <a:pt x="21" y="7"/>
                    </a:lnTo>
                    <a:lnTo>
                      <a:pt x="23" y="9"/>
                    </a:lnTo>
                    <a:lnTo>
                      <a:pt x="23" y="9"/>
                    </a:lnTo>
                    <a:lnTo>
                      <a:pt x="23" y="10"/>
                    </a:lnTo>
                    <a:lnTo>
                      <a:pt x="23" y="10"/>
                    </a:lnTo>
                    <a:lnTo>
                      <a:pt x="29" y="10"/>
                    </a:lnTo>
                    <a:lnTo>
                      <a:pt x="29" y="10"/>
                    </a:lnTo>
                    <a:lnTo>
                      <a:pt x="32" y="14"/>
                    </a:lnTo>
                    <a:lnTo>
                      <a:pt x="32" y="14"/>
                    </a:lnTo>
                    <a:lnTo>
                      <a:pt x="36" y="17"/>
                    </a:lnTo>
                    <a:lnTo>
                      <a:pt x="36" y="17"/>
                    </a:lnTo>
                    <a:lnTo>
                      <a:pt x="38" y="17"/>
                    </a:lnTo>
                    <a:lnTo>
                      <a:pt x="39" y="17"/>
                    </a:lnTo>
                    <a:lnTo>
                      <a:pt x="40" y="18"/>
                    </a:lnTo>
                    <a:lnTo>
                      <a:pt x="40" y="18"/>
                    </a:lnTo>
                    <a:lnTo>
                      <a:pt x="41" y="22"/>
                    </a:lnTo>
                    <a:lnTo>
                      <a:pt x="42" y="23"/>
                    </a:lnTo>
                    <a:lnTo>
                      <a:pt x="42" y="23"/>
                    </a:lnTo>
                    <a:lnTo>
                      <a:pt x="44" y="24"/>
                    </a:lnTo>
                    <a:lnTo>
                      <a:pt x="44" y="24"/>
                    </a:lnTo>
                    <a:lnTo>
                      <a:pt x="40" y="26"/>
                    </a:lnTo>
                    <a:lnTo>
                      <a:pt x="40" y="26"/>
                    </a:lnTo>
                    <a:lnTo>
                      <a:pt x="42" y="27"/>
                    </a:lnTo>
                    <a:lnTo>
                      <a:pt x="42" y="27"/>
                    </a:lnTo>
                    <a:lnTo>
                      <a:pt x="46" y="26"/>
                    </a:lnTo>
                    <a:lnTo>
                      <a:pt x="46" y="26"/>
                    </a:lnTo>
                    <a:lnTo>
                      <a:pt x="48" y="27"/>
                    </a:lnTo>
                    <a:lnTo>
                      <a:pt x="48" y="27"/>
                    </a:lnTo>
                    <a:lnTo>
                      <a:pt x="50" y="25"/>
                    </a:lnTo>
                    <a:lnTo>
                      <a:pt x="50" y="25"/>
                    </a:lnTo>
                    <a:lnTo>
                      <a:pt x="52" y="27"/>
                    </a:lnTo>
                    <a:lnTo>
                      <a:pt x="52" y="27"/>
                    </a:lnTo>
                    <a:lnTo>
                      <a:pt x="55" y="28"/>
                    </a:lnTo>
                    <a:lnTo>
                      <a:pt x="57" y="30"/>
                    </a:lnTo>
                    <a:lnTo>
                      <a:pt x="57" y="30"/>
                    </a:lnTo>
                    <a:lnTo>
                      <a:pt x="54" y="31"/>
                    </a:lnTo>
                    <a:lnTo>
                      <a:pt x="54" y="31"/>
                    </a:lnTo>
                    <a:lnTo>
                      <a:pt x="52" y="32"/>
                    </a:lnTo>
                    <a:lnTo>
                      <a:pt x="50" y="33"/>
                    </a:lnTo>
                    <a:lnTo>
                      <a:pt x="48" y="33"/>
                    </a:lnTo>
                    <a:lnTo>
                      <a:pt x="48" y="33"/>
                    </a:lnTo>
                    <a:lnTo>
                      <a:pt x="44" y="32"/>
                    </a:lnTo>
                    <a:lnTo>
                      <a:pt x="44" y="32"/>
                    </a:lnTo>
                    <a:lnTo>
                      <a:pt x="37" y="31"/>
                    </a:lnTo>
                    <a:lnTo>
                      <a:pt x="37" y="31"/>
                    </a:lnTo>
                    <a:lnTo>
                      <a:pt x="38" y="30"/>
                    </a:lnTo>
                    <a:lnTo>
                      <a:pt x="38" y="30"/>
                    </a:lnTo>
                    <a:lnTo>
                      <a:pt x="38" y="28"/>
                    </a:lnTo>
                    <a:lnTo>
                      <a:pt x="38" y="28"/>
                    </a:lnTo>
                    <a:lnTo>
                      <a:pt x="34" y="28"/>
                    </a:lnTo>
                    <a:lnTo>
                      <a:pt x="32" y="27"/>
                    </a:lnTo>
                    <a:lnTo>
                      <a:pt x="32" y="27"/>
                    </a:lnTo>
                    <a:lnTo>
                      <a:pt x="33" y="27"/>
                    </a:lnTo>
                    <a:lnTo>
                      <a:pt x="33" y="26"/>
                    </a:lnTo>
                    <a:lnTo>
                      <a:pt x="33" y="26"/>
                    </a:lnTo>
                    <a:lnTo>
                      <a:pt x="33" y="26"/>
                    </a:lnTo>
                    <a:lnTo>
                      <a:pt x="30" y="26"/>
                    </a:lnTo>
                    <a:lnTo>
                      <a:pt x="29" y="26"/>
                    </a:lnTo>
                    <a:lnTo>
                      <a:pt x="29" y="26"/>
                    </a:lnTo>
                    <a:lnTo>
                      <a:pt x="28" y="28"/>
                    </a:lnTo>
                    <a:lnTo>
                      <a:pt x="28" y="28"/>
                    </a:lnTo>
                    <a:lnTo>
                      <a:pt x="25" y="32"/>
                    </a:lnTo>
                    <a:lnTo>
                      <a:pt x="25" y="32"/>
                    </a:lnTo>
                    <a:lnTo>
                      <a:pt x="22" y="32"/>
                    </a:lnTo>
                    <a:lnTo>
                      <a:pt x="22" y="32"/>
                    </a:lnTo>
                    <a:lnTo>
                      <a:pt x="22" y="33"/>
                    </a:lnTo>
                    <a:lnTo>
                      <a:pt x="22" y="35"/>
                    </a:lnTo>
                    <a:lnTo>
                      <a:pt x="20" y="36"/>
                    </a:lnTo>
                    <a:lnTo>
                      <a:pt x="20" y="36"/>
                    </a:lnTo>
                    <a:lnTo>
                      <a:pt x="15" y="39"/>
                    </a:lnTo>
                    <a:lnTo>
                      <a:pt x="13" y="39"/>
                    </a:lnTo>
                    <a:lnTo>
                      <a:pt x="13" y="39"/>
                    </a:lnTo>
                    <a:lnTo>
                      <a:pt x="11" y="38"/>
                    </a:lnTo>
                    <a:lnTo>
                      <a:pt x="11" y="36"/>
                    </a:lnTo>
                    <a:lnTo>
                      <a:pt x="11" y="36"/>
                    </a:lnTo>
                    <a:lnTo>
                      <a:pt x="14" y="31"/>
                    </a:lnTo>
                    <a:lnTo>
                      <a:pt x="14" y="31"/>
                    </a:lnTo>
                    <a:lnTo>
                      <a:pt x="10" y="31"/>
                    </a:lnTo>
                    <a:lnTo>
                      <a:pt x="9" y="31"/>
                    </a:lnTo>
                    <a:lnTo>
                      <a:pt x="9" y="31"/>
                    </a:lnTo>
                    <a:lnTo>
                      <a:pt x="8" y="31"/>
                    </a:lnTo>
                    <a:lnTo>
                      <a:pt x="8" y="31"/>
                    </a:lnTo>
                    <a:lnTo>
                      <a:pt x="7" y="32"/>
                    </a:lnTo>
                    <a:lnTo>
                      <a:pt x="7" y="32"/>
                    </a:lnTo>
                    <a:lnTo>
                      <a:pt x="6" y="31"/>
                    </a:lnTo>
                    <a:lnTo>
                      <a:pt x="5" y="32"/>
                    </a:lnTo>
                    <a:lnTo>
                      <a:pt x="5" y="32"/>
                    </a:lnTo>
                    <a:lnTo>
                      <a:pt x="2" y="33"/>
                    </a:lnTo>
                    <a:lnTo>
                      <a:pt x="1" y="33"/>
                    </a:lnTo>
                    <a:lnTo>
                      <a:pt x="1" y="33"/>
                    </a:lnTo>
                    <a:lnTo>
                      <a:pt x="0" y="32"/>
                    </a:lnTo>
                    <a:lnTo>
                      <a:pt x="0" y="32"/>
                    </a:lnTo>
                    <a:lnTo>
                      <a:pt x="0" y="30"/>
                    </a:lnTo>
                    <a:lnTo>
                      <a:pt x="0" y="30"/>
                    </a:lnTo>
                    <a:lnTo>
                      <a:pt x="8" y="26"/>
                    </a:lnTo>
                    <a:lnTo>
                      <a:pt x="8" y="26"/>
                    </a:lnTo>
                    <a:lnTo>
                      <a:pt x="8" y="24"/>
                    </a:lnTo>
                    <a:lnTo>
                      <a:pt x="8" y="24"/>
                    </a:lnTo>
                    <a:lnTo>
                      <a:pt x="7" y="23"/>
                    </a:lnTo>
                    <a:lnTo>
                      <a:pt x="6" y="22"/>
                    </a:lnTo>
                    <a:lnTo>
                      <a:pt x="6" y="20"/>
                    </a:lnTo>
                    <a:lnTo>
                      <a:pt x="6" y="20"/>
                    </a:lnTo>
                    <a:lnTo>
                      <a:pt x="7" y="18"/>
                    </a:lnTo>
                    <a:lnTo>
                      <a:pt x="8" y="16"/>
                    </a:lnTo>
                    <a:lnTo>
                      <a:pt x="8" y="16"/>
                    </a:lnTo>
                    <a:lnTo>
                      <a:pt x="8" y="4"/>
                    </a:lnTo>
                    <a:lnTo>
                      <a:pt x="8" y="4"/>
                    </a:lnTo>
                    <a:lnTo>
                      <a:pt x="9" y="1"/>
                    </a:lnTo>
                    <a:lnTo>
                      <a:pt x="11" y="0"/>
                    </a:lnTo>
                    <a:lnTo>
                      <a:pt x="1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6" name="Freeform 144"/>
              <p:cNvSpPr>
                <a:spLocks/>
              </p:cNvSpPr>
              <p:nvPr/>
            </p:nvSpPr>
            <p:spPr bwMode="auto">
              <a:xfrm>
                <a:off x="7618413" y="3416299"/>
                <a:ext cx="7938" cy="7938"/>
              </a:xfrm>
              <a:custGeom>
                <a:avLst/>
                <a:gdLst>
                  <a:gd name="T0" fmla="*/ 0 w 5"/>
                  <a:gd name="T1" fmla="*/ 0 h 5"/>
                  <a:gd name="T2" fmla="*/ 0 w 5"/>
                  <a:gd name="T3" fmla="*/ 0 h 5"/>
                  <a:gd name="T4" fmla="*/ 2 w 5"/>
                  <a:gd name="T5" fmla="*/ 4 h 5"/>
                  <a:gd name="T6" fmla="*/ 2 w 5"/>
                  <a:gd name="T7" fmla="*/ 4 h 5"/>
                  <a:gd name="T8" fmla="*/ 4 w 5"/>
                  <a:gd name="T9" fmla="*/ 5 h 5"/>
                  <a:gd name="T10" fmla="*/ 4 w 5"/>
                  <a:gd name="T11" fmla="*/ 5 h 5"/>
                  <a:gd name="T12" fmla="*/ 5 w 5"/>
                  <a:gd name="T13" fmla="*/ 5 h 5"/>
                  <a:gd name="T14" fmla="*/ 5 w 5"/>
                  <a:gd name="T15" fmla="*/ 5 h 5"/>
                  <a:gd name="T16" fmla="*/ 5 w 5"/>
                  <a:gd name="T17" fmla="*/ 3 h 5"/>
                  <a:gd name="T18" fmla="*/ 4 w 5"/>
                  <a:gd name="T19" fmla="*/ 2 h 5"/>
                  <a:gd name="T20" fmla="*/ 4 w 5"/>
                  <a:gd name="T21" fmla="*/ 2 h 5"/>
                  <a:gd name="T22" fmla="*/ 0 w 5"/>
                  <a:gd name="T23" fmla="*/ 0 h 5"/>
                  <a:gd name="T24" fmla="*/ 0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0" y="0"/>
                    </a:moveTo>
                    <a:lnTo>
                      <a:pt x="0" y="0"/>
                    </a:lnTo>
                    <a:lnTo>
                      <a:pt x="2" y="4"/>
                    </a:lnTo>
                    <a:lnTo>
                      <a:pt x="2" y="4"/>
                    </a:lnTo>
                    <a:lnTo>
                      <a:pt x="4" y="5"/>
                    </a:lnTo>
                    <a:lnTo>
                      <a:pt x="4" y="5"/>
                    </a:lnTo>
                    <a:lnTo>
                      <a:pt x="5" y="5"/>
                    </a:lnTo>
                    <a:lnTo>
                      <a:pt x="5" y="5"/>
                    </a:lnTo>
                    <a:lnTo>
                      <a:pt x="5" y="3"/>
                    </a:lnTo>
                    <a:lnTo>
                      <a:pt x="4" y="2"/>
                    </a:lnTo>
                    <a:lnTo>
                      <a:pt x="4" y="2"/>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7" name="Freeform 145"/>
              <p:cNvSpPr>
                <a:spLocks/>
              </p:cNvSpPr>
              <p:nvPr/>
            </p:nvSpPr>
            <p:spPr bwMode="auto">
              <a:xfrm>
                <a:off x="7405688" y="3348036"/>
                <a:ext cx="7938" cy="6350"/>
              </a:xfrm>
              <a:custGeom>
                <a:avLst/>
                <a:gdLst>
                  <a:gd name="T0" fmla="*/ 2 w 5"/>
                  <a:gd name="T1" fmla="*/ 0 h 4"/>
                  <a:gd name="T2" fmla="*/ 2 w 5"/>
                  <a:gd name="T3" fmla="*/ 0 h 4"/>
                  <a:gd name="T4" fmla="*/ 5 w 5"/>
                  <a:gd name="T5" fmla="*/ 2 h 4"/>
                  <a:gd name="T6" fmla="*/ 5 w 5"/>
                  <a:gd name="T7" fmla="*/ 2 h 4"/>
                  <a:gd name="T8" fmla="*/ 5 w 5"/>
                  <a:gd name="T9" fmla="*/ 2 h 4"/>
                  <a:gd name="T10" fmla="*/ 3 w 5"/>
                  <a:gd name="T11" fmla="*/ 4 h 4"/>
                  <a:gd name="T12" fmla="*/ 3 w 5"/>
                  <a:gd name="T13" fmla="*/ 4 h 4"/>
                  <a:gd name="T14" fmla="*/ 1 w 5"/>
                  <a:gd name="T15" fmla="*/ 4 h 4"/>
                  <a:gd name="T16" fmla="*/ 1 w 5"/>
                  <a:gd name="T17" fmla="*/ 4 h 4"/>
                  <a:gd name="T18" fmla="*/ 0 w 5"/>
                  <a:gd name="T19" fmla="*/ 2 h 4"/>
                  <a:gd name="T20" fmla="*/ 0 w 5"/>
                  <a:gd name="T21" fmla="*/ 2 h 4"/>
                  <a:gd name="T22" fmla="*/ 2 w 5"/>
                  <a:gd name="T23" fmla="*/ 0 h 4"/>
                  <a:gd name="T24" fmla="*/ 2 w 5"/>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2" y="0"/>
                    </a:moveTo>
                    <a:lnTo>
                      <a:pt x="2" y="0"/>
                    </a:lnTo>
                    <a:lnTo>
                      <a:pt x="5" y="2"/>
                    </a:lnTo>
                    <a:lnTo>
                      <a:pt x="5" y="2"/>
                    </a:lnTo>
                    <a:lnTo>
                      <a:pt x="5" y="2"/>
                    </a:lnTo>
                    <a:lnTo>
                      <a:pt x="3" y="4"/>
                    </a:lnTo>
                    <a:lnTo>
                      <a:pt x="3" y="4"/>
                    </a:lnTo>
                    <a:lnTo>
                      <a:pt x="1" y="4"/>
                    </a:lnTo>
                    <a:lnTo>
                      <a:pt x="1" y="4"/>
                    </a:lnTo>
                    <a:lnTo>
                      <a:pt x="0" y="2"/>
                    </a:lnTo>
                    <a:lnTo>
                      <a:pt x="0" y="2"/>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8" name="Freeform 146"/>
              <p:cNvSpPr>
                <a:spLocks/>
              </p:cNvSpPr>
              <p:nvPr/>
            </p:nvSpPr>
            <p:spPr bwMode="auto">
              <a:xfrm>
                <a:off x="7426326" y="3338511"/>
                <a:ext cx="7938" cy="12700"/>
              </a:xfrm>
              <a:custGeom>
                <a:avLst/>
                <a:gdLst>
                  <a:gd name="T0" fmla="*/ 0 w 5"/>
                  <a:gd name="T1" fmla="*/ 3 h 8"/>
                  <a:gd name="T2" fmla="*/ 0 w 5"/>
                  <a:gd name="T3" fmla="*/ 3 h 8"/>
                  <a:gd name="T4" fmla="*/ 2 w 5"/>
                  <a:gd name="T5" fmla="*/ 3 h 8"/>
                  <a:gd name="T6" fmla="*/ 2 w 5"/>
                  <a:gd name="T7" fmla="*/ 3 h 8"/>
                  <a:gd name="T8" fmla="*/ 3 w 5"/>
                  <a:gd name="T9" fmla="*/ 0 h 8"/>
                  <a:gd name="T10" fmla="*/ 3 w 5"/>
                  <a:gd name="T11" fmla="*/ 0 h 8"/>
                  <a:gd name="T12" fmla="*/ 5 w 5"/>
                  <a:gd name="T13" fmla="*/ 4 h 8"/>
                  <a:gd name="T14" fmla="*/ 5 w 5"/>
                  <a:gd name="T15" fmla="*/ 4 h 8"/>
                  <a:gd name="T16" fmla="*/ 4 w 5"/>
                  <a:gd name="T17" fmla="*/ 5 h 8"/>
                  <a:gd name="T18" fmla="*/ 4 w 5"/>
                  <a:gd name="T19" fmla="*/ 5 h 8"/>
                  <a:gd name="T20" fmla="*/ 2 w 5"/>
                  <a:gd name="T21" fmla="*/ 8 h 8"/>
                  <a:gd name="T22" fmla="*/ 2 w 5"/>
                  <a:gd name="T23" fmla="*/ 8 h 8"/>
                  <a:gd name="T24" fmla="*/ 0 w 5"/>
                  <a:gd name="T25" fmla="*/ 6 h 8"/>
                  <a:gd name="T26" fmla="*/ 0 w 5"/>
                  <a:gd name="T27" fmla="*/ 6 h 8"/>
                  <a:gd name="T28" fmla="*/ 0 w 5"/>
                  <a:gd name="T29" fmla="*/ 3 h 8"/>
                  <a:gd name="T30" fmla="*/ 0 w 5"/>
                  <a:gd name="T3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8">
                    <a:moveTo>
                      <a:pt x="0" y="3"/>
                    </a:moveTo>
                    <a:lnTo>
                      <a:pt x="0" y="3"/>
                    </a:lnTo>
                    <a:lnTo>
                      <a:pt x="2" y="3"/>
                    </a:lnTo>
                    <a:lnTo>
                      <a:pt x="2" y="3"/>
                    </a:lnTo>
                    <a:lnTo>
                      <a:pt x="3" y="0"/>
                    </a:lnTo>
                    <a:lnTo>
                      <a:pt x="3" y="0"/>
                    </a:lnTo>
                    <a:lnTo>
                      <a:pt x="5" y="4"/>
                    </a:lnTo>
                    <a:lnTo>
                      <a:pt x="5" y="4"/>
                    </a:lnTo>
                    <a:lnTo>
                      <a:pt x="4" y="5"/>
                    </a:lnTo>
                    <a:lnTo>
                      <a:pt x="4" y="5"/>
                    </a:lnTo>
                    <a:lnTo>
                      <a:pt x="2" y="8"/>
                    </a:lnTo>
                    <a:lnTo>
                      <a:pt x="2" y="8"/>
                    </a:lnTo>
                    <a:lnTo>
                      <a:pt x="0" y="6"/>
                    </a:lnTo>
                    <a:lnTo>
                      <a:pt x="0" y="6"/>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9" name="Freeform 147"/>
              <p:cNvSpPr>
                <a:spLocks/>
              </p:cNvSpPr>
              <p:nvPr/>
            </p:nvSpPr>
            <p:spPr bwMode="auto">
              <a:xfrm>
                <a:off x="7439026" y="3324224"/>
                <a:ext cx="53975" cy="31750"/>
              </a:xfrm>
              <a:custGeom>
                <a:avLst/>
                <a:gdLst>
                  <a:gd name="T0" fmla="*/ 0 w 34"/>
                  <a:gd name="T1" fmla="*/ 12 h 20"/>
                  <a:gd name="T2" fmla="*/ 0 w 34"/>
                  <a:gd name="T3" fmla="*/ 12 h 20"/>
                  <a:gd name="T4" fmla="*/ 0 w 34"/>
                  <a:gd name="T5" fmla="*/ 13 h 20"/>
                  <a:gd name="T6" fmla="*/ 1 w 34"/>
                  <a:gd name="T7" fmla="*/ 14 h 20"/>
                  <a:gd name="T8" fmla="*/ 2 w 34"/>
                  <a:gd name="T9" fmla="*/ 14 h 20"/>
                  <a:gd name="T10" fmla="*/ 2 w 34"/>
                  <a:gd name="T11" fmla="*/ 14 h 20"/>
                  <a:gd name="T12" fmla="*/ 3 w 34"/>
                  <a:gd name="T13" fmla="*/ 14 h 20"/>
                  <a:gd name="T14" fmla="*/ 3 w 34"/>
                  <a:gd name="T15" fmla="*/ 14 h 20"/>
                  <a:gd name="T16" fmla="*/ 5 w 34"/>
                  <a:gd name="T17" fmla="*/ 16 h 20"/>
                  <a:gd name="T18" fmla="*/ 5 w 34"/>
                  <a:gd name="T19" fmla="*/ 16 h 20"/>
                  <a:gd name="T20" fmla="*/ 8 w 34"/>
                  <a:gd name="T21" fmla="*/ 16 h 20"/>
                  <a:gd name="T22" fmla="*/ 8 w 34"/>
                  <a:gd name="T23" fmla="*/ 16 h 20"/>
                  <a:gd name="T24" fmla="*/ 10 w 34"/>
                  <a:gd name="T25" fmla="*/ 16 h 20"/>
                  <a:gd name="T26" fmla="*/ 10 w 34"/>
                  <a:gd name="T27" fmla="*/ 16 h 20"/>
                  <a:gd name="T28" fmla="*/ 12 w 34"/>
                  <a:gd name="T29" fmla="*/ 17 h 20"/>
                  <a:gd name="T30" fmla="*/ 12 w 34"/>
                  <a:gd name="T31" fmla="*/ 17 h 20"/>
                  <a:gd name="T32" fmla="*/ 18 w 34"/>
                  <a:gd name="T33" fmla="*/ 19 h 20"/>
                  <a:gd name="T34" fmla="*/ 18 w 34"/>
                  <a:gd name="T35" fmla="*/ 19 h 20"/>
                  <a:gd name="T36" fmla="*/ 19 w 34"/>
                  <a:gd name="T37" fmla="*/ 19 h 20"/>
                  <a:gd name="T38" fmla="*/ 19 w 34"/>
                  <a:gd name="T39" fmla="*/ 19 h 20"/>
                  <a:gd name="T40" fmla="*/ 24 w 34"/>
                  <a:gd name="T41" fmla="*/ 20 h 20"/>
                  <a:gd name="T42" fmla="*/ 24 w 34"/>
                  <a:gd name="T43" fmla="*/ 20 h 20"/>
                  <a:gd name="T44" fmla="*/ 29 w 34"/>
                  <a:gd name="T45" fmla="*/ 16 h 20"/>
                  <a:gd name="T46" fmla="*/ 29 w 34"/>
                  <a:gd name="T47" fmla="*/ 16 h 20"/>
                  <a:gd name="T48" fmla="*/ 33 w 34"/>
                  <a:gd name="T49" fmla="*/ 16 h 20"/>
                  <a:gd name="T50" fmla="*/ 33 w 34"/>
                  <a:gd name="T51" fmla="*/ 16 h 20"/>
                  <a:gd name="T52" fmla="*/ 34 w 34"/>
                  <a:gd name="T53" fmla="*/ 14 h 20"/>
                  <a:gd name="T54" fmla="*/ 34 w 34"/>
                  <a:gd name="T55" fmla="*/ 14 h 20"/>
                  <a:gd name="T56" fmla="*/ 31 w 34"/>
                  <a:gd name="T57" fmla="*/ 15 h 20"/>
                  <a:gd name="T58" fmla="*/ 31 w 34"/>
                  <a:gd name="T59" fmla="*/ 15 h 20"/>
                  <a:gd name="T60" fmla="*/ 29 w 34"/>
                  <a:gd name="T61" fmla="*/ 13 h 20"/>
                  <a:gd name="T62" fmla="*/ 29 w 34"/>
                  <a:gd name="T63" fmla="*/ 13 h 20"/>
                  <a:gd name="T64" fmla="*/ 28 w 34"/>
                  <a:gd name="T65" fmla="*/ 12 h 20"/>
                  <a:gd name="T66" fmla="*/ 28 w 34"/>
                  <a:gd name="T67" fmla="*/ 12 h 20"/>
                  <a:gd name="T68" fmla="*/ 28 w 34"/>
                  <a:gd name="T69" fmla="*/ 12 h 20"/>
                  <a:gd name="T70" fmla="*/ 27 w 34"/>
                  <a:gd name="T71" fmla="*/ 11 h 20"/>
                  <a:gd name="T72" fmla="*/ 27 w 34"/>
                  <a:gd name="T73" fmla="*/ 11 h 20"/>
                  <a:gd name="T74" fmla="*/ 25 w 34"/>
                  <a:gd name="T75" fmla="*/ 8 h 20"/>
                  <a:gd name="T76" fmla="*/ 25 w 34"/>
                  <a:gd name="T77" fmla="*/ 8 h 20"/>
                  <a:gd name="T78" fmla="*/ 24 w 34"/>
                  <a:gd name="T79" fmla="*/ 7 h 20"/>
                  <a:gd name="T80" fmla="*/ 23 w 34"/>
                  <a:gd name="T81" fmla="*/ 6 h 20"/>
                  <a:gd name="T82" fmla="*/ 21 w 34"/>
                  <a:gd name="T83" fmla="*/ 6 h 20"/>
                  <a:gd name="T84" fmla="*/ 21 w 34"/>
                  <a:gd name="T85" fmla="*/ 6 h 20"/>
                  <a:gd name="T86" fmla="*/ 19 w 34"/>
                  <a:gd name="T87" fmla="*/ 4 h 20"/>
                  <a:gd name="T88" fmla="*/ 19 w 34"/>
                  <a:gd name="T89" fmla="*/ 4 h 20"/>
                  <a:gd name="T90" fmla="*/ 17 w 34"/>
                  <a:gd name="T91" fmla="*/ 3 h 20"/>
                  <a:gd name="T92" fmla="*/ 16 w 34"/>
                  <a:gd name="T93" fmla="*/ 1 h 20"/>
                  <a:gd name="T94" fmla="*/ 16 w 34"/>
                  <a:gd name="T95" fmla="*/ 1 h 20"/>
                  <a:gd name="T96" fmla="*/ 15 w 34"/>
                  <a:gd name="T97" fmla="*/ 0 h 20"/>
                  <a:gd name="T98" fmla="*/ 15 w 34"/>
                  <a:gd name="T99" fmla="*/ 0 h 20"/>
                  <a:gd name="T100" fmla="*/ 11 w 34"/>
                  <a:gd name="T101" fmla="*/ 0 h 20"/>
                  <a:gd name="T102" fmla="*/ 10 w 34"/>
                  <a:gd name="T103" fmla="*/ 1 h 20"/>
                  <a:gd name="T104" fmla="*/ 10 w 34"/>
                  <a:gd name="T105" fmla="*/ 1 h 20"/>
                  <a:gd name="T106" fmla="*/ 10 w 34"/>
                  <a:gd name="T107" fmla="*/ 3 h 20"/>
                  <a:gd name="T108" fmla="*/ 10 w 34"/>
                  <a:gd name="T109" fmla="*/ 3 h 20"/>
                  <a:gd name="T110" fmla="*/ 9 w 34"/>
                  <a:gd name="T111" fmla="*/ 4 h 20"/>
                  <a:gd name="T112" fmla="*/ 8 w 34"/>
                  <a:gd name="T113" fmla="*/ 6 h 20"/>
                  <a:gd name="T114" fmla="*/ 8 w 34"/>
                  <a:gd name="T115" fmla="*/ 8 h 20"/>
                  <a:gd name="T116" fmla="*/ 8 w 34"/>
                  <a:gd name="T117" fmla="*/ 8 h 20"/>
                  <a:gd name="T118" fmla="*/ 6 w 34"/>
                  <a:gd name="T119" fmla="*/ 11 h 20"/>
                  <a:gd name="T120" fmla="*/ 6 w 34"/>
                  <a:gd name="T121" fmla="*/ 11 h 20"/>
                  <a:gd name="T122" fmla="*/ 0 w 34"/>
                  <a:gd name="T123" fmla="*/ 12 h 20"/>
                  <a:gd name="T124" fmla="*/ 0 w 34"/>
                  <a:gd name="T12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 h="20">
                    <a:moveTo>
                      <a:pt x="0" y="12"/>
                    </a:moveTo>
                    <a:lnTo>
                      <a:pt x="0" y="12"/>
                    </a:lnTo>
                    <a:lnTo>
                      <a:pt x="0" y="13"/>
                    </a:lnTo>
                    <a:lnTo>
                      <a:pt x="1" y="14"/>
                    </a:lnTo>
                    <a:lnTo>
                      <a:pt x="2" y="14"/>
                    </a:lnTo>
                    <a:lnTo>
                      <a:pt x="2" y="14"/>
                    </a:lnTo>
                    <a:lnTo>
                      <a:pt x="3" y="14"/>
                    </a:lnTo>
                    <a:lnTo>
                      <a:pt x="3" y="14"/>
                    </a:lnTo>
                    <a:lnTo>
                      <a:pt x="5" y="16"/>
                    </a:lnTo>
                    <a:lnTo>
                      <a:pt x="5" y="16"/>
                    </a:lnTo>
                    <a:lnTo>
                      <a:pt x="8" y="16"/>
                    </a:lnTo>
                    <a:lnTo>
                      <a:pt x="8" y="16"/>
                    </a:lnTo>
                    <a:lnTo>
                      <a:pt x="10" y="16"/>
                    </a:lnTo>
                    <a:lnTo>
                      <a:pt x="10" y="16"/>
                    </a:lnTo>
                    <a:lnTo>
                      <a:pt x="12" y="17"/>
                    </a:lnTo>
                    <a:lnTo>
                      <a:pt x="12" y="17"/>
                    </a:lnTo>
                    <a:lnTo>
                      <a:pt x="18" y="19"/>
                    </a:lnTo>
                    <a:lnTo>
                      <a:pt x="18" y="19"/>
                    </a:lnTo>
                    <a:lnTo>
                      <a:pt x="19" y="19"/>
                    </a:lnTo>
                    <a:lnTo>
                      <a:pt x="19" y="19"/>
                    </a:lnTo>
                    <a:lnTo>
                      <a:pt x="24" y="20"/>
                    </a:lnTo>
                    <a:lnTo>
                      <a:pt x="24" y="20"/>
                    </a:lnTo>
                    <a:lnTo>
                      <a:pt x="29" y="16"/>
                    </a:lnTo>
                    <a:lnTo>
                      <a:pt x="29" y="16"/>
                    </a:lnTo>
                    <a:lnTo>
                      <a:pt x="33" y="16"/>
                    </a:lnTo>
                    <a:lnTo>
                      <a:pt x="33" y="16"/>
                    </a:lnTo>
                    <a:lnTo>
                      <a:pt x="34" y="14"/>
                    </a:lnTo>
                    <a:lnTo>
                      <a:pt x="34" y="14"/>
                    </a:lnTo>
                    <a:lnTo>
                      <a:pt x="31" y="15"/>
                    </a:lnTo>
                    <a:lnTo>
                      <a:pt x="31" y="15"/>
                    </a:lnTo>
                    <a:lnTo>
                      <a:pt x="29" y="13"/>
                    </a:lnTo>
                    <a:lnTo>
                      <a:pt x="29" y="13"/>
                    </a:lnTo>
                    <a:lnTo>
                      <a:pt x="28" y="12"/>
                    </a:lnTo>
                    <a:lnTo>
                      <a:pt x="28" y="12"/>
                    </a:lnTo>
                    <a:lnTo>
                      <a:pt x="28" y="12"/>
                    </a:lnTo>
                    <a:lnTo>
                      <a:pt x="27" y="11"/>
                    </a:lnTo>
                    <a:lnTo>
                      <a:pt x="27" y="11"/>
                    </a:lnTo>
                    <a:lnTo>
                      <a:pt x="25" y="8"/>
                    </a:lnTo>
                    <a:lnTo>
                      <a:pt x="25" y="8"/>
                    </a:lnTo>
                    <a:lnTo>
                      <a:pt x="24" y="7"/>
                    </a:lnTo>
                    <a:lnTo>
                      <a:pt x="23" y="6"/>
                    </a:lnTo>
                    <a:lnTo>
                      <a:pt x="21" y="6"/>
                    </a:lnTo>
                    <a:lnTo>
                      <a:pt x="21" y="6"/>
                    </a:lnTo>
                    <a:lnTo>
                      <a:pt x="19" y="4"/>
                    </a:lnTo>
                    <a:lnTo>
                      <a:pt x="19" y="4"/>
                    </a:lnTo>
                    <a:lnTo>
                      <a:pt x="17" y="3"/>
                    </a:lnTo>
                    <a:lnTo>
                      <a:pt x="16" y="1"/>
                    </a:lnTo>
                    <a:lnTo>
                      <a:pt x="16" y="1"/>
                    </a:lnTo>
                    <a:lnTo>
                      <a:pt x="15" y="0"/>
                    </a:lnTo>
                    <a:lnTo>
                      <a:pt x="15" y="0"/>
                    </a:lnTo>
                    <a:lnTo>
                      <a:pt x="11" y="0"/>
                    </a:lnTo>
                    <a:lnTo>
                      <a:pt x="10" y="1"/>
                    </a:lnTo>
                    <a:lnTo>
                      <a:pt x="10" y="1"/>
                    </a:lnTo>
                    <a:lnTo>
                      <a:pt x="10" y="3"/>
                    </a:lnTo>
                    <a:lnTo>
                      <a:pt x="10" y="3"/>
                    </a:lnTo>
                    <a:lnTo>
                      <a:pt x="9" y="4"/>
                    </a:lnTo>
                    <a:lnTo>
                      <a:pt x="8" y="6"/>
                    </a:lnTo>
                    <a:lnTo>
                      <a:pt x="8" y="8"/>
                    </a:lnTo>
                    <a:lnTo>
                      <a:pt x="8" y="8"/>
                    </a:lnTo>
                    <a:lnTo>
                      <a:pt x="6" y="11"/>
                    </a:lnTo>
                    <a:lnTo>
                      <a:pt x="6" y="11"/>
                    </a:lnTo>
                    <a:lnTo>
                      <a:pt x="0" y="12"/>
                    </a:lnTo>
                    <a:lnTo>
                      <a:pt x="0" y="1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0" name="Freeform 149"/>
              <p:cNvSpPr>
                <a:spLocks/>
              </p:cNvSpPr>
              <p:nvPr/>
            </p:nvSpPr>
            <p:spPr bwMode="auto">
              <a:xfrm>
                <a:off x="7772401" y="3121024"/>
                <a:ext cx="14288" cy="3175"/>
              </a:xfrm>
              <a:custGeom>
                <a:avLst/>
                <a:gdLst>
                  <a:gd name="T0" fmla="*/ 0 w 9"/>
                  <a:gd name="T1" fmla="*/ 0 h 2"/>
                  <a:gd name="T2" fmla="*/ 0 w 9"/>
                  <a:gd name="T3" fmla="*/ 0 h 2"/>
                  <a:gd name="T4" fmla="*/ 2 w 9"/>
                  <a:gd name="T5" fmla="*/ 2 h 2"/>
                  <a:gd name="T6" fmla="*/ 6 w 9"/>
                  <a:gd name="T7" fmla="*/ 2 h 2"/>
                  <a:gd name="T8" fmla="*/ 6 w 9"/>
                  <a:gd name="T9" fmla="*/ 2 h 2"/>
                  <a:gd name="T10" fmla="*/ 9 w 9"/>
                  <a:gd name="T11" fmla="*/ 2 h 2"/>
                  <a:gd name="T12" fmla="*/ 9 w 9"/>
                  <a:gd name="T13" fmla="*/ 2 h 2"/>
                  <a:gd name="T14" fmla="*/ 6 w 9"/>
                  <a:gd name="T15" fmla="*/ 0 h 2"/>
                  <a:gd name="T16" fmla="*/ 6 w 9"/>
                  <a:gd name="T17" fmla="*/ 0 h 2"/>
                  <a:gd name="T18" fmla="*/ 0 w 9"/>
                  <a:gd name="T19" fmla="*/ 0 h 2"/>
                  <a:gd name="T20" fmla="*/ 0 w 9"/>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
                    <a:moveTo>
                      <a:pt x="0" y="0"/>
                    </a:moveTo>
                    <a:lnTo>
                      <a:pt x="0" y="0"/>
                    </a:lnTo>
                    <a:lnTo>
                      <a:pt x="2" y="2"/>
                    </a:lnTo>
                    <a:lnTo>
                      <a:pt x="6" y="2"/>
                    </a:lnTo>
                    <a:lnTo>
                      <a:pt x="6" y="2"/>
                    </a:lnTo>
                    <a:lnTo>
                      <a:pt x="9" y="2"/>
                    </a:lnTo>
                    <a:lnTo>
                      <a:pt x="9" y="2"/>
                    </a:lnTo>
                    <a:lnTo>
                      <a:pt x="6" y="0"/>
                    </a:lnTo>
                    <a:lnTo>
                      <a:pt x="6"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1" name="Freeform 150"/>
              <p:cNvSpPr>
                <a:spLocks/>
              </p:cNvSpPr>
              <p:nvPr/>
            </p:nvSpPr>
            <p:spPr bwMode="auto">
              <a:xfrm>
                <a:off x="7793038" y="3121024"/>
                <a:ext cx="11113" cy="3175"/>
              </a:xfrm>
              <a:custGeom>
                <a:avLst/>
                <a:gdLst>
                  <a:gd name="T0" fmla="*/ 0 w 7"/>
                  <a:gd name="T1" fmla="*/ 1 h 2"/>
                  <a:gd name="T2" fmla="*/ 0 w 7"/>
                  <a:gd name="T3" fmla="*/ 1 h 2"/>
                  <a:gd name="T4" fmla="*/ 1 w 7"/>
                  <a:gd name="T5" fmla="*/ 0 h 2"/>
                  <a:gd name="T6" fmla="*/ 4 w 7"/>
                  <a:gd name="T7" fmla="*/ 0 h 2"/>
                  <a:gd name="T8" fmla="*/ 4 w 7"/>
                  <a:gd name="T9" fmla="*/ 0 h 2"/>
                  <a:gd name="T10" fmla="*/ 6 w 7"/>
                  <a:gd name="T11" fmla="*/ 1 h 2"/>
                  <a:gd name="T12" fmla="*/ 7 w 7"/>
                  <a:gd name="T13" fmla="*/ 1 h 2"/>
                  <a:gd name="T14" fmla="*/ 7 w 7"/>
                  <a:gd name="T15" fmla="*/ 2 h 2"/>
                  <a:gd name="T16" fmla="*/ 7 w 7"/>
                  <a:gd name="T17" fmla="*/ 2 h 2"/>
                  <a:gd name="T18" fmla="*/ 2 w 7"/>
                  <a:gd name="T19" fmla="*/ 2 h 2"/>
                  <a:gd name="T20" fmla="*/ 0 w 7"/>
                  <a:gd name="T21" fmla="*/ 1 h 2"/>
                  <a:gd name="T22" fmla="*/ 0 w 7"/>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2">
                    <a:moveTo>
                      <a:pt x="0" y="1"/>
                    </a:moveTo>
                    <a:lnTo>
                      <a:pt x="0" y="1"/>
                    </a:lnTo>
                    <a:lnTo>
                      <a:pt x="1" y="0"/>
                    </a:lnTo>
                    <a:lnTo>
                      <a:pt x="4" y="0"/>
                    </a:lnTo>
                    <a:lnTo>
                      <a:pt x="4" y="0"/>
                    </a:lnTo>
                    <a:lnTo>
                      <a:pt x="6" y="1"/>
                    </a:lnTo>
                    <a:lnTo>
                      <a:pt x="7" y="1"/>
                    </a:lnTo>
                    <a:lnTo>
                      <a:pt x="7" y="2"/>
                    </a:lnTo>
                    <a:lnTo>
                      <a:pt x="7" y="2"/>
                    </a:lnTo>
                    <a:lnTo>
                      <a:pt x="2" y="2"/>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2" name="Freeform 169"/>
              <p:cNvSpPr>
                <a:spLocks/>
              </p:cNvSpPr>
              <p:nvPr/>
            </p:nvSpPr>
            <p:spPr bwMode="auto">
              <a:xfrm>
                <a:off x="6538913" y="3467099"/>
                <a:ext cx="42863" cy="17463"/>
              </a:xfrm>
              <a:custGeom>
                <a:avLst/>
                <a:gdLst>
                  <a:gd name="T0" fmla="*/ 2 w 27"/>
                  <a:gd name="T1" fmla="*/ 0 h 11"/>
                  <a:gd name="T2" fmla="*/ 2 w 27"/>
                  <a:gd name="T3" fmla="*/ 0 h 11"/>
                  <a:gd name="T4" fmla="*/ 4 w 27"/>
                  <a:gd name="T5" fmla="*/ 0 h 11"/>
                  <a:gd name="T6" fmla="*/ 5 w 27"/>
                  <a:gd name="T7" fmla="*/ 1 h 11"/>
                  <a:gd name="T8" fmla="*/ 5 w 27"/>
                  <a:gd name="T9" fmla="*/ 1 h 11"/>
                  <a:gd name="T10" fmla="*/ 10 w 27"/>
                  <a:gd name="T11" fmla="*/ 1 h 11"/>
                  <a:gd name="T12" fmla="*/ 10 w 27"/>
                  <a:gd name="T13" fmla="*/ 1 h 11"/>
                  <a:gd name="T14" fmla="*/ 14 w 27"/>
                  <a:gd name="T15" fmla="*/ 1 h 11"/>
                  <a:gd name="T16" fmla="*/ 14 w 27"/>
                  <a:gd name="T17" fmla="*/ 1 h 11"/>
                  <a:gd name="T18" fmla="*/ 14 w 27"/>
                  <a:gd name="T19" fmla="*/ 2 h 11"/>
                  <a:gd name="T20" fmla="*/ 15 w 27"/>
                  <a:gd name="T21" fmla="*/ 4 h 11"/>
                  <a:gd name="T22" fmla="*/ 18 w 27"/>
                  <a:gd name="T23" fmla="*/ 4 h 11"/>
                  <a:gd name="T24" fmla="*/ 18 w 27"/>
                  <a:gd name="T25" fmla="*/ 4 h 11"/>
                  <a:gd name="T26" fmla="*/ 27 w 27"/>
                  <a:gd name="T27" fmla="*/ 5 h 11"/>
                  <a:gd name="T28" fmla="*/ 27 w 27"/>
                  <a:gd name="T29" fmla="*/ 5 h 11"/>
                  <a:gd name="T30" fmla="*/ 27 w 27"/>
                  <a:gd name="T31" fmla="*/ 7 h 11"/>
                  <a:gd name="T32" fmla="*/ 26 w 27"/>
                  <a:gd name="T33" fmla="*/ 8 h 11"/>
                  <a:gd name="T34" fmla="*/ 24 w 27"/>
                  <a:gd name="T35" fmla="*/ 8 h 11"/>
                  <a:gd name="T36" fmla="*/ 24 w 27"/>
                  <a:gd name="T37" fmla="*/ 8 h 11"/>
                  <a:gd name="T38" fmla="*/ 21 w 27"/>
                  <a:gd name="T39" fmla="*/ 8 h 11"/>
                  <a:gd name="T40" fmla="*/ 20 w 27"/>
                  <a:gd name="T41" fmla="*/ 9 h 11"/>
                  <a:gd name="T42" fmla="*/ 20 w 27"/>
                  <a:gd name="T43" fmla="*/ 9 h 11"/>
                  <a:gd name="T44" fmla="*/ 19 w 27"/>
                  <a:gd name="T45" fmla="*/ 11 h 11"/>
                  <a:gd name="T46" fmla="*/ 19 w 27"/>
                  <a:gd name="T47" fmla="*/ 11 h 11"/>
                  <a:gd name="T48" fmla="*/ 16 w 27"/>
                  <a:gd name="T49" fmla="*/ 10 h 11"/>
                  <a:gd name="T50" fmla="*/ 16 w 27"/>
                  <a:gd name="T51" fmla="*/ 10 h 11"/>
                  <a:gd name="T52" fmla="*/ 16 w 27"/>
                  <a:gd name="T53" fmla="*/ 10 h 11"/>
                  <a:gd name="T54" fmla="*/ 15 w 27"/>
                  <a:gd name="T55" fmla="*/ 9 h 11"/>
                  <a:gd name="T56" fmla="*/ 15 w 27"/>
                  <a:gd name="T57" fmla="*/ 9 h 11"/>
                  <a:gd name="T58" fmla="*/ 13 w 27"/>
                  <a:gd name="T59" fmla="*/ 8 h 11"/>
                  <a:gd name="T60" fmla="*/ 13 w 27"/>
                  <a:gd name="T61" fmla="*/ 8 h 11"/>
                  <a:gd name="T62" fmla="*/ 13 w 27"/>
                  <a:gd name="T63" fmla="*/ 7 h 11"/>
                  <a:gd name="T64" fmla="*/ 13 w 27"/>
                  <a:gd name="T65" fmla="*/ 7 h 11"/>
                  <a:gd name="T66" fmla="*/ 13 w 27"/>
                  <a:gd name="T67" fmla="*/ 7 h 11"/>
                  <a:gd name="T68" fmla="*/ 12 w 27"/>
                  <a:gd name="T69" fmla="*/ 5 h 11"/>
                  <a:gd name="T70" fmla="*/ 11 w 27"/>
                  <a:gd name="T71" fmla="*/ 4 h 11"/>
                  <a:gd name="T72" fmla="*/ 11 w 27"/>
                  <a:gd name="T73" fmla="*/ 4 h 11"/>
                  <a:gd name="T74" fmla="*/ 7 w 27"/>
                  <a:gd name="T75" fmla="*/ 4 h 11"/>
                  <a:gd name="T76" fmla="*/ 5 w 27"/>
                  <a:gd name="T77" fmla="*/ 4 h 11"/>
                  <a:gd name="T78" fmla="*/ 5 w 27"/>
                  <a:gd name="T79" fmla="*/ 4 h 11"/>
                  <a:gd name="T80" fmla="*/ 4 w 27"/>
                  <a:gd name="T81" fmla="*/ 7 h 11"/>
                  <a:gd name="T82" fmla="*/ 3 w 27"/>
                  <a:gd name="T83" fmla="*/ 7 h 11"/>
                  <a:gd name="T84" fmla="*/ 3 w 27"/>
                  <a:gd name="T85" fmla="*/ 7 h 11"/>
                  <a:gd name="T86" fmla="*/ 3 w 27"/>
                  <a:gd name="T87" fmla="*/ 7 h 11"/>
                  <a:gd name="T88" fmla="*/ 2 w 27"/>
                  <a:gd name="T89" fmla="*/ 5 h 11"/>
                  <a:gd name="T90" fmla="*/ 0 w 27"/>
                  <a:gd name="T91" fmla="*/ 3 h 11"/>
                  <a:gd name="T92" fmla="*/ 0 w 27"/>
                  <a:gd name="T93" fmla="*/ 3 h 11"/>
                  <a:gd name="T94" fmla="*/ 2 w 27"/>
                  <a:gd name="T95" fmla="*/ 1 h 11"/>
                  <a:gd name="T96" fmla="*/ 2 w 27"/>
                  <a:gd name="T97" fmla="*/ 0 h 11"/>
                  <a:gd name="T98" fmla="*/ 2 w 27"/>
                  <a:gd name="T9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 h="11">
                    <a:moveTo>
                      <a:pt x="2" y="0"/>
                    </a:moveTo>
                    <a:lnTo>
                      <a:pt x="2" y="0"/>
                    </a:lnTo>
                    <a:lnTo>
                      <a:pt x="4" y="0"/>
                    </a:lnTo>
                    <a:lnTo>
                      <a:pt x="5" y="1"/>
                    </a:lnTo>
                    <a:lnTo>
                      <a:pt x="5" y="1"/>
                    </a:lnTo>
                    <a:lnTo>
                      <a:pt x="10" y="1"/>
                    </a:lnTo>
                    <a:lnTo>
                      <a:pt x="10" y="1"/>
                    </a:lnTo>
                    <a:lnTo>
                      <a:pt x="14" y="1"/>
                    </a:lnTo>
                    <a:lnTo>
                      <a:pt x="14" y="1"/>
                    </a:lnTo>
                    <a:lnTo>
                      <a:pt x="14" y="2"/>
                    </a:lnTo>
                    <a:lnTo>
                      <a:pt x="15" y="4"/>
                    </a:lnTo>
                    <a:lnTo>
                      <a:pt x="18" y="4"/>
                    </a:lnTo>
                    <a:lnTo>
                      <a:pt x="18" y="4"/>
                    </a:lnTo>
                    <a:lnTo>
                      <a:pt x="27" y="5"/>
                    </a:lnTo>
                    <a:lnTo>
                      <a:pt x="27" y="5"/>
                    </a:lnTo>
                    <a:lnTo>
                      <a:pt x="27" y="7"/>
                    </a:lnTo>
                    <a:lnTo>
                      <a:pt x="26" y="8"/>
                    </a:lnTo>
                    <a:lnTo>
                      <a:pt x="24" y="8"/>
                    </a:lnTo>
                    <a:lnTo>
                      <a:pt x="24" y="8"/>
                    </a:lnTo>
                    <a:lnTo>
                      <a:pt x="21" y="8"/>
                    </a:lnTo>
                    <a:lnTo>
                      <a:pt x="20" y="9"/>
                    </a:lnTo>
                    <a:lnTo>
                      <a:pt x="20" y="9"/>
                    </a:lnTo>
                    <a:lnTo>
                      <a:pt x="19" y="11"/>
                    </a:lnTo>
                    <a:lnTo>
                      <a:pt x="19" y="11"/>
                    </a:lnTo>
                    <a:lnTo>
                      <a:pt x="16" y="10"/>
                    </a:lnTo>
                    <a:lnTo>
                      <a:pt x="16" y="10"/>
                    </a:lnTo>
                    <a:lnTo>
                      <a:pt x="16" y="10"/>
                    </a:lnTo>
                    <a:lnTo>
                      <a:pt x="15" y="9"/>
                    </a:lnTo>
                    <a:lnTo>
                      <a:pt x="15" y="9"/>
                    </a:lnTo>
                    <a:lnTo>
                      <a:pt x="13" y="8"/>
                    </a:lnTo>
                    <a:lnTo>
                      <a:pt x="13" y="8"/>
                    </a:lnTo>
                    <a:lnTo>
                      <a:pt x="13" y="7"/>
                    </a:lnTo>
                    <a:lnTo>
                      <a:pt x="13" y="7"/>
                    </a:lnTo>
                    <a:lnTo>
                      <a:pt x="13" y="7"/>
                    </a:lnTo>
                    <a:lnTo>
                      <a:pt x="12" y="5"/>
                    </a:lnTo>
                    <a:lnTo>
                      <a:pt x="11" y="4"/>
                    </a:lnTo>
                    <a:lnTo>
                      <a:pt x="11" y="4"/>
                    </a:lnTo>
                    <a:lnTo>
                      <a:pt x="7" y="4"/>
                    </a:lnTo>
                    <a:lnTo>
                      <a:pt x="5" y="4"/>
                    </a:lnTo>
                    <a:lnTo>
                      <a:pt x="5" y="4"/>
                    </a:lnTo>
                    <a:lnTo>
                      <a:pt x="4" y="7"/>
                    </a:lnTo>
                    <a:lnTo>
                      <a:pt x="3" y="7"/>
                    </a:lnTo>
                    <a:lnTo>
                      <a:pt x="3" y="7"/>
                    </a:lnTo>
                    <a:lnTo>
                      <a:pt x="3" y="7"/>
                    </a:lnTo>
                    <a:lnTo>
                      <a:pt x="2" y="5"/>
                    </a:lnTo>
                    <a:lnTo>
                      <a:pt x="0" y="3"/>
                    </a:lnTo>
                    <a:lnTo>
                      <a:pt x="0" y="3"/>
                    </a:lnTo>
                    <a:lnTo>
                      <a:pt x="2"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3" name="Freeform 170"/>
              <p:cNvSpPr>
                <a:spLocks/>
              </p:cNvSpPr>
              <p:nvPr/>
            </p:nvSpPr>
            <p:spPr bwMode="auto">
              <a:xfrm>
                <a:off x="6596063" y="3536949"/>
                <a:ext cx="23813" cy="15875"/>
              </a:xfrm>
              <a:custGeom>
                <a:avLst/>
                <a:gdLst>
                  <a:gd name="T0" fmla="*/ 0 w 15"/>
                  <a:gd name="T1" fmla="*/ 4 h 10"/>
                  <a:gd name="T2" fmla="*/ 0 w 15"/>
                  <a:gd name="T3" fmla="*/ 4 h 10"/>
                  <a:gd name="T4" fmla="*/ 1 w 15"/>
                  <a:gd name="T5" fmla="*/ 3 h 10"/>
                  <a:gd name="T6" fmla="*/ 3 w 15"/>
                  <a:gd name="T7" fmla="*/ 3 h 10"/>
                  <a:gd name="T8" fmla="*/ 3 w 15"/>
                  <a:gd name="T9" fmla="*/ 3 h 10"/>
                  <a:gd name="T10" fmla="*/ 6 w 15"/>
                  <a:gd name="T11" fmla="*/ 2 h 10"/>
                  <a:gd name="T12" fmla="*/ 8 w 15"/>
                  <a:gd name="T13" fmla="*/ 0 h 10"/>
                  <a:gd name="T14" fmla="*/ 8 w 15"/>
                  <a:gd name="T15" fmla="*/ 0 h 10"/>
                  <a:gd name="T16" fmla="*/ 11 w 15"/>
                  <a:gd name="T17" fmla="*/ 2 h 10"/>
                  <a:gd name="T18" fmla="*/ 14 w 15"/>
                  <a:gd name="T19" fmla="*/ 3 h 10"/>
                  <a:gd name="T20" fmla="*/ 14 w 15"/>
                  <a:gd name="T21" fmla="*/ 3 h 10"/>
                  <a:gd name="T22" fmla="*/ 15 w 15"/>
                  <a:gd name="T23" fmla="*/ 5 h 10"/>
                  <a:gd name="T24" fmla="*/ 15 w 15"/>
                  <a:gd name="T25" fmla="*/ 6 h 10"/>
                  <a:gd name="T26" fmla="*/ 15 w 15"/>
                  <a:gd name="T27" fmla="*/ 7 h 10"/>
                  <a:gd name="T28" fmla="*/ 15 w 15"/>
                  <a:gd name="T29" fmla="*/ 7 h 10"/>
                  <a:gd name="T30" fmla="*/ 11 w 15"/>
                  <a:gd name="T31" fmla="*/ 10 h 10"/>
                  <a:gd name="T32" fmla="*/ 11 w 15"/>
                  <a:gd name="T33" fmla="*/ 10 h 10"/>
                  <a:gd name="T34" fmla="*/ 9 w 15"/>
                  <a:gd name="T35" fmla="*/ 10 h 10"/>
                  <a:gd name="T36" fmla="*/ 7 w 15"/>
                  <a:gd name="T37" fmla="*/ 8 h 10"/>
                  <a:gd name="T38" fmla="*/ 7 w 15"/>
                  <a:gd name="T39" fmla="*/ 8 h 10"/>
                  <a:gd name="T40" fmla="*/ 3 w 15"/>
                  <a:gd name="T41" fmla="*/ 6 h 10"/>
                  <a:gd name="T42" fmla="*/ 3 w 15"/>
                  <a:gd name="T43" fmla="*/ 6 h 10"/>
                  <a:gd name="T44" fmla="*/ 0 w 15"/>
                  <a:gd name="T45" fmla="*/ 4 h 10"/>
                  <a:gd name="T46" fmla="*/ 0 w 15"/>
                  <a:gd name="T4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10">
                    <a:moveTo>
                      <a:pt x="0" y="4"/>
                    </a:moveTo>
                    <a:lnTo>
                      <a:pt x="0" y="4"/>
                    </a:lnTo>
                    <a:lnTo>
                      <a:pt x="1" y="3"/>
                    </a:lnTo>
                    <a:lnTo>
                      <a:pt x="3" y="3"/>
                    </a:lnTo>
                    <a:lnTo>
                      <a:pt x="3" y="3"/>
                    </a:lnTo>
                    <a:lnTo>
                      <a:pt x="6" y="2"/>
                    </a:lnTo>
                    <a:lnTo>
                      <a:pt x="8" y="0"/>
                    </a:lnTo>
                    <a:lnTo>
                      <a:pt x="8" y="0"/>
                    </a:lnTo>
                    <a:lnTo>
                      <a:pt x="11" y="2"/>
                    </a:lnTo>
                    <a:lnTo>
                      <a:pt x="14" y="3"/>
                    </a:lnTo>
                    <a:lnTo>
                      <a:pt x="14" y="3"/>
                    </a:lnTo>
                    <a:lnTo>
                      <a:pt x="15" y="5"/>
                    </a:lnTo>
                    <a:lnTo>
                      <a:pt x="15" y="6"/>
                    </a:lnTo>
                    <a:lnTo>
                      <a:pt x="15" y="7"/>
                    </a:lnTo>
                    <a:lnTo>
                      <a:pt x="15" y="7"/>
                    </a:lnTo>
                    <a:lnTo>
                      <a:pt x="11" y="10"/>
                    </a:lnTo>
                    <a:lnTo>
                      <a:pt x="11" y="10"/>
                    </a:lnTo>
                    <a:lnTo>
                      <a:pt x="9" y="10"/>
                    </a:lnTo>
                    <a:lnTo>
                      <a:pt x="7" y="8"/>
                    </a:lnTo>
                    <a:lnTo>
                      <a:pt x="7" y="8"/>
                    </a:lnTo>
                    <a:lnTo>
                      <a:pt x="3" y="6"/>
                    </a:lnTo>
                    <a:lnTo>
                      <a:pt x="3" y="6"/>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4" name="Freeform 171"/>
              <p:cNvSpPr>
                <a:spLocks/>
              </p:cNvSpPr>
              <p:nvPr/>
            </p:nvSpPr>
            <p:spPr bwMode="auto">
              <a:xfrm>
                <a:off x="6772276" y="3573461"/>
                <a:ext cx="15875" cy="12700"/>
              </a:xfrm>
              <a:custGeom>
                <a:avLst/>
                <a:gdLst>
                  <a:gd name="T0" fmla="*/ 0 w 10"/>
                  <a:gd name="T1" fmla="*/ 5 h 8"/>
                  <a:gd name="T2" fmla="*/ 0 w 10"/>
                  <a:gd name="T3" fmla="*/ 5 h 8"/>
                  <a:gd name="T4" fmla="*/ 2 w 10"/>
                  <a:gd name="T5" fmla="*/ 5 h 8"/>
                  <a:gd name="T6" fmla="*/ 2 w 10"/>
                  <a:gd name="T7" fmla="*/ 5 h 8"/>
                  <a:gd name="T8" fmla="*/ 2 w 10"/>
                  <a:gd name="T9" fmla="*/ 3 h 8"/>
                  <a:gd name="T10" fmla="*/ 2 w 10"/>
                  <a:gd name="T11" fmla="*/ 3 h 8"/>
                  <a:gd name="T12" fmla="*/ 4 w 10"/>
                  <a:gd name="T13" fmla="*/ 3 h 8"/>
                  <a:gd name="T14" fmla="*/ 4 w 10"/>
                  <a:gd name="T15" fmla="*/ 3 h 8"/>
                  <a:gd name="T16" fmla="*/ 5 w 10"/>
                  <a:gd name="T17" fmla="*/ 2 h 8"/>
                  <a:gd name="T18" fmla="*/ 6 w 10"/>
                  <a:gd name="T19" fmla="*/ 0 h 8"/>
                  <a:gd name="T20" fmla="*/ 6 w 10"/>
                  <a:gd name="T21" fmla="*/ 0 h 8"/>
                  <a:gd name="T22" fmla="*/ 6 w 10"/>
                  <a:gd name="T23" fmla="*/ 0 h 8"/>
                  <a:gd name="T24" fmla="*/ 7 w 10"/>
                  <a:gd name="T25" fmla="*/ 2 h 8"/>
                  <a:gd name="T26" fmla="*/ 7 w 10"/>
                  <a:gd name="T27" fmla="*/ 2 h 8"/>
                  <a:gd name="T28" fmla="*/ 9 w 10"/>
                  <a:gd name="T29" fmla="*/ 3 h 8"/>
                  <a:gd name="T30" fmla="*/ 10 w 10"/>
                  <a:gd name="T31" fmla="*/ 4 h 8"/>
                  <a:gd name="T32" fmla="*/ 10 w 10"/>
                  <a:gd name="T33" fmla="*/ 4 h 8"/>
                  <a:gd name="T34" fmla="*/ 10 w 10"/>
                  <a:gd name="T35" fmla="*/ 5 h 8"/>
                  <a:gd name="T36" fmla="*/ 9 w 10"/>
                  <a:gd name="T37" fmla="*/ 6 h 8"/>
                  <a:gd name="T38" fmla="*/ 9 w 10"/>
                  <a:gd name="T39" fmla="*/ 6 h 8"/>
                  <a:gd name="T40" fmla="*/ 5 w 10"/>
                  <a:gd name="T41" fmla="*/ 8 h 8"/>
                  <a:gd name="T42" fmla="*/ 5 w 10"/>
                  <a:gd name="T43" fmla="*/ 8 h 8"/>
                  <a:gd name="T44" fmla="*/ 2 w 10"/>
                  <a:gd name="T45" fmla="*/ 7 h 8"/>
                  <a:gd name="T46" fmla="*/ 2 w 10"/>
                  <a:gd name="T47" fmla="*/ 7 h 8"/>
                  <a:gd name="T48" fmla="*/ 0 w 10"/>
                  <a:gd name="T49" fmla="*/ 5 h 8"/>
                  <a:gd name="T50" fmla="*/ 0 w 10"/>
                  <a:gd name="T5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8">
                    <a:moveTo>
                      <a:pt x="0" y="5"/>
                    </a:moveTo>
                    <a:lnTo>
                      <a:pt x="0" y="5"/>
                    </a:lnTo>
                    <a:lnTo>
                      <a:pt x="2" y="5"/>
                    </a:lnTo>
                    <a:lnTo>
                      <a:pt x="2" y="5"/>
                    </a:lnTo>
                    <a:lnTo>
                      <a:pt x="2" y="3"/>
                    </a:lnTo>
                    <a:lnTo>
                      <a:pt x="2" y="3"/>
                    </a:lnTo>
                    <a:lnTo>
                      <a:pt x="4" y="3"/>
                    </a:lnTo>
                    <a:lnTo>
                      <a:pt x="4" y="3"/>
                    </a:lnTo>
                    <a:lnTo>
                      <a:pt x="5" y="2"/>
                    </a:lnTo>
                    <a:lnTo>
                      <a:pt x="6" y="0"/>
                    </a:lnTo>
                    <a:lnTo>
                      <a:pt x="6" y="0"/>
                    </a:lnTo>
                    <a:lnTo>
                      <a:pt x="6" y="0"/>
                    </a:lnTo>
                    <a:lnTo>
                      <a:pt x="7" y="2"/>
                    </a:lnTo>
                    <a:lnTo>
                      <a:pt x="7" y="2"/>
                    </a:lnTo>
                    <a:lnTo>
                      <a:pt x="9" y="3"/>
                    </a:lnTo>
                    <a:lnTo>
                      <a:pt x="10" y="4"/>
                    </a:lnTo>
                    <a:lnTo>
                      <a:pt x="10" y="4"/>
                    </a:lnTo>
                    <a:lnTo>
                      <a:pt x="10" y="5"/>
                    </a:lnTo>
                    <a:lnTo>
                      <a:pt x="9" y="6"/>
                    </a:lnTo>
                    <a:lnTo>
                      <a:pt x="9" y="6"/>
                    </a:lnTo>
                    <a:lnTo>
                      <a:pt x="5" y="8"/>
                    </a:lnTo>
                    <a:lnTo>
                      <a:pt x="5" y="8"/>
                    </a:lnTo>
                    <a:lnTo>
                      <a:pt x="2" y="7"/>
                    </a:lnTo>
                    <a:lnTo>
                      <a:pt x="2" y="7"/>
                    </a:lnTo>
                    <a:lnTo>
                      <a:pt x="0" y="5"/>
                    </a:lnTo>
                    <a:lnTo>
                      <a:pt x="0"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5" name="Freeform 172"/>
              <p:cNvSpPr>
                <a:spLocks/>
              </p:cNvSpPr>
              <p:nvPr/>
            </p:nvSpPr>
            <p:spPr bwMode="auto">
              <a:xfrm>
                <a:off x="6753226" y="3586161"/>
                <a:ext cx="31750" cy="23813"/>
              </a:xfrm>
              <a:custGeom>
                <a:avLst/>
                <a:gdLst>
                  <a:gd name="T0" fmla="*/ 13 w 20"/>
                  <a:gd name="T1" fmla="*/ 0 h 15"/>
                  <a:gd name="T2" fmla="*/ 13 w 20"/>
                  <a:gd name="T3" fmla="*/ 0 h 15"/>
                  <a:gd name="T4" fmla="*/ 17 w 20"/>
                  <a:gd name="T5" fmla="*/ 0 h 15"/>
                  <a:gd name="T6" fmla="*/ 17 w 20"/>
                  <a:gd name="T7" fmla="*/ 0 h 15"/>
                  <a:gd name="T8" fmla="*/ 18 w 20"/>
                  <a:gd name="T9" fmla="*/ 3 h 15"/>
                  <a:gd name="T10" fmla="*/ 19 w 20"/>
                  <a:gd name="T11" fmla="*/ 3 h 15"/>
                  <a:gd name="T12" fmla="*/ 20 w 20"/>
                  <a:gd name="T13" fmla="*/ 5 h 15"/>
                  <a:gd name="T14" fmla="*/ 20 w 20"/>
                  <a:gd name="T15" fmla="*/ 5 h 15"/>
                  <a:gd name="T16" fmla="*/ 20 w 20"/>
                  <a:gd name="T17" fmla="*/ 6 h 15"/>
                  <a:gd name="T18" fmla="*/ 20 w 20"/>
                  <a:gd name="T19" fmla="*/ 7 h 15"/>
                  <a:gd name="T20" fmla="*/ 19 w 20"/>
                  <a:gd name="T21" fmla="*/ 8 h 15"/>
                  <a:gd name="T22" fmla="*/ 19 w 20"/>
                  <a:gd name="T23" fmla="*/ 8 h 15"/>
                  <a:gd name="T24" fmla="*/ 18 w 20"/>
                  <a:gd name="T25" fmla="*/ 8 h 15"/>
                  <a:gd name="T26" fmla="*/ 17 w 20"/>
                  <a:gd name="T27" fmla="*/ 8 h 15"/>
                  <a:gd name="T28" fmla="*/ 17 w 20"/>
                  <a:gd name="T29" fmla="*/ 8 h 15"/>
                  <a:gd name="T30" fmla="*/ 14 w 20"/>
                  <a:gd name="T31" fmla="*/ 8 h 15"/>
                  <a:gd name="T32" fmla="*/ 14 w 20"/>
                  <a:gd name="T33" fmla="*/ 10 h 15"/>
                  <a:gd name="T34" fmla="*/ 14 w 20"/>
                  <a:gd name="T35" fmla="*/ 10 h 15"/>
                  <a:gd name="T36" fmla="*/ 14 w 20"/>
                  <a:gd name="T37" fmla="*/ 12 h 15"/>
                  <a:gd name="T38" fmla="*/ 13 w 20"/>
                  <a:gd name="T39" fmla="*/ 12 h 15"/>
                  <a:gd name="T40" fmla="*/ 13 w 20"/>
                  <a:gd name="T41" fmla="*/ 12 h 15"/>
                  <a:gd name="T42" fmla="*/ 10 w 20"/>
                  <a:gd name="T43" fmla="*/ 12 h 15"/>
                  <a:gd name="T44" fmla="*/ 10 w 20"/>
                  <a:gd name="T45" fmla="*/ 12 h 15"/>
                  <a:gd name="T46" fmla="*/ 9 w 20"/>
                  <a:gd name="T47" fmla="*/ 13 h 15"/>
                  <a:gd name="T48" fmla="*/ 9 w 20"/>
                  <a:gd name="T49" fmla="*/ 13 h 15"/>
                  <a:gd name="T50" fmla="*/ 9 w 20"/>
                  <a:gd name="T51" fmla="*/ 14 h 15"/>
                  <a:gd name="T52" fmla="*/ 8 w 20"/>
                  <a:gd name="T53" fmla="*/ 14 h 15"/>
                  <a:gd name="T54" fmla="*/ 8 w 20"/>
                  <a:gd name="T55" fmla="*/ 14 h 15"/>
                  <a:gd name="T56" fmla="*/ 8 w 20"/>
                  <a:gd name="T57" fmla="*/ 14 h 15"/>
                  <a:gd name="T58" fmla="*/ 8 w 20"/>
                  <a:gd name="T59" fmla="*/ 14 h 15"/>
                  <a:gd name="T60" fmla="*/ 6 w 20"/>
                  <a:gd name="T61" fmla="*/ 14 h 15"/>
                  <a:gd name="T62" fmla="*/ 6 w 20"/>
                  <a:gd name="T63" fmla="*/ 14 h 15"/>
                  <a:gd name="T64" fmla="*/ 5 w 20"/>
                  <a:gd name="T65" fmla="*/ 14 h 15"/>
                  <a:gd name="T66" fmla="*/ 3 w 20"/>
                  <a:gd name="T67" fmla="*/ 15 h 15"/>
                  <a:gd name="T68" fmla="*/ 3 w 20"/>
                  <a:gd name="T69" fmla="*/ 15 h 15"/>
                  <a:gd name="T70" fmla="*/ 2 w 20"/>
                  <a:gd name="T71" fmla="*/ 14 h 15"/>
                  <a:gd name="T72" fmla="*/ 2 w 20"/>
                  <a:gd name="T73" fmla="*/ 14 h 15"/>
                  <a:gd name="T74" fmla="*/ 1 w 20"/>
                  <a:gd name="T75" fmla="*/ 12 h 15"/>
                  <a:gd name="T76" fmla="*/ 1 w 20"/>
                  <a:gd name="T77" fmla="*/ 12 h 15"/>
                  <a:gd name="T78" fmla="*/ 0 w 20"/>
                  <a:gd name="T79" fmla="*/ 11 h 15"/>
                  <a:gd name="T80" fmla="*/ 0 w 20"/>
                  <a:gd name="T81" fmla="*/ 8 h 15"/>
                  <a:gd name="T82" fmla="*/ 0 w 20"/>
                  <a:gd name="T83" fmla="*/ 8 h 15"/>
                  <a:gd name="T84" fmla="*/ 1 w 20"/>
                  <a:gd name="T85" fmla="*/ 7 h 15"/>
                  <a:gd name="T86" fmla="*/ 2 w 20"/>
                  <a:gd name="T87" fmla="*/ 6 h 15"/>
                  <a:gd name="T88" fmla="*/ 2 w 20"/>
                  <a:gd name="T89" fmla="*/ 6 h 15"/>
                  <a:gd name="T90" fmla="*/ 6 w 20"/>
                  <a:gd name="T91" fmla="*/ 4 h 15"/>
                  <a:gd name="T92" fmla="*/ 6 w 20"/>
                  <a:gd name="T93" fmla="*/ 4 h 15"/>
                  <a:gd name="T94" fmla="*/ 8 w 20"/>
                  <a:gd name="T95" fmla="*/ 3 h 15"/>
                  <a:gd name="T96" fmla="*/ 8 w 20"/>
                  <a:gd name="T97" fmla="*/ 3 h 15"/>
                  <a:gd name="T98" fmla="*/ 11 w 20"/>
                  <a:gd name="T99" fmla="*/ 2 h 15"/>
                  <a:gd name="T100" fmla="*/ 11 w 20"/>
                  <a:gd name="T101" fmla="*/ 2 h 15"/>
                  <a:gd name="T102" fmla="*/ 13 w 20"/>
                  <a:gd name="T103" fmla="*/ 0 h 15"/>
                  <a:gd name="T104" fmla="*/ 13 w 20"/>
                  <a:gd name="T10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 h="15">
                    <a:moveTo>
                      <a:pt x="13" y="0"/>
                    </a:moveTo>
                    <a:lnTo>
                      <a:pt x="13" y="0"/>
                    </a:lnTo>
                    <a:lnTo>
                      <a:pt x="17" y="0"/>
                    </a:lnTo>
                    <a:lnTo>
                      <a:pt x="17" y="0"/>
                    </a:lnTo>
                    <a:lnTo>
                      <a:pt x="18" y="3"/>
                    </a:lnTo>
                    <a:lnTo>
                      <a:pt x="19" y="3"/>
                    </a:lnTo>
                    <a:lnTo>
                      <a:pt x="20" y="5"/>
                    </a:lnTo>
                    <a:lnTo>
                      <a:pt x="20" y="5"/>
                    </a:lnTo>
                    <a:lnTo>
                      <a:pt x="20" y="6"/>
                    </a:lnTo>
                    <a:lnTo>
                      <a:pt x="20" y="7"/>
                    </a:lnTo>
                    <a:lnTo>
                      <a:pt x="19" y="8"/>
                    </a:lnTo>
                    <a:lnTo>
                      <a:pt x="19" y="8"/>
                    </a:lnTo>
                    <a:lnTo>
                      <a:pt x="18" y="8"/>
                    </a:lnTo>
                    <a:lnTo>
                      <a:pt x="17" y="8"/>
                    </a:lnTo>
                    <a:lnTo>
                      <a:pt x="17" y="8"/>
                    </a:lnTo>
                    <a:lnTo>
                      <a:pt x="14" y="8"/>
                    </a:lnTo>
                    <a:lnTo>
                      <a:pt x="14" y="10"/>
                    </a:lnTo>
                    <a:lnTo>
                      <a:pt x="14" y="10"/>
                    </a:lnTo>
                    <a:lnTo>
                      <a:pt x="14" y="12"/>
                    </a:lnTo>
                    <a:lnTo>
                      <a:pt x="13" y="12"/>
                    </a:lnTo>
                    <a:lnTo>
                      <a:pt x="13" y="12"/>
                    </a:lnTo>
                    <a:lnTo>
                      <a:pt x="10" y="12"/>
                    </a:lnTo>
                    <a:lnTo>
                      <a:pt x="10" y="12"/>
                    </a:lnTo>
                    <a:lnTo>
                      <a:pt x="9" y="13"/>
                    </a:lnTo>
                    <a:lnTo>
                      <a:pt x="9" y="13"/>
                    </a:lnTo>
                    <a:lnTo>
                      <a:pt x="9" y="14"/>
                    </a:lnTo>
                    <a:lnTo>
                      <a:pt x="8" y="14"/>
                    </a:lnTo>
                    <a:lnTo>
                      <a:pt x="8" y="14"/>
                    </a:lnTo>
                    <a:lnTo>
                      <a:pt x="8" y="14"/>
                    </a:lnTo>
                    <a:lnTo>
                      <a:pt x="8" y="14"/>
                    </a:lnTo>
                    <a:lnTo>
                      <a:pt x="6" y="14"/>
                    </a:lnTo>
                    <a:lnTo>
                      <a:pt x="6" y="14"/>
                    </a:lnTo>
                    <a:lnTo>
                      <a:pt x="5" y="14"/>
                    </a:lnTo>
                    <a:lnTo>
                      <a:pt x="3" y="15"/>
                    </a:lnTo>
                    <a:lnTo>
                      <a:pt x="3" y="15"/>
                    </a:lnTo>
                    <a:lnTo>
                      <a:pt x="2" y="14"/>
                    </a:lnTo>
                    <a:lnTo>
                      <a:pt x="2" y="14"/>
                    </a:lnTo>
                    <a:lnTo>
                      <a:pt x="1" y="12"/>
                    </a:lnTo>
                    <a:lnTo>
                      <a:pt x="1" y="12"/>
                    </a:lnTo>
                    <a:lnTo>
                      <a:pt x="0" y="11"/>
                    </a:lnTo>
                    <a:lnTo>
                      <a:pt x="0" y="8"/>
                    </a:lnTo>
                    <a:lnTo>
                      <a:pt x="0" y="8"/>
                    </a:lnTo>
                    <a:lnTo>
                      <a:pt x="1" y="7"/>
                    </a:lnTo>
                    <a:lnTo>
                      <a:pt x="2" y="6"/>
                    </a:lnTo>
                    <a:lnTo>
                      <a:pt x="2" y="6"/>
                    </a:lnTo>
                    <a:lnTo>
                      <a:pt x="6" y="4"/>
                    </a:lnTo>
                    <a:lnTo>
                      <a:pt x="6" y="4"/>
                    </a:lnTo>
                    <a:lnTo>
                      <a:pt x="8" y="3"/>
                    </a:lnTo>
                    <a:lnTo>
                      <a:pt x="8" y="3"/>
                    </a:lnTo>
                    <a:lnTo>
                      <a:pt x="11" y="2"/>
                    </a:lnTo>
                    <a:lnTo>
                      <a:pt x="11" y="2"/>
                    </a:lnTo>
                    <a:lnTo>
                      <a:pt x="13" y="0"/>
                    </a:lnTo>
                    <a:lnTo>
                      <a:pt x="1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6" name="Freeform 173"/>
              <p:cNvSpPr>
                <a:spLocks/>
              </p:cNvSpPr>
              <p:nvPr/>
            </p:nvSpPr>
            <p:spPr bwMode="auto">
              <a:xfrm>
                <a:off x="6573838" y="3665536"/>
                <a:ext cx="38100" cy="20638"/>
              </a:xfrm>
              <a:custGeom>
                <a:avLst/>
                <a:gdLst>
                  <a:gd name="T0" fmla="*/ 16 w 24"/>
                  <a:gd name="T1" fmla="*/ 0 h 13"/>
                  <a:gd name="T2" fmla="*/ 16 w 24"/>
                  <a:gd name="T3" fmla="*/ 0 h 13"/>
                  <a:gd name="T4" fmla="*/ 16 w 24"/>
                  <a:gd name="T5" fmla="*/ 3 h 13"/>
                  <a:gd name="T6" fmla="*/ 16 w 24"/>
                  <a:gd name="T7" fmla="*/ 4 h 13"/>
                  <a:gd name="T8" fmla="*/ 16 w 24"/>
                  <a:gd name="T9" fmla="*/ 4 h 13"/>
                  <a:gd name="T10" fmla="*/ 15 w 24"/>
                  <a:gd name="T11" fmla="*/ 5 h 13"/>
                  <a:gd name="T12" fmla="*/ 13 w 24"/>
                  <a:gd name="T13" fmla="*/ 7 h 13"/>
                  <a:gd name="T14" fmla="*/ 13 w 24"/>
                  <a:gd name="T15" fmla="*/ 7 h 13"/>
                  <a:gd name="T16" fmla="*/ 9 w 24"/>
                  <a:gd name="T17" fmla="*/ 5 h 13"/>
                  <a:gd name="T18" fmla="*/ 9 w 24"/>
                  <a:gd name="T19" fmla="*/ 5 h 13"/>
                  <a:gd name="T20" fmla="*/ 7 w 24"/>
                  <a:gd name="T21" fmla="*/ 7 h 13"/>
                  <a:gd name="T22" fmla="*/ 6 w 24"/>
                  <a:gd name="T23" fmla="*/ 8 h 13"/>
                  <a:gd name="T24" fmla="*/ 6 w 24"/>
                  <a:gd name="T25" fmla="*/ 8 h 13"/>
                  <a:gd name="T26" fmla="*/ 4 w 24"/>
                  <a:gd name="T27" fmla="*/ 9 h 13"/>
                  <a:gd name="T28" fmla="*/ 4 w 24"/>
                  <a:gd name="T29" fmla="*/ 9 h 13"/>
                  <a:gd name="T30" fmla="*/ 2 w 24"/>
                  <a:gd name="T31" fmla="*/ 11 h 13"/>
                  <a:gd name="T32" fmla="*/ 2 w 24"/>
                  <a:gd name="T33" fmla="*/ 11 h 13"/>
                  <a:gd name="T34" fmla="*/ 0 w 24"/>
                  <a:gd name="T35" fmla="*/ 13 h 13"/>
                  <a:gd name="T36" fmla="*/ 0 w 24"/>
                  <a:gd name="T37" fmla="*/ 13 h 13"/>
                  <a:gd name="T38" fmla="*/ 0 w 24"/>
                  <a:gd name="T39" fmla="*/ 13 h 13"/>
                  <a:gd name="T40" fmla="*/ 0 w 24"/>
                  <a:gd name="T41" fmla="*/ 13 h 13"/>
                  <a:gd name="T42" fmla="*/ 6 w 24"/>
                  <a:gd name="T43" fmla="*/ 11 h 13"/>
                  <a:gd name="T44" fmla="*/ 6 w 24"/>
                  <a:gd name="T45" fmla="*/ 11 h 13"/>
                  <a:gd name="T46" fmla="*/ 8 w 24"/>
                  <a:gd name="T47" fmla="*/ 9 h 13"/>
                  <a:gd name="T48" fmla="*/ 9 w 24"/>
                  <a:gd name="T49" fmla="*/ 8 h 13"/>
                  <a:gd name="T50" fmla="*/ 9 w 24"/>
                  <a:gd name="T51" fmla="*/ 8 h 13"/>
                  <a:gd name="T52" fmla="*/ 11 w 24"/>
                  <a:gd name="T53" fmla="*/ 9 h 13"/>
                  <a:gd name="T54" fmla="*/ 13 w 24"/>
                  <a:gd name="T55" fmla="*/ 9 h 13"/>
                  <a:gd name="T56" fmla="*/ 13 w 24"/>
                  <a:gd name="T57" fmla="*/ 9 h 13"/>
                  <a:gd name="T58" fmla="*/ 16 w 24"/>
                  <a:gd name="T59" fmla="*/ 8 h 13"/>
                  <a:gd name="T60" fmla="*/ 20 w 24"/>
                  <a:gd name="T61" fmla="*/ 5 h 13"/>
                  <a:gd name="T62" fmla="*/ 20 w 24"/>
                  <a:gd name="T63" fmla="*/ 5 h 13"/>
                  <a:gd name="T64" fmla="*/ 21 w 24"/>
                  <a:gd name="T65" fmla="*/ 4 h 13"/>
                  <a:gd name="T66" fmla="*/ 22 w 24"/>
                  <a:gd name="T67" fmla="*/ 4 h 13"/>
                  <a:gd name="T68" fmla="*/ 22 w 24"/>
                  <a:gd name="T69" fmla="*/ 4 h 13"/>
                  <a:gd name="T70" fmla="*/ 23 w 24"/>
                  <a:gd name="T71" fmla="*/ 3 h 13"/>
                  <a:gd name="T72" fmla="*/ 23 w 24"/>
                  <a:gd name="T73" fmla="*/ 3 h 13"/>
                  <a:gd name="T74" fmla="*/ 24 w 24"/>
                  <a:gd name="T75" fmla="*/ 3 h 13"/>
                  <a:gd name="T76" fmla="*/ 24 w 24"/>
                  <a:gd name="T77" fmla="*/ 1 h 13"/>
                  <a:gd name="T78" fmla="*/ 24 w 24"/>
                  <a:gd name="T79" fmla="*/ 1 h 13"/>
                  <a:gd name="T80" fmla="*/ 23 w 24"/>
                  <a:gd name="T81" fmla="*/ 0 h 13"/>
                  <a:gd name="T82" fmla="*/ 22 w 24"/>
                  <a:gd name="T83" fmla="*/ 0 h 13"/>
                  <a:gd name="T84" fmla="*/ 22 w 24"/>
                  <a:gd name="T85" fmla="*/ 0 h 13"/>
                  <a:gd name="T86" fmla="*/ 19 w 24"/>
                  <a:gd name="T87" fmla="*/ 0 h 13"/>
                  <a:gd name="T88" fmla="*/ 19 w 24"/>
                  <a:gd name="T89" fmla="*/ 0 h 13"/>
                  <a:gd name="T90" fmla="*/ 16 w 24"/>
                  <a:gd name="T91" fmla="*/ 0 h 13"/>
                  <a:gd name="T92" fmla="*/ 16 w 24"/>
                  <a:gd name="T93" fmla="*/ 0 h 13"/>
                  <a:gd name="T94" fmla="*/ 16 w 24"/>
                  <a:gd name="T9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 h="13">
                    <a:moveTo>
                      <a:pt x="16" y="0"/>
                    </a:moveTo>
                    <a:lnTo>
                      <a:pt x="16" y="0"/>
                    </a:lnTo>
                    <a:lnTo>
                      <a:pt x="16" y="3"/>
                    </a:lnTo>
                    <a:lnTo>
                      <a:pt x="16" y="4"/>
                    </a:lnTo>
                    <a:lnTo>
                      <a:pt x="16" y="4"/>
                    </a:lnTo>
                    <a:lnTo>
                      <a:pt x="15" y="5"/>
                    </a:lnTo>
                    <a:lnTo>
                      <a:pt x="13" y="7"/>
                    </a:lnTo>
                    <a:lnTo>
                      <a:pt x="13" y="7"/>
                    </a:lnTo>
                    <a:lnTo>
                      <a:pt x="9" y="5"/>
                    </a:lnTo>
                    <a:lnTo>
                      <a:pt x="9" y="5"/>
                    </a:lnTo>
                    <a:lnTo>
                      <a:pt x="7" y="7"/>
                    </a:lnTo>
                    <a:lnTo>
                      <a:pt x="6" y="8"/>
                    </a:lnTo>
                    <a:lnTo>
                      <a:pt x="6" y="8"/>
                    </a:lnTo>
                    <a:lnTo>
                      <a:pt x="4" y="9"/>
                    </a:lnTo>
                    <a:lnTo>
                      <a:pt x="4" y="9"/>
                    </a:lnTo>
                    <a:lnTo>
                      <a:pt x="2" y="11"/>
                    </a:lnTo>
                    <a:lnTo>
                      <a:pt x="2" y="11"/>
                    </a:lnTo>
                    <a:lnTo>
                      <a:pt x="0" y="13"/>
                    </a:lnTo>
                    <a:lnTo>
                      <a:pt x="0" y="13"/>
                    </a:lnTo>
                    <a:lnTo>
                      <a:pt x="0" y="13"/>
                    </a:lnTo>
                    <a:lnTo>
                      <a:pt x="0" y="13"/>
                    </a:lnTo>
                    <a:lnTo>
                      <a:pt x="6" y="11"/>
                    </a:lnTo>
                    <a:lnTo>
                      <a:pt x="6" y="11"/>
                    </a:lnTo>
                    <a:lnTo>
                      <a:pt x="8" y="9"/>
                    </a:lnTo>
                    <a:lnTo>
                      <a:pt x="9" y="8"/>
                    </a:lnTo>
                    <a:lnTo>
                      <a:pt x="9" y="8"/>
                    </a:lnTo>
                    <a:lnTo>
                      <a:pt x="11" y="9"/>
                    </a:lnTo>
                    <a:lnTo>
                      <a:pt x="13" y="9"/>
                    </a:lnTo>
                    <a:lnTo>
                      <a:pt x="13" y="9"/>
                    </a:lnTo>
                    <a:lnTo>
                      <a:pt x="16" y="8"/>
                    </a:lnTo>
                    <a:lnTo>
                      <a:pt x="20" y="5"/>
                    </a:lnTo>
                    <a:lnTo>
                      <a:pt x="20" y="5"/>
                    </a:lnTo>
                    <a:lnTo>
                      <a:pt x="21" y="4"/>
                    </a:lnTo>
                    <a:lnTo>
                      <a:pt x="22" y="4"/>
                    </a:lnTo>
                    <a:lnTo>
                      <a:pt x="22" y="4"/>
                    </a:lnTo>
                    <a:lnTo>
                      <a:pt x="23" y="3"/>
                    </a:lnTo>
                    <a:lnTo>
                      <a:pt x="23" y="3"/>
                    </a:lnTo>
                    <a:lnTo>
                      <a:pt x="24" y="3"/>
                    </a:lnTo>
                    <a:lnTo>
                      <a:pt x="24" y="1"/>
                    </a:lnTo>
                    <a:lnTo>
                      <a:pt x="24" y="1"/>
                    </a:lnTo>
                    <a:lnTo>
                      <a:pt x="23" y="0"/>
                    </a:lnTo>
                    <a:lnTo>
                      <a:pt x="22" y="0"/>
                    </a:lnTo>
                    <a:lnTo>
                      <a:pt x="22" y="0"/>
                    </a:lnTo>
                    <a:lnTo>
                      <a:pt x="19" y="0"/>
                    </a:lnTo>
                    <a:lnTo>
                      <a:pt x="19" y="0"/>
                    </a:lnTo>
                    <a:lnTo>
                      <a:pt x="16" y="0"/>
                    </a:lnTo>
                    <a:lnTo>
                      <a:pt x="16" y="0"/>
                    </a:lnTo>
                    <a:lnTo>
                      <a:pt x="16"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7" name="Freeform 174"/>
              <p:cNvSpPr>
                <a:spLocks/>
              </p:cNvSpPr>
              <p:nvPr/>
            </p:nvSpPr>
            <p:spPr bwMode="auto">
              <a:xfrm>
                <a:off x="6497638" y="3695699"/>
                <a:ext cx="26988" cy="7938"/>
              </a:xfrm>
              <a:custGeom>
                <a:avLst/>
                <a:gdLst>
                  <a:gd name="T0" fmla="*/ 0 w 17"/>
                  <a:gd name="T1" fmla="*/ 4 h 5"/>
                  <a:gd name="T2" fmla="*/ 0 w 17"/>
                  <a:gd name="T3" fmla="*/ 4 h 5"/>
                  <a:gd name="T4" fmla="*/ 4 w 17"/>
                  <a:gd name="T5" fmla="*/ 3 h 5"/>
                  <a:gd name="T6" fmla="*/ 4 w 17"/>
                  <a:gd name="T7" fmla="*/ 3 h 5"/>
                  <a:gd name="T8" fmla="*/ 6 w 17"/>
                  <a:gd name="T9" fmla="*/ 3 h 5"/>
                  <a:gd name="T10" fmla="*/ 7 w 17"/>
                  <a:gd name="T11" fmla="*/ 1 h 5"/>
                  <a:gd name="T12" fmla="*/ 7 w 17"/>
                  <a:gd name="T13" fmla="*/ 1 h 5"/>
                  <a:gd name="T14" fmla="*/ 8 w 17"/>
                  <a:gd name="T15" fmla="*/ 0 h 5"/>
                  <a:gd name="T16" fmla="*/ 8 w 17"/>
                  <a:gd name="T17" fmla="*/ 0 h 5"/>
                  <a:gd name="T18" fmla="*/ 10 w 17"/>
                  <a:gd name="T19" fmla="*/ 0 h 5"/>
                  <a:gd name="T20" fmla="*/ 10 w 17"/>
                  <a:gd name="T21" fmla="*/ 0 h 5"/>
                  <a:gd name="T22" fmla="*/ 9 w 17"/>
                  <a:gd name="T23" fmla="*/ 0 h 5"/>
                  <a:gd name="T24" fmla="*/ 10 w 17"/>
                  <a:gd name="T25" fmla="*/ 1 h 5"/>
                  <a:gd name="T26" fmla="*/ 10 w 17"/>
                  <a:gd name="T27" fmla="*/ 1 h 5"/>
                  <a:gd name="T28" fmla="*/ 16 w 17"/>
                  <a:gd name="T29" fmla="*/ 3 h 5"/>
                  <a:gd name="T30" fmla="*/ 16 w 17"/>
                  <a:gd name="T31" fmla="*/ 3 h 5"/>
                  <a:gd name="T32" fmla="*/ 17 w 17"/>
                  <a:gd name="T33" fmla="*/ 4 h 5"/>
                  <a:gd name="T34" fmla="*/ 17 w 17"/>
                  <a:gd name="T35" fmla="*/ 4 h 5"/>
                  <a:gd name="T36" fmla="*/ 17 w 17"/>
                  <a:gd name="T37" fmla="*/ 4 h 5"/>
                  <a:gd name="T38" fmla="*/ 13 w 17"/>
                  <a:gd name="T39" fmla="*/ 4 h 5"/>
                  <a:gd name="T40" fmla="*/ 13 w 17"/>
                  <a:gd name="T41" fmla="*/ 4 h 5"/>
                  <a:gd name="T42" fmla="*/ 9 w 17"/>
                  <a:gd name="T43" fmla="*/ 4 h 5"/>
                  <a:gd name="T44" fmla="*/ 9 w 17"/>
                  <a:gd name="T45" fmla="*/ 4 h 5"/>
                  <a:gd name="T46" fmla="*/ 8 w 17"/>
                  <a:gd name="T47" fmla="*/ 5 h 5"/>
                  <a:gd name="T48" fmla="*/ 6 w 17"/>
                  <a:gd name="T49" fmla="*/ 5 h 5"/>
                  <a:gd name="T50" fmla="*/ 6 w 17"/>
                  <a:gd name="T51" fmla="*/ 5 h 5"/>
                  <a:gd name="T52" fmla="*/ 0 w 17"/>
                  <a:gd name="T53" fmla="*/ 4 h 5"/>
                  <a:gd name="T54" fmla="*/ 0 w 17"/>
                  <a:gd name="T5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 h="5">
                    <a:moveTo>
                      <a:pt x="0" y="4"/>
                    </a:moveTo>
                    <a:lnTo>
                      <a:pt x="0" y="4"/>
                    </a:lnTo>
                    <a:lnTo>
                      <a:pt x="4" y="3"/>
                    </a:lnTo>
                    <a:lnTo>
                      <a:pt x="4" y="3"/>
                    </a:lnTo>
                    <a:lnTo>
                      <a:pt x="6" y="3"/>
                    </a:lnTo>
                    <a:lnTo>
                      <a:pt x="7" y="1"/>
                    </a:lnTo>
                    <a:lnTo>
                      <a:pt x="7" y="1"/>
                    </a:lnTo>
                    <a:lnTo>
                      <a:pt x="8" y="0"/>
                    </a:lnTo>
                    <a:lnTo>
                      <a:pt x="8" y="0"/>
                    </a:lnTo>
                    <a:lnTo>
                      <a:pt x="10" y="0"/>
                    </a:lnTo>
                    <a:lnTo>
                      <a:pt x="10" y="0"/>
                    </a:lnTo>
                    <a:lnTo>
                      <a:pt x="9" y="0"/>
                    </a:lnTo>
                    <a:lnTo>
                      <a:pt x="10" y="1"/>
                    </a:lnTo>
                    <a:lnTo>
                      <a:pt x="10" y="1"/>
                    </a:lnTo>
                    <a:lnTo>
                      <a:pt x="16" y="3"/>
                    </a:lnTo>
                    <a:lnTo>
                      <a:pt x="16" y="3"/>
                    </a:lnTo>
                    <a:lnTo>
                      <a:pt x="17" y="4"/>
                    </a:lnTo>
                    <a:lnTo>
                      <a:pt x="17" y="4"/>
                    </a:lnTo>
                    <a:lnTo>
                      <a:pt x="17" y="4"/>
                    </a:lnTo>
                    <a:lnTo>
                      <a:pt x="13" y="4"/>
                    </a:lnTo>
                    <a:lnTo>
                      <a:pt x="13" y="4"/>
                    </a:lnTo>
                    <a:lnTo>
                      <a:pt x="9" y="4"/>
                    </a:lnTo>
                    <a:lnTo>
                      <a:pt x="9" y="4"/>
                    </a:lnTo>
                    <a:lnTo>
                      <a:pt x="8" y="5"/>
                    </a:lnTo>
                    <a:lnTo>
                      <a:pt x="6" y="5"/>
                    </a:lnTo>
                    <a:lnTo>
                      <a:pt x="6" y="5"/>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8" name="Freeform 175"/>
              <p:cNvSpPr>
                <a:spLocks/>
              </p:cNvSpPr>
              <p:nvPr/>
            </p:nvSpPr>
            <p:spPr bwMode="auto">
              <a:xfrm>
                <a:off x="6477001" y="3703636"/>
                <a:ext cx="9525" cy="6350"/>
              </a:xfrm>
              <a:custGeom>
                <a:avLst/>
                <a:gdLst>
                  <a:gd name="T0" fmla="*/ 2 w 6"/>
                  <a:gd name="T1" fmla="*/ 0 h 4"/>
                  <a:gd name="T2" fmla="*/ 2 w 6"/>
                  <a:gd name="T3" fmla="*/ 0 h 4"/>
                  <a:gd name="T4" fmla="*/ 2 w 6"/>
                  <a:gd name="T5" fmla="*/ 2 h 4"/>
                  <a:gd name="T6" fmla="*/ 0 w 6"/>
                  <a:gd name="T7" fmla="*/ 3 h 4"/>
                  <a:gd name="T8" fmla="*/ 0 w 6"/>
                  <a:gd name="T9" fmla="*/ 3 h 4"/>
                  <a:gd name="T10" fmla="*/ 0 w 6"/>
                  <a:gd name="T11" fmla="*/ 4 h 4"/>
                  <a:gd name="T12" fmla="*/ 0 w 6"/>
                  <a:gd name="T13" fmla="*/ 4 h 4"/>
                  <a:gd name="T14" fmla="*/ 2 w 6"/>
                  <a:gd name="T15" fmla="*/ 4 h 4"/>
                  <a:gd name="T16" fmla="*/ 2 w 6"/>
                  <a:gd name="T17" fmla="*/ 4 h 4"/>
                  <a:gd name="T18" fmla="*/ 4 w 6"/>
                  <a:gd name="T19" fmla="*/ 3 h 4"/>
                  <a:gd name="T20" fmla="*/ 4 w 6"/>
                  <a:gd name="T21" fmla="*/ 3 h 4"/>
                  <a:gd name="T22" fmla="*/ 5 w 6"/>
                  <a:gd name="T23" fmla="*/ 3 h 4"/>
                  <a:gd name="T24" fmla="*/ 6 w 6"/>
                  <a:gd name="T25" fmla="*/ 2 h 4"/>
                  <a:gd name="T26" fmla="*/ 6 w 6"/>
                  <a:gd name="T27" fmla="*/ 2 h 4"/>
                  <a:gd name="T28" fmla="*/ 5 w 6"/>
                  <a:gd name="T29" fmla="*/ 1 h 4"/>
                  <a:gd name="T30" fmla="*/ 5 w 6"/>
                  <a:gd name="T31" fmla="*/ 1 h 4"/>
                  <a:gd name="T32" fmla="*/ 4 w 6"/>
                  <a:gd name="T33" fmla="*/ 1 h 4"/>
                  <a:gd name="T34" fmla="*/ 4 w 6"/>
                  <a:gd name="T35" fmla="*/ 1 h 4"/>
                  <a:gd name="T36" fmla="*/ 4 w 6"/>
                  <a:gd name="T37" fmla="*/ 0 h 4"/>
                  <a:gd name="T38" fmla="*/ 4 w 6"/>
                  <a:gd name="T39" fmla="*/ 0 h 4"/>
                  <a:gd name="T40" fmla="*/ 2 w 6"/>
                  <a:gd name="T41" fmla="*/ 0 h 4"/>
                  <a:gd name="T42" fmla="*/ 2 w 6"/>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4">
                    <a:moveTo>
                      <a:pt x="2" y="0"/>
                    </a:moveTo>
                    <a:lnTo>
                      <a:pt x="2" y="0"/>
                    </a:lnTo>
                    <a:lnTo>
                      <a:pt x="2" y="2"/>
                    </a:lnTo>
                    <a:lnTo>
                      <a:pt x="0" y="3"/>
                    </a:lnTo>
                    <a:lnTo>
                      <a:pt x="0" y="3"/>
                    </a:lnTo>
                    <a:lnTo>
                      <a:pt x="0" y="4"/>
                    </a:lnTo>
                    <a:lnTo>
                      <a:pt x="0" y="4"/>
                    </a:lnTo>
                    <a:lnTo>
                      <a:pt x="2" y="4"/>
                    </a:lnTo>
                    <a:lnTo>
                      <a:pt x="2" y="4"/>
                    </a:lnTo>
                    <a:lnTo>
                      <a:pt x="4" y="3"/>
                    </a:lnTo>
                    <a:lnTo>
                      <a:pt x="4" y="3"/>
                    </a:lnTo>
                    <a:lnTo>
                      <a:pt x="5" y="3"/>
                    </a:lnTo>
                    <a:lnTo>
                      <a:pt x="6" y="2"/>
                    </a:lnTo>
                    <a:lnTo>
                      <a:pt x="6" y="2"/>
                    </a:lnTo>
                    <a:lnTo>
                      <a:pt x="5" y="1"/>
                    </a:lnTo>
                    <a:lnTo>
                      <a:pt x="5" y="1"/>
                    </a:lnTo>
                    <a:lnTo>
                      <a:pt x="4" y="1"/>
                    </a:lnTo>
                    <a:lnTo>
                      <a:pt x="4" y="1"/>
                    </a:lnTo>
                    <a:lnTo>
                      <a:pt x="4" y="0"/>
                    </a:lnTo>
                    <a:lnTo>
                      <a:pt x="4" y="0"/>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9" name="Freeform 176"/>
              <p:cNvSpPr>
                <a:spLocks/>
              </p:cNvSpPr>
              <p:nvPr/>
            </p:nvSpPr>
            <p:spPr bwMode="auto">
              <a:xfrm>
                <a:off x="6470651" y="3703636"/>
                <a:ext cx="6350" cy="4763"/>
              </a:xfrm>
              <a:custGeom>
                <a:avLst/>
                <a:gdLst>
                  <a:gd name="T0" fmla="*/ 2 w 4"/>
                  <a:gd name="T1" fmla="*/ 0 h 3"/>
                  <a:gd name="T2" fmla="*/ 2 w 4"/>
                  <a:gd name="T3" fmla="*/ 0 h 3"/>
                  <a:gd name="T4" fmla="*/ 4 w 4"/>
                  <a:gd name="T5" fmla="*/ 0 h 3"/>
                  <a:gd name="T6" fmla="*/ 4 w 4"/>
                  <a:gd name="T7" fmla="*/ 0 h 3"/>
                  <a:gd name="T8" fmla="*/ 3 w 4"/>
                  <a:gd name="T9" fmla="*/ 1 h 3"/>
                  <a:gd name="T10" fmla="*/ 3 w 4"/>
                  <a:gd name="T11" fmla="*/ 1 h 3"/>
                  <a:gd name="T12" fmla="*/ 3 w 4"/>
                  <a:gd name="T13" fmla="*/ 2 h 3"/>
                  <a:gd name="T14" fmla="*/ 2 w 4"/>
                  <a:gd name="T15" fmla="*/ 3 h 3"/>
                  <a:gd name="T16" fmla="*/ 2 w 4"/>
                  <a:gd name="T17" fmla="*/ 3 h 3"/>
                  <a:gd name="T18" fmla="*/ 0 w 4"/>
                  <a:gd name="T19" fmla="*/ 3 h 3"/>
                  <a:gd name="T20" fmla="*/ 0 w 4"/>
                  <a:gd name="T21" fmla="*/ 3 h 3"/>
                  <a:gd name="T22" fmla="*/ 0 w 4"/>
                  <a:gd name="T23" fmla="*/ 3 h 3"/>
                  <a:gd name="T24" fmla="*/ 0 w 4"/>
                  <a:gd name="T25" fmla="*/ 2 h 3"/>
                  <a:gd name="T26" fmla="*/ 0 w 4"/>
                  <a:gd name="T27" fmla="*/ 2 h 3"/>
                  <a:gd name="T28" fmla="*/ 2 w 4"/>
                  <a:gd name="T29" fmla="*/ 0 h 3"/>
                  <a:gd name="T30" fmla="*/ 2 w 4"/>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3">
                    <a:moveTo>
                      <a:pt x="2" y="0"/>
                    </a:moveTo>
                    <a:lnTo>
                      <a:pt x="2" y="0"/>
                    </a:lnTo>
                    <a:lnTo>
                      <a:pt x="4" y="0"/>
                    </a:lnTo>
                    <a:lnTo>
                      <a:pt x="4" y="0"/>
                    </a:lnTo>
                    <a:lnTo>
                      <a:pt x="3" y="1"/>
                    </a:lnTo>
                    <a:lnTo>
                      <a:pt x="3" y="1"/>
                    </a:lnTo>
                    <a:lnTo>
                      <a:pt x="3" y="2"/>
                    </a:lnTo>
                    <a:lnTo>
                      <a:pt x="2" y="3"/>
                    </a:lnTo>
                    <a:lnTo>
                      <a:pt x="2" y="3"/>
                    </a:lnTo>
                    <a:lnTo>
                      <a:pt x="0" y="3"/>
                    </a:lnTo>
                    <a:lnTo>
                      <a:pt x="0" y="3"/>
                    </a:lnTo>
                    <a:lnTo>
                      <a:pt x="0" y="3"/>
                    </a:lnTo>
                    <a:lnTo>
                      <a:pt x="0" y="2"/>
                    </a:lnTo>
                    <a:lnTo>
                      <a:pt x="0" y="2"/>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0" name="Freeform 177"/>
              <p:cNvSpPr>
                <a:spLocks/>
              </p:cNvSpPr>
              <p:nvPr/>
            </p:nvSpPr>
            <p:spPr bwMode="auto">
              <a:xfrm>
                <a:off x="6461126" y="3703636"/>
                <a:ext cx="7938" cy="4763"/>
              </a:xfrm>
              <a:custGeom>
                <a:avLst/>
                <a:gdLst>
                  <a:gd name="T0" fmla="*/ 0 w 5"/>
                  <a:gd name="T1" fmla="*/ 0 h 3"/>
                  <a:gd name="T2" fmla="*/ 0 w 5"/>
                  <a:gd name="T3" fmla="*/ 0 h 3"/>
                  <a:gd name="T4" fmla="*/ 2 w 5"/>
                  <a:gd name="T5" fmla="*/ 0 h 3"/>
                  <a:gd name="T6" fmla="*/ 2 w 5"/>
                  <a:gd name="T7" fmla="*/ 0 h 3"/>
                  <a:gd name="T8" fmla="*/ 5 w 5"/>
                  <a:gd name="T9" fmla="*/ 2 h 3"/>
                  <a:gd name="T10" fmla="*/ 5 w 5"/>
                  <a:gd name="T11" fmla="*/ 2 h 3"/>
                  <a:gd name="T12" fmla="*/ 4 w 5"/>
                  <a:gd name="T13" fmla="*/ 2 h 3"/>
                  <a:gd name="T14" fmla="*/ 4 w 5"/>
                  <a:gd name="T15" fmla="*/ 2 h 3"/>
                  <a:gd name="T16" fmla="*/ 2 w 5"/>
                  <a:gd name="T17" fmla="*/ 3 h 3"/>
                  <a:gd name="T18" fmla="*/ 2 w 5"/>
                  <a:gd name="T19" fmla="*/ 3 h 3"/>
                  <a:gd name="T20" fmla="*/ 1 w 5"/>
                  <a:gd name="T21" fmla="*/ 3 h 3"/>
                  <a:gd name="T22" fmla="*/ 1 w 5"/>
                  <a:gd name="T23" fmla="*/ 3 h 3"/>
                  <a:gd name="T24" fmla="*/ 0 w 5"/>
                  <a:gd name="T25" fmla="*/ 2 h 3"/>
                  <a:gd name="T26" fmla="*/ 0 w 5"/>
                  <a:gd name="T27" fmla="*/ 2 h 3"/>
                  <a:gd name="T28" fmla="*/ 0 w 5"/>
                  <a:gd name="T29" fmla="*/ 1 h 3"/>
                  <a:gd name="T30" fmla="*/ 0 w 5"/>
                  <a:gd name="T31" fmla="*/ 1 h 3"/>
                  <a:gd name="T32" fmla="*/ 0 w 5"/>
                  <a:gd name="T33" fmla="*/ 0 h 3"/>
                  <a:gd name="T34" fmla="*/ 0 w 5"/>
                  <a:gd name="T3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3">
                    <a:moveTo>
                      <a:pt x="0" y="0"/>
                    </a:moveTo>
                    <a:lnTo>
                      <a:pt x="0" y="0"/>
                    </a:lnTo>
                    <a:lnTo>
                      <a:pt x="2" y="0"/>
                    </a:lnTo>
                    <a:lnTo>
                      <a:pt x="2" y="0"/>
                    </a:lnTo>
                    <a:lnTo>
                      <a:pt x="5" y="2"/>
                    </a:lnTo>
                    <a:lnTo>
                      <a:pt x="5" y="2"/>
                    </a:lnTo>
                    <a:lnTo>
                      <a:pt x="4" y="2"/>
                    </a:lnTo>
                    <a:lnTo>
                      <a:pt x="4" y="2"/>
                    </a:lnTo>
                    <a:lnTo>
                      <a:pt x="2" y="3"/>
                    </a:lnTo>
                    <a:lnTo>
                      <a:pt x="2" y="3"/>
                    </a:lnTo>
                    <a:lnTo>
                      <a:pt x="1" y="3"/>
                    </a:lnTo>
                    <a:lnTo>
                      <a:pt x="1" y="3"/>
                    </a:lnTo>
                    <a:lnTo>
                      <a:pt x="0" y="2"/>
                    </a:lnTo>
                    <a:lnTo>
                      <a:pt x="0" y="2"/>
                    </a:lnTo>
                    <a:lnTo>
                      <a:pt x="0" y="1"/>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1" name="Freeform 178"/>
              <p:cNvSpPr>
                <a:spLocks/>
              </p:cNvSpPr>
              <p:nvPr/>
            </p:nvSpPr>
            <p:spPr bwMode="auto">
              <a:xfrm>
                <a:off x="6530976" y="3694111"/>
                <a:ext cx="4763" cy="6350"/>
              </a:xfrm>
              <a:custGeom>
                <a:avLst/>
                <a:gdLst>
                  <a:gd name="T0" fmla="*/ 0 w 3"/>
                  <a:gd name="T1" fmla="*/ 1 h 4"/>
                  <a:gd name="T2" fmla="*/ 0 w 3"/>
                  <a:gd name="T3" fmla="*/ 1 h 4"/>
                  <a:gd name="T4" fmla="*/ 2 w 3"/>
                  <a:gd name="T5" fmla="*/ 0 h 4"/>
                  <a:gd name="T6" fmla="*/ 2 w 3"/>
                  <a:gd name="T7" fmla="*/ 0 h 4"/>
                  <a:gd name="T8" fmla="*/ 3 w 3"/>
                  <a:gd name="T9" fmla="*/ 0 h 4"/>
                  <a:gd name="T10" fmla="*/ 3 w 3"/>
                  <a:gd name="T11" fmla="*/ 1 h 4"/>
                  <a:gd name="T12" fmla="*/ 3 w 3"/>
                  <a:gd name="T13" fmla="*/ 1 h 4"/>
                  <a:gd name="T14" fmla="*/ 1 w 3"/>
                  <a:gd name="T15" fmla="*/ 2 h 4"/>
                  <a:gd name="T16" fmla="*/ 1 w 3"/>
                  <a:gd name="T17" fmla="*/ 2 h 4"/>
                  <a:gd name="T18" fmla="*/ 0 w 3"/>
                  <a:gd name="T19" fmla="*/ 4 h 4"/>
                  <a:gd name="T20" fmla="*/ 0 w 3"/>
                  <a:gd name="T21" fmla="*/ 4 h 4"/>
                  <a:gd name="T22" fmla="*/ 0 w 3"/>
                  <a:gd name="T23" fmla="*/ 1 h 4"/>
                  <a:gd name="T24" fmla="*/ 0 w 3"/>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0" y="1"/>
                    </a:moveTo>
                    <a:lnTo>
                      <a:pt x="0" y="1"/>
                    </a:lnTo>
                    <a:lnTo>
                      <a:pt x="2" y="0"/>
                    </a:lnTo>
                    <a:lnTo>
                      <a:pt x="2" y="0"/>
                    </a:lnTo>
                    <a:lnTo>
                      <a:pt x="3" y="0"/>
                    </a:lnTo>
                    <a:lnTo>
                      <a:pt x="3" y="1"/>
                    </a:lnTo>
                    <a:lnTo>
                      <a:pt x="3" y="1"/>
                    </a:lnTo>
                    <a:lnTo>
                      <a:pt x="1" y="2"/>
                    </a:lnTo>
                    <a:lnTo>
                      <a:pt x="1" y="2"/>
                    </a:lnTo>
                    <a:lnTo>
                      <a:pt x="0" y="4"/>
                    </a:lnTo>
                    <a:lnTo>
                      <a:pt x="0" y="4"/>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2" name="Freeform 179"/>
              <p:cNvSpPr>
                <a:spLocks/>
              </p:cNvSpPr>
              <p:nvPr/>
            </p:nvSpPr>
            <p:spPr bwMode="auto">
              <a:xfrm>
                <a:off x="6551613" y="3689349"/>
                <a:ext cx="6350" cy="3175"/>
              </a:xfrm>
              <a:custGeom>
                <a:avLst/>
                <a:gdLst>
                  <a:gd name="T0" fmla="*/ 0 w 4"/>
                  <a:gd name="T1" fmla="*/ 1 h 2"/>
                  <a:gd name="T2" fmla="*/ 0 w 4"/>
                  <a:gd name="T3" fmla="*/ 1 h 2"/>
                  <a:gd name="T4" fmla="*/ 2 w 4"/>
                  <a:gd name="T5" fmla="*/ 1 h 2"/>
                  <a:gd name="T6" fmla="*/ 3 w 4"/>
                  <a:gd name="T7" fmla="*/ 0 h 2"/>
                  <a:gd name="T8" fmla="*/ 3 w 4"/>
                  <a:gd name="T9" fmla="*/ 0 h 2"/>
                  <a:gd name="T10" fmla="*/ 4 w 4"/>
                  <a:gd name="T11" fmla="*/ 1 h 2"/>
                  <a:gd name="T12" fmla="*/ 4 w 4"/>
                  <a:gd name="T13" fmla="*/ 1 h 2"/>
                  <a:gd name="T14" fmla="*/ 4 w 4"/>
                  <a:gd name="T15" fmla="*/ 2 h 2"/>
                  <a:gd name="T16" fmla="*/ 4 w 4"/>
                  <a:gd name="T17" fmla="*/ 2 h 2"/>
                  <a:gd name="T18" fmla="*/ 0 w 4"/>
                  <a:gd name="T19" fmla="*/ 2 h 2"/>
                  <a:gd name="T20" fmla="*/ 0 w 4"/>
                  <a:gd name="T21" fmla="*/ 2 h 2"/>
                  <a:gd name="T22" fmla="*/ 0 w 4"/>
                  <a:gd name="T23" fmla="*/ 1 h 2"/>
                  <a:gd name="T24" fmla="*/ 0 w 4"/>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0" y="1"/>
                    </a:moveTo>
                    <a:lnTo>
                      <a:pt x="0" y="1"/>
                    </a:lnTo>
                    <a:lnTo>
                      <a:pt x="2" y="1"/>
                    </a:lnTo>
                    <a:lnTo>
                      <a:pt x="3" y="0"/>
                    </a:lnTo>
                    <a:lnTo>
                      <a:pt x="3" y="0"/>
                    </a:lnTo>
                    <a:lnTo>
                      <a:pt x="4" y="1"/>
                    </a:lnTo>
                    <a:lnTo>
                      <a:pt x="4" y="1"/>
                    </a:lnTo>
                    <a:lnTo>
                      <a:pt x="4" y="2"/>
                    </a:lnTo>
                    <a:lnTo>
                      <a:pt x="4" y="2"/>
                    </a:lnTo>
                    <a:lnTo>
                      <a:pt x="0" y="2"/>
                    </a:lnTo>
                    <a:lnTo>
                      <a:pt x="0" y="2"/>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3" name="Freeform 180"/>
              <p:cNvSpPr>
                <a:spLocks/>
              </p:cNvSpPr>
              <p:nvPr/>
            </p:nvSpPr>
            <p:spPr bwMode="auto">
              <a:xfrm>
                <a:off x="6564313" y="3684586"/>
                <a:ext cx="4763" cy="4763"/>
              </a:xfrm>
              <a:custGeom>
                <a:avLst/>
                <a:gdLst>
                  <a:gd name="T0" fmla="*/ 0 w 3"/>
                  <a:gd name="T1" fmla="*/ 1 h 3"/>
                  <a:gd name="T2" fmla="*/ 0 w 3"/>
                  <a:gd name="T3" fmla="*/ 1 h 3"/>
                  <a:gd name="T4" fmla="*/ 2 w 3"/>
                  <a:gd name="T5" fmla="*/ 3 h 3"/>
                  <a:gd name="T6" fmla="*/ 2 w 3"/>
                  <a:gd name="T7" fmla="*/ 3 h 3"/>
                  <a:gd name="T8" fmla="*/ 3 w 3"/>
                  <a:gd name="T9" fmla="*/ 1 h 3"/>
                  <a:gd name="T10" fmla="*/ 3 w 3"/>
                  <a:gd name="T11" fmla="*/ 1 h 3"/>
                  <a:gd name="T12" fmla="*/ 3 w 3"/>
                  <a:gd name="T13" fmla="*/ 0 h 3"/>
                  <a:gd name="T14" fmla="*/ 3 w 3"/>
                  <a:gd name="T15" fmla="*/ 0 h 3"/>
                  <a:gd name="T16" fmla="*/ 0 w 3"/>
                  <a:gd name="T17" fmla="*/ 1 h 3"/>
                  <a:gd name="T18" fmla="*/ 0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1"/>
                    </a:moveTo>
                    <a:lnTo>
                      <a:pt x="0" y="1"/>
                    </a:lnTo>
                    <a:lnTo>
                      <a:pt x="2" y="3"/>
                    </a:lnTo>
                    <a:lnTo>
                      <a:pt x="2" y="3"/>
                    </a:lnTo>
                    <a:lnTo>
                      <a:pt x="3" y="1"/>
                    </a:lnTo>
                    <a:lnTo>
                      <a:pt x="3" y="1"/>
                    </a:lnTo>
                    <a:lnTo>
                      <a:pt x="3" y="0"/>
                    </a:lnTo>
                    <a:lnTo>
                      <a:pt x="3"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4" name="Freeform 181"/>
              <p:cNvSpPr>
                <a:spLocks/>
              </p:cNvSpPr>
              <p:nvPr/>
            </p:nvSpPr>
            <p:spPr bwMode="auto">
              <a:xfrm>
                <a:off x="6486526" y="3702049"/>
                <a:ext cx="3175" cy="1588"/>
              </a:xfrm>
              <a:custGeom>
                <a:avLst/>
                <a:gdLst>
                  <a:gd name="T0" fmla="*/ 0 w 2"/>
                  <a:gd name="T1" fmla="*/ 0 h 1"/>
                  <a:gd name="T2" fmla="*/ 0 w 2"/>
                  <a:gd name="T3" fmla="*/ 0 h 1"/>
                  <a:gd name="T4" fmla="*/ 0 w 2"/>
                  <a:gd name="T5" fmla="*/ 1 h 1"/>
                  <a:gd name="T6" fmla="*/ 0 w 2"/>
                  <a:gd name="T7" fmla="*/ 1 h 1"/>
                  <a:gd name="T8" fmla="*/ 2 w 2"/>
                  <a:gd name="T9" fmla="*/ 1 h 1"/>
                  <a:gd name="T10" fmla="*/ 2 w 2"/>
                  <a:gd name="T11" fmla="*/ 1 h 1"/>
                  <a:gd name="T12" fmla="*/ 2 w 2"/>
                  <a:gd name="T13" fmla="*/ 1 h 1"/>
                  <a:gd name="T14" fmla="*/ 2 w 2"/>
                  <a:gd name="T15" fmla="*/ 0 h 1"/>
                  <a:gd name="T16" fmla="*/ 2 w 2"/>
                  <a:gd name="T17" fmla="*/ 0 h 1"/>
                  <a:gd name="T18" fmla="*/ 0 w 2"/>
                  <a:gd name="T19" fmla="*/ 0 h 1"/>
                  <a:gd name="T20" fmla="*/ 0 w 2"/>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
                    <a:moveTo>
                      <a:pt x="0" y="0"/>
                    </a:moveTo>
                    <a:lnTo>
                      <a:pt x="0" y="0"/>
                    </a:lnTo>
                    <a:lnTo>
                      <a:pt x="0" y="1"/>
                    </a:lnTo>
                    <a:lnTo>
                      <a:pt x="0" y="1"/>
                    </a:lnTo>
                    <a:lnTo>
                      <a:pt x="2" y="1"/>
                    </a:lnTo>
                    <a:lnTo>
                      <a:pt x="2" y="1"/>
                    </a:lnTo>
                    <a:lnTo>
                      <a:pt x="2" y="1"/>
                    </a:lnTo>
                    <a:lnTo>
                      <a:pt x="2" y="0"/>
                    </a:lnTo>
                    <a:lnTo>
                      <a:pt x="2"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5" name="Freeform 182"/>
              <p:cNvSpPr>
                <a:spLocks/>
              </p:cNvSpPr>
              <p:nvPr/>
            </p:nvSpPr>
            <p:spPr bwMode="auto">
              <a:xfrm>
                <a:off x="6611938" y="3660774"/>
                <a:ext cx="4763" cy="4763"/>
              </a:xfrm>
              <a:custGeom>
                <a:avLst/>
                <a:gdLst>
                  <a:gd name="T0" fmla="*/ 0 w 3"/>
                  <a:gd name="T1" fmla="*/ 0 h 3"/>
                  <a:gd name="T2" fmla="*/ 0 w 3"/>
                  <a:gd name="T3" fmla="*/ 0 h 3"/>
                  <a:gd name="T4" fmla="*/ 0 w 3"/>
                  <a:gd name="T5" fmla="*/ 2 h 3"/>
                  <a:gd name="T6" fmla="*/ 1 w 3"/>
                  <a:gd name="T7" fmla="*/ 3 h 3"/>
                  <a:gd name="T8" fmla="*/ 1 w 3"/>
                  <a:gd name="T9" fmla="*/ 3 h 3"/>
                  <a:gd name="T10" fmla="*/ 3 w 3"/>
                  <a:gd name="T11" fmla="*/ 2 h 3"/>
                  <a:gd name="T12" fmla="*/ 3 w 3"/>
                  <a:gd name="T13" fmla="*/ 2 h 3"/>
                  <a:gd name="T14" fmla="*/ 3 w 3"/>
                  <a:gd name="T15" fmla="*/ 2 h 3"/>
                  <a:gd name="T16" fmla="*/ 3 w 3"/>
                  <a:gd name="T17" fmla="*/ 0 h 3"/>
                  <a:gd name="T18" fmla="*/ 3 w 3"/>
                  <a:gd name="T19" fmla="*/ 0 h 3"/>
                  <a:gd name="T20" fmla="*/ 0 w 3"/>
                  <a:gd name="T21" fmla="*/ 0 h 3"/>
                  <a:gd name="T22" fmla="*/ 0 w 3"/>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0" y="0"/>
                    </a:moveTo>
                    <a:lnTo>
                      <a:pt x="0" y="0"/>
                    </a:lnTo>
                    <a:lnTo>
                      <a:pt x="0" y="2"/>
                    </a:lnTo>
                    <a:lnTo>
                      <a:pt x="1" y="3"/>
                    </a:lnTo>
                    <a:lnTo>
                      <a:pt x="1" y="3"/>
                    </a:lnTo>
                    <a:lnTo>
                      <a:pt x="3" y="2"/>
                    </a:lnTo>
                    <a:lnTo>
                      <a:pt x="3" y="2"/>
                    </a:lnTo>
                    <a:lnTo>
                      <a:pt x="3" y="2"/>
                    </a:lnTo>
                    <a:lnTo>
                      <a:pt x="3" y="0"/>
                    </a:lnTo>
                    <a:lnTo>
                      <a:pt x="3"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6" name="Freeform 183"/>
              <p:cNvSpPr>
                <a:spLocks/>
              </p:cNvSpPr>
              <p:nvPr/>
            </p:nvSpPr>
            <p:spPr bwMode="auto">
              <a:xfrm>
                <a:off x="6618288" y="3659186"/>
                <a:ext cx="3175" cy="4763"/>
              </a:xfrm>
              <a:custGeom>
                <a:avLst/>
                <a:gdLst>
                  <a:gd name="T0" fmla="*/ 0 w 2"/>
                  <a:gd name="T1" fmla="*/ 1 h 3"/>
                  <a:gd name="T2" fmla="*/ 0 w 2"/>
                  <a:gd name="T3" fmla="*/ 1 h 3"/>
                  <a:gd name="T4" fmla="*/ 1 w 2"/>
                  <a:gd name="T5" fmla="*/ 3 h 3"/>
                  <a:gd name="T6" fmla="*/ 1 w 2"/>
                  <a:gd name="T7" fmla="*/ 3 h 3"/>
                  <a:gd name="T8" fmla="*/ 2 w 2"/>
                  <a:gd name="T9" fmla="*/ 1 h 3"/>
                  <a:gd name="T10" fmla="*/ 2 w 2"/>
                  <a:gd name="T11" fmla="*/ 1 h 3"/>
                  <a:gd name="T12" fmla="*/ 1 w 2"/>
                  <a:gd name="T13" fmla="*/ 0 h 3"/>
                  <a:gd name="T14" fmla="*/ 1 w 2"/>
                  <a:gd name="T15" fmla="*/ 0 h 3"/>
                  <a:gd name="T16" fmla="*/ 0 w 2"/>
                  <a:gd name="T17" fmla="*/ 1 h 3"/>
                  <a:gd name="T18" fmla="*/ 0 w 2"/>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1"/>
                    </a:moveTo>
                    <a:lnTo>
                      <a:pt x="0" y="1"/>
                    </a:lnTo>
                    <a:lnTo>
                      <a:pt x="1" y="3"/>
                    </a:lnTo>
                    <a:lnTo>
                      <a:pt x="1" y="3"/>
                    </a:lnTo>
                    <a:lnTo>
                      <a:pt x="2" y="1"/>
                    </a:lnTo>
                    <a:lnTo>
                      <a:pt x="2" y="1"/>
                    </a:lnTo>
                    <a:lnTo>
                      <a:pt x="1" y="0"/>
                    </a:lnTo>
                    <a:lnTo>
                      <a:pt x="1"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7" name="Freeform 184"/>
              <p:cNvSpPr>
                <a:spLocks/>
              </p:cNvSpPr>
              <p:nvPr/>
            </p:nvSpPr>
            <p:spPr bwMode="auto">
              <a:xfrm>
                <a:off x="6524626" y="3533774"/>
                <a:ext cx="12700" cy="9525"/>
              </a:xfrm>
              <a:custGeom>
                <a:avLst/>
                <a:gdLst>
                  <a:gd name="T0" fmla="*/ 1 w 8"/>
                  <a:gd name="T1" fmla="*/ 0 h 6"/>
                  <a:gd name="T2" fmla="*/ 1 w 8"/>
                  <a:gd name="T3" fmla="*/ 0 h 6"/>
                  <a:gd name="T4" fmla="*/ 4 w 8"/>
                  <a:gd name="T5" fmla="*/ 1 h 6"/>
                  <a:gd name="T6" fmla="*/ 4 w 8"/>
                  <a:gd name="T7" fmla="*/ 1 h 6"/>
                  <a:gd name="T8" fmla="*/ 6 w 8"/>
                  <a:gd name="T9" fmla="*/ 4 h 6"/>
                  <a:gd name="T10" fmla="*/ 6 w 8"/>
                  <a:gd name="T11" fmla="*/ 4 h 6"/>
                  <a:gd name="T12" fmla="*/ 7 w 8"/>
                  <a:gd name="T13" fmla="*/ 4 h 6"/>
                  <a:gd name="T14" fmla="*/ 7 w 8"/>
                  <a:gd name="T15" fmla="*/ 4 h 6"/>
                  <a:gd name="T16" fmla="*/ 8 w 8"/>
                  <a:gd name="T17" fmla="*/ 5 h 6"/>
                  <a:gd name="T18" fmla="*/ 8 w 8"/>
                  <a:gd name="T19" fmla="*/ 5 h 6"/>
                  <a:gd name="T20" fmla="*/ 7 w 8"/>
                  <a:gd name="T21" fmla="*/ 6 h 6"/>
                  <a:gd name="T22" fmla="*/ 5 w 8"/>
                  <a:gd name="T23" fmla="*/ 5 h 6"/>
                  <a:gd name="T24" fmla="*/ 5 w 8"/>
                  <a:gd name="T25" fmla="*/ 5 h 6"/>
                  <a:gd name="T26" fmla="*/ 0 w 8"/>
                  <a:gd name="T27" fmla="*/ 1 h 6"/>
                  <a:gd name="T28" fmla="*/ 0 w 8"/>
                  <a:gd name="T29" fmla="*/ 1 h 6"/>
                  <a:gd name="T30" fmla="*/ 1 w 8"/>
                  <a:gd name="T31" fmla="*/ 0 h 6"/>
                  <a:gd name="T32" fmla="*/ 1 w 8"/>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6">
                    <a:moveTo>
                      <a:pt x="1" y="0"/>
                    </a:moveTo>
                    <a:lnTo>
                      <a:pt x="1" y="0"/>
                    </a:lnTo>
                    <a:lnTo>
                      <a:pt x="4" y="1"/>
                    </a:lnTo>
                    <a:lnTo>
                      <a:pt x="4" y="1"/>
                    </a:lnTo>
                    <a:lnTo>
                      <a:pt x="6" y="4"/>
                    </a:lnTo>
                    <a:lnTo>
                      <a:pt x="6" y="4"/>
                    </a:lnTo>
                    <a:lnTo>
                      <a:pt x="7" y="4"/>
                    </a:lnTo>
                    <a:lnTo>
                      <a:pt x="7" y="4"/>
                    </a:lnTo>
                    <a:lnTo>
                      <a:pt x="8" y="5"/>
                    </a:lnTo>
                    <a:lnTo>
                      <a:pt x="8" y="5"/>
                    </a:lnTo>
                    <a:lnTo>
                      <a:pt x="7" y="6"/>
                    </a:lnTo>
                    <a:lnTo>
                      <a:pt x="5" y="5"/>
                    </a:lnTo>
                    <a:lnTo>
                      <a:pt x="5" y="5"/>
                    </a:lnTo>
                    <a:lnTo>
                      <a:pt x="0" y="1"/>
                    </a:lnTo>
                    <a:lnTo>
                      <a:pt x="0" y="1"/>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8" name="Freeform 185"/>
              <p:cNvSpPr>
                <a:spLocks/>
              </p:cNvSpPr>
              <p:nvPr/>
            </p:nvSpPr>
            <p:spPr bwMode="auto">
              <a:xfrm>
                <a:off x="6673851" y="3570286"/>
                <a:ext cx="6350" cy="7938"/>
              </a:xfrm>
              <a:custGeom>
                <a:avLst/>
                <a:gdLst>
                  <a:gd name="T0" fmla="*/ 0 w 4"/>
                  <a:gd name="T1" fmla="*/ 2 h 5"/>
                  <a:gd name="T2" fmla="*/ 0 w 4"/>
                  <a:gd name="T3" fmla="*/ 2 h 5"/>
                  <a:gd name="T4" fmla="*/ 3 w 4"/>
                  <a:gd name="T5" fmla="*/ 0 h 5"/>
                  <a:gd name="T6" fmla="*/ 3 w 4"/>
                  <a:gd name="T7" fmla="*/ 0 h 5"/>
                  <a:gd name="T8" fmla="*/ 4 w 4"/>
                  <a:gd name="T9" fmla="*/ 0 h 5"/>
                  <a:gd name="T10" fmla="*/ 4 w 4"/>
                  <a:gd name="T11" fmla="*/ 0 h 5"/>
                  <a:gd name="T12" fmla="*/ 3 w 4"/>
                  <a:gd name="T13" fmla="*/ 4 h 5"/>
                  <a:gd name="T14" fmla="*/ 3 w 4"/>
                  <a:gd name="T15" fmla="*/ 4 h 5"/>
                  <a:gd name="T16" fmla="*/ 1 w 4"/>
                  <a:gd name="T17" fmla="*/ 5 h 5"/>
                  <a:gd name="T18" fmla="*/ 1 w 4"/>
                  <a:gd name="T19" fmla="*/ 5 h 5"/>
                  <a:gd name="T20" fmla="*/ 0 w 4"/>
                  <a:gd name="T21" fmla="*/ 4 h 5"/>
                  <a:gd name="T22" fmla="*/ 0 w 4"/>
                  <a:gd name="T23" fmla="*/ 4 h 5"/>
                  <a:gd name="T24" fmla="*/ 0 w 4"/>
                  <a:gd name="T25" fmla="*/ 2 h 5"/>
                  <a:gd name="T26" fmla="*/ 0 w 4"/>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
                    <a:moveTo>
                      <a:pt x="0" y="2"/>
                    </a:moveTo>
                    <a:lnTo>
                      <a:pt x="0" y="2"/>
                    </a:lnTo>
                    <a:lnTo>
                      <a:pt x="3" y="0"/>
                    </a:lnTo>
                    <a:lnTo>
                      <a:pt x="3" y="0"/>
                    </a:lnTo>
                    <a:lnTo>
                      <a:pt x="4" y="0"/>
                    </a:lnTo>
                    <a:lnTo>
                      <a:pt x="4" y="0"/>
                    </a:lnTo>
                    <a:lnTo>
                      <a:pt x="3" y="4"/>
                    </a:lnTo>
                    <a:lnTo>
                      <a:pt x="3" y="4"/>
                    </a:lnTo>
                    <a:lnTo>
                      <a:pt x="1" y="5"/>
                    </a:lnTo>
                    <a:lnTo>
                      <a:pt x="1" y="5"/>
                    </a:lnTo>
                    <a:lnTo>
                      <a:pt x="0" y="4"/>
                    </a:lnTo>
                    <a:lnTo>
                      <a:pt x="0" y="4"/>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9" name="Freeform 186"/>
              <p:cNvSpPr>
                <a:spLocks/>
              </p:cNvSpPr>
              <p:nvPr/>
            </p:nvSpPr>
            <p:spPr bwMode="auto">
              <a:xfrm>
                <a:off x="6756401" y="3614736"/>
                <a:ext cx="9525" cy="3175"/>
              </a:xfrm>
              <a:custGeom>
                <a:avLst/>
                <a:gdLst>
                  <a:gd name="T0" fmla="*/ 2 w 6"/>
                  <a:gd name="T1" fmla="*/ 0 h 2"/>
                  <a:gd name="T2" fmla="*/ 2 w 6"/>
                  <a:gd name="T3" fmla="*/ 0 h 2"/>
                  <a:gd name="T4" fmla="*/ 4 w 6"/>
                  <a:gd name="T5" fmla="*/ 0 h 2"/>
                  <a:gd name="T6" fmla="*/ 4 w 6"/>
                  <a:gd name="T7" fmla="*/ 0 h 2"/>
                  <a:gd name="T8" fmla="*/ 6 w 6"/>
                  <a:gd name="T9" fmla="*/ 1 h 2"/>
                  <a:gd name="T10" fmla="*/ 6 w 6"/>
                  <a:gd name="T11" fmla="*/ 1 h 2"/>
                  <a:gd name="T12" fmla="*/ 1 w 6"/>
                  <a:gd name="T13" fmla="*/ 2 h 2"/>
                  <a:gd name="T14" fmla="*/ 1 w 6"/>
                  <a:gd name="T15" fmla="*/ 2 h 2"/>
                  <a:gd name="T16" fmla="*/ 0 w 6"/>
                  <a:gd name="T17" fmla="*/ 1 h 2"/>
                  <a:gd name="T18" fmla="*/ 0 w 6"/>
                  <a:gd name="T19" fmla="*/ 1 h 2"/>
                  <a:gd name="T20" fmla="*/ 2 w 6"/>
                  <a:gd name="T21" fmla="*/ 0 h 2"/>
                  <a:gd name="T22" fmla="*/ 2 w 6"/>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
                    <a:moveTo>
                      <a:pt x="2" y="0"/>
                    </a:moveTo>
                    <a:lnTo>
                      <a:pt x="2" y="0"/>
                    </a:lnTo>
                    <a:lnTo>
                      <a:pt x="4" y="0"/>
                    </a:lnTo>
                    <a:lnTo>
                      <a:pt x="4" y="0"/>
                    </a:lnTo>
                    <a:lnTo>
                      <a:pt x="6" y="1"/>
                    </a:lnTo>
                    <a:lnTo>
                      <a:pt x="6" y="1"/>
                    </a:lnTo>
                    <a:lnTo>
                      <a:pt x="1" y="2"/>
                    </a:lnTo>
                    <a:lnTo>
                      <a:pt x="1" y="2"/>
                    </a:lnTo>
                    <a:lnTo>
                      <a:pt x="0" y="1"/>
                    </a:lnTo>
                    <a:lnTo>
                      <a:pt x="0"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0" name="Freeform 187"/>
              <p:cNvSpPr>
                <a:spLocks/>
              </p:cNvSpPr>
              <p:nvPr/>
            </p:nvSpPr>
            <p:spPr bwMode="auto">
              <a:xfrm>
                <a:off x="6753226" y="3616324"/>
                <a:ext cx="3175" cy="3175"/>
              </a:xfrm>
              <a:custGeom>
                <a:avLst/>
                <a:gdLst>
                  <a:gd name="T0" fmla="*/ 0 w 2"/>
                  <a:gd name="T1" fmla="*/ 0 h 2"/>
                  <a:gd name="T2" fmla="*/ 0 w 2"/>
                  <a:gd name="T3" fmla="*/ 0 h 2"/>
                  <a:gd name="T4" fmla="*/ 0 w 2"/>
                  <a:gd name="T5" fmla="*/ 1 h 2"/>
                  <a:gd name="T6" fmla="*/ 0 w 2"/>
                  <a:gd name="T7" fmla="*/ 2 h 2"/>
                  <a:gd name="T8" fmla="*/ 0 w 2"/>
                  <a:gd name="T9" fmla="*/ 2 h 2"/>
                  <a:gd name="T10" fmla="*/ 1 w 2"/>
                  <a:gd name="T11" fmla="*/ 2 h 2"/>
                  <a:gd name="T12" fmla="*/ 1 w 2"/>
                  <a:gd name="T13" fmla="*/ 2 h 2"/>
                  <a:gd name="T14" fmla="*/ 2 w 2"/>
                  <a:gd name="T15" fmla="*/ 1 h 2"/>
                  <a:gd name="T16" fmla="*/ 2 w 2"/>
                  <a:gd name="T17" fmla="*/ 1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0" y="1"/>
                    </a:lnTo>
                    <a:lnTo>
                      <a:pt x="0" y="2"/>
                    </a:lnTo>
                    <a:lnTo>
                      <a:pt x="0" y="2"/>
                    </a:lnTo>
                    <a:lnTo>
                      <a:pt x="1" y="2"/>
                    </a:lnTo>
                    <a:lnTo>
                      <a:pt x="1" y="2"/>
                    </a:lnTo>
                    <a:lnTo>
                      <a:pt x="2" y="1"/>
                    </a:lnTo>
                    <a:lnTo>
                      <a:pt x="2"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1" name="Freeform 188"/>
              <p:cNvSpPr>
                <a:spLocks/>
              </p:cNvSpPr>
              <p:nvPr/>
            </p:nvSpPr>
            <p:spPr bwMode="auto">
              <a:xfrm>
                <a:off x="6835776" y="3540124"/>
                <a:ext cx="12700" cy="9525"/>
              </a:xfrm>
              <a:custGeom>
                <a:avLst/>
                <a:gdLst>
                  <a:gd name="T0" fmla="*/ 8 w 8"/>
                  <a:gd name="T1" fmla="*/ 0 h 6"/>
                  <a:gd name="T2" fmla="*/ 8 w 8"/>
                  <a:gd name="T3" fmla="*/ 0 h 6"/>
                  <a:gd name="T4" fmla="*/ 7 w 8"/>
                  <a:gd name="T5" fmla="*/ 1 h 6"/>
                  <a:gd name="T6" fmla="*/ 7 w 8"/>
                  <a:gd name="T7" fmla="*/ 1 h 6"/>
                  <a:gd name="T8" fmla="*/ 6 w 8"/>
                  <a:gd name="T9" fmla="*/ 3 h 6"/>
                  <a:gd name="T10" fmla="*/ 5 w 8"/>
                  <a:gd name="T11" fmla="*/ 5 h 6"/>
                  <a:gd name="T12" fmla="*/ 5 w 8"/>
                  <a:gd name="T13" fmla="*/ 5 h 6"/>
                  <a:gd name="T14" fmla="*/ 3 w 8"/>
                  <a:gd name="T15" fmla="*/ 6 h 6"/>
                  <a:gd name="T16" fmla="*/ 1 w 8"/>
                  <a:gd name="T17" fmla="*/ 6 h 6"/>
                  <a:gd name="T18" fmla="*/ 0 w 8"/>
                  <a:gd name="T19" fmla="*/ 5 h 6"/>
                  <a:gd name="T20" fmla="*/ 0 w 8"/>
                  <a:gd name="T21" fmla="*/ 5 h 6"/>
                  <a:gd name="T22" fmla="*/ 3 w 8"/>
                  <a:gd name="T23" fmla="*/ 3 h 6"/>
                  <a:gd name="T24" fmla="*/ 3 w 8"/>
                  <a:gd name="T25" fmla="*/ 3 h 6"/>
                  <a:gd name="T26" fmla="*/ 5 w 8"/>
                  <a:gd name="T27" fmla="*/ 1 h 6"/>
                  <a:gd name="T28" fmla="*/ 7 w 8"/>
                  <a:gd name="T29" fmla="*/ 0 h 6"/>
                  <a:gd name="T30" fmla="*/ 7 w 8"/>
                  <a:gd name="T31" fmla="*/ 0 h 6"/>
                  <a:gd name="T32" fmla="*/ 8 w 8"/>
                  <a:gd name="T33" fmla="*/ 0 h 6"/>
                  <a:gd name="T34" fmla="*/ 8 w 8"/>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6">
                    <a:moveTo>
                      <a:pt x="8" y="0"/>
                    </a:moveTo>
                    <a:lnTo>
                      <a:pt x="8" y="0"/>
                    </a:lnTo>
                    <a:lnTo>
                      <a:pt x="7" y="1"/>
                    </a:lnTo>
                    <a:lnTo>
                      <a:pt x="7" y="1"/>
                    </a:lnTo>
                    <a:lnTo>
                      <a:pt x="6" y="3"/>
                    </a:lnTo>
                    <a:lnTo>
                      <a:pt x="5" y="5"/>
                    </a:lnTo>
                    <a:lnTo>
                      <a:pt x="5" y="5"/>
                    </a:lnTo>
                    <a:lnTo>
                      <a:pt x="3" y="6"/>
                    </a:lnTo>
                    <a:lnTo>
                      <a:pt x="1" y="6"/>
                    </a:lnTo>
                    <a:lnTo>
                      <a:pt x="0" y="5"/>
                    </a:lnTo>
                    <a:lnTo>
                      <a:pt x="0" y="5"/>
                    </a:lnTo>
                    <a:lnTo>
                      <a:pt x="3" y="3"/>
                    </a:lnTo>
                    <a:lnTo>
                      <a:pt x="3" y="3"/>
                    </a:lnTo>
                    <a:lnTo>
                      <a:pt x="5" y="1"/>
                    </a:lnTo>
                    <a:lnTo>
                      <a:pt x="7" y="0"/>
                    </a:lnTo>
                    <a:lnTo>
                      <a:pt x="7" y="0"/>
                    </a:lnTo>
                    <a:lnTo>
                      <a:pt x="8" y="0"/>
                    </a:lnTo>
                    <a:lnTo>
                      <a:pt x="8"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2" name="Freeform 189"/>
              <p:cNvSpPr>
                <a:spLocks/>
              </p:cNvSpPr>
              <p:nvPr/>
            </p:nvSpPr>
            <p:spPr bwMode="auto">
              <a:xfrm>
                <a:off x="6853238" y="3535361"/>
                <a:ext cx="6350" cy="6350"/>
              </a:xfrm>
              <a:custGeom>
                <a:avLst/>
                <a:gdLst>
                  <a:gd name="T0" fmla="*/ 2 w 4"/>
                  <a:gd name="T1" fmla="*/ 0 h 4"/>
                  <a:gd name="T2" fmla="*/ 2 w 4"/>
                  <a:gd name="T3" fmla="*/ 0 h 4"/>
                  <a:gd name="T4" fmla="*/ 4 w 4"/>
                  <a:gd name="T5" fmla="*/ 0 h 4"/>
                  <a:gd name="T6" fmla="*/ 4 w 4"/>
                  <a:gd name="T7" fmla="*/ 0 h 4"/>
                  <a:gd name="T8" fmla="*/ 4 w 4"/>
                  <a:gd name="T9" fmla="*/ 0 h 4"/>
                  <a:gd name="T10" fmla="*/ 3 w 4"/>
                  <a:gd name="T11" fmla="*/ 3 h 4"/>
                  <a:gd name="T12" fmla="*/ 2 w 4"/>
                  <a:gd name="T13" fmla="*/ 4 h 4"/>
                  <a:gd name="T14" fmla="*/ 2 w 4"/>
                  <a:gd name="T15" fmla="*/ 4 h 4"/>
                  <a:gd name="T16" fmla="*/ 2 w 4"/>
                  <a:gd name="T17" fmla="*/ 4 h 4"/>
                  <a:gd name="T18" fmla="*/ 0 w 4"/>
                  <a:gd name="T19" fmla="*/ 3 h 4"/>
                  <a:gd name="T20" fmla="*/ 0 w 4"/>
                  <a:gd name="T21" fmla="*/ 1 h 4"/>
                  <a:gd name="T22" fmla="*/ 0 w 4"/>
                  <a:gd name="T23" fmla="*/ 1 h 4"/>
                  <a:gd name="T24" fmla="*/ 1 w 4"/>
                  <a:gd name="T25" fmla="*/ 0 h 4"/>
                  <a:gd name="T26" fmla="*/ 2 w 4"/>
                  <a:gd name="T27" fmla="*/ 0 h 4"/>
                  <a:gd name="T28" fmla="*/ 2 w 4"/>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2" y="0"/>
                    </a:moveTo>
                    <a:lnTo>
                      <a:pt x="2" y="0"/>
                    </a:lnTo>
                    <a:lnTo>
                      <a:pt x="4" y="0"/>
                    </a:lnTo>
                    <a:lnTo>
                      <a:pt x="4" y="0"/>
                    </a:lnTo>
                    <a:lnTo>
                      <a:pt x="4" y="0"/>
                    </a:lnTo>
                    <a:lnTo>
                      <a:pt x="3" y="3"/>
                    </a:lnTo>
                    <a:lnTo>
                      <a:pt x="2" y="4"/>
                    </a:lnTo>
                    <a:lnTo>
                      <a:pt x="2" y="4"/>
                    </a:lnTo>
                    <a:lnTo>
                      <a:pt x="2" y="4"/>
                    </a:lnTo>
                    <a:lnTo>
                      <a:pt x="0" y="3"/>
                    </a:lnTo>
                    <a:lnTo>
                      <a:pt x="0" y="1"/>
                    </a:lnTo>
                    <a:lnTo>
                      <a:pt x="0" y="1"/>
                    </a:lnTo>
                    <a:lnTo>
                      <a:pt x="1" y="0"/>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3" name="Freeform 190"/>
              <p:cNvSpPr>
                <a:spLocks/>
              </p:cNvSpPr>
              <p:nvPr/>
            </p:nvSpPr>
            <p:spPr bwMode="auto">
              <a:xfrm>
                <a:off x="7019926" y="3659186"/>
                <a:ext cx="28575" cy="42863"/>
              </a:xfrm>
              <a:custGeom>
                <a:avLst/>
                <a:gdLst>
                  <a:gd name="T0" fmla="*/ 1 w 18"/>
                  <a:gd name="T1" fmla="*/ 0 h 27"/>
                  <a:gd name="T2" fmla="*/ 1 w 18"/>
                  <a:gd name="T3" fmla="*/ 0 h 27"/>
                  <a:gd name="T4" fmla="*/ 6 w 18"/>
                  <a:gd name="T5" fmla="*/ 1 h 27"/>
                  <a:gd name="T6" fmla="*/ 6 w 18"/>
                  <a:gd name="T7" fmla="*/ 1 h 27"/>
                  <a:gd name="T8" fmla="*/ 7 w 18"/>
                  <a:gd name="T9" fmla="*/ 3 h 27"/>
                  <a:gd name="T10" fmla="*/ 8 w 18"/>
                  <a:gd name="T11" fmla="*/ 3 h 27"/>
                  <a:gd name="T12" fmla="*/ 9 w 18"/>
                  <a:gd name="T13" fmla="*/ 3 h 27"/>
                  <a:gd name="T14" fmla="*/ 9 w 18"/>
                  <a:gd name="T15" fmla="*/ 3 h 27"/>
                  <a:gd name="T16" fmla="*/ 13 w 18"/>
                  <a:gd name="T17" fmla="*/ 1 h 27"/>
                  <a:gd name="T18" fmla="*/ 13 w 18"/>
                  <a:gd name="T19" fmla="*/ 1 h 27"/>
                  <a:gd name="T20" fmla="*/ 11 w 18"/>
                  <a:gd name="T21" fmla="*/ 5 h 27"/>
                  <a:gd name="T22" fmla="*/ 11 w 18"/>
                  <a:gd name="T23" fmla="*/ 5 h 27"/>
                  <a:gd name="T24" fmla="*/ 11 w 18"/>
                  <a:gd name="T25" fmla="*/ 8 h 27"/>
                  <a:gd name="T26" fmla="*/ 11 w 18"/>
                  <a:gd name="T27" fmla="*/ 12 h 27"/>
                  <a:gd name="T28" fmla="*/ 11 w 18"/>
                  <a:gd name="T29" fmla="*/ 12 h 27"/>
                  <a:gd name="T30" fmla="*/ 13 w 18"/>
                  <a:gd name="T31" fmla="*/ 13 h 27"/>
                  <a:gd name="T32" fmla="*/ 14 w 18"/>
                  <a:gd name="T33" fmla="*/ 14 h 27"/>
                  <a:gd name="T34" fmla="*/ 14 w 18"/>
                  <a:gd name="T35" fmla="*/ 14 h 27"/>
                  <a:gd name="T36" fmla="*/ 13 w 18"/>
                  <a:gd name="T37" fmla="*/ 16 h 27"/>
                  <a:gd name="T38" fmla="*/ 13 w 18"/>
                  <a:gd name="T39" fmla="*/ 16 h 27"/>
                  <a:gd name="T40" fmla="*/ 13 w 18"/>
                  <a:gd name="T41" fmla="*/ 17 h 27"/>
                  <a:gd name="T42" fmla="*/ 13 w 18"/>
                  <a:gd name="T43" fmla="*/ 17 h 27"/>
                  <a:gd name="T44" fmla="*/ 15 w 18"/>
                  <a:gd name="T45" fmla="*/ 21 h 27"/>
                  <a:gd name="T46" fmla="*/ 16 w 18"/>
                  <a:gd name="T47" fmla="*/ 23 h 27"/>
                  <a:gd name="T48" fmla="*/ 16 w 18"/>
                  <a:gd name="T49" fmla="*/ 23 h 27"/>
                  <a:gd name="T50" fmla="*/ 18 w 18"/>
                  <a:gd name="T51" fmla="*/ 24 h 27"/>
                  <a:gd name="T52" fmla="*/ 18 w 18"/>
                  <a:gd name="T53" fmla="*/ 24 h 27"/>
                  <a:gd name="T54" fmla="*/ 18 w 18"/>
                  <a:gd name="T55" fmla="*/ 26 h 27"/>
                  <a:gd name="T56" fmla="*/ 18 w 18"/>
                  <a:gd name="T57" fmla="*/ 27 h 27"/>
                  <a:gd name="T58" fmla="*/ 17 w 18"/>
                  <a:gd name="T59" fmla="*/ 27 h 27"/>
                  <a:gd name="T60" fmla="*/ 17 w 18"/>
                  <a:gd name="T61" fmla="*/ 27 h 27"/>
                  <a:gd name="T62" fmla="*/ 16 w 18"/>
                  <a:gd name="T63" fmla="*/ 26 h 27"/>
                  <a:gd name="T64" fmla="*/ 14 w 18"/>
                  <a:gd name="T65" fmla="*/ 23 h 27"/>
                  <a:gd name="T66" fmla="*/ 14 w 18"/>
                  <a:gd name="T67" fmla="*/ 23 h 27"/>
                  <a:gd name="T68" fmla="*/ 10 w 18"/>
                  <a:gd name="T69" fmla="*/ 20 h 27"/>
                  <a:gd name="T70" fmla="*/ 8 w 18"/>
                  <a:gd name="T71" fmla="*/ 19 h 27"/>
                  <a:gd name="T72" fmla="*/ 7 w 18"/>
                  <a:gd name="T73" fmla="*/ 16 h 27"/>
                  <a:gd name="T74" fmla="*/ 7 w 18"/>
                  <a:gd name="T75" fmla="*/ 16 h 27"/>
                  <a:gd name="T76" fmla="*/ 6 w 18"/>
                  <a:gd name="T77" fmla="*/ 11 h 27"/>
                  <a:gd name="T78" fmla="*/ 6 w 18"/>
                  <a:gd name="T79" fmla="*/ 11 h 27"/>
                  <a:gd name="T80" fmla="*/ 5 w 18"/>
                  <a:gd name="T81" fmla="*/ 11 h 27"/>
                  <a:gd name="T82" fmla="*/ 3 w 18"/>
                  <a:gd name="T83" fmla="*/ 11 h 27"/>
                  <a:gd name="T84" fmla="*/ 2 w 18"/>
                  <a:gd name="T85" fmla="*/ 9 h 27"/>
                  <a:gd name="T86" fmla="*/ 2 w 18"/>
                  <a:gd name="T87" fmla="*/ 9 h 27"/>
                  <a:gd name="T88" fmla="*/ 2 w 18"/>
                  <a:gd name="T89" fmla="*/ 6 h 27"/>
                  <a:gd name="T90" fmla="*/ 2 w 18"/>
                  <a:gd name="T91" fmla="*/ 6 h 27"/>
                  <a:gd name="T92" fmla="*/ 1 w 18"/>
                  <a:gd name="T93" fmla="*/ 5 h 27"/>
                  <a:gd name="T94" fmla="*/ 0 w 18"/>
                  <a:gd name="T95" fmla="*/ 4 h 27"/>
                  <a:gd name="T96" fmla="*/ 0 w 18"/>
                  <a:gd name="T97" fmla="*/ 4 h 27"/>
                  <a:gd name="T98" fmla="*/ 0 w 18"/>
                  <a:gd name="T99" fmla="*/ 1 h 27"/>
                  <a:gd name="T100" fmla="*/ 1 w 18"/>
                  <a:gd name="T101" fmla="*/ 0 h 27"/>
                  <a:gd name="T102" fmla="*/ 1 w 18"/>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 h="27">
                    <a:moveTo>
                      <a:pt x="1" y="0"/>
                    </a:moveTo>
                    <a:lnTo>
                      <a:pt x="1" y="0"/>
                    </a:lnTo>
                    <a:lnTo>
                      <a:pt x="6" y="1"/>
                    </a:lnTo>
                    <a:lnTo>
                      <a:pt x="6" y="1"/>
                    </a:lnTo>
                    <a:lnTo>
                      <a:pt x="7" y="3"/>
                    </a:lnTo>
                    <a:lnTo>
                      <a:pt x="8" y="3"/>
                    </a:lnTo>
                    <a:lnTo>
                      <a:pt x="9" y="3"/>
                    </a:lnTo>
                    <a:lnTo>
                      <a:pt x="9" y="3"/>
                    </a:lnTo>
                    <a:lnTo>
                      <a:pt x="13" y="1"/>
                    </a:lnTo>
                    <a:lnTo>
                      <a:pt x="13" y="1"/>
                    </a:lnTo>
                    <a:lnTo>
                      <a:pt x="11" y="5"/>
                    </a:lnTo>
                    <a:lnTo>
                      <a:pt x="11" y="5"/>
                    </a:lnTo>
                    <a:lnTo>
                      <a:pt x="11" y="8"/>
                    </a:lnTo>
                    <a:lnTo>
                      <a:pt x="11" y="12"/>
                    </a:lnTo>
                    <a:lnTo>
                      <a:pt x="11" y="12"/>
                    </a:lnTo>
                    <a:lnTo>
                      <a:pt x="13" y="13"/>
                    </a:lnTo>
                    <a:lnTo>
                      <a:pt x="14" y="14"/>
                    </a:lnTo>
                    <a:lnTo>
                      <a:pt x="14" y="14"/>
                    </a:lnTo>
                    <a:lnTo>
                      <a:pt x="13" y="16"/>
                    </a:lnTo>
                    <a:lnTo>
                      <a:pt x="13" y="16"/>
                    </a:lnTo>
                    <a:lnTo>
                      <a:pt x="13" y="17"/>
                    </a:lnTo>
                    <a:lnTo>
                      <a:pt x="13" y="17"/>
                    </a:lnTo>
                    <a:lnTo>
                      <a:pt x="15" y="21"/>
                    </a:lnTo>
                    <a:lnTo>
                      <a:pt x="16" y="23"/>
                    </a:lnTo>
                    <a:lnTo>
                      <a:pt x="16" y="23"/>
                    </a:lnTo>
                    <a:lnTo>
                      <a:pt x="18" y="24"/>
                    </a:lnTo>
                    <a:lnTo>
                      <a:pt x="18" y="24"/>
                    </a:lnTo>
                    <a:lnTo>
                      <a:pt x="18" y="26"/>
                    </a:lnTo>
                    <a:lnTo>
                      <a:pt x="18" y="27"/>
                    </a:lnTo>
                    <a:lnTo>
                      <a:pt x="17" y="27"/>
                    </a:lnTo>
                    <a:lnTo>
                      <a:pt x="17" y="27"/>
                    </a:lnTo>
                    <a:lnTo>
                      <a:pt x="16" y="26"/>
                    </a:lnTo>
                    <a:lnTo>
                      <a:pt x="14" y="23"/>
                    </a:lnTo>
                    <a:lnTo>
                      <a:pt x="14" y="23"/>
                    </a:lnTo>
                    <a:lnTo>
                      <a:pt x="10" y="20"/>
                    </a:lnTo>
                    <a:lnTo>
                      <a:pt x="8" y="19"/>
                    </a:lnTo>
                    <a:lnTo>
                      <a:pt x="7" y="16"/>
                    </a:lnTo>
                    <a:lnTo>
                      <a:pt x="7" y="16"/>
                    </a:lnTo>
                    <a:lnTo>
                      <a:pt x="6" y="11"/>
                    </a:lnTo>
                    <a:lnTo>
                      <a:pt x="6" y="11"/>
                    </a:lnTo>
                    <a:lnTo>
                      <a:pt x="5" y="11"/>
                    </a:lnTo>
                    <a:lnTo>
                      <a:pt x="3" y="11"/>
                    </a:lnTo>
                    <a:lnTo>
                      <a:pt x="2" y="9"/>
                    </a:lnTo>
                    <a:lnTo>
                      <a:pt x="2" y="9"/>
                    </a:lnTo>
                    <a:lnTo>
                      <a:pt x="2" y="6"/>
                    </a:lnTo>
                    <a:lnTo>
                      <a:pt x="2" y="6"/>
                    </a:lnTo>
                    <a:lnTo>
                      <a:pt x="1" y="5"/>
                    </a:lnTo>
                    <a:lnTo>
                      <a:pt x="0" y="4"/>
                    </a:lnTo>
                    <a:lnTo>
                      <a:pt x="0" y="4"/>
                    </a:lnTo>
                    <a:lnTo>
                      <a:pt x="0" y="1"/>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4" name="Freeform 191"/>
              <p:cNvSpPr>
                <a:spLocks/>
              </p:cNvSpPr>
              <p:nvPr/>
            </p:nvSpPr>
            <p:spPr bwMode="auto">
              <a:xfrm>
                <a:off x="7081838" y="3722686"/>
                <a:ext cx="60325" cy="44450"/>
              </a:xfrm>
              <a:custGeom>
                <a:avLst/>
                <a:gdLst>
                  <a:gd name="T0" fmla="*/ 0 w 38"/>
                  <a:gd name="T1" fmla="*/ 0 h 28"/>
                  <a:gd name="T2" fmla="*/ 6 w 38"/>
                  <a:gd name="T3" fmla="*/ 0 h 28"/>
                  <a:gd name="T4" fmla="*/ 8 w 38"/>
                  <a:gd name="T5" fmla="*/ 2 h 28"/>
                  <a:gd name="T6" fmla="*/ 13 w 38"/>
                  <a:gd name="T7" fmla="*/ 4 h 28"/>
                  <a:gd name="T8" fmla="*/ 21 w 38"/>
                  <a:gd name="T9" fmla="*/ 5 h 28"/>
                  <a:gd name="T10" fmla="*/ 23 w 38"/>
                  <a:gd name="T11" fmla="*/ 6 h 28"/>
                  <a:gd name="T12" fmla="*/ 23 w 38"/>
                  <a:gd name="T13" fmla="*/ 8 h 28"/>
                  <a:gd name="T14" fmla="*/ 23 w 38"/>
                  <a:gd name="T15" fmla="*/ 10 h 28"/>
                  <a:gd name="T16" fmla="*/ 25 w 38"/>
                  <a:gd name="T17" fmla="*/ 11 h 28"/>
                  <a:gd name="T18" fmla="*/ 26 w 38"/>
                  <a:gd name="T19" fmla="*/ 15 h 28"/>
                  <a:gd name="T20" fmla="*/ 27 w 38"/>
                  <a:gd name="T21" fmla="*/ 15 h 28"/>
                  <a:gd name="T22" fmla="*/ 33 w 38"/>
                  <a:gd name="T23" fmla="*/ 18 h 28"/>
                  <a:gd name="T24" fmla="*/ 34 w 38"/>
                  <a:gd name="T25" fmla="*/ 19 h 28"/>
                  <a:gd name="T26" fmla="*/ 38 w 38"/>
                  <a:gd name="T27" fmla="*/ 25 h 28"/>
                  <a:gd name="T28" fmla="*/ 38 w 38"/>
                  <a:gd name="T29" fmla="*/ 27 h 28"/>
                  <a:gd name="T30" fmla="*/ 36 w 38"/>
                  <a:gd name="T31" fmla="*/ 28 h 28"/>
                  <a:gd name="T32" fmla="*/ 31 w 38"/>
                  <a:gd name="T33" fmla="*/ 27 h 28"/>
                  <a:gd name="T34" fmla="*/ 26 w 38"/>
                  <a:gd name="T35" fmla="*/ 25 h 28"/>
                  <a:gd name="T36" fmla="*/ 25 w 38"/>
                  <a:gd name="T37" fmla="*/ 22 h 28"/>
                  <a:gd name="T38" fmla="*/ 23 w 38"/>
                  <a:gd name="T39" fmla="*/ 22 h 28"/>
                  <a:gd name="T40" fmla="*/ 21 w 38"/>
                  <a:gd name="T41" fmla="*/ 21 h 28"/>
                  <a:gd name="T42" fmla="*/ 21 w 38"/>
                  <a:gd name="T43" fmla="*/ 19 h 28"/>
                  <a:gd name="T44" fmla="*/ 19 w 38"/>
                  <a:gd name="T45" fmla="*/ 18 h 28"/>
                  <a:gd name="T46" fmla="*/ 16 w 38"/>
                  <a:gd name="T47" fmla="*/ 18 h 28"/>
                  <a:gd name="T48" fmla="*/ 14 w 38"/>
                  <a:gd name="T49" fmla="*/ 18 h 28"/>
                  <a:gd name="T50" fmla="*/ 14 w 38"/>
                  <a:gd name="T51" fmla="*/ 15 h 28"/>
                  <a:gd name="T52" fmla="*/ 13 w 38"/>
                  <a:gd name="T53" fmla="*/ 13 h 28"/>
                  <a:gd name="T54" fmla="*/ 8 w 38"/>
                  <a:gd name="T55" fmla="*/ 11 h 28"/>
                  <a:gd name="T56" fmla="*/ 7 w 38"/>
                  <a:gd name="T57" fmla="*/ 10 h 28"/>
                  <a:gd name="T58" fmla="*/ 5 w 38"/>
                  <a:gd name="T59" fmla="*/ 8 h 28"/>
                  <a:gd name="T60" fmla="*/ 2 w 38"/>
                  <a:gd name="T61" fmla="*/ 6 h 28"/>
                  <a:gd name="T62" fmla="*/ 3 w 38"/>
                  <a:gd name="T63" fmla="*/ 5 h 28"/>
                  <a:gd name="T64" fmla="*/ 0 w 38"/>
                  <a:gd name="T65" fmla="*/ 4 h 28"/>
                  <a:gd name="T66" fmla="*/ 0 w 38"/>
                  <a:gd name="T67" fmla="*/ 3 h 28"/>
                  <a:gd name="T68" fmla="*/ 0 w 38"/>
                  <a:gd name="T6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28">
                    <a:moveTo>
                      <a:pt x="0" y="0"/>
                    </a:moveTo>
                    <a:lnTo>
                      <a:pt x="0" y="0"/>
                    </a:lnTo>
                    <a:lnTo>
                      <a:pt x="3" y="0"/>
                    </a:lnTo>
                    <a:lnTo>
                      <a:pt x="6" y="0"/>
                    </a:lnTo>
                    <a:lnTo>
                      <a:pt x="8" y="2"/>
                    </a:lnTo>
                    <a:lnTo>
                      <a:pt x="8" y="2"/>
                    </a:lnTo>
                    <a:lnTo>
                      <a:pt x="10" y="4"/>
                    </a:lnTo>
                    <a:lnTo>
                      <a:pt x="13" y="4"/>
                    </a:lnTo>
                    <a:lnTo>
                      <a:pt x="13" y="4"/>
                    </a:lnTo>
                    <a:lnTo>
                      <a:pt x="21" y="5"/>
                    </a:lnTo>
                    <a:lnTo>
                      <a:pt x="21" y="5"/>
                    </a:lnTo>
                    <a:lnTo>
                      <a:pt x="23" y="6"/>
                    </a:lnTo>
                    <a:lnTo>
                      <a:pt x="23" y="6"/>
                    </a:lnTo>
                    <a:lnTo>
                      <a:pt x="23" y="8"/>
                    </a:lnTo>
                    <a:lnTo>
                      <a:pt x="23" y="8"/>
                    </a:lnTo>
                    <a:lnTo>
                      <a:pt x="23" y="10"/>
                    </a:lnTo>
                    <a:lnTo>
                      <a:pt x="25" y="11"/>
                    </a:lnTo>
                    <a:lnTo>
                      <a:pt x="25" y="11"/>
                    </a:lnTo>
                    <a:lnTo>
                      <a:pt x="26" y="14"/>
                    </a:lnTo>
                    <a:lnTo>
                      <a:pt x="26" y="15"/>
                    </a:lnTo>
                    <a:lnTo>
                      <a:pt x="27" y="15"/>
                    </a:lnTo>
                    <a:lnTo>
                      <a:pt x="27" y="15"/>
                    </a:lnTo>
                    <a:lnTo>
                      <a:pt x="31" y="16"/>
                    </a:lnTo>
                    <a:lnTo>
                      <a:pt x="33" y="18"/>
                    </a:lnTo>
                    <a:lnTo>
                      <a:pt x="34" y="19"/>
                    </a:lnTo>
                    <a:lnTo>
                      <a:pt x="34" y="19"/>
                    </a:lnTo>
                    <a:lnTo>
                      <a:pt x="37" y="21"/>
                    </a:lnTo>
                    <a:lnTo>
                      <a:pt x="38" y="25"/>
                    </a:lnTo>
                    <a:lnTo>
                      <a:pt x="38" y="25"/>
                    </a:lnTo>
                    <a:lnTo>
                      <a:pt x="38" y="27"/>
                    </a:lnTo>
                    <a:lnTo>
                      <a:pt x="38" y="28"/>
                    </a:lnTo>
                    <a:lnTo>
                      <a:pt x="36" y="28"/>
                    </a:lnTo>
                    <a:lnTo>
                      <a:pt x="36" y="28"/>
                    </a:lnTo>
                    <a:lnTo>
                      <a:pt x="31" y="27"/>
                    </a:lnTo>
                    <a:lnTo>
                      <a:pt x="26" y="25"/>
                    </a:lnTo>
                    <a:lnTo>
                      <a:pt x="26" y="25"/>
                    </a:lnTo>
                    <a:lnTo>
                      <a:pt x="26" y="23"/>
                    </a:lnTo>
                    <a:lnTo>
                      <a:pt x="25" y="22"/>
                    </a:lnTo>
                    <a:lnTo>
                      <a:pt x="25" y="22"/>
                    </a:lnTo>
                    <a:lnTo>
                      <a:pt x="23" y="22"/>
                    </a:lnTo>
                    <a:lnTo>
                      <a:pt x="22" y="22"/>
                    </a:lnTo>
                    <a:lnTo>
                      <a:pt x="21" y="21"/>
                    </a:lnTo>
                    <a:lnTo>
                      <a:pt x="21" y="21"/>
                    </a:lnTo>
                    <a:lnTo>
                      <a:pt x="21" y="19"/>
                    </a:lnTo>
                    <a:lnTo>
                      <a:pt x="19" y="18"/>
                    </a:lnTo>
                    <a:lnTo>
                      <a:pt x="19" y="18"/>
                    </a:lnTo>
                    <a:lnTo>
                      <a:pt x="19" y="18"/>
                    </a:lnTo>
                    <a:lnTo>
                      <a:pt x="16" y="18"/>
                    </a:lnTo>
                    <a:lnTo>
                      <a:pt x="15" y="18"/>
                    </a:lnTo>
                    <a:lnTo>
                      <a:pt x="14" y="18"/>
                    </a:lnTo>
                    <a:lnTo>
                      <a:pt x="14" y="18"/>
                    </a:lnTo>
                    <a:lnTo>
                      <a:pt x="14" y="15"/>
                    </a:lnTo>
                    <a:lnTo>
                      <a:pt x="13" y="13"/>
                    </a:lnTo>
                    <a:lnTo>
                      <a:pt x="13" y="13"/>
                    </a:lnTo>
                    <a:lnTo>
                      <a:pt x="10" y="12"/>
                    </a:lnTo>
                    <a:lnTo>
                      <a:pt x="8" y="11"/>
                    </a:lnTo>
                    <a:lnTo>
                      <a:pt x="8" y="11"/>
                    </a:lnTo>
                    <a:lnTo>
                      <a:pt x="7" y="10"/>
                    </a:lnTo>
                    <a:lnTo>
                      <a:pt x="5" y="8"/>
                    </a:lnTo>
                    <a:lnTo>
                      <a:pt x="5" y="8"/>
                    </a:lnTo>
                    <a:lnTo>
                      <a:pt x="3" y="7"/>
                    </a:lnTo>
                    <a:lnTo>
                      <a:pt x="2" y="6"/>
                    </a:lnTo>
                    <a:lnTo>
                      <a:pt x="3" y="5"/>
                    </a:lnTo>
                    <a:lnTo>
                      <a:pt x="3" y="5"/>
                    </a:lnTo>
                    <a:lnTo>
                      <a:pt x="2" y="5"/>
                    </a:lnTo>
                    <a:lnTo>
                      <a:pt x="0" y="4"/>
                    </a:lnTo>
                    <a:lnTo>
                      <a:pt x="0" y="4"/>
                    </a:lnTo>
                    <a:lnTo>
                      <a:pt x="0" y="3"/>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5" name="Freeform 192"/>
              <p:cNvSpPr>
                <a:spLocks/>
              </p:cNvSpPr>
              <p:nvPr/>
            </p:nvSpPr>
            <p:spPr bwMode="auto">
              <a:xfrm>
                <a:off x="7264401" y="4073524"/>
                <a:ext cx="6350" cy="6350"/>
              </a:xfrm>
              <a:custGeom>
                <a:avLst/>
                <a:gdLst>
                  <a:gd name="T0" fmla="*/ 0 w 4"/>
                  <a:gd name="T1" fmla="*/ 0 h 4"/>
                  <a:gd name="T2" fmla="*/ 0 w 4"/>
                  <a:gd name="T3" fmla="*/ 0 h 4"/>
                  <a:gd name="T4" fmla="*/ 2 w 4"/>
                  <a:gd name="T5" fmla="*/ 2 h 4"/>
                  <a:gd name="T6" fmla="*/ 2 w 4"/>
                  <a:gd name="T7" fmla="*/ 2 h 4"/>
                  <a:gd name="T8" fmla="*/ 4 w 4"/>
                  <a:gd name="T9" fmla="*/ 4 h 4"/>
                  <a:gd name="T10" fmla="*/ 4 w 4"/>
                  <a:gd name="T11" fmla="*/ 4 h 4"/>
                  <a:gd name="T12" fmla="*/ 4 w 4"/>
                  <a:gd name="T13" fmla="*/ 2 h 4"/>
                  <a:gd name="T14" fmla="*/ 4 w 4"/>
                  <a:gd name="T15" fmla="*/ 2 h 4"/>
                  <a:gd name="T16" fmla="*/ 2 w 4"/>
                  <a:gd name="T17" fmla="*/ 1 h 4"/>
                  <a:gd name="T18" fmla="*/ 2 w 4"/>
                  <a:gd name="T19" fmla="*/ 1 h 4"/>
                  <a:gd name="T20" fmla="*/ 2 w 4"/>
                  <a:gd name="T21" fmla="*/ 0 h 4"/>
                  <a:gd name="T22" fmla="*/ 2 w 4"/>
                  <a:gd name="T23" fmla="*/ 0 h 4"/>
                  <a:gd name="T24" fmla="*/ 0 w 4"/>
                  <a:gd name="T25" fmla="*/ 0 h 4"/>
                  <a:gd name="T26" fmla="*/ 0 w 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0" y="0"/>
                    </a:moveTo>
                    <a:lnTo>
                      <a:pt x="0" y="0"/>
                    </a:lnTo>
                    <a:lnTo>
                      <a:pt x="2" y="2"/>
                    </a:lnTo>
                    <a:lnTo>
                      <a:pt x="2" y="2"/>
                    </a:lnTo>
                    <a:lnTo>
                      <a:pt x="4" y="4"/>
                    </a:lnTo>
                    <a:lnTo>
                      <a:pt x="4" y="4"/>
                    </a:lnTo>
                    <a:lnTo>
                      <a:pt x="4" y="2"/>
                    </a:lnTo>
                    <a:lnTo>
                      <a:pt x="4" y="2"/>
                    </a:lnTo>
                    <a:lnTo>
                      <a:pt x="2" y="1"/>
                    </a:lnTo>
                    <a:lnTo>
                      <a:pt x="2" y="1"/>
                    </a:lnTo>
                    <a:lnTo>
                      <a:pt x="2" y="0"/>
                    </a:lnTo>
                    <a:lnTo>
                      <a:pt x="2"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6" name="Freeform 193"/>
              <p:cNvSpPr>
                <a:spLocks/>
              </p:cNvSpPr>
              <p:nvPr/>
            </p:nvSpPr>
            <p:spPr bwMode="auto">
              <a:xfrm>
                <a:off x="7702551" y="4135436"/>
                <a:ext cx="11113" cy="20638"/>
              </a:xfrm>
              <a:custGeom>
                <a:avLst/>
                <a:gdLst>
                  <a:gd name="T0" fmla="*/ 2 w 7"/>
                  <a:gd name="T1" fmla="*/ 0 h 13"/>
                  <a:gd name="T2" fmla="*/ 2 w 7"/>
                  <a:gd name="T3" fmla="*/ 0 h 13"/>
                  <a:gd name="T4" fmla="*/ 3 w 7"/>
                  <a:gd name="T5" fmla="*/ 2 h 13"/>
                  <a:gd name="T6" fmla="*/ 6 w 7"/>
                  <a:gd name="T7" fmla="*/ 4 h 13"/>
                  <a:gd name="T8" fmla="*/ 6 w 7"/>
                  <a:gd name="T9" fmla="*/ 4 h 13"/>
                  <a:gd name="T10" fmla="*/ 7 w 7"/>
                  <a:gd name="T11" fmla="*/ 9 h 13"/>
                  <a:gd name="T12" fmla="*/ 7 w 7"/>
                  <a:gd name="T13" fmla="*/ 11 h 13"/>
                  <a:gd name="T14" fmla="*/ 7 w 7"/>
                  <a:gd name="T15" fmla="*/ 11 h 13"/>
                  <a:gd name="T16" fmla="*/ 7 w 7"/>
                  <a:gd name="T17" fmla="*/ 13 h 13"/>
                  <a:gd name="T18" fmla="*/ 6 w 7"/>
                  <a:gd name="T19" fmla="*/ 13 h 13"/>
                  <a:gd name="T20" fmla="*/ 6 w 7"/>
                  <a:gd name="T21" fmla="*/ 13 h 13"/>
                  <a:gd name="T22" fmla="*/ 6 w 7"/>
                  <a:gd name="T23" fmla="*/ 12 h 13"/>
                  <a:gd name="T24" fmla="*/ 6 w 7"/>
                  <a:gd name="T25" fmla="*/ 10 h 13"/>
                  <a:gd name="T26" fmla="*/ 4 w 7"/>
                  <a:gd name="T27" fmla="*/ 9 h 13"/>
                  <a:gd name="T28" fmla="*/ 4 w 7"/>
                  <a:gd name="T29" fmla="*/ 9 h 13"/>
                  <a:gd name="T30" fmla="*/ 1 w 7"/>
                  <a:gd name="T31" fmla="*/ 8 h 13"/>
                  <a:gd name="T32" fmla="*/ 0 w 7"/>
                  <a:gd name="T33" fmla="*/ 6 h 13"/>
                  <a:gd name="T34" fmla="*/ 0 w 7"/>
                  <a:gd name="T35" fmla="*/ 6 h 13"/>
                  <a:gd name="T36" fmla="*/ 0 w 7"/>
                  <a:gd name="T37" fmla="*/ 5 h 13"/>
                  <a:gd name="T38" fmla="*/ 0 w 7"/>
                  <a:gd name="T39" fmla="*/ 4 h 13"/>
                  <a:gd name="T40" fmla="*/ 0 w 7"/>
                  <a:gd name="T41" fmla="*/ 4 h 13"/>
                  <a:gd name="T42" fmla="*/ 0 w 7"/>
                  <a:gd name="T43" fmla="*/ 4 h 13"/>
                  <a:gd name="T44" fmla="*/ 1 w 7"/>
                  <a:gd name="T45" fmla="*/ 4 h 13"/>
                  <a:gd name="T46" fmla="*/ 1 w 7"/>
                  <a:gd name="T47" fmla="*/ 4 h 13"/>
                  <a:gd name="T48" fmla="*/ 1 w 7"/>
                  <a:gd name="T49" fmla="*/ 1 h 13"/>
                  <a:gd name="T50" fmla="*/ 2 w 7"/>
                  <a:gd name="T51" fmla="*/ 0 h 13"/>
                  <a:gd name="T52" fmla="*/ 2 w 7"/>
                  <a:gd name="T5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13">
                    <a:moveTo>
                      <a:pt x="2" y="0"/>
                    </a:moveTo>
                    <a:lnTo>
                      <a:pt x="2" y="0"/>
                    </a:lnTo>
                    <a:lnTo>
                      <a:pt x="3" y="2"/>
                    </a:lnTo>
                    <a:lnTo>
                      <a:pt x="6" y="4"/>
                    </a:lnTo>
                    <a:lnTo>
                      <a:pt x="6" y="4"/>
                    </a:lnTo>
                    <a:lnTo>
                      <a:pt x="7" y="9"/>
                    </a:lnTo>
                    <a:lnTo>
                      <a:pt x="7" y="11"/>
                    </a:lnTo>
                    <a:lnTo>
                      <a:pt x="7" y="11"/>
                    </a:lnTo>
                    <a:lnTo>
                      <a:pt x="7" y="13"/>
                    </a:lnTo>
                    <a:lnTo>
                      <a:pt x="6" y="13"/>
                    </a:lnTo>
                    <a:lnTo>
                      <a:pt x="6" y="13"/>
                    </a:lnTo>
                    <a:lnTo>
                      <a:pt x="6" y="12"/>
                    </a:lnTo>
                    <a:lnTo>
                      <a:pt x="6" y="10"/>
                    </a:lnTo>
                    <a:lnTo>
                      <a:pt x="4" y="9"/>
                    </a:lnTo>
                    <a:lnTo>
                      <a:pt x="4" y="9"/>
                    </a:lnTo>
                    <a:lnTo>
                      <a:pt x="1" y="8"/>
                    </a:lnTo>
                    <a:lnTo>
                      <a:pt x="0" y="6"/>
                    </a:lnTo>
                    <a:lnTo>
                      <a:pt x="0" y="6"/>
                    </a:lnTo>
                    <a:lnTo>
                      <a:pt x="0" y="5"/>
                    </a:lnTo>
                    <a:lnTo>
                      <a:pt x="0" y="4"/>
                    </a:lnTo>
                    <a:lnTo>
                      <a:pt x="0" y="4"/>
                    </a:lnTo>
                    <a:lnTo>
                      <a:pt x="0" y="4"/>
                    </a:lnTo>
                    <a:lnTo>
                      <a:pt x="1" y="4"/>
                    </a:lnTo>
                    <a:lnTo>
                      <a:pt x="1" y="4"/>
                    </a:lnTo>
                    <a:lnTo>
                      <a:pt x="1"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7" name="Freeform 194"/>
              <p:cNvSpPr>
                <a:spLocks/>
              </p:cNvSpPr>
              <p:nvPr/>
            </p:nvSpPr>
            <p:spPr bwMode="auto">
              <a:xfrm>
                <a:off x="7621588" y="4165599"/>
                <a:ext cx="136525" cy="47625"/>
              </a:xfrm>
              <a:custGeom>
                <a:avLst/>
                <a:gdLst>
                  <a:gd name="T0" fmla="*/ 0 w 86"/>
                  <a:gd name="T1" fmla="*/ 10 h 30"/>
                  <a:gd name="T2" fmla="*/ 4 w 86"/>
                  <a:gd name="T3" fmla="*/ 8 h 30"/>
                  <a:gd name="T4" fmla="*/ 5 w 86"/>
                  <a:gd name="T5" fmla="*/ 6 h 30"/>
                  <a:gd name="T6" fmla="*/ 5 w 86"/>
                  <a:gd name="T7" fmla="*/ 5 h 30"/>
                  <a:gd name="T8" fmla="*/ 11 w 86"/>
                  <a:gd name="T9" fmla="*/ 2 h 30"/>
                  <a:gd name="T10" fmla="*/ 26 w 86"/>
                  <a:gd name="T11" fmla="*/ 0 h 30"/>
                  <a:gd name="T12" fmla="*/ 35 w 86"/>
                  <a:gd name="T13" fmla="*/ 0 h 30"/>
                  <a:gd name="T14" fmla="*/ 36 w 86"/>
                  <a:gd name="T15" fmla="*/ 2 h 30"/>
                  <a:gd name="T16" fmla="*/ 37 w 86"/>
                  <a:gd name="T17" fmla="*/ 1 h 30"/>
                  <a:gd name="T18" fmla="*/ 40 w 86"/>
                  <a:gd name="T19" fmla="*/ 2 h 30"/>
                  <a:gd name="T20" fmla="*/ 46 w 86"/>
                  <a:gd name="T21" fmla="*/ 7 h 30"/>
                  <a:gd name="T22" fmla="*/ 51 w 86"/>
                  <a:gd name="T23" fmla="*/ 6 h 30"/>
                  <a:gd name="T24" fmla="*/ 54 w 86"/>
                  <a:gd name="T25" fmla="*/ 8 h 30"/>
                  <a:gd name="T26" fmla="*/ 61 w 86"/>
                  <a:gd name="T27" fmla="*/ 14 h 30"/>
                  <a:gd name="T28" fmla="*/ 73 w 86"/>
                  <a:gd name="T29" fmla="*/ 18 h 30"/>
                  <a:gd name="T30" fmla="*/ 74 w 86"/>
                  <a:gd name="T31" fmla="*/ 20 h 30"/>
                  <a:gd name="T32" fmla="*/ 78 w 86"/>
                  <a:gd name="T33" fmla="*/ 22 h 30"/>
                  <a:gd name="T34" fmla="*/ 79 w 86"/>
                  <a:gd name="T35" fmla="*/ 23 h 30"/>
                  <a:gd name="T36" fmla="*/ 83 w 86"/>
                  <a:gd name="T37" fmla="*/ 25 h 30"/>
                  <a:gd name="T38" fmla="*/ 86 w 86"/>
                  <a:gd name="T39" fmla="*/ 26 h 30"/>
                  <a:gd name="T40" fmla="*/ 84 w 86"/>
                  <a:gd name="T41" fmla="*/ 29 h 30"/>
                  <a:gd name="T42" fmla="*/ 77 w 86"/>
                  <a:gd name="T43" fmla="*/ 29 h 30"/>
                  <a:gd name="T44" fmla="*/ 71 w 86"/>
                  <a:gd name="T45" fmla="*/ 29 h 30"/>
                  <a:gd name="T46" fmla="*/ 61 w 86"/>
                  <a:gd name="T47" fmla="*/ 30 h 30"/>
                  <a:gd name="T48" fmla="*/ 57 w 86"/>
                  <a:gd name="T49" fmla="*/ 30 h 30"/>
                  <a:gd name="T50" fmla="*/ 59 w 86"/>
                  <a:gd name="T51" fmla="*/ 28 h 30"/>
                  <a:gd name="T52" fmla="*/ 61 w 86"/>
                  <a:gd name="T53" fmla="*/ 25 h 30"/>
                  <a:gd name="T54" fmla="*/ 61 w 86"/>
                  <a:gd name="T55" fmla="*/ 23 h 30"/>
                  <a:gd name="T56" fmla="*/ 60 w 86"/>
                  <a:gd name="T57" fmla="*/ 22 h 30"/>
                  <a:gd name="T58" fmla="*/ 54 w 86"/>
                  <a:gd name="T59" fmla="*/ 22 h 30"/>
                  <a:gd name="T60" fmla="*/ 51 w 86"/>
                  <a:gd name="T61" fmla="*/ 20 h 30"/>
                  <a:gd name="T62" fmla="*/ 50 w 86"/>
                  <a:gd name="T63" fmla="*/ 17 h 30"/>
                  <a:gd name="T64" fmla="*/ 50 w 86"/>
                  <a:gd name="T65" fmla="*/ 14 h 30"/>
                  <a:gd name="T66" fmla="*/ 40 w 86"/>
                  <a:gd name="T67" fmla="*/ 13 h 30"/>
                  <a:gd name="T68" fmla="*/ 36 w 86"/>
                  <a:gd name="T69" fmla="*/ 9 h 30"/>
                  <a:gd name="T70" fmla="*/ 35 w 86"/>
                  <a:gd name="T71" fmla="*/ 8 h 30"/>
                  <a:gd name="T72" fmla="*/ 31 w 86"/>
                  <a:gd name="T73" fmla="*/ 8 h 30"/>
                  <a:gd name="T74" fmla="*/ 22 w 86"/>
                  <a:gd name="T75" fmla="*/ 7 h 30"/>
                  <a:gd name="T76" fmla="*/ 21 w 86"/>
                  <a:gd name="T77" fmla="*/ 7 h 30"/>
                  <a:gd name="T78" fmla="*/ 23 w 86"/>
                  <a:gd name="T79" fmla="*/ 6 h 30"/>
                  <a:gd name="T80" fmla="*/ 26 w 86"/>
                  <a:gd name="T81" fmla="*/ 5 h 30"/>
                  <a:gd name="T82" fmla="*/ 18 w 86"/>
                  <a:gd name="T83" fmla="*/ 4 h 30"/>
                  <a:gd name="T84" fmla="*/ 16 w 86"/>
                  <a:gd name="T85" fmla="*/ 6 h 30"/>
                  <a:gd name="T86" fmla="*/ 13 w 86"/>
                  <a:gd name="T87" fmla="*/ 7 h 30"/>
                  <a:gd name="T88" fmla="*/ 8 w 86"/>
                  <a:gd name="T89" fmla="*/ 8 h 30"/>
                  <a:gd name="T90" fmla="*/ 8 w 86"/>
                  <a:gd name="T91" fmla="*/ 9 h 30"/>
                  <a:gd name="T92" fmla="*/ 7 w 86"/>
                  <a:gd name="T93" fmla="*/ 10 h 30"/>
                  <a:gd name="T94" fmla="*/ 0 w 86"/>
                  <a:gd name="T95"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0">
                    <a:moveTo>
                      <a:pt x="0" y="10"/>
                    </a:moveTo>
                    <a:lnTo>
                      <a:pt x="0" y="10"/>
                    </a:lnTo>
                    <a:lnTo>
                      <a:pt x="3" y="9"/>
                    </a:lnTo>
                    <a:lnTo>
                      <a:pt x="4" y="8"/>
                    </a:lnTo>
                    <a:lnTo>
                      <a:pt x="4" y="8"/>
                    </a:lnTo>
                    <a:lnTo>
                      <a:pt x="5" y="6"/>
                    </a:lnTo>
                    <a:lnTo>
                      <a:pt x="5" y="5"/>
                    </a:lnTo>
                    <a:lnTo>
                      <a:pt x="5" y="5"/>
                    </a:lnTo>
                    <a:lnTo>
                      <a:pt x="11" y="2"/>
                    </a:lnTo>
                    <a:lnTo>
                      <a:pt x="11" y="2"/>
                    </a:lnTo>
                    <a:lnTo>
                      <a:pt x="18" y="1"/>
                    </a:lnTo>
                    <a:lnTo>
                      <a:pt x="26" y="0"/>
                    </a:lnTo>
                    <a:lnTo>
                      <a:pt x="26" y="0"/>
                    </a:lnTo>
                    <a:lnTo>
                      <a:pt x="35" y="0"/>
                    </a:lnTo>
                    <a:lnTo>
                      <a:pt x="35" y="0"/>
                    </a:lnTo>
                    <a:lnTo>
                      <a:pt x="36" y="2"/>
                    </a:lnTo>
                    <a:lnTo>
                      <a:pt x="36" y="2"/>
                    </a:lnTo>
                    <a:lnTo>
                      <a:pt x="37" y="1"/>
                    </a:lnTo>
                    <a:lnTo>
                      <a:pt x="40" y="2"/>
                    </a:lnTo>
                    <a:lnTo>
                      <a:pt x="40" y="2"/>
                    </a:lnTo>
                    <a:lnTo>
                      <a:pt x="44" y="5"/>
                    </a:lnTo>
                    <a:lnTo>
                      <a:pt x="46" y="7"/>
                    </a:lnTo>
                    <a:lnTo>
                      <a:pt x="46" y="7"/>
                    </a:lnTo>
                    <a:lnTo>
                      <a:pt x="51" y="6"/>
                    </a:lnTo>
                    <a:lnTo>
                      <a:pt x="51" y="6"/>
                    </a:lnTo>
                    <a:lnTo>
                      <a:pt x="54" y="8"/>
                    </a:lnTo>
                    <a:lnTo>
                      <a:pt x="61" y="14"/>
                    </a:lnTo>
                    <a:lnTo>
                      <a:pt x="61" y="14"/>
                    </a:lnTo>
                    <a:lnTo>
                      <a:pt x="69" y="17"/>
                    </a:lnTo>
                    <a:lnTo>
                      <a:pt x="73" y="18"/>
                    </a:lnTo>
                    <a:lnTo>
                      <a:pt x="73" y="18"/>
                    </a:lnTo>
                    <a:lnTo>
                      <a:pt x="74" y="20"/>
                    </a:lnTo>
                    <a:lnTo>
                      <a:pt x="74" y="20"/>
                    </a:lnTo>
                    <a:lnTo>
                      <a:pt x="78" y="22"/>
                    </a:lnTo>
                    <a:lnTo>
                      <a:pt x="78" y="22"/>
                    </a:lnTo>
                    <a:lnTo>
                      <a:pt x="79" y="23"/>
                    </a:lnTo>
                    <a:lnTo>
                      <a:pt x="83" y="25"/>
                    </a:lnTo>
                    <a:lnTo>
                      <a:pt x="83" y="25"/>
                    </a:lnTo>
                    <a:lnTo>
                      <a:pt x="86" y="26"/>
                    </a:lnTo>
                    <a:lnTo>
                      <a:pt x="86" y="26"/>
                    </a:lnTo>
                    <a:lnTo>
                      <a:pt x="85" y="28"/>
                    </a:lnTo>
                    <a:lnTo>
                      <a:pt x="84" y="29"/>
                    </a:lnTo>
                    <a:lnTo>
                      <a:pt x="84" y="29"/>
                    </a:lnTo>
                    <a:lnTo>
                      <a:pt x="77" y="29"/>
                    </a:lnTo>
                    <a:lnTo>
                      <a:pt x="77" y="29"/>
                    </a:lnTo>
                    <a:lnTo>
                      <a:pt x="71" y="29"/>
                    </a:lnTo>
                    <a:lnTo>
                      <a:pt x="71" y="29"/>
                    </a:lnTo>
                    <a:lnTo>
                      <a:pt x="61" y="30"/>
                    </a:lnTo>
                    <a:lnTo>
                      <a:pt x="61" y="30"/>
                    </a:lnTo>
                    <a:lnTo>
                      <a:pt x="57" y="30"/>
                    </a:lnTo>
                    <a:lnTo>
                      <a:pt x="57" y="30"/>
                    </a:lnTo>
                    <a:lnTo>
                      <a:pt x="59" y="28"/>
                    </a:lnTo>
                    <a:lnTo>
                      <a:pt x="61" y="26"/>
                    </a:lnTo>
                    <a:lnTo>
                      <a:pt x="61" y="25"/>
                    </a:lnTo>
                    <a:lnTo>
                      <a:pt x="61" y="25"/>
                    </a:lnTo>
                    <a:lnTo>
                      <a:pt x="61" y="23"/>
                    </a:lnTo>
                    <a:lnTo>
                      <a:pt x="60" y="22"/>
                    </a:lnTo>
                    <a:lnTo>
                      <a:pt x="60" y="22"/>
                    </a:lnTo>
                    <a:lnTo>
                      <a:pt x="59" y="23"/>
                    </a:lnTo>
                    <a:lnTo>
                      <a:pt x="54" y="22"/>
                    </a:lnTo>
                    <a:lnTo>
                      <a:pt x="54" y="22"/>
                    </a:lnTo>
                    <a:lnTo>
                      <a:pt x="51" y="20"/>
                    </a:lnTo>
                    <a:lnTo>
                      <a:pt x="50" y="17"/>
                    </a:lnTo>
                    <a:lnTo>
                      <a:pt x="50" y="17"/>
                    </a:lnTo>
                    <a:lnTo>
                      <a:pt x="50" y="14"/>
                    </a:lnTo>
                    <a:lnTo>
                      <a:pt x="50" y="14"/>
                    </a:lnTo>
                    <a:lnTo>
                      <a:pt x="46" y="14"/>
                    </a:lnTo>
                    <a:lnTo>
                      <a:pt x="40" y="13"/>
                    </a:lnTo>
                    <a:lnTo>
                      <a:pt x="40" y="13"/>
                    </a:lnTo>
                    <a:lnTo>
                      <a:pt x="36" y="9"/>
                    </a:lnTo>
                    <a:lnTo>
                      <a:pt x="35" y="8"/>
                    </a:lnTo>
                    <a:lnTo>
                      <a:pt x="35" y="8"/>
                    </a:lnTo>
                    <a:lnTo>
                      <a:pt x="31" y="8"/>
                    </a:lnTo>
                    <a:lnTo>
                      <a:pt x="31" y="8"/>
                    </a:lnTo>
                    <a:lnTo>
                      <a:pt x="27" y="8"/>
                    </a:lnTo>
                    <a:lnTo>
                      <a:pt x="22" y="7"/>
                    </a:lnTo>
                    <a:lnTo>
                      <a:pt x="22" y="7"/>
                    </a:lnTo>
                    <a:lnTo>
                      <a:pt x="21" y="7"/>
                    </a:lnTo>
                    <a:lnTo>
                      <a:pt x="22" y="6"/>
                    </a:lnTo>
                    <a:lnTo>
                      <a:pt x="23" y="6"/>
                    </a:lnTo>
                    <a:lnTo>
                      <a:pt x="23" y="6"/>
                    </a:lnTo>
                    <a:lnTo>
                      <a:pt x="26" y="5"/>
                    </a:lnTo>
                    <a:lnTo>
                      <a:pt x="26" y="5"/>
                    </a:lnTo>
                    <a:lnTo>
                      <a:pt x="18" y="4"/>
                    </a:lnTo>
                    <a:lnTo>
                      <a:pt x="18" y="4"/>
                    </a:lnTo>
                    <a:lnTo>
                      <a:pt x="16" y="6"/>
                    </a:lnTo>
                    <a:lnTo>
                      <a:pt x="13" y="7"/>
                    </a:lnTo>
                    <a:lnTo>
                      <a:pt x="13" y="7"/>
                    </a:lnTo>
                    <a:lnTo>
                      <a:pt x="8" y="8"/>
                    </a:lnTo>
                    <a:lnTo>
                      <a:pt x="8" y="8"/>
                    </a:lnTo>
                    <a:lnTo>
                      <a:pt x="8" y="9"/>
                    </a:lnTo>
                    <a:lnTo>
                      <a:pt x="8" y="9"/>
                    </a:lnTo>
                    <a:lnTo>
                      <a:pt x="7" y="10"/>
                    </a:lnTo>
                    <a:lnTo>
                      <a:pt x="7" y="10"/>
                    </a:lnTo>
                    <a:lnTo>
                      <a:pt x="3" y="12"/>
                    </a:lnTo>
                    <a:lnTo>
                      <a:pt x="0" y="10"/>
                    </a:lnTo>
                    <a:lnTo>
                      <a:pt x="0" y="1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8" name="Freeform 195"/>
              <p:cNvSpPr>
                <a:spLocks/>
              </p:cNvSpPr>
              <p:nvPr/>
            </p:nvSpPr>
            <p:spPr bwMode="auto">
              <a:xfrm>
                <a:off x="7642226" y="4184649"/>
                <a:ext cx="9525" cy="6350"/>
              </a:xfrm>
              <a:custGeom>
                <a:avLst/>
                <a:gdLst>
                  <a:gd name="T0" fmla="*/ 1 w 6"/>
                  <a:gd name="T1" fmla="*/ 0 h 4"/>
                  <a:gd name="T2" fmla="*/ 1 w 6"/>
                  <a:gd name="T3" fmla="*/ 0 h 4"/>
                  <a:gd name="T4" fmla="*/ 0 w 6"/>
                  <a:gd name="T5" fmla="*/ 1 h 4"/>
                  <a:gd name="T6" fmla="*/ 0 w 6"/>
                  <a:gd name="T7" fmla="*/ 2 h 4"/>
                  <a:gd name="T8" fmla="*/ 1 w 6"/>
                  <a:gd name="T9" fmla="*/ 3 h 4"/>
                  <a:gd name="T10" fmla="*/ 1 w 6"/>
                  <a:gd name="T11" fmla="*/ 3 h 4"/>
                  <a:gd name="T12" fmla="*/ 3 w 6"/>
                  <a:gd name="T13" fmla="*/ 4 h 4"/>
                  <a:gd name="T14" fmla="*/ 5 w 6"/>
                  <a:gd name="T15" fmla="*/ 4 h 4"/>
                  <a:gd name="T16" fmla="*/ 5 w 6"/>
                  <a:gd name="T17" fmla="*/ 4 h 4"/>
                  <a:gd name="T18" fmla="*/ 6 w 6"/>
                  <a:gd name="T19" fmla="*/ 2 h 4"/>
                  <a:gd name="T20" fmla="*/ 6 w 6"/>
                  <a:gd name="T21" fmla="*/ 2 h 4"/>
                  <a:gd name="T22" fmla="*/ 6 w 6"/>
                  <a:gd name="T23" fmla="*/ 0 h 4"/>
                  <a:gd name="T24" fmla="*/ 6 w 6"/>
                  <a:gd name="T25" fmla="*/ 0 h 4"/>
                  <a:gd name="T26" fmla="*/ 1 w 6"/>
                  <a:gd name="T27" fmla="*/ 0 h 4"/>
                  <a:gd name="T28" fmla="*/ 1 w 6"/>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4">
                    <a:moveTo>
                      <a:pt x="1" y="0"/>
                    </a:moveTo>
                    <a:lnTo>
                      <a:pt x="1" y="0"/>
                    </a:lnTo>
                    <a:lnTo>
                      <a:pt x="0" y="1"/>
                    </a:lnTo>
                    <a:lnTo>
                      <a:pt x="0" y="2"/>
                    </a:lnTo>
                    <a:lnTo>
                      <a:pt x="1" y="3"/>
                    </a:lnTo>
                    <a:lnTo>
                      <a:pt x="1" y="3"/>
                    </a:lnTo>
                    <a:lnTo>
                      <a:pt x="3" y="4"/>
                    </a:lnTo>
                    <a:lnTo>
                      <a:pt x="5" y="4"/>
                    </a:lnTo>
                    <a:lnTo>
                      <a:pt x="5" y="4"/>
                    </a:lnTo>
                    <a:lnTo>
                      <a:pt x="6" y="2"/>
                    </a:lnTo>
                    <a:lnTo>
                      <a:pt x="6" y="2"/>
                    </a:lnTo>
                    <a:lnTo>
                      <a:pt x="6" y="0"/>
                    </a:lnTo>
                    <a:lnTo>
                      <a:pt x="6" y="0"/>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9" name="Freeform 196"/>
              <p:cNvSpPr>
                <a:spLocks/>
              </p:cNvSpPr>
              <p:nvPr/>
            </p:nvSpPr>
            <p:spPr bwMode="auto">
              <a:xfrm>
                <a:off x="7704138" y="4233861"/>
                <a:ext cx="28575" cy="9525"/>
              </a:xfrm>
              <a:custGeom>
                <a:avLst/>
                <a:gdLst>
                  <a:gd name="T0" fmla="*/ 0 w 18"/>
                  <a:gd name="T1" fmla="*/ 1 h 6"/>
                  <a:gd name="T2" fmla="*/ 0 w 18"/>
                  <a:gd name="T3" fmla="*/ 1 h 6"/>
                  <a:gd name="T4" fmla="*/ 0 w 18"/>
                  <a:gd name="T5" fmla="*/ 0 h 6"/>
                  <a:gd name="T6" fmla="*/ 0 w 18"/>
                  <a:gd name="T7" fmla="*/ 0 h 6"/>
                  <a:gd name="T8" fmla="*/ 2 w 18"/>
                  <a:gd name="T9" fmla="*/ 0 h 6"/>
                  <a:gd name="T10" fmla="*/ 6 w 18"/>
                  <a:gd name="T11" fmla="*/ 0 h 6"/>
                  <a:gd name="T12" fmla="*/ 6 w 18"/>
                  <a:gd name="T13" fmla="*/ 0 h 6"/>
                  <a:gd name="T14" fmla="*/ 10 w 18"/>
                  <a:gd name="T15" fmla="*/ 1 h 6"/>
                  <a:gd name="T16" fmla="*/ 16 w 18"/>
                  <a:gd name="T17" fmla="*/ 2 h 6"/>
                  <a:gd name="T18" fmla="*/ 16 w 18"/>
                  <a:gd name="T19" fmla="*/ 2 h 6"/>
                  <a:gd name="T20" fmla="*/ 18 w 18"/>
                  <a:gd name="T21" fmla="*/ 3 h 6"/>
                  <a:gd name="T22" fmla="*/ 18 w 18"/>
                  <a:gd name="T23" fmla="*/ 3 h 6"/>
                  <a:gd name="T24" fmla="*/ 15 w 18"/>
                  <a:gd name="T25" fmla="*/ 5 h 6"/>
                  <a:gd name="T26" fmla="*/ 15 w 18"/>
                  <a:gd name="T27" fmla="*/ 5 h 6"/>
                  <a:gd name="T28" fmla="*/ 13 w 18"/>
                  <a:gd name="T29" fmla="*/ 6 h 6"/>
                  <a:gd name="T30" fmla="*/ 9 w 18"/>
                  <a:gd name="T31" fmla="*/ 6 h 6"/>
                  <a:gd name="T32" fmla="*/ 9 w 18"/>
                  <a:gd name="T33" fmla="*/ 6 h 6"/>
                  <a:gd name="T34" fmla="*/ 5 w 18"/>
                  <a:gd name="T35" fmla="*/ 5 h 6"/>
                  <a:gd name="T36" fmla="*/ 5 w 18"/>
                  <a:gd name="T37" fmla="*/ 5 h 6"/>
                  <a:gd name="T38" fmla="*/ 2 w 18"/>
                  <a:gd name="T39" fmla="*/ 3 h 6"/>
                  <a:gd name="T40" fmla="*/ 0 w 18"/>
                  <a:gd name="T41" fmla="*/ 1 h 6"/>
                  <a:gd name="T42" fmla="*/ 0 w 18"/>
                  <a:gd name="T4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6">
                    <a:moveTo>
                      <a:pt x="0" y="1"/>
                    </a:moveTo>
                    <a:lnTo>
                      <a:pt x="0" y="1"/>
                    </a:lnTo>
                    <a:lnTo>
                      <a:pt x="0" y="0"/>
                    </a:lnTo>
                    <a:lnTo>
                      <a:pt x="0" y="0"/>
                    </a:lnTo>
                    <a:lnTo>
                      <a:pt x="2" y="0"/>
                    </a:lnTo>
                    <a:lnTo>
                      <a:pt x="6" y="0"/>
                    </a:lnTo>
                    <a:lnTo>
                      <a:pt x="6" y="0"/>
                    </a:lnTo>
                    <a:lnTo>
                      <a:pt x="10" y="1"/>
                    </a:lnTo>
                    <a:lnTo>
                      <a:pt x="16" y="2"/>
                    </a:lnTo>
                    <a:lnTo>
                      <a:pt x="16" y="2"/>
                    </a:lnTo>
                    <a:lnTo>
                      <a:pt x="18" y="3"/>
                    </a:lnTo>
                    <a:lnTo>
                      <a:pt x="18" y="3"/>
                    </a:lnTo>
                    <a:lnTo>
                      <a:pt x="15" y="5"/>
                    </a:lnTo>
                    <a:lnTo>
                      <a:pt x="15" y="5"/>
                    </a:lnTo>
                    <a:lnTo>
                      <a:pt x="13" y="6"/>
                    </a:lnTo>
                    <a:lnTo>
                      <a:pt x="9" y="6"/>
                    </a:lnTo>
                    <a:lnTo>
                      <a:pt x="9" y="6"/>
                    </a:lnTo>
                    <a:lnTo>
                      <a:pt x="5" y="5"/>
                    </a:lnTo>
                    <a:lnTo>
                      <a:pt x="5" y="5"/>
                    </a:lnTo>
                    <a:lnTo>
                      <a:pt x="2" y="3"/>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0" name="Freeform 197"/>
              <p:cNvSpPr>
                <a:spLocks/>
              </p:cNvSpPr>
              <p:nvPr/>
            </p:nvSpPr>
            <p:spPr bwMode="auto">
              <a:xfrm>
                <a:off x="7753351" y="4210049"/>
                <a:ext cx="73025" cy="33338"/>
              </a:xfrm>
              <a:custGeom>
                <a:avLst/>
                <a:gdLst>
                  <a:gd name="T0" fmla="*/ 7 w 46"/>
                  <a:gd name="T1" fmla="*/ 2 h 21"/>
                  <a:gd name="T2" fmla="*/ 10 w 46"/>
                  <a:gd name="T3" fmla="*/ 0 h 21"/>
                  <a:gd name="T4" fmla="*/ 12 w 46"/>
                  <a:gd name="T5" fmla="*/ 0 h 21"/>
                  <a:gd name="T6" fmla="*/ 18 w 46"/>
                  <a:gd name="T7" fmla="*/ 2 h 21"/>
                  <a:gd name="T8" fmla="*/ 22 w 46"/>
                  <a:gd name="T9" fmla="*/ 2 h 21"/>
                  <a:gd name="T10" fmla="*/ 26 w 46"/>
                  <a:gd name="T11" fmla="*/ 2 h 21"/>
                  <a:gd name="T12" fmla="*/ 35 w 46"/>
                  <a:gd name="T13" fmla="*/ 4 h 21"/>
                  <a:gd name="T14" fmla="*/ 37 w 46"/>
                  <a:gd name="T15" fmla="*/ 6 h 21"/>
                  <a:gd name="T16" fmla="*/ 40 w 46"/>
                  <a:gd name="T17" fmla="*/ 8 h 21"/>
                  <a:gd name="T18" fmla="*/ 40 w 46"/>
                  <a:gd name="T19" fmla="*/ 9 h 21"/>
                  <a:gd name="T20" fmla="*/ 41 w 46"/>
                  <a:gd name="T21" fmla="*/ 10 h 21"/>
                  <a:gd name="T22" fmla="*/ 46 w 46"/>
                  <a:gd name="T23" fmla="*/ 11 h 21"/>
                  <a:gd name="T24" fmla="*/ 46 w 46"/>
                  <a:gd name="T25" fmla="*/ 11 h 21"/>
                  <a:gd name="T26" fmla="*/ 45 w 46"/>
                  <a:gd name="T27" fmla="*/ 16 h 21"/>
                  <a:gd name="T28" fmla="*/ 39 w 46"/>
                  <a:gd name="T29" fmla="*/ 15 h 21"/>
                  <a:gd name="T30" fmla="*/ 34 w 46"/>
                  <a:gd name="T31" fmla="*/ 16 h 21"/>
                  <a:gd name="T32" fmla="*/ 31 w 46"/>
                  <a:gd name="T33" fmla="*/ 17 h 21"/>
                  <a:gd name="T34" fmla="*/ 26 w 46"/>
                  <a:gd name="T35" fmla="*/ 17 h 21"/>
                  <a:gd name="T36" fmla="*/ 25 w 46"/>
                  <a:gd name="T37" fmla="*/ 19 h 21"/>
                  <a:gd name="T38" fmla="*/ 24 w 46"/>
                  <a:gd name="T39" fmla="*/ 21 h 21"/>
                  <a:gd name="T40" fmla="*/ 22 w 46"/>
                  <a:gd name="T41" fmla="*/ 21 h 21"/>
                  <a:gd name="T42" fmla="*/ 21 w 46"/>
                  <a:gd name="T43" fmla="*/ 18 h 21"/>
                  <a:gd name="T44" fmla="*/ 16 w 46"/>
                  <a:gd name="T45" fmla="*/ 18 h 21"/>
                  <a:gd name="T46" fmla="*/ 11 w 46"/>
                  <a:gd name="T47" fmla="*/ 18 h 21"/>
                  <a:gd name="T48" fmla="*/ 9 w 46"/>
                  <a:gd name="T49" fmla="*/ 17 h 21"/>
                  <a:gd name="T50" fmla="*/ 6 w 46"/>
                  <a:gd name="T51" fmla="*/ 17 h 21"/>
                  <a:gd name="T52" fmla="*/ 6 w 46"/>
                  <a:gd name="T53" fmla="*/ 18 h 21"/>
                  <a:gd name="T54" fmla="*/ 4 w 46"/>
                  <a:gd name="T55" fmla="*/ 18 h 21"/>
                  <a:gd name="T56" fmla="*/ 2 w 46"/>
                  <a:gd name="T57" fmla="*/ 17 h 21"/>
                  <a:gd name="T58" fmla="*/ 1 w 46"/>
                  <a:gd name="T59" fmla="*/ 17 h 21"/>
                  <a:gd name="T60" fmla="*/ 0 w 46"/>
                  <a:gd name="T61" fmla="*/ 16 h 21"/>
                  <a:gd name="T62" fmla="*/ 1 w 46"/>
                  <a:gd name="T63" fmla="*/ 12 h 21"/>
                  <a:gd name="T64" fmla="*/ 6 w 46"/>
                  <a:gd name="T65" fmla="*/ 13 h 21"/>
                  <a:gd name="T66" fmla="*/ 11 w 46"/>
                  <a:gd name="T67" fmla="*/ 15 h 21"/>
                  <a:gd name="T68" fmla="*/ 14 w 46"/>
                  <a:gd name="T69" fmla="*/ 15 h 21"/>
                  <a:gd name="T70" fmla="*/ 15 w 46"/>
                  <a:gd name="T71" fmla="*/ 12 h 21"/>
                  <a:gd name="T72" fmla="*/ 11 w 46"/>
                  <a:gd name="T73" fmla="*/ 11 h 21"/>
                  <a:gd name="T74" fmla="*/ 8 w 46"/>
                  <a:gd name="T75" fmla="*/ 10 h 21"/>
                  <a:gd name="T76" fmla="*/ 11 w 46"/>
                  <a:gd name="T77" fmla="*/ 9 h 21"/>
                  <a:gd name="T78" fmla="*/ 14 w 46"/>
                  <a:gd name="T79" fmla="*/ 6 h 21"/>
                  <a:gd name="T80" fmla="*/ 11 w 46"/>
                  <a:gd name="T81" fmla="*/ 5 h 21"/>
                  <a:gd name="T82" fmla="*/ 8 w 46"/>
                  <a:gd name="T83" fmla="*/ 4 h 21"/>
                  <a:gd name="T84" fmla="*/ 7 w 46"/>
                  <a:gd name="T85"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 h="21">
                    <a:moveTo>
                      <a:pt x="7" y="2"/>
                    </a:moveTo>
                    <a:lnTo>
                      <a:pt x="7" y="2"/>
                    </a:lnTo>
                    <a:lnTo>
                      <a:pt x="9" y="1"/>
                    </a:lnTo>
                    <a:lnTo>
                      <a:pt x="10" y="0"/>
                    </a:lnTo>
                    <a:lnTo>
                      <a:pt x="12" y="0"/>
                    </a:lnTo>
                    <a:lnTo>
                      <a:pt x="12" y="0"/>
                    </a:lnTo>
                    <a:lnTo>
                      <a:pt x="15" y="2"/>
                    </a:lnTo>
                    <a:lnTo>
                      <a:pt x="18" y="2"/>
                    </a:lnTo>
                    <a:lnTo>
                      <a:pt x="18" y="2"/>
                    </a:lnTo>
                    <a:lnTo>
                      <a:pt x="22" y="2"/>
                    </a:lnTo>
                    <a:lnTo>
                      <a:pt x="26" y="2"/>
                    </a:lnTo>
                    <a:lnTo>
                      <a:pt x="26" y="2"/>
                    </a:lnTo>
                    <a:lnTo>
                      <a:pt x="35" y="4"/>
                    </a:lnTo>
                    <a:lnTo>
                      <a:pt x="35" y="4"/>
                    </a:lnTo>
                    <a:lnTo>
                      <a:pt x="37" y="6"/>
                    </a:lnTo>
                    <a:lnTo>
                      <a:pt x="37" y="6"/>
                    </a:lnTo>
                    <a:lnTo>
                      <a:pt x="38" y="6"/>
                    </a:lnTo>
                    <a:lnTo>
                      <a:pt x="40" y="8"/>
                    </a:lnTo>
                    <a:lnTo>
                      <a:pt x="40" y="8"/>
                    </a:lnTo>
                    <a:lnTo>
                      <a:pt x="40" y="9"/>
                    </a:lnTo>
                    <a:lnTo>
                      <a:pt x="41" y="10"/>
                    </a:lnTo>
                    <a:lnTo>
                      <a:pt x="41" y="10"/>
                    </a:lnTo>
                    <a:lnTo>
                      <a:pt x="45" y="10"/>
                    </a:lnTo>
                    <a:lnTo>
                      <a:pt x="46" y="11"/>
                    </a:lnTo>
                    <a:lnTo>
                      <a:pt x="46" y="11"/>
                    </a:lnTo>
                    <a:lnTo>
                      <a:pt x="46" y="11"/>
                    </a:lnTo>
                    <a:lnTo>
                      <a:pt x="45" y="16"/>
                    </a:lnTo>
                    <a:lnTo>
                      <a:pt x="45" y="16"/>
                    </a:lnTo>
                    <a:lnTo>
                      <a:pt x="39" y="15"/>
                    </a:lnTo>
                    <a:lnTo>
                      <a:pt x="39" y="15"/>
                    </a:lnTo>
                    <a:lnTo>
                      <a:pt x="34" y="16"/>
                    </a:lnTo>
                    <a:lnTo>
                      <a:pt x="34" y="16"/>
                    </a:lnTo>
                    <a:lnTo>
                      <a:pt x="32" y="16"/>
                    </a:lnTo>
                    <a:lnTo>
                      <a:pt x="31" y="17"/>
                    </a:lnTo>
                    <a:lnTo>
                      <a:pt x="31" y="17"/>
                    </a:lnTo>
                    <a:lnTo>
                      <a:pt x="26" y="17"/>
                    </a:lnTo>
                    <a:lnTo>
                      <a:pt x="26" y="17"/>
                    </a:lnTo>
                    <a:lnTo>
                      <a:pt x="25" y="19"/>
                    </a:lnTo>
                    <a:lnTo>
                      <a:pt x="25" y="19"/>
                    </a:lnTo>
                    <a:lnTo>
                      <a:pt x="24" y="21"/>
                    </a:lnTo>
                    <a:lnTo>
                      <a:pt x="22" y="21"/>
                    </a:lnTo>
                    <a:lnTo>
                      <a:pt x="22" y="21"/>
                    </a:lnTo>
                    <a:lnTo>
                      <a:pt x="21" y="18"/>
                    </a:lnTo>
                    <a:lnTo>
                      <a:pt x="21" y="18"/>
                    </a:lnTo>
                    <a:lnTo>
                      <a:pt x="19" y="18"/>
                    </a:lnTo>
                    <a:lnTo>
                      <a:pt x="16" y="18"/>
                    </a:lnTo>
                    <a:lnTo>
                      <a:pt x="16" y="18"/>
                    </a:lnTo>
                    <a:lnTo>
                      <a:pt x="11" y="18"/>
                    </a:lnTo>
                    <a:lnTo>
                      <a:pt x="9" y="17"/>
                    </a:lnTo>
                    <a:lnTo>
                      <a:pt x="9" y="17"/>
                    </a:lnTo>
                    <a:lnTo>
                      <a:pt x="6" y="17"/>
                    </a:lnTo>
                    <a:lnTo>
                      <a:pt x="6" y="17"/>
                    </a:lnTo>
                    <a:lnTo>
                      <a:pt x="6" y="17"/>
                    </a:lnTo>
                    <a:lnTo>
                      <a:pt x="6" y="18"/>
                    </a:lnTo>
                    <a:lnTo>
                      <a:pt x="4" y="18"/>
                    </a:lnTo>
                    <a:lnTo>
                      <a:pt x="4" y="18"/>
                    </a:lnTo>
                    <a:lnTo>
                      <a:pt x="3" y="18"/>
                    </a:lnTo>
                    <a:lnTo>
                      <a:pt x="2" y="17"/>
                    </a:lnTo>
                    <a:lnTo>
                      <a:pt x="2" y="17"/>
                    </a:lnTo>
                    <a:lnTo>
                      <a:pt x="1" y="17"/>
                    </a:lnTo>
                    <a:lnTo>
                      <a:pt x="0" y="16"/>
                    </a:lnTo>
                    <a:lnTo>
                      <a:pt x="0" y="16"/>
                    </a:lnTo>
                    <a:lnTo>
                      <a:pt x="0" y="13"/>
                    </a:lnTo>
                    <a:lnTo>
                      <a:pt x="1" y="12"/>
                    </a:lnTo>
                    <a:lnTo>
                      <a:pt x="1" y="12"/>
                    </a:lnTo>
                    <a:lnTo>
                      <a:pt x="6" y="13"/>
                    </a:lnTo>
                    <a:lnTo>
                      <a:pt x="6" y="13"/>
                    </a:lnTo>
                    <a:lnTo>
                      <a:pt x="11" y="15"/>
                    </a:lnTo>
                    <a:lnTo>
                      <a:pt x="14" y="15"/>
                    </a:lnTo>
                    <a:lnTo>
                      <a:pt x="14" y="15"/>
                    </a:lnTo>
                    <a:lnTo>
                      <a:pt x="15" y="13"/>
                    </a:lnTo>
                    <a:lnTo>
                      <a:pt x="15" y="12"/>
                    </a:lnTo>
                    <a:lnTo>
                      <a:pt x="15" y="12"/>
                    </a:lnTo>
                    <a:lnTo>
                      <a:pt x="11" y="11"/>
                    </a:lnTo>
                    <a:lnTo>
                      <a:pt x="11" y="11"/>
                    </a:lnTo>
                    <a:lnTo>
                      <a:pt x="8" y="10"/>
                    </a:lnTo>
                    <a:lnTo>
                      <a:pt x="8" y="10"/>
                    </a:lnTo>
                    <a:lnTo>
                      <a:pt x="11" y="9"/>
                    </a:lnTo>
                    <a:lnTo>
                      <a:pt x="11" y="9"/>
                    </a:lnTo>
                    <a:lnTo>
                      <a:pt x="14" y="6"/>
                    </a:lnTo>
                    <a:lnTo>
                      <a:pt x="14" y="6"/>
                    </a:lnTo>
                    <a:lnTo>
                      <a:pt x="11" y="5"/>
                    </a:lnTo>
                    <a:lnTo>
                      <a:pt x="11" y="5"/>
                    </a:lnTo>
                    <a:lnTo>
                      <a:pt x="8" y="4"/>
                    </a:lnTo>
                    <a:lnTo>
                      <a:pt x="7" y="2"/>
                    </a:lnTo>
                    <a:lnTo>
                      <a:pt x="7"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1" name="Freeform 198"/>
              <p:cNvSpPr>
                <a:spLocks/>
              </p:cNvSpPr>
              <p:nvPr/>
            </p:nvSpPr>
            <p:spPr bwMode="auto">
              <a:xfrm>
                <a:off x="7840663" y="4229099"/>
                <a:ext cx="20638" cy="11113"/>
              </a:xfrm>
              <a:custGeom>
                <a:avLst/>
                <a:gdLst>
                  <a:gd name="T0" fmla="*/ 1 w 13"/>
                  <a:gd name="T1" fmla="*/ 4 h 7"/>
                  <a:gd name="T2" fmla="*/ 1 w 13"/>
                  <a:gd name="T3" fmla="*/ 4 h 7"/>
                  <a:gd name="T4" fmla="*/ 0 w 13"/>
                  <a:gd name="T5" fmla="*/ 5 h 7"/>
                  <a:gd name="T6" fmla="*/ 1 w 13"/>
                  <a:gd name="T7" fmla="*/ 6 h 7"/>
                  <a:gd name="T8" fmla="*/ 2 w 13"/>
                  <a:gd name="T9" fmla="*/ 7 h 7"/>
                  <a:gd name="T10" fmla="*/ 2 w 13"/>
                  <a:gd name="T11" fmla="*/ 7 h 7"/>
                  <a:gd name="T12" fmla="*/ 7 w 13"/>
                  <a:gd name="T13" fmla="*/ 7 h 7"/>
                  <a:gd name="T14" fmla="*/ 11 w 13"/>
                  <a:gd name="T15" fmla="*/ 7 h 7"/>
                  <a:gd name="T16" fmla="*/ 11 w 13"/>
                  <a:gd name="T17" fmla="*/ 7 h 7"/>
                  <a:gd name="T18" fmla="*/ 13 w 13"/>
                  <a:gd name="T19" fmla="*/ 7 h 7"/>
                  <a:gd name="T20" fmla="*/ 13 w 13"/>
                  <a:gd name="T21" fmla="*/ 5 h 7"/>
                  <a:gd name="T22" fmla="*/ 13 w 13"/>
                  <a:gd name="T23" fmla="*/ 5 h 7"/>
                  <a:gd name="T24" fmla="*/ 10 w 13"/>
                  <a:gd name="T25" fmla="*/ 3 h 7"/>
                  <a:gd name="T26" fmla="*/ 10 w 13"/>
                  <a:gd name="T27" fmla="*/ 3 h 7"/>
                  <a:gd name="T28" fmla="*/ 7 w 13"/>
                  <a:gd name="T29" fmla="*/ 1 h 7"/>
                  <a:gd name="T30" fmla="*/ 4 w 13"/>
                  <a:gd name="T31" fmla="*/ 0 h 7"/>
                  <a:gd name="T32" fmla="*/ 4 w 13"/>
                  <a:gd name="T33" fmla="*/ 0 h 7"/>
                  <a:gd name="T34" fmla="*/ 2 w 13"/>
                  <a:gd name="T35" fmla="*/ 3 h 7"/>
                  <a:gd name="T36" fmla="*/ 1 w 13"/>
                  <a:gd name="T37" fmla="*/ 4 h 7"/>
                  <a:gd name="T38" fmla="*/ 1 w 13"/>
                  <a:gd name="T3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7">
                    <a:moveTo>
                      <a:pt x="1" y="4"/>
                    </a:moveTo>
                    <a:lnTo>
                      <a:pt x="1" y="4"/>
                    </a:lnTo>
                    <a:lnTo>
                      <a:pt x="0" y="5"/>
                    </a:lnTo>
                    <a:lnTo>
                      <a:pt x="1" y="6"/>
                    </a:lnTo>
                    <a:lnTo>
                      <a:pt x="2" y="7"/>
                    </a:lnTo>
                    <a:lnTo>
                      <a:pt x="2" y="7"/>
                    </a:lnTo>
                    <a:lnTo>
                      <a:pt x="7" y="7"/>
                    </a:lnTo>
                    <a:lnTo>
                      <a:pt x="11" y="7"/>
                    </a:lnTo>
                    <a:lnTo>
                      <a:pt x="11" y="7"/>
                    </a:lnTo>
                    <a:lnTo>
                      <a:pt x="13" y="7"/>
                    </a:lnTo>
                    <a:lnTo>
                      <a:pt x="13" y="5"/>
                    </a:lnTo>
                    <a:lnTo>
                      <a:pt x="13" y="5"/>
                    </a:lnTo>
                    <a:lnTo>
                      <a:pt x="10" y="3"/>
                    </a:lnTo>
                    <a:lnTo>
                      <a:pt x="10" y="3"/>
                    </a:lnTo>
                    <a:lnTo>
                      <a:pt x="7" y="1"/>
                    </a:lnTo>
                    <a:lnTo>
                      <a:pt x="4" y="0"/>
                    </a:lnTo>
                    <a:lnTo>
                      <a:pt x="4" y="0"/>
                    </a:lnTo>
                    <a:lnTo>
                      <a:pt x="2" y="3"/>
                    </a:lnTo>
                    <a:lnTo>
                      <a:pt x="1" y="4"/>
                    </a:lnTo>
                    <a:lnTo>
                      <a:pt x="1"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2" name="Freeform 199"/>
              <p:cNvSpPr>
                <a:spLocks/>
              </p:cNvSpPr>
              <p:nvPr/>
            </p:nvSpPr>
            <p:spPr bwMode="auto">
              <a:xfrm>
                <a:off x="7758113" y="4189411"/>
                <a:ext cx="11113" cy="7938"/>
              </a:xfrm>
              <a:custGeom>
                <a:avLst/>
                <a:gdLst>
                  <a:gd name="T0" fmla="*/ 7 w 7"/>
                  <a:gd name="T1" fmla="*/ 0 h 5"/>
                  <a:gd name="T2" fmla="*/ 7 w 7"/>
                  <a:gd name="T3" fmla="*/ 0 h 5"/>
                  <a:gd name="T4" fmla="*/ 6 w 7"/>
                  <a:gd name="T5" fmla="*/ 1 h 5"/>
                  <a:gd name="T6" fmla="*/ 5 w 7"/>
                  <a:gd name="T7" fmla="*/ 2 h 5"/>
                  <a:gd name="T8" fmla="*/ 5 w 7"/>
                  <a:gd name="T9" fmla="*/ 2 h 5"/>
                  <a:gd name="T10" fmla="*/ 1 w 7"/>
                  <a:gd name="T11" fmla="*/ 3 h 5"/>
                  <a:gd name="T12" fmla="*/ 0 w 7"/>
                  <a:gd name="T13" fmla="*/ 3 h 5"/>
                  <a:gd name="T14" fmla="*/ 1 w 7"/>
                  <a:gd name="T15" fmla="*/ 5 h 5"/>
                  <a:gd name="T16" fmla="*/ 1 w 7"/>
                  <a:gd name="T17" fmla="*/ 5 h 5"/>
                  <a:gd name="T18" fmla="*/ 5 w 7"/>
                  <a:gd name="T19" fmla="*/ 5 h 5"/>
                  <a:gd name="T20" fmla="*/ 6 w 7"/>
                  <a:gd name="T21" fmla="*/ 5 h 5"/>
                  <a:gd name="T22" fmla="*/ 6 w 7"/>
                  <a:gd name="T23" fmla="*/ 5 h 5"/>
                  <a:gd name="T24" fmla="*/ 7 w 7"/>
                  <a:gd name="T25" fmla="*/ 0 h 5"/>
                  <a:gd name="T26" fmla="*/ 7 w 7"/>
                  <a:gd name="T2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0"/>
                    </a:moveTo>
                    <a:lnTo>
                      <a:pt x="7" y="0"/>
                    </a:lnTo>
                    <a:lnTo>
                      <a:pt x="6" y="1"/>
                    </a:lnTo>
                    <a:lnTo>
                      <a:pt x="5" y="2"/>
                    </a:lnTo>
                    <a:lnTo>
                      <a:pt x="5" y="2"/>
                    </a:lnTo>
                    <a:lnTo>
                      <a:pt x="1" y="3"/>
                    </a:lnTo>
                    <a:lnTo>
                      <a:pt x="0" y="3"/>
                    </a:lnTo>
                    <a:lnTo>
                      <a:pt x="1" y="5"/>
                    </a:lnTo>
                    <a:lnTo>
                      <a:pt x="1" y="5"/>
                    </a:lnTo>
                    <a:lnTo>
                      <a:pt x="5" y="5"/>
                    </a:lnTo>
                    <a:lnTo>
                      <a:pt x="6" y="5"/>
                    </a:lnTo>
                    <a:lnTo>
                      <a:pt x="6" y="5"/>
                    </a:lnTo>
                    <a:lnTo>
                      <a:pt x="7" y="0"/>
                    </a:lnTo>
                    <a:lnTo>
                      <a:pt x="7"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3" name="Freeform 200"/>
              <p:cNvSpPr>
                <a:spLocks/>
              </p:cNvSpPr>
              <p:nvPr/>
            </p:nvSpPr>
            <p:spPr bwMode="auto">
              <a:xfrm>
                <a:off x="7694613" y="4113211"/>
                <a:ext cx="14288" cy="3175"/>
              </a:xfrm>
              <a:custGeom>
                <a:avLst/>
                <a:gdLst>
                  <a:gd name="T0" fmla="*/ 0 w 9"/>
                  <a:gd name="T1" fmla="*/ 1 h 2"/>
                  <a:gd name="T2" fmla="*/ 0 w 9"/>
                  <a:gd name="T3" fmla="*/ 1 h 2"/>
                  <a:gd name="T4" fmla="*/ 1 w 9"/>
                  <a:gd name="T5" fmla="*/ 2 h 2"/>
                  <a:gd name="T6" fmla="*/ 3 w 9"/>
                  <a:gd name="T7" fmla="*/ 2 h 2"/>
                  <a:gd name="T8" fmla="*/ 3 w 9"/>
                  <a:gd name="T9" fmla="*/ 2 h 2"/>
                  <a:gd name="T10" fmla="*/ 5 w 9"/>
                  <a:gd name="T11" fmla="*/ 1 h 2"/>
                  <a:gd name="T12" fmla="*/ 8 w 9"/>
                  <a:gd name="T13" fmla="*/ 1 h 2"/>
                  <a:gd name="T14" fmla="*/ 8 w 9"/>
                  <a:gd name="T15" fmla="*/ 1 h 2"/>
                  <a:gd name="T16" fmla="*/ 9 w 9"/>
                  <a:gd name="T17" fmla="*/ 0 h 2"/>
                  <a:gd name="T18" fmla="*/ 8 w 9"/>
                  <a:gd name="T19" fmla="*/ 0 h 2"/>
                  <a:gd name="T20" fmla="*/ 8 w 9"/>
                  <a:gd name="T21" fmla="*/ 0 h 2"/>
                  <a:gd name="T22" fmla="*/ 5 w 9"/>
                  <a:gd name="T23" fmla="*/ 0 h 2"/>
                  <a:gd name="T24" fmla="*/ 5 w 9"/>
                  <a:gd name="T25" fmla="*/ 0 h 2"/>
                  <a:gd name="T26" fmla="*/ 4 w 9"/>
                  <a:gd name="T27" fmla="*/ 0 h 2"/>
                  <a:gd name="T28" fmla="*/ 4 w 9"/>
                  <a:gd name="T29" fmla="*/ 0 h 2"/>
                  <a:gd name="T30" fmla="*/ 0 w 9"/>
                  <a:gd name="T31" fmla="*/ 1 h 2"/>
                  <a:gd name="T32" fmla="*/ 0 w 9"/>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
                    <a:moveTo>
                      <a:pt x="0" y="1"/>
                    </a:moveTo>
                    <a:lnTo>
                      <a:pt x="0" y="1"/>
                    </a:lnTo>
                    <a:lnTo>
                      <a:pt x="1" y="2"/>
                    </a:lnTo>
                    <a:lnTo>
                      <a:pt x="3" y="2"/>
                    </a:lnTo>
                    <a:lnTo>
                      <a:pt x="3" y="2"/>
                    </a:lnTo>
                    <a:lnTo>
                      <a:pt x="5" y="1"/>
                    </a:lnTo>
                    <a:lnTo>
                      <a:pt x="8" y="1"/>
                    </a:lnTo>
                    <a:lnTo>
                      <a:pt x="8" y="1"/>
                    </a:lnTo>
                    <a:lnTo>
                      <a:pt x="9" y="0"/>
                    </a:lnTo>
                    <a:lnTo>
                      <a:pt x="8" y="0"/>
                    </a:lnTo>
                    <a:lnTo>
                      <a:pt x="8" y="0"/>
                    </a:lnTo>
                    <a:lnTo>
                      <a:pt x="5" y="0"/>
                    </a:lnTo>
                    <a:lnTo>
                      <a:pt x="5" y="0"/>
                    </a:lnTo>
                    <a:lnTo>
                      <a:pt x="4" y="0"/>
                    </a:lnTo>
                    <a:lnTo>
                      <a:pt x="4"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4" name="Freeform 201"/>
              <p:cNvSpPr>
                <a:spLocks/>
              </p:cNvSpPr>
              <p:nvPr/>
            </p:nvSpPr>
            <p:spPr bwMode="auto">
              <a:xfrm>
                <a:off x="7708901" y="4110036"/>
                <a:ext cx="11113" cy="15875"/>
              </a:xfrm>
              <a:custGeom>
                <a:avLst/>
                <a:gdLst>
                  <a:gd name="T0" fmla="*/ 0 w 7"/>
                  <a:gd name="T1" fmla="*/ 0 h 10"/>
                  <a:gd name="T2" fmla="*/ 0 w 7"/>
                  <a:gd name="T3" fmla="*/ 0 h 10"/>
                  <a:gd name="T4" fmla="*/ 2 w 7"/>
                  <a:gd name="T5" fmla="*/ 1 h 10"/>
                  <a:gd name="T6" fmla="*/ 2 w 7"/>
                  <a:gd name="T7" fmla="*/ 1 h 10"/>
                  <a:gd name="T8" fmla="*/ 4 w 7"/>
                  <a:gd name="T9" fmla="*/ 3 h 10"/>
                  <a:gd name="T10" fmla="*/ 4 w 7"/>
                  <a:gd name="T11" fmla="*/ 3 h 10"/>
                  <a:gd name="T12" fmla="*/ 5 w 7"/>
                  <a:gd name="T13" fmla="*/ 3 h 10"/>
                  <a:gd name="T14" fmla="*/ 5 w 7"/>
                  <a:gd name="T15" fmla="*/ 4 h 10"/>
                  <a:gd name="T16" fmla="*/ 5 w 7"/>
                  <a:gd name="T17" fmla="*/ 4 h 10"/>
                  <a:gd name="T18" fmla="*/ 4 w 7"/>
                  <a:gd name="T19" fmla="*/ 9 h 10"/>
                  <a:gd name="T20" fmla="*/ 4 w 7"/>
                  <a:gd name="T21" fmla="*/ 9 h 10"/>
                  <a:gd name="T22" fmla="*/ 5 w 7"/>
                  <a:gd name="T23" fmla="*/ 10 h 10"/>
                  <a:gd name="T24" fmla="*/ 5 w 7"/>
                  <a:gd name="T25" fmla="*/ 10 h 10"/>
                  <a:gd name="T26" fmla="*/ 6 w 7"/>
                  <a:gd name="T27" fmla="*/ 10 h 10"/>
                  <a:gd name="T28" fmla="*/ 6 w 7"/>
                  <a:gd name="T29" fmla="*/ 10 h 10"/>
                  <a:gd name="T30" fmla="*/ 6 w 7"/>
                  <a:gd name="T31" fmla="*/ 5 h 10"/>
                  <a:gd name="T32" fmla="*/ 6 w 7"/>
                  <a:gd name="T33" fmla="*/ 5 h 10"/>
                  <a:gd name="T34" fmla="*/ 7 w 7"/>
                  <a:gd name="T35" fmla="*/ 5 h 10"/>
                  <a:gd name="T36" fmla="*/ 6 w 7"/>
                  <a:gd name="T37" fmla="*/ 3 h 10"/>
                  <a:gd name="T38" fmla="*/ 6 w 7"/>
                  <a:gd name="T39" fmla="*/ 3 h 10"/>
                  <a:gd name="T40" fmla="*/ 6 w 7"/>
                  <a:gd name="T41" fmla="*/ 2 h 10"/>
                  <a:gd name="T42" fmla="*/ 5 w 7"/>
                  <a:gd name="T43" fmla="*/ 1 h 10"/>
                  <a:gd name="T44" fmla="*/ 5 w 7"/>
                  <a:gd name="T45" fmla="*/ 1 h 10"/>
                  <a:gd name="T46" fmla="*/ 3 w 7"/>
                  <a:gd name="T47" fmla="*/ 0 h 10"/>
                  <a:gd name="T48" fmla="*/ 3 w 7"/>
                  <a:gd name="T49" fmla="*/ 0 h 10"/>
                  <a:gd name="T50" fmla="*/ 0 w 7"/>
                  <a:gd name="T51" fmla="*/ 0 h 10"/>
                  <a:gd name="T52" fmla="*/ 0 w 7"/>
                  <a:gd name="T5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10">
                    <a:moveTo>
                      <a:pt x="0" y="0"/>
                    </a:moveTo>
                    <a:lnTo>
                      <a:pt x="0" y="0"/>
                    </a:lnTo>
                    <a:lnTo>
                      <a:pt x="2" y="1"/>
                    </a:lnTo>
                    <a:lnTo>
                      <a:pt x="2" y="1"/>
                    </a:lnTo>
                    <a:lnTo>
                      <a:pt x="4" y="3"/>
                    </a:lnTo>
                    <a:lnTo>
                      <a:pt x="4" y="3"/>
                    </a:lnTo>
                    <a:lnTo>
                      <a:pt x="5" y="3"/>
                    </a:lnTo>
                    <a:lnTo>
                      <a:pt x="5" y="4"/>
                    </a:lnTo>
                    <a:lnTo>
                      <a:pt x="5" y="4"/>
                    </a:lnTo>
                    <a:lnTo>
                      <a:pt x="4" y="9"/>
                    </a:lnTo>
                    <a:lnTo>
                      <a:pt x="4" y="9"/>
                    </a:lnTo>
                    <a:lnTo>
                      <a:pt x="5" y="10"/>
                    </a:lnTo>
                    <a:lnTo>
                      <a:pt x="5" y="10"/>
                    </a:lnTo>
                    <a:lnTo>
                      <a:pt x="6" y="10"/>
                    </a:lnTo>
                    <a:lnTo>
                      <a:pt x="6" y="10"/>
                    </a:lnTo>
                    <a:lnTo>
                      <a:pt x="6" y="5"/>
                    </a:lnTo>
                    <a:lnTo>
                      <a:pt x="6" y="5"/>
                    </a:lnTo>
                    <a:lnTo>
                      <a:pt x="7" y="5"/>
                    </a:lnTo>
                    <a:lnTo>
                      <a:pt x="6" y="3"/>
                    </a:lnTo>
                    <a:lnTo>
                      <a:pt x="6" y="3"/>
                    </a:lnTo>
                    <a:lnTo>
                      <a:pt x="6" y="2"/>
                    </a:lnTo>
                    <a:lnTo>
                      <a:pt x="5" y="1"/>
                    </a:lnTo>
                    <a:lnTo>
                      <a:pt x="5" y="1"/>
                    </a:lnTo>
                    <a:lnTo>
                      <a:pt x="3" y="0"/>
                    </a:lnTo>
                    <a:lnTo>
                      <a:pt x="3"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5" name="Freeform 202"/>
              <p:cNvSpPr>
                <a:spLocks/>
              </p:cNvSpPr>
              <p:nvPr/>
            </p:nvSpPr>
            <p:spPr bwMode="auto">
              <a:xfrm>
                <a:off x="7721601" y="4130674"/>
                <a:ext cx="11113" cy="12700"/>
              </a:xfrm>
              <a:custGeom>
                <a:avLst/>
                <a:gdLst>
                  <a:gd name="T0" fmla="*/ 0 w 7"/>
                  <a:gd name="T1" fmla="*/ 0 h 8"/>
                  <a:gd name="T2" fmla="*/ 0 w 7"/>
                  <a:gd name="T3" fmla="*/ 0 h 8"/>
                  <a:gd name="T4" fmla="*/ 3 w 7"/>
                  <a:gd name="T5" fmla="*/ 1 h 8"/>
                  <a:gd name="T6" fmla="*/ 4 w 7"/>
                  <a:gd name="T7" fmla="*/ 3 h 8"/>
                  <a:gd name="T8" fmla="*/ 4 w 7"/>
                  <a:gd name="T9" fmla="*/ 3 h 8"/>
                  <a:gd name="T10" fmla="*/ 5 w 7"/>
                  <a:gd name="T11" fmla="*/ 5 h 8"/>
                  <a:gd name="T12" fmla="*/ 5 w 7"/>
                  <a:gd name="T13" fmla="*/ 5 h 8"/>
                  <a:gd name="T14" fmla="*/ 4 w 7"/>
                  <a:gd name="T15" fmla="*/ 7 h 8"/>
                  <a:gd name="T16" fmla="*/ 4 w 7"/>
                  <a:gd name="T17" fmla="*/ 7 h 8"/>
                  <a:gd name="T18" fmla="*/ 5 w 7"/>
                  <a:gd name="T19" fmla="*/ 8 h 8"/>
                  <a:gd name="T20" fmla="*/ 6 w 7"/>
                  <a:gd name="T21" fmla="*/ 8 h 8"/>
                  <a:gd name="T22" fmla="*/ 6 w 7"/>
                  <a:gd name="T23" fmla="*/ 8 h 8"/>
                  <a:gd name="T24" fmla="*/ 7 w 7"/>
                  <a:gd name="T25" fmla="*/ 6 h 8"/>
                  <a:gd name="T26" fmla="*/ 6 w 7"/>
                  <a:gd name="T27" fmla="*/ 5 h 8"/>
                  <a:gd name="T28" fmla="*/ 6 w 7"/>
                  <a:gd name="T29" fmla="*/ 3 h 8"/>
                  <a:gd name="T30" fmla="*/ 6 w 7"/>
                  <a:gd name="T31" fmla="*/ 3 h 8"/>
                  <a:gd name="T32" fmla="*/ 3 w 7"/>
                  <a:gd name="T33" fmla="*/ 1 h 8"/>
                  <a:gd name="T34" fmla="*/ 0 w 7"/>
                  <a:gd name="T35" fmla="*/ 0 h 8"/>
                  <a:gd name="T36" fmla="*/ 0 w 7"/>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8">
                    <a:moveTo>
                      <a:pt x="0" y="0"/>
                    </a:moveTo>
                    <a:lnTo>
                      <a:pt x="0" y="0"/>
                    </a:lnTo>
                    <a:lnTo>
                      <a:pt x="3" y="1"/>
                    </a:lnTo>
                    <a:lnTo>
                      <a:pt x="4" y="3"/>
                    </a:lnTo>
                    <a:lnTo>
                      <a:pt x="4" y="3"/>
                    </a:lnTo>
                    <a:lnTo>
                      <a:pt x="5" y="5"/>
                    </a:lnTo>
                    <a:lnTo>
                      <a:pt x="5" y="5"/>
                    </a:lnTo>
                    <a:lnTo>
                      <a:pt x="4" y="7"/>
                    </a:lnTo>
                    <a:lnTo>
                      <a:pt x="4" y="7"/>
                    </a:lnTo>
                    <a:lnTo>
                      <a:pt x="5" y="8"/>
                    </a:lnTo>
                    <a:lnTo>
                      <a:pt x="6" y="8"/>
                    </a:lnTo>
                    <a:lnTo>
                      <a:pt x="6" y="8"/>
                    </a:lnTo>
                    <a:lnTo>
                      <a:pt x="7" y="6"/>
                    </a:lnTo>
                    <a:lnTo>
                      <a:pt x="6" y="5"/>
                    </a:lnTo>
                    <a:lnTo>
                      <a:pt x="6" y="3"/>
                    </a:lnTo>
                    <a:lnTo>
                      <a:pt x="6" y="3"/>
                    </a:lnTo>
                    <a:lnTo>
                      <a:pt x="3"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6" name="Freeform 203"/>
              <p:cNvSpPr>
                <a:spLocks/>
              </p:cNvSpPr>
              <p:nvPr/>
            </p:nvSpPr>
            <p:spPr bwMode="auto">
              <a:xfrm>
                <a:off x="7737476" y="4143374"/>
                <a:ext cx="4763" cy="7938"/>
              </a:xfrm>
              <a:custGeom>
                <a:avLst/>
                <a:gdLst>
                  <a:gd name="T0" fmla="*/ 0 w 3"/>
                  <a:gd name="T1" fmla="*/ 0 h 5"/>
                  <a:gd name="T2" fmla="*/ 0 w 3"/>
                  <a:gd name="T3" fmla="*/ 0 h 5"/>
                  <a:gd name="T4" fmla="*/ 2 w 3"/>
                  <a:gd name="T5" fmla="*/ 1 h 5"/>
                  <a:gd name="T6" fmla="*/ 3 w 3"/>
                  <a:gd name="T7" fmla="*/ 4 h 5"/>
                  <a:gd name="T8" fmla="*/ 3 w 3"/>
                  <a:gd name="T9" fmla="*/ 4 h 5"/>
                  <a:gd name="T10" fmla="*/ 2 w 3"/>
                  <a:gd name="T11" fmla="*/ 5 h 5"/>
                  <a:gd name="T12" fmla="*/ 2 w 3"/>
                  <a:gd name="T13" fmla="*/ 5 h 5"/>
                  <a:gd name="T14" fmla="*/ 2 w 3"/>
                  <a:gd name="T15" fmla="*/ 5 h 5"/>
                  <a:gd name="T16" fmla="*/ 1 w 3"/>
                  <a:gd name="T17" fmla="*/ 4 h 5"/>
                  <a:gd name="T18" fmla="*/ 1 w 3"/>
                  <a:gd name="T19" fmla="*/ 4 h 5"/>
                  <a:gd name="T20" fmla="*/ 0 w 3"/>
                  <a:gd name="T21" fmla="*/ 0 h 5"/>
                  <a:gd name="T22" fmla="*/ 0 w 3"/>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0" y="0"/>
                    </a:moveTo>
                    <a:lnTo>
                      <a:pt x="0" y="0"/>
                    </a:lnTo>
                    <a:lnTo>
                      <a:pt x="2" y="1"/>
                    </a:lnTo>
                    <a:lnTo>
                      <a:pt x="3" y="4"/>
                    </a:lnTo>
                    <a:lnTo>
                      <a:pt x="3" y="4"/>
                    </a:lnTo>
                    <a:lnTo>
                      <a:pt x="2" y="5"/>
                    </a:lnTo>
                    <a:lnTo>
                      <a:pt x="2" y="5"/>
                    </a:lnTo>
                    <a:lnTo>
                      <a:pt x="2" y="5"/>
                    </a:lnTo>
                    <a:lnTo>
                      <a:pt x="1" y="4"/>
                    </a:lnTo>
                    <a:lnTo>
                      <a:pt x="1" y="4"/>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7" name="Freeform 204"/>
              <p:cNvSpPr>
                <a:spLocks/>
              </p:cNvSpPr>
              <p:nvPr/>
            </p:nvSpPr>
            <p:spPr bwMode="auto">
              <a:xfrm>
                <a:off x="7753351" y="4168774"/>
                <a:ext cx="4763" cy="11113"/>
              </a:xfrm>
              <a:custGeom>
                <a:avLst/>
                <a:gdLst>
                  <a:gd name="T0" fmla="*/ 0 w 3"/>
                  <a:gd name="T1" fmla="*/ 0 h 7"/>
                  <a:gd name="T2" fmla="*/ 0 w 3"/>
                  <a:gd name="T3" fmla="*/ 0 h 7"/>
                  <a:gd name="T4" fmla="*/ 1 w 3"/>
                  <a:gd name="T5" fmla="*/ 2 h 7"/>
                  <a:gd name="T6" fmla="*/ 2 w 3"/>
                  <a:gd name="T7" fmla="*/ 3 h 7"/>
                  <a:gd name="T8" fmla="*/ 2 w 3"/>
                  <a:gd name="T9" fmla="*/ 3 h 7"/>
                  <a:gd name="T10" fmla="*/ 1 w 3"/>
                  <a:gd name="T11" fmla="*/ 5 h 7"/>
                  <a:gd name="T12" fmla="*/ 1 w 3"/>
                  <a:gd name="T13" fmla="*/ 5 h 7"/>
                  <a:gd name="T14" fmla="*/ 1 w 3"/>
                  <a:gd name="T15" fmla="*/ 5 h 7"/>
                  <a:gd name="T16" fmla="*/ 0 w 3"/>
                  <a:gd name="T17" fmla="*/ 6 h 7"/>
                  <a:gd name="T18" fmla="*/ 0 w 3"/>
                  <a:gd name="T19" fmla="*/ 7 h 7"/>
                  <a:gd name="T20" fmla="*/ 0 w 3"/>
                  <a:gd name="T21" fmla="*/ 7 h 7"/>
                  <a:gd name="T22" fmla="*/ 2 w 3"/>
                  <a:gd name="T23" fmla="*/ 6 h 7"/>
                  <a:gd name="T24" fmla="*/ 3 w 3"/>
                  <a:gd name="T25" fmla="*/ 3 h 7"/>
                  <a:gd name="T26" fmla="*/ 3 w 3"/>
                  <a:gd name="T27" fmla="*/ 3 h 7"/>
                  <a:gd name="T28" fmla="*/ 3 w 3"/>
                  <a:gd name="T29" fmla="*/ 2 h 7"/>
                  <a:gd name="T30" fmla="*/ 3 w 3"/>
                  <a:gd name="T31" fmla="*/ 2 h 7"/>
                  <a:gd name="T32" fmla="*/ 2 w 3"/>
                  <a:gd name="T33" fmla="*/ 0 h 7"/>
                  <a:gd name="T34" fmla="*/ 2 w 3"/>
                  <a:gd name="T35" fmla="*/ 0 h 7"/>
                  <a:gd name="T36" fmla="*/ 0 w 3"/>
                  <a:gd name="T37" fmla="*/ 0 h 7"/>
                  <a:gd name="T38" fmla="*/ 0 w 3"/>
                  <a:gd name="T3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7">
                    <a:moveTo>
                      <a:pt x="0" y="0"/>
                    </a:moveTo>
                    <a:lnTo>
                      <a:pt x="0" y="0"/>
                    </a:lnTo>
                    <a:lnTo>
                      <a:pt x="1" y="2"/>
                    </a:lnTo>
                    <a:lnTo>
                      <a:pt x="2" y="3"/>
                    </a:lnTo>
                    <a:lnTo>
                      <a:pt x="2" y="3"/>
                    </a:lnTo>
                    <a:lnTo>
                      <a:pt x="1" y="5"/>
                    </a:lnTo>
                    <a:lnTo>
                      <a:pt x="1" y="5"/>
                    </a:lnTo>
                    <a:lnTo>
                      <a:pt x="1" y="5"/>
                    </a:lnTo>
                    <a:lnTo>
                      <a:pt x="0" y="6"/>
                    </a:lnTo>
                    <a:lnTo>
                      <a:pt x="0" y="7"/>
                    </a:lnTo>
                    <a:lnTo>
                      <a:pt x="0" y="7"/>
                    </a:lnTo>
                    <a:lnTo>
                      <a:pt x="2" y="6"/>
                    </a:lnTo>
                    <a:lnTo>
                      <a:pt x="3" y="3"/>
                    </a:lnTo>
                    <a:lnTo>
                      <a:pt x="3" y="3"/>
                    </a:lnTo>
                    <a:lnTo>
                      <a:pt x="3" y="2"/>
                    </a:lnTo>
                    <a:lnTo>
                      <a:pt x="3" y="2"/>
                    </a:lnTo>
                    <a:lnTo>
                      <a:pt x="2" y="0"/>
                    </a:lnTo>
                    <a:lnTo>
                      <a:pt x="2"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8" name="Freeform 205"/>
              <p:cNvSpPr>
                <a:spLocks/>
              </p:cNvSpPr>
              <p:nvPr/>
            </p:nvSpPr>
            <p:spPr bwMode="auto">
              <a:xfrm>
                <a:off x="7781926" y="4181474"/>
                <a:ext cx="7938" cy="7938"/>
              </a:xfrm>
              <a:custGeom>
                <a:avLst/>
                <a:gdLst>
                  <a:gd name="T0" fmla="*/ 0 w 5"/>
                  <a:gd name="T1" fmla="*/ 0 h 5"/>
                  <a:gd name="T2" fmla="*/ 0 w 5"/>
                  <a:gd name="T3" fmla="*/ 0 h 5"/>
                  <a:gd name="T4" fmla="*/ 4 w 5"/>
                  <a:gd name="T5" fmla="*/ 2 h 5"/>
                  <a:gd name="T6" fmla="*/ 4 w 5"/>
                  <a:gd name="T7" fmla="*/ 2 h 5"/>
                  <a:gd name="T8" fmla="*/ 5 w 5"/>
                  <a:gd name="T9" fmla="*/ 5 h 5"/>
                  <a:gd name="T10" fmla="*/ 5 w 5"/>
                  <a:gd name="T11" fmla="*/ 5 h 5"/>
                  <a:gd name="T12" fmla="*/ 0 w 5"/>
                  <a:gd name="T13" fmla="*/ 0 h 5"/>
                  <a:gd name="T14" fmla="*/ 0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0" y="0"/>
                    </a:moveTo>
                    <a:lnTo>
                      <a:pt x="0" y="0"/>
                    </a:lnTo>
                    <a:lnTo>
                      <a:pt x="4" y="2"/>
                    </a:lnTo>
                    <a:lnTo>
                      <a:pt x="4" y="2"/>
                    </a:lnTo>
                    <a:lnTo>
                      <a:pt x="5" y="5"/>
                    </a:lnTo>
                    <a:lnTo>
                      <a:pt x="5" y="5"/>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9" name="Freeform 206"/>
              <p:cNvSpPr>
                <a:spLocks/>
              </p:cNvSpPr>
              <p:nvPr/>
            </p:nvSpPr>
            <p:spPr bwMode="auto">
              <a:xfrm>
                <a:off x="7767638" y="4175124"/>
                <a:ext cx="4763" cy="1588"/>
              </a:xfrm>
              <a:custGeom>
                <a:avLst/>
                <a:gdLst>
                  <a:gd name="T0" fmla="*/ 0 w 3"/>
                  <a:gd name="T1" fmla="*/ 0 h 1"/>
                  <a:gd name="T2" fmla="*/ 0 w 3"/>
                  <a:gd name="T3" fmla="*/ 0 h 1"/>
                  <a:gd name="T4" fmla="*/ 1 w 3"/>
                  <a:gd name="T5" fmla="*/ 1 h 1"/>
                  <a:gd name="T6" fmla="*/ 1 w 3"/>
                  <a:gd name="T7" fmla="*/ 1 h 1"/>
                  <a:gd name="T8" fmla="*/ 3 w 3"/>
                  <a:gd name="T9" fmla="*/ 1 h 1"/>
                  <a:gd name="T10" fmla="*/ 3 w 3"/>
                  <a:gd name="T11" fmla="*/ 1 h 1"/>
                  <a:gd name="T12" fmla="*/ 3 w 3"/>
                  <a:gd name="T13" fmla="*/ 0 h 1"/>
                  <a:gd name="T14" fmla="*/ 3 w 3"/>
                  <a:gd name="T15" fmla="*/ 0 h 1"/>
                  <a:gd name="T16" fmla="*/ 0 w 3"/>
                  <a:gd name="T17" fmla="*/ 0 h 1"/>
                  <a:gd name="T18" fmla="*/ 0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0"/>
                    </a:moveTo>
                    <a:lnTo>
                      <a:pt x="0" y="0"/>
                    </a:lnTo>
                    <a:lnTo>
                      <a:pt x="1" y="1"/>
                    </a:lnTo>
                    <a:lnTo>
                      <a:pt x="1" y="1"/>
                    </a:lnTo>
                    <a:lnTo>
                      <a:pt x="3" y="1"/>
                    </a:lnTo>
                    <a:lnTo>
                      <a:pt x="3" y="1"/>
                    </a:lnTo>
                    <a:lnTo>
                      <a:pt x="3" y="0"/>
                    </a:lnTo>
                    <a:lnTo>
                      <a:pt x="3"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0" name="Freeform 207"/>
              <p:cNvSpPr>
                <a:spLocks/>
              </p:cNvSpPr>
              <p:nvPr/>
            </p:nvSpPr>
            <p:spPr bwMode="auto">
              <a:xfrm>
                <a:off x="7875588" y="3740149"/>
                <a:ext cx="33338" cy="14288"/>
              </a:xfrm>
              <a:custGeom>
                <a:avLst/>
                <a:gdLst>
                  <a:gd name="T0" fmla="*/ 0 w 21"/>
                  <a:gd name="T1" fmla="*/ 1 h 9"/>
                  <a:gd name="T2" fmla="*/ 0 w 21"/>
                  <a:gd name="T3" fmla="*/ 1 h 9"/>
                  <a:gd name="T4" fmla="*/ 1 w 21"/>
                  <a:gd name="T5" fmla="*/ 0 h 9"/>
                  <a:gd name="T6" fmla="*/ 3 w 21"/>
                  <a:gd name="T7" fmla="*/ 0 h 9"/>
                  <a:gd name="T8" fmla="*/ 3 w 21"/>
                  <a:gd name="T9" fmla="*/ 0 h 9"/>
                  <a:gd name="T10" fmla="*/ 5 w 21"/>
                  <a:gd name="T11" fmla="*/ 1 h 9"/>
                  <a:gd name="T12" fmla="*/ 5 w 21"/>
                  <a:gd name="T13" fmla="*/ 1 h 9"/>
                  <a:gd name="T14" fmla="*/ 8 w 21"/>
                  <a:gd name="T15" fmla="*/ 1 h 9"/>
                  <a:gd name="T16" fmla="*/ 11 w 21"/>
                  <a:gd name="T17" fmla="*/ 1 h 9"/>
                  <a:gd name="T18" fmla="*/ 11 w 21"/>
                  <a:gd name="T19" fmla="*/ 1 h 9"/>
                  <a:gd name="T20" fmla="*/ 16 w 21"/>
                  <a:gd name="T21" fmla="*/ 5 h 9"/>
                  <a:gd name="T22" fmla="*/ 16 w 21"/>
                  <a:gd name="T23" fmla="*/ 5 h 9"/>
                  <a:gd name="T24" fmla="*/ 20 w 21"/>
                  <a:gd name="T25" fmla="*/ 7 h 9"/>
                  <a:gd name="T26" fmla="*/ 20 w 21"/>
                  <a:gd name="T27" fmla="*/ 7 h 9"/>
                  <a:gd name="T28" fmla="*/ 21 w 21"/>
                  <a:gd name="T29" fmla="*/ 8 h 9"/>
                  <a:gd name="T30" fmla="*/ 21 w 21"/>
                  <a:gd name="T31" fmla="*/ 9 h 9"/>
                  <a:gd name="T32" fmla="*/ 21 w 21"/>
                  <a:gd name="T33" fmla="*/ 9 h 9"/>
                  <a:gd name="T34" fmla="*/ 16 w 21"/>
                  <a:gd name="T35" fmla="*/ 9 h 9"/>
                  <a:gd name="T36" fmla="*/ 16 w 21"/>
                  <a:gd name="T37" fmla="*/ 9 h 9"/>
                  <a:gd name="T38" fmla="*/ 11 w 21"/>
                  <a:gd name="T39" fmla="*/ 8 h 9"/>
                  <a:gd name="T40" fmla="*/ 11 w 21"/>
                  <a:gd name="T41" fmla="*/ 8 h 9"/>
                  <a:gd name="T42" fmla="*/ 7 w 21"/>
                  <a:gd name="T43" fmla="*/ 7 h 9"/>
                  <a:gd name="T44" fmla="*/ 7 w 21"/>
                  <a:gd name="T45" fmla="*/ 7 h 9"/>
                  <a:gd name="T46" fmla="*/ 5 w 21"/>
                  <a:gd name="T47" fmla="*/ 4 h 9"/>
                  <a:gd name="T48" fmla="*/ 5 w 21"/>
                  <a:gd name="T49" fmla="*/ 4 h 9"/>
                  <a:gd name="T50" fmla="*/ 0 w 21"/>
                  <a:gd name="T51" fmla="*/ 1 h 9"/>
                  <a:gd name="T52" fmla="*/ 0 w 21"/>
                  <a:gd name="T5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9">
                    <a:moveTo>
                      <a:pt x="0" y="1"/>
                    </a:moveTo>
                    <a:lnTo>
                      <a:pt x="0" y="1"/>
                    </a:lnTo>
                    <a:lnTo>
                      <a:pt x="1" y="0"/>
                    </a:lnTo>
                    <a:lnTo>
                      <a:pt x="3" y="0"/>
                    </a:lnTo>
                    <a:lnTo>
                      <a:pt x="3" y="0"/>
                    </a:lnTo>
                    <a:lnTo>
                      <a:pt x="5" y="1"/>
                    </a:lnTo>
                    <a:lnTo>
                      <a:pt x="5" y="1"/>
                    </a:lnTo>
                    <a:lnTo>
                      <a:pt x="8" y="1"/>
                    </a:lnTo>
                    <a:lnTo>
                      <a:pt x="11" y="1"/>
                    </a:lnTo>
                    <a:lnTo>
                      <a:pt x="11" y="1"/>
                    </a:lnTo>
                    <a:lnTo>
                      <a:pt x="16" y="5"/>
                    </a:lnTo>
                    <a:lnTo>
                      <a:pt x="16" y="5"/>
                    </a:lnTo>
                    <a:lnTo>
                      <a:pt x="20" y="7"/>
                    </a:lnTo>
                    <a:lnTo>
                      <a:pt x="20" y="7"/>
                    </a:lnTo>
                    <a:lnTo>
                      <a:pt x="21" y="8"/>
                    </a:lnTo>
                    <a:lnTo>
                      <a:pt x="21" y="9"/>
                    </a:lnTo>
                    <a:lnTo>
                      <a:pt x="21" y="9"/>
                    </a:lnTo>
                    <a:lnTo>
                      <a:pt x="16" y="9"/>
                    </a:lnTo>
                    <a:lnTo>
                      <a:pt x="16" y="9"/>
                    </a:lnTo>
                    <a:lnTo>
                      <a:pt x="11" y="8"/>
                    </a:lnTo>
                    <a:lnTo>
                      <a:pt x="11" y="8"/>
                    </a:lnTo>
                    <a:lnTo>
                      <a:pt x="7" y="7"/>
                    </a:lnTo>
                    <a:lnTo>
                      <a:pt x="7" y="7"/>
                    </a:lnTo>
                    <a:lnTo>
                      <a:pt x="5" y="4"/>
                    </a:lnTo>
                    <a:lnTo>
                      <a:pt x="5" y="4"/>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1" name="Freeform 208"/>
              <p:cNvSpPr>
                <a:spLocks/>
              </p:cNvSpPr>
              <p:nvPr/>
            </p:nvSpPr>
            <p:spPr bwMode="auto">
              <a:xfrm>
                <a:off x="7937501" y="3708399"/>
                <a:ext cx="85725" cy="88900"/>
              </a:xfrm>
              <a:custGeom>
                <a:avLst/>
                <a:gdLst>
                  <a:gd name="T0" fmla="*/ 26 w 54"/>
                  <a:gd name="T1" fmla="*/ 1 h 56"/>
                  <a:gd name="T2" fmla="*/ 33 w 54"/>
                  <a:gd name="T3" fmla="*/ 1 h 56"/>
                  <a:gd name="T4" fmla="*/ 31 w 54"/>
                  <a:gd name="T5" fmla="*/ 5 h 56"/>
                  <a:gd name="T6" fmla="*/ 23 w 54"/>
                  <a:gd name="T7" fmla="*/ 16 h 56"/>
                  <a:gd name="T8" fmla="*/ 21 w 54"/>
                  <a:gd name="T9" fmla="*/ 22 h 56"/>
                  <a:gd name="T10" fmla="*/ 26 w 54"/>
                  <a:gd name="T11" fmla="*/ 16 h 56"/>
                  <a:gd name="T12" fmla="*/ 32 w 54"/>
                  <a:gd name="T13" fmla="*/ 19 h 56"/>
                  <a:gd name="T14" fmla="*/ 29 w 54"/>
                  <a:gd name="T15" fmla="*/ 20 h 56"/>
                  <a:gd name="T16" fmla="*/ 27 w 54"/>
                  <a:gd name="T17" fmla="*/ 24 h 56"/>
                  <a:gd name="T18" fmla="*/ 32 w 54"/>
                  <a:gd name="T19" fmla="*/ 25 h 56"/>
                  <a:gd name="T20" fmla="*/ 34 w 54"/>
                  <a:gd name="T21" fmla="*/ 27 h 56"/>
                  <a:gd name="T22" fmla="*/ 37 w 54"/>
                  <a:gd name="T23" fmla="*/ 25 h 56"/>
                  <a:gd name="T24" fmla="*/ 43 w 54"/>
                  <a:gd name="T25" fmla="*/ 24 h 56"/>
                  <a:gd name="T26" fmla="*/ 47 w 54"/>
                  <a:gd name="T27" fmla="*/ 27 h 56"/>
                  <a:gd name="T28" fmla="*/ 45 w 54"/>
                  <a:gd name="T29" fmla="*/ 30 h 56"/>
                  <a:gd name="T30" fmla="*/ 42 w 54"/>
                  <a:gd name="T31" fmla="*/ 31 h 56"/>
                  <a:gd name="T32" fmla="*/ 45 w 54"/>
                  <a:gd name="T33" fmla="*/ 32 h 56"/>
                  <a:gd name="T34" fmla="*/ 44 w 54"/>
                  <a:gd name="T35" fmla="*/ 35 h 56"/>
                  <a:gd name="T36" fmla="*/ 47 w 54"/>
                  <a:gd name="T37" fmla="*/ 36 h 56"/>
                  <a:gd name="T38" fmla="*/ 50 w 54"/>
                  <a:gd name="T39" fmla="*/ 34 h 56"/>
                  <a:gd name="T40" fmla="*/ 51 w 54"/>
                  <a:gd name="T41" fmla="*/ 34 h 56"/>
                  <a:gd name="T42" fmla="*/ 47 w 54"/>
                  <a:gd name="T43" fmla="*/ 38 h 56"/>
                  <a:gd name="T44" fmla="*/ 47 w 54"/>
                  <a:gd name="T45" fmla="*/ 39 h 56"/>
                  <a:gd name="T46" fmla="*/ 45 w 54"/>
                  <a:gd name="T47" fmla="*/ 44 h 56"/>
                  <a:gd name="T48" fmla="*/ 45 w 54"/>
                  <a:gd name="T49" fmla="*/ 46 h 56"/>
                  <a:gd name="T50" fmla="*/ 49 w 54"/>
                  <a:gd name="T51" fmla="*/ 40 h 56"/>
                  <a:gd name="T52" fmla="*/ 52 w 54"/>
                  <a:gd name="T53" fmla="*/ 39 h 56"/>
                  <a:gd name="T54" fmla="*/ 52 w 54"/>
                  <a:gd name="T55" fmla="*/ 40 h 56"/>
                  <a:gd name="T56" fmla="*/ 49 w 54"/>
                  <a:gd name="T57" fmla="*/ 44 h 56"/>
                  <a:gd name="T58" fmla="*/ 50 w 54"/>
                  <a:gd name="T59" fmla="*/ 46 h 56"/>
                  <a:gd name="T60" fmla="*/ 52 w 54"/>
                  <a:gd name="T61" fmla="*/ 44 h 56"/>
                  <a:gd name="T62" fmla="*/ 54 w 54"/>
                  <a:gd name="T63" fmla="*/ 47 h 56"/>
                  <a:gd name="T64" fmla="*/ 52 w 54"/>
                  <a:gd name="T65" fmla="*/ 51 h 56"/>
                  <a:gd name="T66" fmla="*/ 52 w 54"/>
                  <a:gd name="T67" fmla="*/ 54 h 56"/>
                  <a:gd name="T68" fmla="*/ 48 w 54"/>
                  <a:gd name="T69" fmla="*/ 56 h 56"/>
                  <a:gd name="T70" fmla="*/ 45 w 54"/>
                  <a:gd name="T71" fmla="*/ 51 h 56"/>
                  <a:gd name="T72" fmla="*/ 44 w 54"/>
                  <a:gd name="T73" fmla="*/ 53 h 56"/>
                  <a:gd name="T74" fmla="*/ 42 w 54"/>
                  <a:gd name="T75" fmla="*/ 53 h 56"/>
                  <a:gd name="T76" fmla="*/ 43 w 54"/>
                  <a:gd name="T77" fmla="*/ 51 h 56"/>
                  <a:gd name="T78" fmla="*/ 43 w 54"/>
                  <a:gd name="T79" fmla="*/ 44 h 56"/>
                  <a:gd name="T80" fmla="*/ 41 w 54"/>
                  <a:gd name="T81" fmla="*/ 45 h 56"/>
                  <a:gd name="T82" fmla="*/ 40 w 54"/>
                  <a:gd name="T83" fmla="*/ 47 h 56"/>
                  <a:gd name="T84" fmla="*/ 34 w 54"/>
                  <a:gd name="T85" fmla="*/ 54 h 56"/>
                  <a:gd name="T86" fmla="*/ 28 w 54"/>
                  <a:gd name="T87" fmla="*/ 53 h 56"/>
                  <a:gd name="T88" fmla="*/ 27 w 54"/>
                  <a:gd name="T89" fmla="*/ 52 h 56"/>
                  <a:gd name="T90" fmla="*/ 34 w 54"/>
                  <a:gd name="T91" fmla="*/ 48 h 56"/>
                  <a:gd name="T92" fmla="*/ 37 w 54"/>
                  <a:gd name="T93" fmla="*/ 46 h 56"/>
                  <a:gd name="T94" fmla="*/ 32 w 54"/>
                  <a:gd name="T95" fmla="*/ 47 h 56"/>
                  <a:gd name="T96" fmla="*/ 26 w 54"/>
                  <a:gd name="T97" fmla="*/ 47 h 56"/>
                  <a:gd name="T98" fmla="*/ 28 w 54"/>
                  <a:gd name="T99" fmla="*/ 44 h 56"/>
                  <a:gd name="T100" fmla="*/ 27 w 54"/>
                  <a:gd name="T101" fmla="*/ 44 h 56"/>
                  <a:gd name="T102" fmla="*/ 23 w 54"/>
                  <a:gd name="T103" fmla="*/ 46 h 56"/>
                  <a:gd name="T104" fmla="*/ 4 w 54"/>
                  <a:gd name="T105" fmla="*/ 45 h 56"/>
                  <a:gd name="T106" fmla="*/ 1 w 54"/>
                  <a:gd name="T107" fmla="*/ 45 h 56"/>
                  <a:gd name="T108" fmla="*/ 1 w 54"/>
                  <a:gd name="T109" fmla="*/ 42 h 56"/>
                  <a:gd name="T110" fmla="*/ 7 w 54"/>
                  <a:gd name="T111" fmla="*/ 38 h 56"/>
                  <a:gd name="T112" fmla="*/ 8 w 54"/>
                  <a:gd name="T113" fmla="*/ 36 h 56"/>
                  <a:gd name="T114" fmla="*/ 7 w 54"/>
                  <a:gd name="T115" fmla="*/ 34 h 56"/>
                  <a:gd name="T116" fmla="*/ 8 w 54"/>
                  <a:gd name="T117" fmla="*/ 29 h 56"/>
                  <a:gd name="T118" fmla="*/ 11 w 54"/>
                  <a:gd name="T119" fmla="*/ 28 h 56"/>
                  <a:gd name="T120" fmla="*/ 13 w 54"/>
                  <a:gd name="T121" fmla="*/ 23 h 56"/>
                  <a:gd name="T122" fmla="*/ 13 w 54"/>
                  <a:gd name="T123" fmla="*/ 20 h 56"/>
                  <a:gd name="T124" fmla="*/ 23 w 54"/>
                  <a:gd name="T125"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 h="56">
                    <a:moveTo>
                      <a:pt x="23" y="4"/>
                    </a:moveTo>
                    <a:lnTo>
                      <a:pt x="23" y="4"/>
                    </a:lnTo>
                    <a:lnTo>
                      <a:pt x="26" y="1"/>
                    </a:lnTo>
                    <a:lnTo>
                      <a:pt x="31" y="0"/>
                    </a:lnTo>
                    <a:lnTo>
                      <a:pt x="31" y="0"/>
                    </a:lnTo>
                    <a:lnTo>
                      <a:pt x="33" y="1"/>
                    </a:lnTo>
                    <a:lnTo>
                      <a:pt x="33" y="1"/>
                    </a:lnTo>
                    <a:lnTo>
                      <a:pt x="31" y="5"/>
                    </a:lnTo>
                    <a:lnTo>
                      <a:pt x="31" y="5"/>
                    </a:lnTo>
                    <a:lnTo>
                      <a:pt x="29" y="8"/>
                    </a:lnTo>
                    <a:lnTo>
                      <a:pt x="29" y="8"/>
                    </a:lnTo>
                    <a:lnTo>
                      <a:pt x="23" y="16"/>
                    </a:lnTo>
                    <a:lnTo>
                      <a:pt x="23" y="16"/>
                    </a:lnTo>
                    <a:lnTo>
                      <a:pt x="21" y="20"/>
                    </a:lnTo>
                    <a:lnTo>
                      <a:pt x="21" y="22"/>
                    </a:lnTo>
                    <a:lnTo>
                      <a:pt x="21" y="22"/>
                    </a:lnTo>
                    <a:lnTo>
                      <a:pt x="26" y="16"/>
                    </a:lnTo>
                    <a:lnTo>
                      <a:pt x="26" y="16"/>
                    </a:lnTo>
                    <a:lnTo>
                      <a:pt x="27" y="17"/>
                    </a:lnTo>
                    <a:lnTo>
                      <a:pt x="27" y="17"/>
                    </a:lnTo>
                    <a:lnTo>
                      <a:pt x="32" y="19"/>
                    </a:lnTo>
                    <a:lnTo>
                      <a:pt x="32" y="19"/>
                    </a:lnTo>
                    <a:lnTo>
                      <a:pt x="29" y="20"/>
                    </a:lnTo>
                    <a:lnTo>
                      <a:pt x="29" y="20"/>
                    </a:lnTo>
                    <a:lnTo>
                      <a:pt x="26" y="23"/>
                    </a:lnTo>
                    <a:lnTo>
                      <a:pt x="26" y="23"/>
                    </a:lnTo>
                    <a:lnTo>
                      <a:pt x="27" y="24"/>
                    </a:lnTo>
                    <a:lnTo>
                      <a:pt x="27" y="24"/>
                    </a:lnTo>
                    <a:lnTo>
                      <a:pt x="32" y="25"/>
                    </a:lnTo>
                    <a:lnTo>
                      <a:pt x="32" y="25"/>
                    </a:lnTo>
                    <a:lnTo>
                      <a:pt x="34" y="24"/>
                    </a:lnTo>
                    <a:lnTo>
                      <a:pt x="34" y="24"/>
                    </a:lnTo>
                    <a:lnTo>
                      <a:pt x="34" y="27"/>
                    </a:lnTo>
                    <a:lnTo>
                      <a:pt x="34" y="27"/>
                    </a:lnTo>
                    <a:lnTo>
                      <a:pt x="37" y="25"/>
                    </a:lnTo>
                    <a:lnTo>
                      <a:pt x="37" y="25"/>
                    </a:lnTo>
                    <a:lnTo>
                      <a:pt x="39" y="24"/>
                    </a:lnTo>
                    <a:lnTo>
                      <a:pt x="39" y="24"/>
                    </a:lnTo>
                    <a:lnTo>
                      <a:pt x="43" y="24"/>
                    </a:lnTo>
                    <a:lnTo>
                      <a:pt x="43" y="24"/>
                    </a:lnTo>
                    <a:lnTo>
                      <a:pt x="44" y="24"/>
                    </a:lnTo>
                    <a:lnTo>
                      <a:pt x="47" y="27"/>
                    </a:lnTo>
                    <a:lnTo>
                      <a:pt x="47" y="27"/>
                    </a:lnTo>
                    <a:lnTo>
                      <a:pt x="47" y="28"/>
                    </a:lnTo>
                    <a:lnTo>
                      <a:pt x="45" y="30"/>
                    </a:lnTo>
                    <a:lnTo>
                      <a:pt x="45" y="30"/>
                    </a:lnTo>
                    <a:lnTo>
                      <a:pt x="42" y="31"/>
                    </a:lnTo>
                    <a:lnTo>
                      <a:pt x="42" y="31"/>
                    </a:lnTo>
                    <a:lnTo>
                      <a:pt x="43" y="32"/>
                    </a:lnTo>
                    <a:lnTo>
                      <a:pt x="43" y="32"/>
                    </a:lnTo>
                    <a:lnTo>
                      <a:pt x="45" y="32"/>
                    </a:lnTo>
                    <a:lnTo>
                      <a:pt x="45" y="32"/>
                    </a:lnTo>
                    <a:lnTo>
                      <a:pt x="44" y="35"/>
                    </a:lnTo>
                    <a:lnTo>
                      <a:pt x="44" y="35"/>
                    </a:lnTo>
                    <a:lnTo>
                      <a:pt x="44" y="36"/>
                    </a:lnTo>
                    <a:lnTo>
                      <a:pt x="47" y="36"/>
                    </a:lnTo>
                    <a:lnTo>
                      <a:pt x="47" y="36"/>
                    </a:lnTo>
                    <a:lnTo>
                      <a:pt x="49" y="35"/>
                    </a:lnTo>
                    <a:lnTo>
                      <a:pt x="50" y="34"/>
                    </a:lnTo>
                    <a:lnTo>
                      <a:pt x="50" y="34"/>
                    </a:lnTo>
                    <a:lnTo>
                      <a:pt x="51" y="32"/>
                    </a:lnTo>
                    <a:lnTo>
                      <a:pt x="51" y="34"/>
                    </a:lnTo>
                    <a:lnTo>
                      <a:pt x="51" y="34"/>
                    </a:lnTo>
                    <a:lnTo>
                      <a:pt x="51" y="36"/>
                    </a:lnTo>
                    <a:lnTo>
                      <a:pt x="51" y="36"/>
                    </a:lnTo>
                    <a:lnTo>
                      <a:pt x="47" y="38"/>
                    </a:lnTo>
                    <a:lnTo>
                      <a:pt x="47" y="38"/>
                    </a:lnTo>
                    <a:lnTo>
                      <a:pt x="47" y="39"/>
                    </a:lnTo>
                    <a:lnTo>
                      <a:pt x="47" y="39"/>
                    </a:lnTo>
                    <a:lnTo>
                      <a:pt x="45" y="42"/>
                    </a:lnTo>
                    <a:lnTo>
                      <a:pt x="45" y="42"/>
                    </a:lnTo>
                    <a:lnTo>
                      <a:pt x="45" y="44"/>
                    </a:lnTo>
                    <a:lnTo>
                      <a:pt x="45" y="44"/>
                    </a:lnTo>
                    <a:lnTo>
                      <a:pt x="45" y="46"/>
                    </a:lnTo>
                    <a:lnTo>
                      <a:pt x="45" y="46"/>
                    </a:lnTo>
                    <a:lnTo>
                      <a:pt x="48" y="43"/>
                    </a:lnTo>
                    <a:lnTo>
                      <a:pt x="48" y="43"/>
                    </a:lnTo>
                    <a:lnTo>
                      <a:pt x="49" y="40"/>
                    </a:lnTo>
                    <a:lnTo>
                      <a:pt x="50" y="39"/>
                    </a:lnTo>
                    <a:lnTo>
                      <a:pt x="50" y="39"/>
                    </a:lnTo>
                    <a:lnTo>
                      <a:pt x="52" y="39"/>
                    </a:lnTo>
                    <a:lnTo>
                      <a:pt x="52" y="39"/>
                    </a:lnTo>
                    <a:lnTo>
                      <a:pt x="52" y="40"/>
                    </a:lnTo>
                    <a:lnTo>
                      <a:pt x="52" y="40"/>
                    </a:lnTo>
                    <a:lnTo>
                      <a:pt x="50" y="42"/>
                    </a:lnTo>
                    <a:lnTo>
                      <a:pt x="49" y="44"/>
                    </a:lnTo>
                    <a:lnTo>
                      <a:pt x="49" y="44"/>
                    </a:lnTo>
                    <a:lnTo>
                      <a:pt x="49" y="46"/>
                    </a:lnTo>
                    <a:lnTo>
                      <a:pt x="50" y="46"/>
                    </a:lnTo>
                    <a:lnTo>
                      <a:pt x="50" y="46"/>
                    </a:lnTo>
                    <a:lnTo>
                      <a:pt x="52" y="44"/>
                    </a:lnTo>
                    <a:lnTo>
                      <a:pt x="52" y="44"/>
                    </a:lnTo>
                    <a:lnTo>
                      <a:pt x="52" y="44"/>
                    </a:lnTo>
                    <a:lnTo>
                      <a:pt x="54" y="44"/>
                    </a:lnTo>
                    <a:lnTo>
                      <a:pt x="54" y="44"/>
                    </a:lnTo>
                    <a:lnTo>
                      <a:pt x="54" y="47"/>
                    </a:lnTo>
                    <a:lnTo>
                      <a:pt x="54" y="47"/>
                    </a:lnTo>
                    <a:lnTo>
                      <a:pt x="54" y="48"/>
                    </a:lnTo>
                    <a:lnTo>
                      <a:pt x="52" y="51"/>
                    </a:lnTo>
                    <a:lnTo>
                      <a:pt x="52" y="51"/>
                    </a:lnTo>
                    <a:lnTo>
                      <a:pt x="52" y="53"/>
                    </a:lnTo>
                    <a:lnTo>
                      <a:pt x="52" y="54"/>
                    </a:lnTo>
                    <a:lnTo>
                      <a:pt x="51" y="55"/>
                    </a:lnTo>
                    <a:lnTo>
                      <a:pt x="51" y="55"/>
                    </a:lnTo>
                    <a:lnTo>
                      <a:pt x="48" y="56"/>
                    </a:lnTo>
                    <a:lnTo>
                      <a:pt x="45" y="56"/>
                    </a:lnTo>
                    <a:lnTo>
                      <a:pt x="45" y="56"/>
                    </a:lnTo>
                    <a:lnTo>
                      <a:pt x="45" y="51"/>
                    </a:lnTo>
                    <a:lnTo>
                      <a:pt x="45" y="51"/>
                    </a:lnTo>
                    <a:lnTo>
                      <a:pt x="45" y="52"/>
                    </a:lnTo>
                    <a:lnTo>
                      <a:pt x="44" y="53"/>
                    </a:lnTo>
                    <a:lnTo>
                      <a:pt x="43" y="54"/>
                    </a:lnTo>
                    <a:lnTo>
                      <a:pt x="43" y="54"/>
                    </a:lnTo>
                    <a:lnTo>
                      <a:pt x="42" y="53"/>
                    </a:lnTo>
                    <a:lnTo>
                      <a:pt x="42" y="52"/>
                    </a:lnTo>
                    <a:lnTo>
                      <a:pt x="42" y="52"/>
                    </a:lnTo>
                    <a:lnTo>
                      <a:pt x="43" y="51"/>
                    </a:lnTo>
                    <a:lnTo>
                      <a:pt x="44" y="47"/>
                    </a:lnTo>
                    <a:lnTo>
                      <a:pt x="44" y="47"/>
                    </a:lnTo>
                    <a:lnTo>
                      <a:pt x="43" y="44"/>
                    </a:lnTo>
                    <a:lnTo>
                      <a:pt x="42" y="43"/>
                    </a:lnTo>
                    <a:lnTo>
                      <a:pt x="42" y="43"/>
                    </a:lnTo>
                    <a:lnTo>
                      <a:pt x="41" y="45"/>
                    </a:lnTo>
                    <a:lnTo>
                      <a:pt x="41" y="45"/>
                    </a:lnTo>
                    <a:lnTo>
                      <a:pt x="40" y="47"/>
                    </a:lnTo>
                    <a:lnTo>
                      <a:pt x="40" y="47"/>
                    </a:lnTo>
                    <a:lnTo>
                      <a:pt x="37" y="48"/>
                    </a:lnTo>
                    <a:lnTo>
                      <a:pt x="37" y="48"/>
                    </a:lnTo>
                    <a:lnTo>
                      <a:pt x="34" y="54"/>
                    </a:lnTo>
                    <a:lnTo>
                      <a:pt x="34" y="54"/>
                    </a:lnTo>
                    <a:lnTo>
                      <a:pt x="31" y="53"/>
                    </a:lnTo>
                    <a:lnTo>
                      <a:pt x="28" y="53"/>
                    </a:lnTo>
                    <a:lnTo>
                      <a:pt x="27" y="53"/>
                    </a:lnTo>
                    <a:lnTo>
                      <a:pt x="27" y="53"/>
                    </a:lnTo>
                    <a:lnTo>
                      <a:pt x="27" y="52"/>
                    </a:lnTo>
                    <a:lnTo>
                      <a:pt x="29" y="51"/>
                    </a:lnTo>
                    <a:lnTo>
                      <a:pt x="29" y="51"/>
                    </a:lnTo>
                    <a:lnTo>
                      <a:pt x="34" y="48"/>
                    </a:lnTo>
                    <a:lnTo>
                      <a:pt x="34" y="48"/>
                    </a:lnTo>
                    <a:lnTo>
                      <a:pt x="37" y="46"/>
                    </a:lnTo>
                    <a:lnTo>
                      <a:pt x="37" y="46"/>
                    </a:lnTo>
                    <a:lnTo>
                      <a:pt x="34" y="46"/>
                    </a:lnTo>
                    <a:lnTo>
                      <a:pt x="34" y="46"/>
                    </a:lnTo>
                    <a:lnTo>
                      <a:pt x="32" y="47"/>
                    </a:lnTo>
                    <a:lnTo>
                      <a:pt x="32" y="47"/>
                    </a:lnTo>
                    <a:lnTo>
                      <a:pt x="26" y="47"/>
                    </a:lnTo>
                    <a:lnTo>
                      <a:pt x="26" y="47"/>
                    </a:lnTo>
                    <a:lnTo>
                      <a:pt x="28" y="45"/>
                    </a:lnTo>
                    <a:lnTo>
                      <a:pt x="28" y="45"/>
                    </a:lnTo>
                    <a:lnTo>
                      <a:pt x="28" y="44"/>
                    </a:lnTo>
                    <a:lnTo>
                      <a:pt x="28" y="44"/>
                    </a:lnTo>
                    <a:lnTo>
                      <a:pt x="27" y="44"/>
                    </a:lnTo>
                    <a:lnTo>
                      <a:pt x="27" y="44"/>
                    </a:lnTo>
                    <a:lnTo>
                      <a:pt x="26" y="45"/>
                    </a:lnTo>
                    <a:lnTo>
                      <a:pt x="23" y="46"/>
                    </a:lnTo>
                    <a:lnTo>
                      <a:pt x="23" y="46"/>
                    </a:lnTo>
                    <a:lnTo>
                      <a:pt x="10" y="45"/>
                    </a:lnTo>
                    <a:lnTo>
                      <a:pt x="10" y="45"/>
                    </a:lnTo>
                    <a:lnTo>
                      <a:pt x="4" y="45"/>
                    </a:lnTo>
                    <a:lnTo>
                      <a:pt x="4" y="45"/>
                    </a:lnTo>
                    <a:lnTo>
                      <a:pt x="2" y="45"/>
                    </a:lnTo>
                    <a:lnTo>
                      <a:pt x="1" y="45"/>
                    </a:lnTo>
                    <a:lnTo>
                      <a:pt x="1" y="45"/>
                    </a:lnTo>
                    <a:lnTo>
                      <a:pt x="0" y="43"/>
                    </a:lnTo>
                    <a:lnTo>
                      <a:pt x="1" y="42"/>
                    </a:lnTo>
                    <a:lnTo>
                      <a:pt x="1" y="42"/>
                    </a:lnTo>
                    <a:lnTo>
                      <a:pt x="2" y="40"/>
                    </a:lnTo>
                    <a:lnTo>
                      <a:pt x="7" y="38"/>
                    </a:lnTo>
                    <a:lnTo>
                      <a:pt x="7" y="38"/>
                    </a:lnTo>
                    <a:lnTo>
                      <a:pt x="8" y="36"/>
                    </a:lnTo>
                    <a:lnTo>
                      <a:pt x="8" y="36"/>
                    </a:lnTo>
                    <a:lnTo>
                      <a:pt x="8" y="36"/>
                    </a:lnTo>
                    <a:lnTo>
                      <a:pt x="7" y="34"/>
                    </a:lnTo>
                    <a:lnTo>
                      <a:pt x="7" y="34"/>
                    </a:lnTo>
                    <a:lnTo>
                      <a:pt x="7" y="31"/>
                    </a:lnTo>
                    <a:lnTo>
                      <a:pt x="7" y="31"/>
                    </a:lnTo>
                    <a:lnTo>
                      <a:pt x="8" y="29"/>
                    </a:lnTo>
                    <a:lnTo>
                      <a:pt x="8" y="29"/>
                    </a:lnTo>
                    <a:lnTo>
                      <a:pt x="11" y="28"/>
                    </a:lnTo>
                    <a:lnTo>
                      <a:pt x="11" y="28"/>
                    </a:lnTo>
                    <a:lnTo>
                      <a:pt x="10" y="24"/>
                    </a:lnTo>
                    <a:lnTo>
                      <a:pt x="10" y="24"/>
                    </a:lnTo>
                    <a:lnTo>
                      <a:pt x="13" y="23"/>
                    </a:lnTo>
                    <a:lnTo>
                      <a:pt x="13" y="23"/>
                    </a:lnTo>
                    <a:lnTo>
                      <a:pt x="13" y="20"/>
                    </a:lnTo>
                    <a:lnTo>
                      <a:pt x="13" y="20"/>
                    </a:lnTo>
                    <a:lnTo>
                      <a:pt x="16" y="13"/>
                    </a:lnTo>
                    <a:lnTo>
                      <a:pt x="19" y="8"/>
                    </a:lnTo>
                    <a:lnTo>
                      <a:pt x="23" y="4"/>
                    </a:lnTo>
                    <a:lnTo>
                      <a:pt x="23"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8" name="グループ化 97"/>
            <p:cNvGrpSpPr/>
            <p:nvPr/>
          </p:nvGrpSpPr>
          <p:grpSpPr>
            <a:xfrm>
              <a:off x="3989388" y="3071813"/>
              <a:ext cx="4256088" cy="2270126"/>
              <a:chOff x="3989388" y="3071813"/>
              <a:chExt cx="4256088" cy="2270126"/>
            </a:xfrm>
            <a:grpFill/>
          </p:grpSpPr>
          <p:sp>
            <p:nvSpPr>
              <p:cNvPr id="99" name="Freeform 210"/>
              <p:cNvSpPr>
                <a:spLocks/>
              </p:cNvSpPr>
              <p:nvPr/>
            </p:nvSpPr>
            <p:spPr bwMode="auto">
              <a:xfrm>
                <a:off x="7875588" y="3789363"/>
                <a:ext cx="30163" cy="19050"/>
              </a:xfrm>
              <a:custGeom>
                <a:avLst/>
                <a:gdLst>
                  <a:gd name="T0" fmla="*/ 1 w 19"/>
                  <a:gd name="T1" fmla="*/ 3 h 12"/>
                  <a:gd name="T2" fmla="*/ 1 w 19"/>
                  <a:gd name="T3" fmla="*/ 3 h 12"/>
                  <a:gd name="T4" fmla="*/ 2 w 19"/>
                  <a:gd name="T5" fmla="*/ 2 h 12"/>
                  <a:gd name="T6" fmla="*/ 3 w 19"/>
                  <a:gd name="T7" fmla="*/ 0 h 12"/>
                  <a:gd name="T8" fmla="*/ 3 w 19"/>
                  <a:gd name="T9" fmla="*/ 0 h 12"/>
                  <a:gd name="T10" fmla="*/ 4 w 19"/>
                  <a:gd name="T11" fmla="*/ 3 h 12"/>
                  <a:gd name="T12" fmla="*/ 4 w 19"/>
                  <a:gd name="T13" fmla="*/ 3 h 12"/>
                  <a:gd name="T14" fmla="*/ 5 w 19"/>
                  <a:gd name="T15" fmla="*/ 5 h 12"/>
                  <a:gd name="T16" fmla="*/ 5 w 19"/>
                  <a:gd name="T17" fmla="*/ 5 h 12"/>
                  <a:gd name="T18" fmla="*/ 8 w 19"/>
                  <a:gd name="T19" fmla="*/ 5 h 12"/>
                  <a:gd name="T20" fmla="*/ 8 w 19"/>
                  <a:gd name="T21" fmla="*/ 5 h 12"/>
                  <a:gd name="T22" fmla="*/ 10 w 19"/>
                  <a:gd name="T23" fmla="*/ 7 h 12"/>
                  <a:gd name="T24" fmla="*/ 10 w 19"/>
                  <a:gd name="T25" fmla="*/ 7 h 12"/>
                  <a:gd name="T26" fmla="*/ 15 w 19"/>
                  <a:gd name="T27" fmla="*/ 7 h 12"/>
                  <a:gd name="T28" fmla="*/ 18 w 19"/>
                  <a:gd name="T29" fmla="*/ 5 h 12"/>
                  <a:gd name="T30" fmla="*/ 19 w 19"/>
                  <a:gd name="T31" fmla="*/ 7 h 12"/>
                  <a:gd name="T32" fmla="*/ 19 w 19"/>
                  <a:gd name="T33" fmla="*/ 7 h 12"/>
                  <a:gd name="T34" fmla="*/ 19 w 19"/>
                  <a:gd name="T35" fmla="*/ 8 h 12"/>
                  <a:gd name="T36" fmla="*/ 19 w 19"/>
                  <a:gd name="T37" fmla="*/ 8 h 12"/>
                  <a:gd name="T38" fmla="*/ 17 w 19"/>
                  <a:gd name="T39" fmla="*/ 9 h 12"/>
                  <a:gd name="T40" fmla="*/ 17 w 19"/>
                  <a:gd name="T41" fmla="*/ 9 h 12"/>
                  <a:gd name="T42" fmla="*/ 16 w 19"/>
                  <a:gd name="T43" fmla="*/ 12 h 12"/>
                  <a:gd name="T44" fmla="*/ 16 w 19"/>
                  <a:gd name="T45" fmla="*/ 12 h 12"/>
                  <a:gd name="T46" fmla="*/ 12 w 19"/>
                  <a:gd name="T47" fmla="*/ 12 h 12"/>
                  <a:gd name="T48" fmla="*/ 12 w 19"/>
                  <a:gd name="T49" fmla="*/ 12 h 12"/>
                  <a:gd name="T50" fmla="*/ 12 w 19"/>
                  <a:gd name="T51" fmla="*/ 11 h 12"/>
                  <a:gd name="T52" fmla="*/ 12 w 19"/>
                  <a:gd name="T53" fmla="*/ 10 h 12"/>
                  <a:gd name="T54" fmla="*/ 12 w 19"/>
                  <a:gd name="T55" fmla="*/ 10 h 12"/>
                  <a:gd name="T56" fmla="*/ 12 w 19"/>
                  <a:gd name="T57" fmla="*/ 10 h 12"/>
                  <a:gd name="T58" fmla="*/ 10 w 19"/>
                  <a:gd name="T59" fmla="*/ 10 h 12"/>
                  <a:gd name="T60" fmla="*/ 7 w 19"/>
                  <a:gd name="T61" fmla="*/ 10 h 12"/>
                  <a:gd name="T62" fmla="*/ 7 w 19"/>
                  <a:gd name="T63" fmla="*/ 10 h 12"/>
                  <a:gd name="T64" fmla="*/ 4 w 19"/>
                  <a:gd name="T65" fmla="*/ 9 h 12"/>
                  <a:gd name="T66" fmla="*/ 4 w 19"/>
                  <a:gd name="T67" fmla="*/ 9 h 12"/>
                  <a:gd name="T68" fmla="*/ 3 w 19"/>
                  <a:gd name="T69" fmla="*/ 8 h 12"/>
                  <a:gd name="T70" fmla="*/ 3 w 19"/>
                  <a:gd name="T71" fmla="*/ 8 h 12"/>
                  <a:gd name="T72" fmla="*/ 2 w 19"/>
                  <a:gd name="T73" fmla="*/ 7 h 12"/>
                  <a:gd name="T74" fmla="*/ 2 w 19"/>
                  <a:gd name="T75" fmla="*/ 7 h 12"/>
                  <a:gd name="T76" fmla="*/ 0 w 19"/>
                  <a:gd name="T77" fmla="*/ 5 h 12"/>
                  <a:gd name="T78" fmla="*/ 0 w 19"/>
                  <a:gd name="T79" fmla="*/ 5 h 12"/>
                  <a:gd name="T80" fmla="*/ 1 w 19"/>
                  <a:gd name="T81" fmla="*/ 3 h 12"/>
                  <a:gd name="T82" fmla="*/ 1 w 19"/>
                  <a:gd name="T8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 h="12">
                    <a:moveTo>
                      <a:pt x="1" y="3"/>
                    </a:moveTo>
                    <a:lnTo>
                      <a:pt x="1" y="3"/>
                    </a:lnTo>
                    <a:lnTo>
                      <a:pt x="2" y="2"/>
                    </a:lnTo>
                    <a:lnTo>
                      <a:pt x="3" y="0"/>
                    </a:lnTo>
                    <a:lnTo>
                      <a:pt x="3" y="0"/>
                    </a:lnTo>
                    <a:lnTo>
                      <a:pt x="4" y="3"/>
                    </a:lnTo>
                    <a:lnTo>
                      <a:pt x="4" y="3"/>
                    </a:lnTo>
                    <a:lnTo>
                      <a:pt x="5" y="5"/>
                    </a:lnTo>
                    <a:lnTo>
                      <a:pt x="5" y="5"/>
                    </a:lnTo>
                    <a:lnTo>
                      <a:pt x="8" y="5"/>
                    </a:lnTo>
                    <a:lnTo>
                      <a:pt x="8" y="5"/>
                    </a:lnTo>
                    <a:lnTo>
                      <a:pt x="10" y="7"/>
                    </a:lnTo>
                    <a:lnTo>
                      <a:pt x="10" y="7"/>
                    </a:lnTo>
                    <a:lnTo>
                      <a:pt x="15" y="7"/>
                    </a:lnTo>
                    <a:lnTo>
                      <a:pt x="18" y="5"/>
                    </a:lnTo>
                    <a:lnTo>
                      <a:pt x="19" y="7"/>
                    </a:lnTo>
                    <a:lnTo>
                      <a:pt x="19" y="7"/>
                    </a:lnTo>
                    <a:lnTo>
                      <a:pt x="19" y="8"/>
                    </a:lnTo>
                    <a:lnTo>
                      <a:pt x="19" y="8"/>
                    </a:lnTo>
                    <a:lnTo>
                      <a:pt x="17" y="9"/>
                    </a:lnTo>
                    <a:lnTo>
                      <a:pt x="17" y="9"/>
                    </a:lnTo>
                    <a:lnTo>
                      <a:pt x="16" y="12"/>
                    </a:lnTo>
                    <a:lnTo>
                      <a:pt x="16" y="12"/>
                    </a:lnTo>
                    <a:lnTo>
                      <a:pt x="12" y="12"/>
                    </a:lnTo>
                    <a:lnTo>
                      <a:pt x="12" y="12"/>
                    </a:lnTo>
                    <a:lnTo>
                      <a:pt x="12" y="11"/>
                    </a:lnTo>
                    <a:lnTo>
                      <a:pt x="12" y="10"/>
                    </a:lnTo>
                    <a:lnTo>
                      <a:pt x="12" y="10"/>
                    </a:lnTo>
                    <a:lnTo>
                      <a:pt x="12" y="10"/>
                    </a:lnTo>
                    <a:lnTo>
                      <a:pt x="10" y="10"/>
                    </a:lnTo>
                    <a:lnTo>
                      <a:pt x="7" y="10"/>
                    </a:lnTo>
                    <a:lnTo>
                      <a:pt x="7" y="10"/>
                    </a:lnTo>
                    <a:lnTo>
                      <a:pt x="4" y="9"/>
                    </a:lnTo>
                    <a:lnTo>
                      <a:pt x="4" y="9"/>
                    </a:lnTo>
                    <a:lnTo>
                      <a:pt x="3" y="8"/>
                    </a:lnTo>
                    <a:lnTo>
                      <a:pt x="3" y="8"/>
                    </a:lnTo>
                    <a:lnTo>
                      <a:pt x="2" y="7"/>
                    </a:lnTo>
                    <a:lnTo>
                      <a:pt x="2" y="7"/>
                    </a:lnTo>
                    <a:lnTo>
                      <a:pt x="0" y="5"/>
                    </a:lnTo>
                    <a:lnTo>
                      <a:pt x="0" y="5"/>
                    </a:lnTo>
                    <a:lnTo>
                      <a:pt x="1" y="3"/>
                    </a:lnTo>
                    <a:lnTo>
                      <a:pt x="1"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211"/>
              <p:cNvSpPr>
                <a:spLocks/>
              </p:cNvSpPr>
              <p:nvPr/>
            </p:nvSpPr>
            <p:spPr bwMode="auto">
              <a:xfrm>
                <a:off x="7912101" y="3790951"/>
                <a:ext cx="20638" cy="25400"/>
              </a:xfrm>
              <a:custGeom>
                <a:avLst/>
                <a:gdLst>
                  <a:gd name="T0" fmla="*/ 8 w 13"/>
                  <a:gd name="T1" fmla="*/ 0 h 16"/>
                  <a:gd name="T2" fmla="*/ 8 w 13"/>
                  <a:gd name="T3" fmla="*/ 0 h 16"/>
                  <a:gd name="T4" fmla="*/ 9 w 13"/>
                  <a:gd name="T5" fmla="*/ 1 h 16"/>
                  <a:gd name="T6" fmla="*/ 9 w 13"/>
                  <a:gd name="T7" fmla="*/ 3 h 16"/>
                  <a:gd name="T8" fmla="*/ 9 w 13"/>
                  <a:gd name="T9" fmla="*/ 3 h 16"/>
                  <a:gd name="T10" fmla="*/ 9 w 13"/>
                  <a:gd name="T11" fmla="*/ 6 h 16"/>
                  <a:gd name="T12" fmla="*/ 9 w 13"/>
                  <a:gd name="T13" fmla="*/ 6 h 16"/>
                  <a:gd name="T14" fmla="*/ 9 w 13"/>
                  <a:gd name="T15" fmla="*/ 8 h 16"/>
                  <a:gd name="T16" fmla="*/ 9 w 13"/>
                  <a:gd name="T17" fmla="*/ 8 h 16"/>
                  <a:gd name="T18" fmla="*/ 10 w 13"/>
                  <a:gd name="T19" fmla="*/ 8 h 16"/>
                  <a:gd name="T20" fmla="*/ 10 w 13"/>
                  <a:gd name="T21" fmla="*/ 8 h 16"/>
                  <a:gd name="T22" fmla="*/ 11 w 13"/>
                  <a:gd name="T23" fmla="*/ 9 h 16"/>
                  <a:gd name="T24" fmla="*/ 13 w 13"/>
                  <a:gd name="T25" fmla="*/ 10 h 16"/>
                  <a:gd name="T26" fmla="*/ 13 w 13"/>
                  <a:gd name="T27" fmla="*/ 10 h 16"/>
                  <a:gd name="T28" fmla="*/ 12 w 13"/>
                  <a:gd name="T29" fmla="*/ 11 h 16"/>
                  <a:gd name="T30" fmla="*/ 10 w 13"/>
                  <a:gd name="T31" fmla="*/ 14 h 16"/>
                  <a:gd name="T32" fmla="*/ 10 w 13"/>
                  <a:gd name="T33" fmla="*/ 14 h 16"/>
                  <a:gd name="T34" fmla="*/ 8 w 13"/>
                  <a:gd name="T35" fmla="*/ 15 h 16"/>
                  <a:gd name="T36" fmla="*/ 5 w 13"/>
                  <a:gd name="T37" fmla="*/ 16 h 16"/>
                  <a:gd name="T38" fmla="*/ 5 w 13"/>
                  <a:gd name="T39" fmla="*/ 16 h 16"/>
                  <a:gd name="T40" fmla="*/ 2 w 13"/>
                  <a:gd name="T41" fmla="*/ 15 h 16"/>
                  <a:gd name="T42" fmla="*/ 1 w 13"/>
                  <a:gd name="T43" fmla="*/ 15 h 16"/>
                  <a:gd name="T44" fmla="*/ 0 w 13"/>
                  <a:gd name="T45" fmla="*/ 14 h 16"/>
                  <a:gd name="T46" fmla="*/ 0 w 13"/>
                  <a:gd name="T47" fmla="*/ 14 h 16"/>
                  <a:gd name="T48" fmla="*/ 0 w 13"/>
                  <a:gd name="T49" fmla="*/ 10 h 16"/>
                  <a:gd name="T50" fmla="*/ 0 w 13"/>
                  <a:gd name="T51" fmla="*/ 9 h 16"/>
                  <a:gd name="T52" fmla="*/ 0 w 13"/>
                  <a:gd name="T53" fmla="*/ 9 h 16"/>
                  <a:gd name="T54" fmla="*/ 3 w 13"/>
                  <a:gd name="T55" fmla="*/ 7 h 16"/>
                  <a:gd name="T56" fmla="*/ 3 w 13"/>
                  <a:gd name="T57" fmla="*/ 7 h 16"/>
                  <a:gd name="T58" fmla="*/ 4 w 13"/>
                  <a:gd name="T59" fmla="*/ 4 h 16"/>
                  <a:gd name="T60" fmla="*/ 5 w 13"/>
                  <a:gd name="T61" fmla="*/ 2 h 16"/>
                  <a:gd name="T62" fmla="*/ 5 w 13"/>
                  <a:gd name="T63" fmla="*/ 2 h 16"/>
                  <a:gd name="T64" fmla="*/ 6 w 13"/>
                  <a:gd name="T65" fmla="*/ 1 h 16"/>
                  <a:gd name="T66" fmla="*/ 8 w 13"/>
                  <a:gd name="T67" fmla="*/ 0 h 16"/>
                  <a:gd name="T68" fmla="*/ 8 w 13"/>
                  <a:gd name="T6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 h="16">
                    <a:moveTo>
                      <a:pt x="8" y="0"/>
                    </a:moveTo>
                    <a:lnTo>
                      <a:pt x="8" y="0"/>
                    </a:lnTo>
                    <a:lnTo>
                      <a:pt x="9" y="1"/>
                    </a:lnTo>
                    <a:lnTo>
                      <a:pt x="9" y="3"/>
                    </a:lnTo>
                    <a:lnTo>
                      <a:pt x="9" y="3"/>
                    </a:lnTo>
                    <a:lnTo>
                      <a:pt x="9" y="6"/>
                    </a:lnTo>
                    <a:lnTo>
                      <a:pt x="9" y="6"/>
                    </a:lnTo>
                    <a:lnTo>
                      <a:pt x="9" y="8"/>
                    </a:lnTo>
                    <a:lnTo>
                      <a:pt x="9" y="8"/>
                    </a:lnTo>
                    <a:lnTo>
                      <a:pt x="10" y="8"/>
                    </a:lnTo>
                    <a:lnTo>
                      <a:pt x="10" y="8"/>
                    </a:lnTo>
                    <a:lnTo>
                      <a:pt x="11" y="9"/>
                    </a:lnTo>
                    <a:lnTo>
                      <a:pt x="13" y="10"/>
                    </a:lnTo>
                    <a:lnTo>
                      <a:pt x="13" y="10"/>
                    </a:lnTo>
                    <a:lnTo>
                      <a:pt x="12" y="11"/>
                    </a:lnTo>
                    <a:lnTo>
                      <a:pt x="10" y="14"/>
                    </a:lnTo>
                    <a:lnTo>
                      <a:pt x="10" y="14"/>
                    </a:lnTo>
                    <a:lnTo>
                      <a:pt x="8" y="15"/>
                    </a:lnTo>
                    <a:lnTo>
                      <a:pt x="5" y="16"/>
                    </a:lnTo>
                    <a:lnTo>
                      <a:pt x="5" y="16"/>
                    </a:lnTo>
                    <a:lnTo>
                      <a:pt x="2" y="15"/>
                    </a:lnTo>
                    <a:lnTo>
                      <a:pt x="1" y="15"/>
                    </a:lnTo>
                    <a:lnTo>
                      <a:pt x="0" y="14"/>
                    </a:lnTo>
                    <a:lnTo>
                      <a:pt x="0" y="14"/>
                    </a:lnTo>
                    <a:lnTo>
                      <a:pt x="0" y="10"/>
                    </a:lnTo>
                    <a:lnTo>
                      <a:pt x="0" y="9"/>
                    </a:lnTo>
                    <a:lnTo>
                      <a:pt x="0" y="9"/>
                    </a:lnTo>
                    <a:lnTo>
                      <a:pt x="3" y="7"/>
                    </a:lnTo>
                    <a:lnTo>
                      <a:pt x="3" y="7"/>
                    </a:lnTo>
                    <a:lnTo>
                      <a:pt x="4" y="4"/>
                    </a:lnTo>
                    <a:lnTo>
                      <a:pt x="5" y="2"/>
                    </a:lnTo>
                    <a:lnTo>
                      <a:pt x="5" y="2"/>
                    </a:lnTo>
                    <a:lnTo>
                      <a:pt x="6" y="1"/>
                    </a:lnTo>
                    <a:lnTo>
                      <a:pt x="8" y="0"/>
                    </a:lnTo>
                    <a:lnTo>
                      <a:pt x="8"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 name="Freeform 212"/>
              <p:cNvSpPr>
                <a:spLocks/>
              </p:cNvSpPr>
              <p:nvPr/>
            </p:nvSpPr>
            <p:spPr bwMode="auto">
              <a:xfrm>
                <a:off x="7818438" y="3703638"/>
                <a:ext cx="9525" cy="14288"/>
              </a:xfrm>
              <a:custGeom>
                <a:avLst/>
                <a:gdLst>
                  <a:gd name="T0" fmla="*/ 2 w 6"/>
                  <a:gd name="T1" fmla="*/ 0 h 9"/>
                  <a:gd name="T2" fmla="*/ 2 w 6"/>
                  <a:gd name="T3" fmla="*/ 0 h 9"/>
                  <a:gd name="T4" fmla="*/ 0 w 6"/>
                  <a:gd name="T5" fmla="*/ 0 h 9"/>
                  <a:gd name="T6" fmla="*/ 0 w 6"/>
                  <a:gd name="T7" fmla="*/ 0 h 9"/>
                  <a:gd name="T8" fmla="*/ 0 w 6"/>
                  <a:gd name="T9" fmla="*/ 2 h 9"/>
                  <a:gd name="T10" fmla="*/ 0 w 6"/>
                  <a:gd name="T11" fmla="*/ 6 h 9"/>
                  <a:gd name="T12" fmla="*/ 0 w 6"/>
                  <a:gd name="T13" fmla="*/ 6 h 9"/>
                  <a:gd name="T14" fmla="*/ 2 w 6"/>
                  <a:gd name="T15" fmla="*/ 9 h 9"/>
                  <a:gd name="T16" fmla="*/ 6 w 6"/>
                  <a:gd name="T17" fmla="*/ 8 h 9"/>
                  <a:gd name="T18" fmla="*/ 6 w 6"/>
                  <a:gd name="T19" fmla="*/ 8 h 9"/>
                  <a:gd name="T20" fmla="*/ 6 w 6"/>
                  <a:gd name="T21" fmla="*/ 6 h 9"/>
                  <a:gd name="T22" fmla="*/ 5 w 6"/>
                  <a:gd name="T23" fmla="*/ 2 h 9"/>
                  <a:gd name="T24" fmla="*/ 5 w 6"/>
                  <a:gd name="T25" fmla="*/ 2 h 9"/>
                  <a:gd name="T26" fmla="*/ 4 w 6"/>
                  <a:gd name="T27" fmla="*/ 0 h 9"/>
                  <a:gd name="T28" fmla="*/ 2 w 6"/>
                  <a:gd name="T29" fmla="*/ 0 h 9"/>
                  <a:gd name="T30" fmla="*/ 2 w 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2" y="0"/>
                    </a:moveTo>
                    <a:lnTo>
                      <a:pt x="2" y="0"/>
                    </a:lnTo>
                    <a:lnTo>
                      <a:pt x="0" y="0"/>
                    </a:lnTo>
                    <a:lnTo>
                      <a:pt x="0" y="0"/>
                    </a:lnTo>
                    <a:lnTo>
                      <a:pt x="0" y="2"/>
                    </a:lnTo>
                    <a:lnTo>
                      <a:pt x="0" y="6"/>
                    </a:lnTo>
                    <a:lnTo>
                      <a:pt x="0" y="6"/>
                    </a:lnTo>
                    <a:lnTo>
                      <a:pt x="2" y="9"/>
                    </a:lnTo>
                    <a:lnTo>
                      <a:pt x="6" y="8"/>
                    </a:lnTo>
                    <a:lnTo>
                      <a:pt x="6" y="8"/>
                    </a:lnTo>
                    <a:lnTo>
                      <a:pt x="6" y="6"/>
                    </a:lnTo>
                    <a:lnTo>
                      <a:pt x="5" y="2"/>
                    </a:lnTo>
                    <a:lnTo>
                      <a:pt x="5" y="2"/>
                    </a:lnTo>
                    <a:lnTo>
                      <a:pt x="4" y="0"/>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Rectangle 213"/>
              <p:cNvSpPr>
                <a:spLocks noChangeArrowheads="1"/>
              </p:cNvSpPr>
              <p:nvPr/>
            </p:nvSpPr>
            <p:spPr bwMode="auto">
              <a:xfrm>
                <a:off x="7048501" y="3332163"/>
                <a:ext cx="1588" cy="1588"/>
              </a:xfrm>
              <a:prstGeom prst="rect">
                <a:avLst/>
              </a:prstGeom>
              <a:grpFill/>
              <a:ln w="12700">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214"/>
              <p:cNvSpPr>
                <a:spLocks/>
              </p:cNvSpPr>
              <p:nvPr/>
            </p:nvSpPr>
            <p:spPr bwMode="auto">
              <a:xfrm>
                <a:off x="6586538" y="3271838"/>
                <a:ext cx="1397000" cy="1120775"/>
              </a:xfrm>
              <a:custGeom>
                <a:avLst/>
                <a:gdLst>
                  <a:gd name="T0" fmla="*/ 861 w 880"/>
                  <a:gd name="T1" fmla="*/ 239 h 706"/>
                  <a:gd name="T2" fmla="*/ 828 w 880"/>
                  <a:gd name="T3" fmla="*/ 198 h 706"/>
                  <a:gd name="T4" fmla="*/ 786 w 880"/>
                  <a:gd name="T5" fmla="*/ 192 h 706"/>
                  <a:gd name="T6" fmla="*/ 743 w 880"/>
                  <a:gd name="T7" fmla="*/ 141 h 706"/>
                  <a:gd name="T8" fmla="*/ 710 w 880"/>
                  <a:gd name="T9" fmla="*/ 196 h 706"/>
                  <a:gd name="T10" fmla="*/ 673 w 880"/>
                  <a:gd name="T11" fmla="*/ 260 h 706"/>
                  <a:gd name="T12" fmla="*/ 576 w 880"/>
                  <a:gd name="T13" fmla="*/ 187 h 706"/>
                  <a:gd name="T14" fmla="*/ 585 w 880"/>
                  <a:gd name="T15" fmla="*/ 120 h 706"/>
                  <a:gd name="T16" fmla="*/ 603 w 880"/>
                  <a:gd name="T17" fmla="*/ 89 h 706"/>
                  <a:gd name="T18" fmla="*/ 651 w 880"/>
                  <a:gd name="T19" fmla="*/ 77 h 706"/>
                  <a:gd name="T20" fmla="*/ 673 w 880"/>
                  <a:gd name="T21" fmla="*/ 41 h 706"/>
                  <a:gd name="T22" fmla="*/ 640 w 880"/>
                  <a:gd name="T23" fmla="*/ 69 h 706"/>
                  <a:gd name="T24" fmla="*/ 597 w 880"/>
                  <a:gd name="T25" fmla="*/ 32 h 706"/>
                  <a:gd name="T26" fmla="*/ 566 w 880"/>
                  <a:gd name="T27" fmla="*/ 3 h 706"/>
                  <a:gd name="T28" fmla="*/ 581 w 880"/>
                  <a:gd name="T29" fmla="*/ 48 h 706"/>
                  <a:gd name="T30" fmla="*/ 550 w 880"/>
                  <a:gd name="T31" fmla="*/ 55 h 706"/>
                  <a:gd name="T32" fmla="*/ 469 w 880"/>
                  <a:gd name="T33" fmla="*/ 56 h 706"/>
                  <a:gd name="T34" fmla="*/ 476 w 880"/>
                  <a:gd name="T35" fmla="*/ 77 h 706"/>
                  <a:gd name="T36" fmla="*/ 419 w 880"/>
                  <a:gd name="T37" fmla="*/ 49 h 706"/>
                  <a:gd name="T38" fmla="*/ 337 w 880"/>
                  <a:gd name="T39" fmla="*/ 30 h 706"/>
                  <a:gd name="T40" fmla="*/ 288 w 880"/>
                  <a:gd name="T41" fmla="*/ 39 h 706"/>
                  <a:gd name="T42" fmla="*/ 258 w 880"/>
                  <a:gd name="T43" fmla="*/ 40 h 706"/>
                  <a:gd name="T44" fmla="*/ 143 w 880"/>
                  <a:gd name="T45" fmla="*/ 24 h 706"/>
                  <a:gd name="T46" fmla="*/ 94 w 880"/>
                  <a:gd name="T47" fmla="*/ 17 h 706"/>
                  <a:gd name="T48" fmla="*/ 19 w 880"/>
                  <a:gd name="T49" fmla="*/ 61 h 706"/>
                  <a:gd name="T50" fmla="*/ 19 w 880"/>
                  <a:gd name="T51" fmla="*/ 87 h 706"/>
                  <a:gd name="T52" fmla="*/ 38 w 880"/>
                  <a:gd name="T53" fmla="*/ 114 h 706"/>
                  <a:gd name="T54" fmla="*/ 28 w 880"/>
                  <a:gd name="T55" fmla="*/ 133 h 706"/>
                  <a:gd name="T56" fmla="*/ 32 w 880"/>
                  <a:gd name="T57" fmla="*/ 174 h 706"/>
                  <a:gd name="T58" fmla="*/ 74 w 880"/>
                  <a:gd name="T59" fmla="*/ 189 h 706"/>
                  <a:gd name="T60" fmla="*/ 33 w 880"/>
                  <a:gd name="T61" fmla="*/ 235 h 706"/>
                  <a:gd name="T62" fmla="*/ 84 w 880"/>
                  <a:gd name="T63" fmla="*/ 213 h 706"/>
                  <a:gd name="T64" fmla="*/ 129 w 880"/>
                  <a:gd name="T65" fmla="*/ 164 h 706"/>
                  <a:gd name="T66" fmla="*/ 157 w 880"/>
                  <a:gd name="T67" fmla="*/ 172 h 706"/>
                  <a:gd name="T68" fmla="*/ 224 w 880"/>
                  <a:gd name="T69" fmla="*/ 173 h 706"/>
                  <a:gd name="T70" fmla="*/ 256 w 880"/>
                  <a:gd name="T71" fmla="*/ 206 h 706"/>
                  <a:gd name="T72" fmla="*/ 273 w 880"/>
                  <a:gd name="T73" fmla="*/ 205 h 706"/>
                  <a:gd name="T74" fmla="*/ 279 w 880"/>
                  <a:gd name="T75" fmla="*/ 223 h 706"/>
                  <a:gd name="T76" fmla="*/ 286 w 880"/>
                  <a:gd name="T77" fmla="*/ 234 h 706"/>
                  <a:gd name="T78" fmla="*/ 313 w 880"/>
                  <a:gd name="T79" fmla="*/ 267 h 706"/>
                  <a:gd name="T80" fmla="*/ 353 w 880"/>
                  <a:gd name="T81" fmla="*/ 305 h 706"/>
                  <a:gd name="T82" fmla="*/ 348 w 880"/>
                  <a:gd name="T83" fmla="*/ 408 h 706"/>
                  <a:gd name="T84" fmla="*/ 390 w 880"/>
                  <a:gd name="T85" fmla="*/ 462 h 706"/>
                  <a:gd name="T86" fmla="*/ 423 w 880"/>
                  <a:gd name="T87" fmla="*/ 526 h 706"/>
                  <a:gd name="T88" fmla="*/ 453 w 880"/>
                  <a:gd name="T89" fmla="*/ 552 h 706"/>
                  <a:gd name="T90" fmla="*/ 417 w 880"/>
                  <a:gd name="T91" fmla="*/ 489 h 706"/>
                  <a:gd name="T92" fmla="*/ 471 w 880"/>
                  <a:gd name="T93" fmla="*/ 547 h 706"/>
                  <a:gd name="T94" fmla="*/ 557 w 880"/>
                  <a:gd name="T95" fmla="*/ 628 h 706"/>
                  <a:gd name="T96" fmla="*/ 647 w 880"/>
                  <a:gd name="T97" fmla="*/ 664 h 706"/>
                  <a:gd name="T98" fmla="*/ 689 w 880"/>
                  <a:gd name="T99" fmla="*/ 705 h 706"/>
                  <a:gd name="T100" fmla="*/ 674 w 880"/>
                  <a:gd name="T101" fmla="*/ 690 h 706"/>
                  <a:gd name="T102" fmla="*/ 634 w 880"/>
                  <a:gd name="T103" fmla="*/ 628 h 706"/>
                  <a:gd name="T104" fmla="*/ 624 w 880"/>
                  <a:gd name="T105" fmla="*/ 577 h 706"/>
                  <a:gd name="T106" fmla="*/ 558 w 880"/>
                  <a:gd name="T107" fmla="*/ 587 h 706"/>
                  <a:gd name="T108" fmla="*/ 616 w 880"/>
                  <a:gd name="T109" fmla="*/ 506 h 706"/>
                  <a:gd name="T110" fmla="*/ 671 w 880"/>
                  <a:gd name="T111" fmla="*/ 520 h 706"/>
                  <a:gd name="T112" fmla="*/ 702 w 880"/>
                  <a:gd name="T113" fmla="*/ 463 h 706"/>
                  <a:gd name="T114" fmla="*/ 718 w 880"/>
                  <a:gd name="T115" fmla="*/ 412 h 706"/>
                  <a:gd name="T116" fmla="*/ 744 w 880"/>
                  <a:gd name="T117" fmla="*/ 390 h 706"/>
                  <a:gd name="T118" fmla="*/ 777 w 880"/>
                  <a:gd name="T119" fmla="*/ 356 h 706"/>
                  <a:gd name="T120" fmla="*/ 814 w 880"/>
                  <a:gd name="T121" fmla="*/ 354 h 706"/>
                  <a:gd name="T122" fmla="*/ 808 w 880"/>
                  <a:gd name="T123" fmla="*/ 318 h 706"/>
                  <a:gd name="T124" fmla="*/ 767 w 880"/>
                  <a:gd name="T125" fmla="*/ 32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0" h="706">
                    <a:moveTo>
                      <a:pt x="878" y="264"/>
                    </a:moveTo>
                    <a:lnTo>
                      <a:pt x="878" y="264"/>
                    </a:lnTo>
                    <a:lnTo>
                      <a:pt x="878" y="263"/>
                    </a:lnTo>
                    <a:lnTo>
                      <a:pt x="878" y="263"/>
                    </a:lnTo>
                    <a:lnTo>
                      <a:pt x="879" y="257"/>
                    </a:lnTo>
                    <a:lnTo>
                      <a:pt x="879" y="257"/>
                    </a:lnTo>
                    <a:lnTo>
                      <a:pt x="878" y="253"/>
                    </a:lnTo>
                    <a:lnTo>
                      <a:pt x="876" y="251"/>
                    </a:lnTo>
                    <a:lnTo>
                      <a:pt x="875" y="250"/>
                    </a:lnTo>
                    <a:lnTo>
                      <a:pt x="875" y="250"/>
                    </a:lnTo>
                    <a:lnTo>
                      <a:pt x="870" y="251"/>
                    </a:lnTo>
                    <a:lnTo>
                      <a:pt x="870" y="251"/>
                    </a:lnTo>
                    <a:lnTo>
                      <a:pt x="869" y="252"/>
                    </a:lnTo>
                    <a:lnTo>
                      <a:pt x="869" y="252"/>
                    </a:lnTo>
                    <a:lnTo>
                      <a:pt x="868" y="253"/>
                    </a:lnTo>
                    <a:lnTo>
                      <a:pt x="868" y="253"/>
                    </a:lnTo>
                    <a:lnTo>
                      <a:pt x="868" y="251"/>
                    </a:lnTo>
                    <a:lnTo>
                      <a:pt x="868" y="251"/>
                    </a:lnTo>
                    <a:lnTo>
                      <a:pt x="869" y="250"/>
                    </a:lnTo>
                    <a:lnTo>
                      <a:pt x="869" y="250"/>
                    </a:lnTo>
                    <a:lnTo>
                      <a:pt x="869" y="249"/>
                    </a:lnTo>
                    <a:lnTo>
                      <a:pt x="868" y="247"/>
                    </a:lnTo>
                    <a:lnTo>
                      <a:pt x="868" y="247"/>
                    </a:lnTo>
                    <a:lnTo>
                      <a:pt x="864" y="245"/>
                    </a:lnTo>
                    <a:lnTo>
                      <a:pt x="863" y="245"/>
                    </a:lnTo>
                    <a:lnTo>
                      <a:pt x="863" y="245"/>
                    </a:lnTo>
                    <a:lnTo>
                      <a:pt x="859" y="247"/>
                    </a:lnTo>
                    <a:lnTo>
                      <a:pt x="859" y="247"/>
                    </a:lnTo>
                    <a:lnTo>
                      <a:pt x="856" y="248"/>
                    </a:lnTo>
                    <a:lnTo>
                      <a:pt x="852" y="251"/>
                    </a:lnTo>
                    <a:lnTo>
                      <a:pt x="852" y="251"/>
                    </a:lnTo>
                    <a:lnTo>
                      <a:pt x="851" y="252"/>
                    </a:lnTo>
                    <a:lnTo>
                      <a:pt x="851" y="252"/>
                    </a:lnTo>
                    <a:lnTo>
                      <a:pt x="846" y="253"/>
                    </a:lnTo>
                    <a:lnTo>
                      <a:pt x="846" y="253"/>
                    </a:lnTo>
                    <a:lnTo>
                      <a:pt x="846" y="250"/>
                    </a:lnTo>
                    <a:lnTo>
                      <a:pt x="846" y="250"/>
                    </a:lnTo>
                    <a:lnTo>
                      <a:pt x="852" y="248"/>
                    </a:lnTo>
                    <a:lnTo>
                      <a:pt x="852" y="248"/>
                    </a:lnTo>
                    <a:lnTo>
                      <a:pt x="861" y="244"/>
                    </a:lnTo>
                    <a:lnTo>
                      <a:pt x="861" y="244"/>
                    </a:lnTo>
                    <a:lnTo>
                      <a:pt x="852" y="245"/>
                    </a:lnTo>
                    <a:lnTo>
                      <a:pt x="852" y="245"/>
                    </a:lnTo>
                    <a:lnTo>
                      <a:pt x="861" y="243"/>
                    </a:lnTo>
                    <a:lnTo>
                      <a:pt x="864" y="242"/>
                    </a:lnTo>
                    <a:lnTo>
                      <a:pt x="864" y="242"/>
                    </a:lnTo>
                    <a:lnTo>
                      <a:pt x="866" y="243"/>
                    </a:lnTo>
                    <a:lnTo>
                      <a:pt x="867" y="243"/>
                    </a:lnTo>
                    <a:lnTo>
                      <a:pt x="867" y="242"/>
                    </a:lnTo>
                    <a:lnTo>
                      <a:pt x="867" y="242"/>
                    </a:lnTo>
                    <a:lnTo>
                      <a:pt x="867" y="240"/>
                    </a:lnTo>
                    <a:lnTo>
                      <a:pt x="867" y="240"/>
                    </a:lnTo>
                    <a:lnTo>
                      <a:pt x="863" y="239"/>
                    </a:lnTo>
                    <a:lnTo>
                      <a:pt x="863" y="239"/>
                    </a:lnTo>
                    <a:lnTo>
                      <a:pt x="862" y="237"/>
                    </a:lnTo>
                    <a:lnTo>
                      <a:pt x="862" y="237"/>
                    </a:lnTo>
                    <a:lnTo>
                      <a:pt x="861" y="239"/>
                    </a:lnTo>
                    <a:lnTo>
                      <a:pt x="860" y="239"/>
                    </a:lnTo>
                    <a:lnTo>
                      <a:pt x="858" y="237"/>
                    </a:lnTo>
                    <a:lnTo>
                      <a:pt x="858" y="237"/>
                    </a:lnTo>
                    <a:lnTo>
                      <a:pt x="855" y="236"/>
                    </a:lnTo>
                    <a:lnTo>
                      <a:pt x="855" y="235"/>
                    </a:lnTo>
                    <a:lnTo>
                      <a:pt x="855" y="235"/>
                    </a:lnTo>
                    <a:lnTo>
                      <a:pt x="854" y="233"/>
                    </a:lnTo>
                    <a:lnTo>
                      <a:pt x="854" y="233"/>
                    </a:lnTo>
                    <a:lnTo>
                      <a:pt x="852" y="233"/>
                    </a:lnTo>
                    <a:lnTo>
                      <a:pt x="852" y="233"/>
                    </a:lnTo>
                    <a:lnTo>
                      <a:pt x="849" y="232"/>
                    </a:lnTo>
                    <a:lnTo>
                      <a:pt x="849" y="232"/>
                    </a:lnTo>
                    <a:lnTo>
                      <a:pt x="848" y="231"/>
                    </a:lnTo>
                    <a:lnTo>
                      <a:pt x="848" y="231"/>
                    </a:lnTo>
                    <a:lnTo>
                      <a:pt x="847" y="232"/>
                    </a:lnTo>
                    <a:lnTo>
                      <a:pt x="845" y="233"/>
                    </a:lnTo>
                    <a:lnTo>
                      <a:pt x="845" y="233"/>
                    </a:lnTo>
                    <a:lnTo>
                      <a:pt x="844" y="229"/>
                    </a:lnTo>
                    <a:lnTo>
                      <a:pt x="844" y="226"/>
                    </a:lnTo>
                    <a:lnTo>
                      <a:pt x="844" y="226"/>
                    </a:lnTo>
                    <a:lnTo>
                      <a:pt x="840" y="225"/>
                    </a:lnTo>
                    <a:lnTo>
                      <a:pt x="837" y="223"/>
                    </a:lnTo>
                    <a:lnTo>
                      <a:pt x="837" y="223"/>
                    </a:lnTo>
                    <a:lnTo>
                      <a:pt x="837" y="221"/>
                    </a:lnTo>
                    <a:lnTo>
                      <a:pt x="836" y="220"/>
                    </a:lnTo>
                    <a:lnTo>
                      <a:pt x="836" y="220"/>
                    </a:lnTo>
                    <a:lnTo>
                      <a:pt x="833" y="220"/>
                    </a:lnTo>
                    <a:lnTo>
                      <a:pt x="833" y="220"/>
                    </a:lnTo>
                    <a:lnTo>
                      <a:pt x="833" y="219"/>
                    </a:lnTo>
                    <a:lnTo>
                      <a:pt x="833" y="218"/>
                    </a:lnTo>
                    <a:lnTo>
                      <a:pt x="833" y="218"/>
                    </a:lnTo>
                    <a:lnTo>
                      <a:pt x="832" y="217"/>
                    </a:lnTo>
                    <a:lnTo>
                      <a:pt x="831" y="216"/>
                    </a:lnTo>
                    <a:lnTo>
                      <a:pt x="831" y="216"/>
                    </a:lnTo>
                    <a:lnTo>
                      <a:pt x="831" y="213"/>
                    </a:lnTo>
                    <a:lnTo>
                      <a:pt x="832" y="213"/>
                    </a:lnTo>
                    <a:lnTo>
                      <a:pt x="832" y="213"/>
                    </a:lnTo>
                    <a:lnTo>
                      <a:pt x="835" y="214"/>
                    </a:lnTo>
                    <a:lnTo>
                      <a:pt x="836" y="216"/>
                    </a:lnTo>
                    <a:lnTo>
                      <a:pt x="836" y="216"/>
                    </a:lnTo>
                    <a:lnTo>
                      <a:pt x="836" y="212"/>
                    </a:lnTo>
                    <a:lnTo>
                      <a:pt x="836" y="210"/>
                    </a:lnTo>
                    <a:lnTo>
                      <a:pt x="836" y="209"/>
                    </a:lnTo>
                    <a:lnTo>
                      <a:pt x="836" y="209"/>
                    </a:lnTo>
                    <a:lnTo>
                      <a:pt x="831" y="206"/>
                    </a:lnTo>
                    <a:lnTo>
                      <a:pt x="831" y="206"/>
                    </a:lnTo>
                    <a:lnTo>
                      <a:pt x="831" y="205"/>
                    </a:lnTo>
                    <a:lnTo>
                      <a:pt x="831" y="205"/>
                    </a:lnTo>
                    <a:lnTo>
                      <a:pt x="833" y="205"/>
                    </a:lnTo>
                    <a:lnTo>
                      <a:pt x="833" y="205"/>
                    </a:lnTo>
                    <a:lnTo>
                      <a:pt x="832" y="203"/>
                    </a:lnTo>
                    <a:lnTo>
                      <a:pt x="832" y="203"/>
                    </a:lnTo>
                    <a:lnTo>
                      <a:pt x="830" y="201"/>
                    </a:lnTo>
                    <a:lnTo>
                      <a:pt x="830" y="201"/>
                    </a:lnTo>
                    <a:lnTo>
                      <a:pt x="830" y="200"/>
                    </a:lnTo>
                    <a:lnTo>
                      <a:pt x="830" y="200"/>
                    </a:lnTo>
                    <a:lnTo>
                      <a:pt x="828" y="198"/>
                    </a:lnTo>
                    <a:lnTo>
                      <a:pt x="828" y="198"/>
                    </a:lnTo>
                    <a:lnTo>
                      <a:pt x="827" y="197"/>
                    </a:lnTo>
                    <a:lnTo>
                      <a:pt x="827" y="197"/>
                    </a:lnTo>
                    <a:lnTo>
                      <a:pt x="827" y="192"/>
                    </a:lnTo>
                    <a:lnTo>
                      <a:pt x="827" y="192"/>
                    </a:lnTo>
                    <a:lnTo>
                      <a:pt x="822" y="192"/>
                    </a:lnTo>
                    <a:lnTo>
                      <a:pt x="822" y="192"/>
                    </a:lnTo>
                    <a:lnTo>
                      <a:pt x="821" y="192"/>
                    </a:lnTo>
                    <a:lnTo>
                      <a:pt x="822" y="190"/>
                    </a:lnTo>
                    <a:lnTo>
                      <a:pt x="824" y="190"/>
                    </a:lnTo>
                    <a:lnTo>
                      <a:pt x="824" y="190"/>
                    </a:lnTo>
                    <a:lnTo>
                      <a:pt x="824" y="188"/>
                    </a:lnTo>
                    <a:lnTo>
                      <a:pt x="823" y="187"/>
                    </a:lnTo>
                    <a:lnTo>
                      <a:pt x="823" y="187"/>
                    </a:lnTo>
                    <a:lnTo>
                      <a:pt x="821" y="186"/>
                    </a:lnTo>
                    <a:lnTo>
                      <a:pt x="821" y="186"/>
                    </a:lnTo>
                    <a:lnTo>
                      <a:pt x="821" y="185"/>
                    </a:lnTo>
                    <a:lnTo>
                      <a:pt x="820" y="182"/>
                    </a:lnTo>
                    <a:lnTo>
                      <a:pt x="820" y="182"/>
                    </a:lnTo>
                    <a:lnTo>
                      <a:pt x="817" y="180"/>
                    </a:lnTo>
                    <a:lnTo>
                      <a:pt x="817" y="180"/>
                    </a:lnTo>
                    <a:lnTo>
                      <a:pt x="816" y="178"/>
                    </a:lnTo>
                    <a:lnTo>
                      <a:pt x="816" y="178"/>
                    </a:lnTo>
                    <a:lnTo>
                      <a:pt x="814" y="174"/>
                    </a:lnTo>
                    <a:lnTo>
                      <a:pt x="814" y="174"/>
                    </a:lnTo>
                    <a:lnTo>
                      <a:pt x="813" y="172"/>
                    </a:lnTo>
                    <a:lnTo>
                      <a:pt x="812" y="170"/>
                    </a:lnTo>
                    <a:lnTo>
                      <a:pt x="812" y="166"/>
                    </a:lnTo>
                    <a:lnTo>
                      <a:pt x="812" y="166"/>
                    </a:lnTo>
                    <a:lnTo>
                      <a:pt x="811" y="166"/>
                    </a:lnTo>
                    <a:lnTo>
                      <a:pt x="809" y="166"/>
                    </a:lnTo>
                    <a:lnTo>
                      <a:pt x="809" y="166"/>
                    </a:lnTo>
                    <a:lnTo>
                      <a:pt x="808" y="170"/>
                    </a:lnTo>
                    <a:lnTo>
                      <a:pt x="808" y="170"/>
                    </a:lnTo>
                    <a:lnTo>
                      <a:pt x="807" y="172"/>
                    </a:lnTo>
                    <a:lnTo>
                      <a:pt x="805" y="174"/>
                    </a:lnTo>
                    <a:lnTo>
                      <a:pt x="805" y="174"/>
                    </a:lnTo>
                    <a:lnTo>
                      <a:pt x="804" y="175"/>
                    </a:lnTo>
                    <a:lnTo>
                      <a:pt x="804" y="177"/>
                    </a:lnTo>
                    <a:lnTo>
                      <a:pt x="804" y="177"/>
                    </a:lnTo>
                    <a:lnTo>
                      <a:pt x="803" y="180"/>
                    </a:lnTo>
                    <a:lnTo>
                      <a:pt x="801" y="181"/>
                    </a:lnTo>
                    <a:lnTo>
                      <a:pt x="801" y="181"/>
                    </a:lnTo>
                    <a:lnTo>
                      <a:pt x="801" y="186"/>
                    </a:lnTo>
                    <a:lnTo>
                      <a:pt x="801" y="186"/>
                    </a:lnTo>
                    <a:lnTo>
                      <a:pt x="800" y="186"/>
                    </a:lnTo>
                    <a:lnTo>
                      <a:pt x="800" y="186"/>
                    </a:lnTo>
                    <a:lnTo>
                      <a:pt x="799" y="189"/>
                    </a:lnTo>
                    <a:lnTo>
                      <a:pt x="799" y="189"/>
                    </a:lnTo>
                    <a:lnTo>
                      <a:pt x="796" y="187"/>
                    </a:lnTo>
                    <a:lnTo>
                      <a:pt x="796" y="187"/>
                    </a:lnTo>
                    <a:lnTo>
                      <a:pt x="790" y="193"/>
                    </a:lnTo>
                    <a:lnTo>
                      <a:pt x="790" y="193"/>
                    </a:lnTo>
                    <a:lnTo>
                      <a:pt x="788" y="195"/>
                    </a:lnTo>
                    <a:lnTo>
                      <a:pt x="786" y="195"/>
                    </a:lnTo>
                    <a:lnTo>
                      <a:pt x="786" y="195"/>
                    </a:lnTo>
                    <a:lnTo>
                      <a:pt x="786" y="192"/>
                    </a:lnTo>
                    <a:lnTo>
                      <a:pt x="786" y="192"/>
                    </a:lnTo>
                    <a:lnTo>
                      <a:pt x="782" y="190"/>
                    </a:lnTo>
                    <a:lnTo>
                      <a:pt x="782" y="190"/>
                    </a:lnTo>
                    <a:lnTo>
                      <a:pt x="781" y="187"/>
                    </a:lnTo>
                    <a:lnTo>
                      <a:pt x="781" y="187"/>
                    </a:lnTo>
                    <a:lnTo>
                      <a:pt x="773" y="186"/>
                    </a:lnTo>
                    <a:lnTo>
                      <a:pt x="773" y="186"/>
                    </a:lnTo>
                    <a:lnTo>
                      <a:pt x="773" y="184"/>
                    </a:lnTo>
                    <a:lnTo>
                      <a:pt x="773" y="184"/>
                    </a:lnTo>
                    <a:lnTo>
                      <a:pt x="773" y="182"/>
                    </a:lnTo>
                    <a:lnTo>
                      <a:pt x="774" y="181"/>
                    </a:lnTo>
                    <a:lnTo>
                      <a:pt x="774" y="181"/>
                    </a:lnTo>
                    <a:lnTo>
                      <a:pt x="773" y="181"/>
                    </a:lnTo>
                    <a:lnTo>
                      <a:pt x="772" y="180"/>
                    </a:lnTo>
                    <a:lnTo>
                      <a:pt x="772" y="180"/>
                    </a:lnTo>
                    <a:lnTo>
                      <a:pt x="772" y="180"/>
                    </a:lnTo>
                    <a:lnTo>
                      <a:pt x="770" y="178"/>
                    </a:lnTo>
                    <a:lnTo>
                      <a:pt x="770" y="178"/>
                    </a:lnTo>
                    <a:lnTo>
                      <a:pt x="772" y="171"/>
                    </a:lnTo>
                    <a:lnTo>
                      <a:pt x="772" y="171"/>
                    </a:lnTo>
                    <a:lnTo>
                      <a:pt x="770" y="164"/>
                    </a:lnTo>
                    <a:lnTo>
                      <a:pt x="770" y="164"/>
                    </a:lnTo>
                    <a:lnTo>
                      <a:pt x="772" y="164"/>
                    </a:lnTo>
                    <a:lnTo>
                      <a:pt x="773" y="162"/>
                    </a:lnTo>
                    <a:lnTo>
                      <a:pt x="773" y="162"/>
                    </a:lnTo>
                    <a:lnTo>
                      <a:pt x="774" y="159"/>
                    </a:lnTo>
                    <a:lnTo>
                      <a:pt x="773" y="158"/>
                    </a:lnTo>
                    <a:lnTo>
                      <a:pt x="773" y="158"/>
                    </a:lnTo>
                    <a:lnTo>
                      <a:pt x="772" y="158"/>
                    </a:lnTo>
                    <a:lnTo>
                      <a:pt x="770" y="159"/>
                    </a:lnTo>
                    <a:lnTo>
                      <a:pt x="770" y="161"/>
                    </a:lnTo>
                    <a:lnTo>
                      <a:pt x="770" y="161"/>
                    </a:lnTo>
                    <a:lnTo>
                      <a:pt x="768" y="161"/>
                    </a:lnTo>
                    <a:lnTo>
                      <a:pt x="768" y="161"/>
                    </a:lnTo>
                    <a:lnTo>
                      <a:pt x="768" y="158"/>
                    </a:lnTo>
                    <a:lnTo>
                      <a:pt x="768" y="158"/>
                    </a:lnTo>
                    <a:lnTo>
                      <a:pt x="757" y="157"/>
                    </a:lnTo>
                    <a:lnTo>
                      <a:pt x="757" y="157"/>
                    </a:lnTo>
                    <a:lnTo>
                      <a:pt x="754" y="154"/>
                    </a:lnTo>
                    <a:lnTo>
                      <a:pt x="754" y="154"/>
                    </a:lnTo>
                    <a:lnTo>
                      <a:pt x="757" y="151"/>
                    </a:lnTo>
                    <a:lnTo>
                      <a:pt x="757" y="151"/>
                    </a:lnTo>
                    <a:lnTo>
                      <a:pt x="756" y="149"/>
                    </a:lnTo>
                    <a:lnTo>
                      <a:pt x="756" y="149"/>
                    </a:lnTo>
                    <a:lnTo>
                      <a:pt x="753" y="150"/>
                    </a:lnTo>
                    <a:lnTo>
                      <a:pt x="753" y="150"/>
                    </a:lnTo>
                    <a:lnTo>
                      <a:pt x="752" y="153"/>
                    </a:lnTo>
                    <a:lnTo>
                      <a:pt x="752" y="153"/>
                    </a:lnTo>
                    <a:lnTo>
                      <a:pt x="752" y="149"/>
                    </a:lnTo>
                    <a:lnTo>
                      <a:pt x="752" y="149"/>
                    </a:lnTo>
                    <a:lnTo>
                      <a:pt x="747" y="147"/>
                    </a:lnTo>
                    <a:lnTo>
                      <a:pt x="747" y="147"/>
                    </a:lnTo>
                    <a:lnTo>
                      <a:pt x="747" y="145"/>
                    </a:lnTo>
                    <a:lnTo>
                      <a:pt x="747" y="145"/>
                    </a:lnTo>
                    <a:lnTo>
                      <a:pt x="745" y="143"/>
                    </a:lnTo>
                    <a:lnTo>
                      <a:pt x="745" y="143"/>
                    </a:lnTo>
                    <a:lnTo>
                      <a:pt x="743" y="141"/>
                    </a:lnTo>
                    <a:lnTo>
                      <a:pt x="743" y="141"/>
                    </a:lnTo>
                    <a:lnTo>
                      <a:pt x="742" y="141"/>
                    </a:lnTo>
                    <a:lnTo>
                      <a:pt x="742" y="141"/>
                    </a:lnTo>
                    <a:lnTo>
                      <a:pt x="738" y="139"/>
                    </a:lnTo>
                    <a:lnTo>
                      <a:pt x="738" y="139"/>
                    </a:lnTo>
                    <a:lnTo>
                      <a:pt x="737" y="140"/>
                    </a:lnTo>
                    <a:lnTo>
                      <a:pt x="735" y="141"/>
                    </a:lnTo>
                    <a:lnTo>
                      <a:pt x="733" y="142"/>
                    </a:lnTo>
                    <a:lnTo>
                      <a:pt x="733" y="142"/>
                    </a:lnTo>
                    <a:lnTo>
                      <a:pt x="726" y="142"/>
                    </a:lnTo>
                    <a:lnTo>
                      <a:pt x="720" y="141"/>
                    </a:lnTo>
                    <a:lnTo>
                      <a:pt x="720" y="141"/>
                    </a:lnTo>
                    <a:lnTo>
                      <a:pt x="712" y="139"/>
                    </a:lnTo>
                    <a:lnTo>
                      <a:pt x="712" y="139"/>
                    </a:lnTo>
                    <a:lnTo>
                      <a:pt x="707" y="140"/>
                    </a:lnTo>
                    <a:lnTo>
                      <a:pt x="704" y="141"/>
                    </a:lnTo>
                    <a:lnTo>
                      <a:pt x="704" y="142"/>
                    </a:lnTo>
                    <a:lnTo>
                      <a:pt x="704" y="142"/>
                    </a:lnTo>
                    <a:lnTo>
                      <a:pt x="704" y="146"/>
                    </a:lnTo>
                    <a:lnTo>
                      <a:pt x="705" y="148"/>
                    </a:lnTo>
                    <a:lnTo>
                      <a:pt x="705" y="148"/>
                    </a:lnTo>
                    <a:lnTo>
                      <a:pt x="709" y="151"/>
                    </a:lnTo>
                    <a:lnTo>
                      <a:pt x="709" y="153"/>
                    </a:lnTo>
                    <a:lnTo>
                      <a:pt x="709" y="153"/>
                    </a:lnTo>
                    <a:lnTo>
                      <a:pt x="707" y="154"/>
                    </a:lnTo>
                    <a:lnTo>
                      <a:pt x="707" y="154"/>
                    </a:lnTo>
                    <a:lnTo>
                      <a:pt x="707" y="159"/>
                    </a:lnTo>
                    <a:lnTo>
                      <a:pt x="707" y="159"/>
                    </a:lnTo>
                    <a:lnTo>
                      <a:pt x="705" y="159"/>
                    </a:lnTo>
                    <a:lnTo>
                      <a:pt x="704" y="159"/>
                    </a:lnTo>
                    <a:lnTo>
                      <a:pt x="704" y="161"/>
                    </a:lnTo>
                    <a:lnTo>
                      <a:pt x="704" y="161"/>
                    </a:lnTo>
                    <a:lnTo>
                      <a:pt x="705" y="163"/>
                    </a:lnTo>
                    <a:lnTo>
                      <a:pt x="706" y="163"/>
                    </a:lnTo>
                    <a:lnTo>
                      <a:pt x="706" y="163"/>
                    </a:lnTo>
                    <a:lnTo>
                      <a:pt x="709" y="165"/>
                    </a:lnTo>
                    <a:lnTo>
                      <a:pt x="710" y="166"/>
                    </a:lnTo>
                    <a:lnTo>
                      <a:pt x="711" y="169"/>
                    </a:lnTo>
                    <a:lnTo>
                      <a:pt x="711" y="169"/>
                    </a:lnTo>
                    <a:lnTo>
                      <a:pt x="710" y="175"/>
                    </a:lnTo>
                    <a:lnTo>
                      <a:pt x="710" y="175"/>
                    </a:lnTo>
                    <a:lnTo>
                      <a:pt x="709" y="175"/>
                    </a:lnTo>
                    <a:lnTo>
                      <a:pt x="709" y="175"/>
                    </a:lnTo>
                    <a:lnTo>
                      <a:pt x="705" y="179"/>
                    </a:lnTo>
                    <a:lnTo>
                      <a:pt x="705" y="179"/>
                    </a:lnTo>
                    <a:lnTo>
                      <a:pt x="707" y="181"/>
                    </a:lnTo>
                    <a:lnTo>
                      <a:pt x="707" y="181"/>
                    </a:lnTo>
                    <a:lnTo>
                      <a:pt x="706" y="182"/>
                    </a:lnTo>
                    <a:lnTo>
                      <a:pt x="704" y="184"/>
                    </a:lnTo>
                    <a:lnTo>
                      <a:pt x="704" y="184"/>
                    </a:lnTo>
                    <a:lnTo>
                      <a:pt x="703" y="186"/>
                    </a:lnTo>
                    <a:lnTo>
                      <a:pt x="702" y="187"/>
                    </a:lnTo>
                    <a:lnTo>
                      <a:pt x="702" y="188"/>
                    </a:lnTo>
                    <a:lnTo>
                      <a:pt x="702" y="188"/>
                    </a:lnTo>
                    <a:lnTo>
                      <a:pt x="703" y="190"/>
                    </a:lnTo>
                    <a:lnTo>
                      <a:pt x="704" y="192"/>
                    </a:lnTo>
                    <a:lnTo>
                      <a:pt x="710" y="196"/>
                    </a:lnTo>
                    <a:lnTo>
                      <a:pt x="710" y="196"/>
                    </a:lnTo>
                    <a:lnTo>
                      <a:pt x="712" y="200"/>
                    </a:lnTo>
                    <a:lnTo>
                      <a:pt x="714" y="203"/>
                    </a:lnTo>
                    <a:lnTo>
                      <a:pt x="717" y="208"/>
                    </a:lnTo>
                    <a:lnTo>
                      <a:pt x="717" y="212"/>
                    </a:lnTo>
                    <a:lnTo>
                      <a:pt x="717" y="212"/>
                    </a:lnTo>
                    <a:lnTo>
                      <a:pt x="717" y="220"/>
                    </a:lnTo>
                    <a:lnTo>
                      <a:pt x="714" y="225"/>
                    </a:lnTo>
                    <a:lnTo>
                      <a:pt x="714" y="225"/>
                    </a:lnTo>
                    <a:lnTo>
                      <a:pt x="709" y="231"/>
                    </a:lnTo>
                    <a:lnTo>
                      <a:pt x="705" y="234"/>
                    </a:lnTo>
                    <a:lnTo>
                      <a:pt x="702" y="235"/>
                    </a:lnTo>
                    <a:lnTo>
                      <a:pt x="702" y="235"/>
                    </a:lnTo>
                    <a:lnTo>
                      <a:pt x="694" y="239"/>
                    </a:lnTo>
                    <a:lnTo>
                      <a:pt x="694" y="239"/>
                    </a:lnTo>
                    <a:lnTo>
                      <a:pt x="694" y="241"/>
                    </a:lnTo>
                    <a:lnTo>
                      <a:pt x="694" y="241"/>
                    </a:lnTo>
                    <a:lnTo>
                      <a:pt x="695" y="244"/>
                    </a:lnTo>
                    <a:lnTo>
                      <a:pt x="695" y="244"/>
                    </a:lnTo>
                    <a:lnTo>
                      <a:pt x="697" y="245"/>
                    </a:lnTo>
                    <a:lnTo>
                      <a:pt x="697" y="245"/>
                    </a:lnTo>
                    <a:lnTo>
                      <a:pt x="698" y="253"/>
                    </a:lnTo>
                    <a:lnTo>
                      <a:pt x="698" y="258"/>
                    </a:lnTo>
                    <a:lnTo>
                      <a:pt x="699" y="261"/>
                    </a:lnTo>
                    <a:lnTo>
                      <a:pt x="701" y="265"/>
                    </a:lnTo>
                    <a:lnTo>
                      <a:pt x="701" y="265"/>
                    </a:lnTo>
                    <a:lnTo>
                      <a:pt x="702" y="268"/>
                    </a:lnTo>
                    <a:lnTo>
                      <a:pt x="702" y="268"/>
                    </a:lnTo>
                    <a:lnTo>
                      <a:pt x="701" y="271"/>
                    </a:lnTo>
                    <a:lnTo>
                      <a:pt x="701" y="271"/>
                    </a:lnTo>
                    <a:lnTo>
                      <a:pt x="698" y="272"/>
                    </a:lnTo>
                    <a:lnTo>
                      <a:pt x="698" y="272"/>
                    </a:lnTo>
                    <a:lnTo>
                      <a:pt x="699" y="275"/>
                    </a:lnTo>
                    <a:lnTo>
                      <a:pt x="699" y="275"/>
                    </a:lnTo>
                    <a:lnTo>
                      <a:pt x="699" y="280"/>
                    </a:lnTo>
                    <a:lnTo>
                      <a:pt x="699" y="280"/>
                    </a:lnTo>
                    <a:lnTo>
                      <a:pt x="698" y="279"/>
                    </a:lnTo>
                    <a:lnTo>
                      <a:pt x="697" y="276"/>
                    </a:lnTo>
                    <a:lnTo>
                      <a:pt x="697" y="276"/>
                    </a:lnTo>
                    <a:lnTo>
                      <a:pt x="695" y="275"/>
                    </a:lnTo>
                    <a:lnTo>
                      <a:pt x="695" y="275"/>
                    </a:lnTo>
                    <a:lnTo>
                      <a:pt x="694" y="278"/>
                    </a:lnTo>
                    <a:lnTo>
                      <a:pt x="694" y="278"/>
                    </a:lnTo>
                    <a:lnTo>
                      <a:pt x="692" y="280"/>
                    </a:lnTo>
                    <a:lnTo>
                      <a:pt x="692" y="280"/>
                    </a:lnTo>
                    <a:lnTo>
                      <a:pt x="687" y="279"/>
                    </a:lnTo>
                    <a:lnTo>
                      <a:pt x="687" y="279"/>
                    </a:lnTo>
                    <a:lnTo>
                      <a:pt x="687" y="276"/>
                    </a:lnTo>
                    <a:lnTo>
                      <a:pt x="686" y="274"/>
                    </a:lnTo>
                    <a:lnTo>
                      <a:pt x="686" y="274"/>
                    </a:lnTo>
                    <a:lnTo>
                      <a:pt x="680" y="270"/>
                    </a:lnTo>
                    <a:lnTo>
                      <a:pt x="680" y="270"/>
                    </a:lnTo>
                    <a:lnTo>
                      <a:pt x="679" y="268"/>
                    </a:lnTo>
                    <a:lnTo>
                      <a:pt x="678" y="265"/>
                    </a:lnTo>
                    <a:lnTo>
                      <a:pt x="678" y="265"/>
                    </a:lnTo>
                    <a:lnTo>
                      <a:pt x="673" y="260"/>
                    </a:lnTo>
                    <a:lnTo>
                      <a:pt x="673" y="260"/>
                    </a:lnTo>
                    <a:lnTo>
                      <a:pt x="673" y="257"/>
                    </a:lnTo>
                    <a:lnTo>
                      <a:pt x="673" y="257"/>
                    </a:lnTo>
                    <a:lnTo>
                      <a:pt x="674" y="256"/>
                    </a:lnTo>
                    <a:lnTo>
                      <a:pt x="674" y="256"/>
                    </a:lnTo>
                    <a:lnTo>
                      <a:pt x="673" y="248"/>
                    </a:lnTo>
                    <a:lnTo>
                      <a:pt x="673" y="248"/>
                    </a:lnTo>
                    <a:lnTo>
                      <a:pt x="672" y="245"/>
                    </a:lnTo>
                    <a:lnTo>
                      <a:pt x="671" y="242"/>
                    </a:lnTo>
                    <a:lnTo>
                      <a:pt x="671" y="242"/>
                    </a:lnTo>
                    <a:lnTo>
                      <a:pt x="673" y="239"/>
                    </a:lnTo>
                    <a:lnTo>
                      <a:pt x="673" y="239"/>
                    </a:lnTo>
                    <a:lnTo>
                      <a:pt x="673" y="233"/>
                    </a:lnTo>
                    <a:lnTo>
                      <a:pt x="673" y="233"/>
                    </a:lnTo>
                    <a:lnTo>
                      <a:pt x="670" y="233"/>
                    </a:lnTo>
                    <a:lnTo>
                      <a:pt x="665" y="233"/>
                    </a:lnTo>
                    <a:lnTo>
                      <a:pt x="665" y="233"/>
                    </a:lnTo>
                    <a:lnTo>
                      <a:pt x="662" y="232"/>
                    </a:lnTo>
                    <a:lnTo>
                      <a:pt x="659" y="231"/>
                    </a:lnTo>
                    <a:lnTo>
                      <a:pt x="659" y="231"/>
                    </a:lnTo>
                    <a:lnTo>
                      <a:pt x="659" y="232"/>
                    </a:lnTo>
                    <a:lnTo>
                      <a:pt x="659" y="232"/>
                    </a:lnTo>
                    <a:lnTo>
                      <a:pt x="652" y="232"/>
                    </a:lnTo>
                    <a:lnTo>
                      <a:pt x="652" y="232"/>
                    </a:lnTo>
                    <a:lnTo>
                      <a:pt x="645" y="228"/>
                    </a:lnTo>
                    <a:lnTo>
                      <a:pt x="645" y="228"/>
                    </a:lnTo>
                    <a:lnTo>
                      <a:pt x="632" y="223"/>
                    </a:lnTo>
                    <a:lnTo>
                      <a:pt x="632" y="223"/>
                    </a:lnTo>
                    <a:lnTo>
                      <a:pt x="631" y="221"/>
                    </a:lnTo>
                    <a:lnTo>
                      <a:pt x="629" y="220"/>
                    </a:lnTo>
                    <a:lnTo>
                      <a:pt x="628" y="218"/>
                    </a:lnTo>
                    <a:lnTo>
                      <a:pt x="628" y="218"/>
                    </a:lnTo>
                    <a:lnTo>
                      <a:pt x="628" y="217"/>
                    </a:lnTo>
                    <a:lnTo>
                      <a:pt x="628" y="217"/>
                    </a:lnTo>
                    <a:lnTo>
                      <a:pt x="624" y="216"/>
                    </a:lnTo>
                    <a:lnTo>
                      <a:pt x="624" y="216"/>
                    </a:lnTo>
                    <a:lnTo>
                      <a:pt x="621" y="212"/>
                    </a:lnTo>
                    <a:lnTo>
                      <a:pt x="621" y="212"/>
                    </a:lnTo>
                    <a:lnTo>
                      <a:pt x="619" y="212"/>
                    </a:lnTo>
                    <a:lnTo>
                      <a:pt x="612" y="211"/>
                    </a:lnTo>
                    <a:lnTo>
                      <a:pt x="612" y="211"/>
                    </a:lnTo>
                    <a:lnTo>
                      <a:pt x="608" y="209"/>
                    </a:lnTo>
                    <a:lnTo>
                      <a:pt x="605" y="208"/>
                    </a:lnTo>
                    <a:lnTo>
                      <a:pt x="605" y="208"/>
                    </a:lnTo>
                    <a:lnTo>
                      <a:pt x="601" y="208"/>
                    </a:lnTo>
                    <a:lnTo>
                      <a:pt x="601" y="208"/>
                    </a:lnTo>
                    <a:lnTo>
                      <a:pt x="589" y="210"/>
                    </a:lnTo>
                    <a:lnTo>
                      <a:pt x="589" y="210"/>
                    </a:lnTo>
                    <a:lnTo>
                      <a:pt x="590" y="208"/>
                    </a:lnTo>
                    <a:lnTo>
                      <a:pt x="590" y="208"/>
                    </a:lnTo>
                    <a:lnTo>
                      <a:pt x="593" y="206"/>
                    </a:lnTo>
                    <a:lnTo>
                      <a:pt x="593" y="206"/>
                    </a:lnTo>
                    <a:lnTo>
                      <a:pt x="590" y="198"/>
                    </a:lnTo>
                    <a:lnTo>
                      <a:pt x="590" y="198"/>
                    </a:lnTo>
                    <a:lnTo>
                      <a:pt x="588" y="193"/>
                    </a:lnTo>
                    <a:lnTo>
                      <a:pt x="588" y="189"/>
                    </a:lnTo>
                    <a:lnTo>
                      <a:pt x="588" y="189"/>
                    </a:lnTo>
                    <a:lnTo>
                      <a:pt x="576" y="187"/>
                    </a:lnTo>
                    <a:lnTo>
                      <a:pt x="576" y="187"/>
                    </a:lnTo>
                    <a:lnTo>
                      <a:pt x="574" y="186"/>
                    </a:lnTo>
                    <a:lnTo>
                      <a:pt x="574" y="184"/>
                    </a:lnTo>
                    <a:lnTo>
                      <a:pt x="574" y="182"/>
                    </a:lnTo>
                    <a:lnTo>
                      <a:pt x="574" y="182"/>
                    </a:lnTo>
                    <a:lnTo>
                      <a:pt x="574" y="180"/>
                    </a:lnTo>
                    <a:lnTo>
                      <a:pt x="574" y="179"/>
                    </a:lnTo>
                    <a:lnTo>
                      <a:pt x="574" y="179"/>
                    </a:lnTo>
                    <a:lnTo>
                      <a:pt x="574" y="170"/>
                    </a:lnTo>
                    <a:lnTo>
                      <a:pt x="574" y="170"/>
                    </a:lnTo>
                    <a:lnTo>
                      <a:pt x="577" y="163"/>
                    </a:lnTo>
                    <a:lnTo>
                      <a:pt x="577" y="163"/>
                    </a:lnTo>
                    <a:lnTo>
                      <a:pt x="579" y="161"/>
                    </a:lnTo>
                    <a:lnTo>
                      <a:pt x="579" y="161"/>
                    </a:lnTo>
                    <a:lnTo>
                      <a:pt x="581" y="151"/>
                    </a:lnTo>
                    <a:lnTo>
                      <a:pt x="581" y="151"/>
                    </a:lnTo>
                    <a:lnTo>
                      <a:pt x="584" y="151"/>
                    </a:lnTo>
                    <a:lnTo>
                      <a:pt x="585" y="149"/>
                    </a:lnTo>
                    <a:lnTo>
                      <a:pt x="585" y="149"/>
                    </a:lnTo>
                    <a:lnTo>
                      <a:pt x="586" y="148"/>
                    </a:lnTo>
                    <a:lnTo>
                      <a:pt x="587" y="146"/>
                    </a:lnTo>
                    <a:lnTo>
                      <a:pt x="587" y="146"/>
                    </a:lnTo>
                    <a:lnTo>
                      <a:pt x="588" y="142"/>
                    </a:lnTo>
                    <a:lnTo>
                      <a:pt x="588" y="142"/>
                    </a:lnTo>
                    <a:lnTo>
                      <a:pt x="592" y="142"/>
                    </a:lnTo>
                    <a:lnTo>
                      <a:pt x="592" y="142"/>
                    </a:lnTo>
                    <a:lnTo>
                      <a:pt x="592" y="139"/>
                    </a:lnTo>
                    <a:lnTo>
                      <a:pt x="592" y="139"/>
                    </a:lnTo>
                    <a:lnTo>
                      <a:pt x="592" y="139"/>
                    </a:lnTo>
                    <a:lnTo>
                      <a:pt x="595" y="139"/>
                    </a:lnTo>
                    <a:lnTo>
                      <a:pt x="595" y="139"/>
                    </a:lnTo>
                    <a:lnTo>
                      <a:pt x="597" y="138"/>
                    </a:lnTo>
                    <a:lnTo>
                      <a:pt x="597" y="138"/>
                    </a:lnTo>
                    <a:lnTo>
                      <a:pt x="597" y="138"/>
                    </a:lnTo>
                    <a:lnTo>
                      <a:pt x="594" y="135"/>
                    </a:lnTo>
                    <a:lnTo>
                      <a:pt x="594" y="135"/>
                    </a:lnTo>
                    <a:lnTo>
                      <a:pt x="601" y="135"/>
                    </a:lnTo>
                    <a:lnTo>
                      <a:pt x="601" y="135"/>
                    </a:lnTo>
                    <a:lnTo>
                      <a:pt x="603" y="134"/>
                    </a:lnTo>
                    <a:lnTo>
                      <a:pt x="607" y="132"/>
                    </a:lnTo>
                    <a:lnTo>
                      <a:pt x="607" y="132"/>
                    </a:lnTo>
                    <a:lnTo>
                      <a:pt x="608" y="130"/>
                    </a:lnTo>
                    <a:lnTo>
                      <a:pt x="607" y="128"/>
                    </a:lnTo>
                    <a:lnTo>
                      <a:pt x="605" y="127"/>
                    </a:lnTo>
                    <a:lnTo>
                      <a:pt x="605" y="127"/>
                    </a:lnTo>
                    <a:lnTo>
                      <a:pt x="600" y="124"/>
                    </a:lnTo>
                    <a:lnTo>
                      <a:pt x="600" y="124"/>
                    </a:lnTo>
                    <a:lnTo>
                      <a:pt x="597" y="123"/>
                    </a:lnTo>
                    <a:lnTo>
                      <a:pt x="597" y="123"/>
                    </a:lnTo>
                    <a:lnTo>
                      <a:pt x="594" y="123"/>
                    </a:lnTo>
                    <a:lnTo>
                      <a:pt x="594" y="123"/>
                    </a:lnTo>
                    <a:lnTo>
                      <a:pt x="593" y="124"/>
                    </a:lnTo>
                    <a:lnTo>
                      <a:pt x="593" y="124"/>
                    </a:lnTo>
                    <a:lnTo>
                      <a:pt x="589" y="122"/>
                    </a:lnTo>
                    <a:lnTo>
                      <a:pt x="589" y="122"/>
                    </a:lnTo>
                    <a:lnTo>
                      <a:pt x="585" y="120"/>
                    </a:lnTo>
                    <a:lnTo>
                      <a:pt x="585" y="120"/>
                    </a:lnTo>
                    <a:lnTo>
                      <a:pt x="584" y="120"/>
                    </a:lnTo>
                    <a:lnTo>
                      <a:pt x="582" y="119"/>
                    </a:lnTo>
                    <a:lnTo>
                      <a:pt x="582" y="118"/>
                    </a:lnTo>
                    <a:lnTo>
                      <a:pt x="582" y="118"/>
                    </a:lnTo>
                    <a:lnTo>
                      <a:pt x="584" y="118"/>
                    </a:lnTo>
                    <a:lnTo>
                      <a:pt x="586" y="118"/>
                    </a:lnTo>
                    <a:lnTo>
                      <a:pt x="586" y="118"/>
                    </a:lnTo>
                    <a:lnTo>
                      <a:pt x="590" y="122"/>
                    </a:lnTo>
                    <a:lnTo>
                      <a:pt x="590" y="122"/>
                    </a:lnTo>
                    <a:lnTo>
                      <a:pt x="594" y="122"/>
                    </a:lnTo>
                    <a:lnTo>
                      <a:pt x="594" y="122"/>
                    </a:lnTo>
                    <a:lnTo>
                      <a:pt x="595" y="122"/>
                    </a:lnTo>
                    <a:lnTo>
                      <a:pt x="599" y="123"/>
                    </a:lnTo>
                    <a:lnTo>
                      <a:pt x="599" y="123"/>
                    </a:lnTo>
                    <a:lnTo>
                      <a:pt x="602" y="124"/>
                    </a:lnTo>
                    <a:lnTo>
                      <a:pt x="605" y="125"/>
                    </a:lnTo>
                    <a:lnTo>
                      <a:pt x="605" y="125"/>
                    </a:lnTo>
                    <a:lnTo>
                      <a:pt x="609" y="125"/>
                    </a:lnTo>
                    <a:lnTo>
                      <a:pt x="611" y="124"/>
                    </a:lnTo>
                    <a:lnTo>
                      <a:pt x="612" y="123"/>
                    </a:lnTo>
                    <a:lnTo>
                      <a:pt x="612" y="123"/>
                    </a:lnTo>
                    <a:lnTo>
                      <a:pt x="612" y="119"/>
                    </a:lnTo>
                    <a:lnTo>
                      <a:pt x="612" y="118"/>
                    </a:lnTo>
                    <a:lnTo>
                      <a:pt x="612" y="118"/>
                    </a:lnTo>
                    <a:lnTo>
                      <a:pt x="613" y="117"/>
                    </a:lnTo>
                    <a:lnTo>
                      <a:pt x="613" y="117"/>
                    </a:lnTo>
                    <a:lnTo>
                      <a:pt x="623" y="118"/>
                    </a:lnTo>
                    <a:lnTo>
                      <a:pt x="623" y="118"/>
                    </a:lnTo>
                    <a:lnTo>
                      <a:pt x="627" y="116"/>
                    </a:lnTo>
                    <a:lnTo>
                      <a:pt x="627" y="116"/>
                    </a:lnTo>
                    <a:lnTo>
                      <a:pt x="628" y="114"/>
                    </a:lnTo>
                    <a:lnTo>
                      <a:pt x="629" y="111"/>
                    </a:lnTo>
                    <a:lnTo>
                      <a:pt x="629" y="111"/>
                    </a:lnTo>
                    <a:lnTo>
                      <a:pt x="633" y="107"/>
                    </a:lnTo>
                    <a:lnTo>
                      <a:pt x="633" y="107"/>
                    </a:lnTo>
                    <a:lnTo>
                      <a:pt x="635" y="104"/>
                    </a:lnTo>
                    <a:lnTo>
                      <a:pt x="636" y="102"/>
                    </a:lnTo>
                    <a:lnTo>
                      <a:pt x="636" y="102"/>
                    </a:lnTo>
                    <a:lnTo>
                      <a:pt x="635" y="102"/>
                    </a:lnTo>
                    <a:lnTo>
                      <a:pt x="633" y="101"/>
                    </a:lnTo>
                    <a:lnTo>
                      <a:pt x="633" y="101"/>
                    </a:lnTo>
                    <a:lnTo>
                      <a:pt x="618" y="100"/>
                    </a:lnTo>
                    <a:lnTo>
                      <a:pt x="618" y="100"/>
                    </a:lnTo>
                    <a:lnTo>
                      <a:pt x="617" y="98"/>
                    </a:lnTo>
                    <a:lnTo>
                      <a:pt x="616" y="95"/>
                    </a:lnTo>
                    <a:lnTo>
                      <a:pt x="615" y="94"/>
                    </a:lnTo>
                    <a:lnTo>
                      <a:pt x="615" y="94"/>
                    </a:lnTo>
                    <a:lnTo>
                      <a:pt x="610" y="93"/>
                    </a:lnTo>
                    <a:lnTo>
                      <a:pt x="605" y="92"/>
                    </a:lnTo>
                    <a:lnTo>
                      <a:pt x="605" y="92"/>
                    </a:lnTo>
                    <a:lnTo>
                      <a:pt x="601" y="92"/>
                    </a:lnTo>
                    <a:lnTo>
                      <a:pt x="600" y="92"/>
                    </a:lnTo>
                    <a:lnTo>
                      <a:pt x="600" y="91"/>
                    </a:lnTo>
                    <a:lnTo>
                      <a:pt x="600" y="91"/>
                    </a:lnTo>
                    <a:lnTo>
                      <a:pt x="601" y="91"/>
                    </a:lnTo>
                    <a:lnTo>
                      <a:pt x="603" y="89"/>
                    </a:lnTo>
                    <a:lnTo>
                      <a:pt x="603" y="89"/>
                    </a:lnTo>
                    <a:lnTo>
                      <a:pt x="607" y="91"/>
                    </a:lnTo>
                    <a:lnTo>
                      <a:pt x="607" y="91"/>
                    </a:lnTo>
                    <a:lnTo>
                      <a:pt x="617" y="92"/>
                    </a:lnTo>
                    <a:lnTo>
                      <a:pt x="617" y="92"/>
                    </a:lnTo>
                    <a:lnTo>
                      <a:pt x="619" y="94"/>
                    </a:lnTo>
                    <a:lnTo>
                      <a:pt x="621" y="95"/>
                    </a:lnTo>
                    <a:lnTo>
                      <a:pt x="621" y="95"/>
                    </a:lnTo>
                    <a:lnTo>
                      <a:pt x="624" y="98"/>
                    </a:lnTo>
                    <a:lnTo>
                      <a:pt x="626" y="99"/>
                    </a:lnTo>
                    <a:lnTo>
                      <a:pt x="626" y="99"/>
                    </a:lnTo>
                    <a:lnTo>
                      <a:pt x="631" y="100"/>
                    </a:lnTo>
                    <a:lnTo>
                      <a:pt x="635" y="99"/>
                    </a:lnTo>
                    <a:lnTo>
                      <a:pt x="635" y="99"/>
                    </a:lnTo>
                    <a:lnTo>
                      <a:pt x="637" y="96"/>
                    </a:lnTo>
                    <a:lnTo>
                      <a:pt x="637" y="96"/>
                    </a:lnTo>
                    <a:lnTo>
                      <a:pt x="640" y="95"/>
                    </a:lnTo>
                    <a:lnTo>
                      <a:pt x="640" y="95"/>
                    </a:lnTo>
                    <a:lnTo>
                      <a:pt x="641" y="92"/>
                    </a:lnTo>
                    <a:lnTo>
                      <a:pt x="641" y="92"/>
                    </a:lnTo>
                    <a:lnTo>
                      <a:pt x="643" y="89"/>
                    </a:lnTo>
                    <a:lnTo>
                      <a:pt x="643" y="89"/>
                    </a:lnTo>
                    <a:lnTo>
                      <a:pt x="644" y="87"/>
                    </a:lnTo>
                    <a:lnTo>
                      <a:pt x="644" y="87"/>
                    </a:lnTo>
                    <a:lnTo>
                      <a:pt x="639" y="85"/>
                    </a:lnTo>
                    <a:lnTo>
                      <a:pt x="639" y="85"/>
                    </a:lnTo>
                    <a:lnTo>
                      <a:pt x="637" y="84"/>
                    </a:lnTo>
                    <a:lnTo>
                      <a:pt x="637" y="83"/>
                    </a:lnTo>
                    <a:lnTo>
                      <a:pt x="637" y="83"/>
                    </a:lnTo>
                    <a:lnTo>
                      <a:pt x="640" y="83"/>
                    </a:lnTo>
                    <a:lnTo>
                      <a:pt x="644" y="83"/>
                    </a:lnTo>
                    <a:lnTo>
                      <a:pt x="647" y="83"/>
                    </a:lnTo>
                    <a:lnTo>
                      <a:pt x="647" y="83"/>
                    </a:lnTo>
                    <a:lnTo>
                      <a:pt x="648" y="81"/>
                    </a:lnTo>
                    <a:lnTo>
                      <a:pt x="648" y="81"/>
                    </a:lnTo>
                    <a:lnTo>
                      <a:pt x="648" y="84"/>
                    </a:lnTo>
                    <a:lnTo>
                      <a:pt x="649" y="85"/>
                    </a:lnTo>
                    <a:lnTo>
                      <a:pt x="650" y="86"/>
                    </a:lnTo>
                    <a:lnTo>
                      <a:pt x="650" y="86"/>
                    </a:lnTo>
                    <a:lnTo>
                      <a:pt x="655" y="87"/>
                    </a:lnTo>
                    <a:lnTo>
                      <a:pt x="655" y="87"/>
                    </a:lnTo>
                    <a:lnTo>
                      <a:pt x="655" y="86"/>
                    </a:lnTo>
                    <a:lnTo>
                      <a:pt x="655" y="86"/>
                    </a:lnTo>
                    <a:lnTo>
                      <a:pt x="657" y="86"/>
                    </a:lnTo>
                    <a:lnTo>
                      <a:pt x="657" y="86"/>
                    </a:lnTo>
                    <a:lnTo>
                      <a:pt x="662" y="87"/>
                    </a:lnTo>
                    <a:lnTo>
                      <a:pt x="662" y="87"/>
                    </a:lnTo>
                    <a:lnTo>
                      <a:pt x="660" y="85"/>
                    </a:lnTo>
                    <a:lnTo>
                      <a:pt x="659" y="84"/>
                    </a:lnTo>
                    <a:lnTo>
                      <a:pt x="659" y="84"/>
                    </a:lnTo>
                    <a:lnTo>
                      <a:pt x="657" y="80"/>
                    </a:lnTo>
                    <a:lnTo>
                      <a:pt x="657" y="80"/>
                    </a:lnTo>
                    <a:lnTo>
                      <a:pt x="655" y="79"/>
                    </a:lnTo>
                    <a:lnTo>
                      <a:pt x="654" y="79"/>
                    </a:lnTo>
                    <a:lnTo>
                      <a:pt x="652" y="78"/>
                    </a:lnTo>
                    <a:lnTo>
                      <a:pt x="652" y="78"/>
                    </a:lnTo>
                    <a:lnTo>
                      <a:pt x="651" y="77"/>
                    </a:lnTo>
                    <a:lnTo>
                      <a:pt x="651" y="77"/>
                    </a:lnTo>
                    <a:lnTo>
                      <a:pt x="654" y="77"/>
                    </a:lnTo>
                    <a:lnTo>
                      <a:pt x="655" y="77"/>
                    </a:lnTo>
                    <a:lnTo>
                      <a:pt x="657" y="77"/>
                    </a:lnTo>
                    <a:lnTo>
                      <a:pt x="657" y="77"/>
                    </a:lnTo>
                    <a:lnTo>
                      <a:pt x="660" y="81"/>
                    </a:lnTo>
                    <a:lnTo>
                      <a:pt x="662" y="83"/>
                    </a:lnTo>
                    <a:lnTo>
                      <a:pt x="662" y="83"/>
                    </a:lnTo>
                    <a:lnTo>
                      <a:pt x="664" y="84"/>
                    </a:lnTo>
                    <a:lnTo>
                      <a:pt x="664" y="84"/>
                    </a:lnTo>
                    <a:lnTo>
                      <a:pt x="665" y="85"/>
                    </a:lnTo>
                    <a:lnTo>
                      <a:pt x="666" y="85"/>
                    </a:lnTo>
                    <a:lnTo>
                      <a:pt x="666" y="85"/>
                    </a:lnTo>
                    <a:lnTo>
                      <a:pt x="667" y="83"/>
                    </a:lnTo>
                    <a:lnTo>
                      <a:pt x="667" y="83"/>
                    </a:lnTo>
                    <a:lnTo>
                      <a:pt x="670" y="81"/>
                    </a:lnTo>
                    <a:lnTo>
                      <a:pt x="670" y="81"/>
                    </a:lnTo>
                    <a:lnTo>
                      <a:pt x="671" y="80"/>
                    </a:lnTo>
                    <a:lnTo>
                      <a:pt x="672" y="79"/>
                    </a:lnTo>
                    <a:lnTo>
                      <a:pt x="672" y="79"/>
                    </a:lnTo>
                    <a:lnTo>
                      <a:pt x="674" y="77"/>
                    </a:lnTo>
                    <a:lnTo>
                      <a:pt x="675" y="75"/>
                    </a:lnTo>
                    <a:lnTo>
                      <a:pt x="675" y="75"/>
                    </a:lnTo>
                    <a:lnTo>
                      <a:pt x="679" y="75"/>
                    </a:lnTo>
                    <a:lnTo>
                      <a:pt x="679" y="75"/>
                    </a:lnTo>
                    <a:lnTo>
                      <a:pt x="680" y="68"/>
                    </a:lnTo>
                    <a:lnTo>
                      <a:pt x="680" y="68"/>
                    </a:lnTo>
                    <a:lnTo>
                      <a:pt x="678" y="67"/>
                    </a:lnTo>
                    <a:lnTo>
                      <a:pt x="674" y="62"/>
                    </a:lnTo>
                    <a:lnTo>
                      <a:pt x="674" y="62"/>
                    </a:lnTo>
                    <a:lnTo>
                      <a:pt x="672" y="56"/>
                    </a:lnTo>
                    <a:lnTo>
                      <a:pt x="672" y="56"/>
                    </a:lnTo>
                    <a:lnTo>
                      <a:pt x="670" y="55"/>
                    </a:lnTo>
                    <a:lnTo>
                      <a:pt x="670" y="55"/>
                    </a:lnTo>
                    <a:lnTo>
                      <a:pt x="670" y="54"/>
                    </a:lnTo>
                    <a:lnTo>
                      <a:pt x="670" y="54"/>
                    </a:lnTo>
                    <a:lnTo>
                      <a:pt x="670" y="53"/>
                    </a:lnTo>
                    <a:lnTo>
                      <a:pt x="670" y="53"/>
                    </a:lnTo>
                    <a:lnTo>
                      <a:pt x="673" y="53"/>
                    </a:lnTo>
                    <a:lnTo>
                      <a:pt x="675" y="53"/>
                    </a:lnTo>
                    <a:lnTo>
                      <a:pt x="675" y="53"/>
                    </a:lnTo>
                    <a:lnTo>
                      <a:pt x="676" y="53"/>
                    </a:lnTo>
                    <a:lnTo>
                      <a:pt x="679" y="52"/>
                    </a:lnTo>
                    <a:lnTo>
                      <a:pt x="679" y="52"/>
                    </a:lnTo>
                    <a:lnTo>
                      <a:pt x="681" y="49"/>
                    </a:lnTo>
                    <a:lnTo>
                      <a:pt x="681" y="48"/>
                    </a:lnTo>
                    <a:lnTo>
                      <a:pt x="681" y="48"/>
                    </a:lnTo>
                    <a:lnTo>
                      <a:pt x="678" y="48"/>
                    </a:lnTo>
                    <a:lnTo>
                      <a:pt x="678" y="48"/>
                    </a:lnTo>
                    <a:lnTo>
                      <a:pt x="674" y="47"/>
                    </a:lnTo>
                    <a:lnTo>
                      <a:pt x="674" y="47"/>
                    </a:lnTo>
                    <a:lnTo>
                      <a:pt x="680" y="45"/>
                    </a:lnTo>
                    <a:lnTo>
                      <a:pt x="680" y="45"/>
                    </a:lnTo>
                    <a:lnTo>
                      <a:pt x="680" y="44"/>
                    </a:lnTo>
                    <a:lnTo>
                      <a:pt x="679" y="42"/>
                    </a:lnTo>
                    <a:lnTo>
                      <a:pt x="678" y="41"/>
                    </a:lnTo>
                    <a:lnTo>
                      <a:pt x="678" y="41"/>
                    </a:lnTo>
                    <a:lnTo>
                      <a:pt x="673" y="41"/>
                    </a:lnTo>
                    <a:lnTo>
                      <a:pt x="673" y="41"/>
                    </a:lnTo>
                    <a:lnTo>
                      <a:pt x="671" y="39"/>
                    </a:lnTo>
                    <a:lnTo>
                      <a:pt x="671" y="39"/>
                    </a:lnTo>
                    <a:lnTo>
                      <a:pt x="671" y="37"/>
                    </a:lnTo>
                    <a:lnTo>
                      <a:pt x="671" y="37"/>
                    </a:lnTo>
                    <a:lnTo>
                      <a:pt x="668" y="36"/>
                    </a:lnTo>
                    <a:lnTo>
                      <a:pt x="668" y="36"/>
                    </a:lnTo>
                    <a:lnTo>
                      <a:pt x="664" y="34"/>
                    </a:lnTo>
                    <a:lnTo>
                      <a:pt x="664" y="34"/>
                    </a:lnTo>
                    <a:lnTo>
                      <a:pt x="664" y="36"/>
                    </a:lnTo>
                    <a:lnTo>
                      <a:pt x="663" y="36"/>
                    </a:lnTo>
                    <a:lnTo>
                      <a:pt x="663" y="36"/>
                    </a:lnTo>
                    <a:lnTo>
                      <a:pt x="658" y="34"/>
                    </a:lnTo>
                    <a:lnTo>
                      <a:pt x="658" y="34"/>
                    </a:lnTo>
                    <a:lnTo>
                      <a:pt x="657" y="33"/>
                    </a:lnTo>
                    <a:lnTo>
                      <a:pt x="657" y="33"/>
                    </a:lnTo>
                    <a:lnTo>
                      <a:pt x="647" y="33"/>
                    </a:lnTo>
                    <a:lnTo>
                      <a:pt x="647" y="33"/>
                    </a:lnTo>
                    <a:lnTo>
                      <a:pt x="645" y="37"/>
                    </a:lnTo>
                    <a:lnTo>
                      <a:pt x="645" y="39"/>
                    </a:lnTo>
                    <a:lnTo>
                      <a:pt x="647" y="41"/>
                    </a:lnTo>
                    <a:lnTo>
                      <a:pt x="647" y="41"/>
                    </a:lnTo>
                    <a:lnTo>
                      <a:pt x="649" y="42"/>
                    </a:lnTo>
                    <a:lnTo>
                      <a:pt x="651" y="44"/>
                    </a:lnTo>
                    <a:lnTo>
                      <a:pt x="651" y="44"/>
                    </a:lnTo>
                    <a:lnTo>
                      <a:pt x="654" y="45"/>
                    </a:lnTo>
                    <a:lnTo>
                      <a:pt x="654" y="45"/>
                    </a:lnTo>
                    <a:lnTo>
                      <a:pt x="652" y="46"/>
                    </a:lnTo>
                    <a:lnTo>
                      <a:pt x="652" y="46"/>
                    </a:lnTo>
                    <a:lnTo>
                      <a:pt x="650" y="46"/>
                    </a:lnTo>
                    <a:lnTo>
                      <a:pt x="650" y="46"/>
                    </a:lnTo>
                    <a:lnTo>
                      <a:pt x="652" y="48"/>
                    </a:lnTo>
                    <a:lnTo>
                      <a:pt x="652" y="48"/>
                    </a:lnTo>
                    <a:lnTo>
                      <a:pt x="650" y="49"/>
                    </a:lnTo>
                    <a:lnTo>
                      <a:pt x="650" y="49"/>
                    </a:lnTo>
                    <a:lnTo>
                      <a:pt x="647" y="50"/>
                    </a:lnTo>
                    <a:lnTo>
                      <a:pt x="647" y="50"/>
                    </a:lnTo>
                    <a:lnTo>
                      <a:pt x="644" y="59"/>
                    </a:lnTo>
                    <a:lnTo>
                      <a:pt x="644" y="59"/>
                    </a:lnTo>
                    <a:lnTo>
                      <a:pt x="641" y="62"/>
                    </a:lnTo>
                    <a:lnTo>
                      <a:pt x="641" y="62"/>
                    </a:lnTo>
                    <a:lnTo>
                      <a:pt x="641" y="61"/>
                    </a:lnTo>
                    <a:lnTo>
                      <a:pt x="640" y="59"/>
                    </a:lnTo>
                    <a:lnTo>
                      <a:pt x="640" y="59"/>
                    </a:lnTo>
                    <a:lnTo>
                      <a:pt x="637" y="56"/>
                    </a:lnTo>
                    <a:lnTo>
                      <a:pt x="636" y="56"/>
                    </a:lnTo>
                    <a:lnTo>
                      <a:pt x="636" y="56"/>
                    </a:lnTo>
                    <a:lnTo>
                      <a:pt x="636" y="57"/>
                    </a:lnTo>
                    <a:lnTo>
                      <a:pt x="635" y="61"/>
                    </a:lnTo>
                    <a:lnTo>
                      <a:pt x="635" y="61"/>
                    </a:lnTo>
                    <a:lnTo>
                      <a:pt x="636" y="64"/>
                    </a:lnTo>
                    <a:lnTo>
                      <a:pt x="637" y="65"/>
                    </a:lnTo>
                    <a:lnTo>
                      <a:pt x="637" y="65"/>
                    </a:lnTo>
                    <a:lnTo>
                      <a:pt x="640" y="65"/>
                    </a:lnTo>
                    <a:lnTo>
                      <a:pt x="640" y="65"/>
                    </a:lnTo>
                    <a:lnTo>
                      <a:pt x="640" y="69"/>
                    </a:lnTo>
                    <a:lnTo>
                      <a:pt x="640" y="69"/>
                    </a:lnTo>
                    <a:lnTo>
                      <a:pt x="636" y="70"/>
                    </a:lnTo>
                    <a:lnTo>
                      <a:pt x="636" y="70"/>
                    </a:lnTo>
                    <a:lnTo>
                      <a:pt x="633" y="72"/>
                    </a:lnTo>
                    <a:lnTo>
                      <a:pt x="633" y="72"/>
                    </a:lnTo>
                    <a:lnTo>
                      <a:pt x="631" y="69"/>
                    </a:lnTo>
                    <a:lnTo>
                      <a:pt x="631" y="69"/>
                    </a:lnTo>
                    <a:lnTo>
                      <a:pt x="627" y="67"/>
                    </a:lnTo>
                    <a:lnTo>
                      <a:pt x="626" y="64"/>
                    </a:lnTo>
                    <a:lnTo>
                      <a:pt x="625" y="62"/>
                    </a:lnTo>
                    <a:lnTo>
                      <a:pt x="625" y="62"/>
                    </a:lnTo>
                    <a:lnTo>
                      <a:pt x="625" y="57"/>
                    </a:lnTo>
                    <a:lnTo>
                      <a:pt x="625" y="57"/>
                    </a:lnTo>
                    <a:lnTo>
                      <a:pt x="628" y="56"/>
                    </a:lnTo>
                    <a:lnTo>
                      <a:pt x="628" y="56"/>
                    </a:lnTo>
                    <a:lnTo>
                      <a:pt x="629" y="54"/>
                    </a:lnTo>
                    <a:lnTo>
                      <a:pt x="629" y="52"/>
                    </a:lnTo>
                    <a:lnTo>
                      <a:pt x="628" y="49"/>
                    </a:lnTo>
                    <a:lnTo>
                      <a:pt x="628" y="49"/>
                    </a:lnTo>
                    <a:lnTo>
                      <a:pt x="621" y="45"/>
                    </a:lnTo>
                    <a:lnTo>
                      <a:pt x="621" y="45"/>
                    </a:lnTo>
                    <a:lnTo>
                      <a:pt x="620" y="41"/>
                    </a:lnTo>
                    <a:lnTo>
                      <a:pt x="620" y="41"/>
                    </a:lnTo>
                    <a:lnTo>
                      <a:pt x="618" y="41"/>
                    </a:lnTo>
                    <a:lnTo>
                      <a:pt x="618" y="41"/>
                    </a:lnTo>
                    <a:lnTo>
                      <a:pt x="617" y="44"/>
                    </a:lnTo>
                    <a:lnTo>
                      <a:pt x="617" y="44"/>
                    </a:lnTo>
                    <a:lnTo>
                      <a:pt x="615" y="45"/>
                    </a:lnTo>
                    <a:lnTo>
                      <a:pt x="615" y="45"/>
                    </a:lnTo>
                    <a:lnTo>
                      <a:pt x="615" y="48"/>
                    </a:lnTo>
                    <a:lnTo>
                      <a:pt x="615" y="48"/>
                    </a:lnTo>
                    <a:lnTo>
                      <a:pt x="612" y="54"/>
                    </a:lnTo>
                    <a:lnTo>
                      <a:pt x="612" y="54"/>
                    </a:lnTo>
                    <a:lnTo>
                      <a:pt x="611" y="56"/>
                    </a:lnTo>
                    <a:lnTo>
                      <a:pt x="610" y="56"/>
                    </a:lnTo>
                    <a:lnTo>
                      <a:pt x="610" y="56"/>
                    </a:lnTo>
                    <a:lnTo>
                      <a:pt x="609" y="54"/>
                    </a:lnTo>
                    <a:lnTo>
                      <a:pt x="609" y="54"/>
                    </a:lnTo>
                    <a:lnTo>
                      <a:pt x="608" y="48"/>
                    </a:lnTo>
                    <a:lnTo>
                      <a:pt x="608" y="48"/>
                    </a:lnTo>
                    <a:lnTo>
                      <a:pt x="604" y="42"/>
                    </a:lnTo>
                    <a:lnTo>
                      <a:pt x="604" y="42"/>
                    </a:lnTo>
                    <a:lnTo>
                      <a:pt x="604" y="41"/>
                    </a:lnTo>
                    <a:lnTo>
                      <a:pt x="604" y="41"/>
                    </a:lnTo>
                    <a:lnTo>
                      <a:pt x="608" y="41"/>
                    </a:lnTo>
                    <a:lnTo>
                      <a:pt x="608" y="41"/>
                    </a:lnTo>
                    <a:lnTo>
                      <a:pt x="611" y="41"/>
                    </a:lnTo>
                    <a:lnTo>
                      <a:pt x="611" y="41"/>
                    </a:lnTo>
                    <a:lnTo>
                      <a:pt x="611" y="40"/>
                    </a:lnTo>
                    <a:lnTo>
                      <a:pt x="611" y="40"/>
                    </a:lnTo>
                    <a:lnTo>
                      <a:pt x="610" y="39"/>
                    </a:lnTo>
                    <a:lnTo>
                      <a:pt x="608" y="38"/>
                    </a:lnTo>
                    <a:lnTo>
                      <a:pt x="608" y="38"/>
                    </a:lnTo>
                    <a:lnTo>
                      <a:pt x="603" y="37"/>
                    </a:lnTo>
                    <a:lnTo>
                      <a:pt x="603" y="37"/>
                    </a:lnTo>
                    <a:lnTo>
                      <a:pt x="601" y="33"/>
                    </a:lnTo>
                    <a:lnTo>
                      <a:pt x="601" y="33"/>
                    </a:lnTo>
                    <a:lnTo>
                      <a:pt x="597" y="32"/>
                    </a:lnTo>
                    <a:lnTo>
                      <a:pt x="597" y="32"/>
                    </a:lnTo>
                    <a:lnTo>
                      <a:pt x="599" y="34"/>
                    </a:lnTo>
                    <a:lnTo>
                      <a:pt x="599" y="34"/>
                    </a:lnTo>
                    <a:lnTo>
                      <a:pt x="600" y="36"/>
                    </a:lnTo>
                    <a:lnTo>
                      <a:pt x="600" y="36"/>
                    </a:lnTo>
                    <a:lnTo>
                      <a:pt x="600" y="38"/>
                    </a:lnTo>
                    <a:lnTo>
                      <a:pt x="600" y="38"/>
                    </a:lnTo>
                    <a:lnTo>
                      <a:pt x="599" y="38"/>
                    </a:lnTo>
                    <a:lnTo>
                      <a:pt x="595" y="37"/>
                    </a:lnTo>
                    <a:lnTo>
                      <a:pt x="595" y="37"/>
                    </a:lnTo>
                    <a:lnTo>
                      <a:pt x="593" y="36"/>
                    </a:lnTo>
                    <a:lnTo>
                      <a:pt x="593" y="36"/>
                    </a:lnTo>
                    <a:lnTo>
                      <a:pt x="589" y="34"/>
                    </a:lnTo>
                    <a:lnTo>
                      <a:pt x="589" y="34"/>
                    </a:lnTo>
                    <a:lnTo>
                      <a:pt x="593" y="32"/>
                    </a:lnTo>
                    <a:lnTo>
                      <a:pt x="593" y="32"/>
                    </a:lnTo>
                    <a:lnTo>
                      <a:pt x="594" y="32"/>
                    </a:lnTo>
                    <a:lnTo>
                      <a:pt x="596" y="30"/>
                    </a:lnTo>
                    <a:lnTo>
                      <a:pt x="596" y="30"/>
                    </a:lnTo>
                    <a:lnTo>
                      <a:pt x="597" y="29"/>
                    </a:lnTo>
                    <a:lnTo>
                      <a:pt x="597" y="29"/>
                    </a:lnTo>
                    <a:lnTo>
                      <a:pt x="600" y="29"/>
                    </a:lnTo>
                    <a:lnTo>
                      <a:pt x="600" y="29"/>
                    </a:lnTo>
                    <a:lnTo>
                      <a:pt x="599" y="26"/>
                    </a:lnTo>
                    <a:lnTo>
                      <a:pt x="599" y="26"/>
                    </a:lnTo>
                    <a:lnTo>
                      <a:pt x="599" y="24"/>
                    </a:lnTo>
                    <a:lnTo>
                      <a:pt x="599" y="24"/>
                    </a:lnTo>
                    <a:lnTo>
                      <a:pt x="596" y="24"/>
                    </a:lnTo>
                    <a:lnTo>
                      <a:pt x="596" y="24"/>
                    </a:lnTo>
                    <a:lnTo>
                      <a:pt x="594" y="21"/>
                    </a:lnTo>
                    <a:lnTo>
                      <a:pt x="594" y="21"/>
                    </a:lnTo>
                    <a:lnTo>
                      <a:pt x="592" y="20"/>
                    </a:lnTo>
                    <a:lnTo>
                      <a:pt x="589" y="17"/>
                    </a:lnTo>
                    <a:lnTo>
                      <a:pt x="589" y="17"/>
                    </a:lnTo>
                    <a:lnTo>
                      <a:pt x="589" y="14"/>
                    </a:lnTo>
                    <a:lnTo>
                      <a:pt x="589" y="9"/>
                    </a:lnTo>
                    <a:lnTo>
                      <a:pt x="589" y="9"/>
                    </a:lnTo>
                    <a:lnTo>
                      <a:pt x="587" y="7"/>
                    </a:lnTo>
                    <a:lnTo>
                      <a:pt x="587" y="7"/>
                    </a:lnTo>
                    <a:lnTo>
                      <a:pt x="584" y="5"/>
                    </a:lnTo>
                    <a:lnTo>
                      <a:pt x="584" y="5"/>
                    </a:lnTo>
                    <a:lnTo>
                      <a:pt x="581" y="2"/>
                    </a:lnTo>
                    <a:lnTo>
                      <a:pt x="581" y="2"/>
                    </a:lnTo>
                    <a:lnTo>
                      <a:pt x="578" y="2"/>
                    </a:lnTo>
                    <a:lnTo>
                      <a:pt x="578" y="2"/>
                    </a:lnTo>
                    <a:lnTo>
                      <a:pt x="578" y="1"/>
                    </a:lnTo>
                    <a:lnTo>
                      <a:pt x="577" y="0"/>
                    </a:lnTo>
                    <a:lnTo>
                      <a:pt x="577" y="0"/>
                    </a:lnTo>
                    <a:lnTo>
                      <a:pt x="577" y="0"/>
                    </a:lnTo>
                    <a:lnTo>
                      <a:pt x="573" y="0"/>
                    </a:lnTo>
                    <a:lnTo>
                      <a:pt x="573" y="0"/>
                    </a:lnTo>
                    <a:lnTo>
                      <a:pt x="572" y="0"/>
                    </a:lnTo>
                    <a:lnTo>
                      <a:pt x="572" y="0"/>
                    </a:lnTo>
                    <a:lnTo>
                      <a:pt x="571" y="2"/>
                    </a:lnTo>
                    <a:lnTo>
                      <a:pt x="571" y="2"/>
                    </a:lnTo>
                    <a:lnTo>
                      <a:pt x="566" y="3"/>
                    </a:lnTo>
                    <a:lnTo>
                      <a:pt x="566" y="3"/>
                    </a:lnTo>
                    <a:lnTo>
                      <a:pt x="565" y="5"/>
                    </a:lnTo>
                    <a:lnTo>
                      <a:pt x="566" y="6"/>
                    </a:lnTo>
                    <a:lnTo>
                      <a:pt x="566" y="6"/>
                    </a:lnTo>
                    <a:lnTo>
                      <a:pt x="568" y="7"/>
                    </a:lnTo>
                    <a:lnTo>
                      <a:pt x="568" y="7"/>
                    </a:lnTo>
                    <a:lnTo>
                      <a:pt x="569" y="9"/>
                    </a:lnTo>
                    <a:lnTo>
                      <a:pt x="569" y="9"/>
                    </a:lnTo>
                    <a:lnTo>
                      <a:pt x="566" y="9"/>
                    </a:lnTo>
                    <a:lnTo>
                      <a:pt x="566" y="9"/>
                    </a:lnTo>
                    <a:lnTo>
                      <a:pt x="565" y="8"/>
                    </a:lnTo>
                    <a:lnTo>
                      <a:pt x="565" y="8"/>
                    </a:lnTo>
                    <a:lnTo>
                      <a:pt x="563" y="8"/>
                    </a:lnTo>
                    <a:lnTo>
                      <a:pt x="562" y="10"/>
                    </a:lnTo>
                    <a:lnTo>
                      <a:pt x="562" y="10"/>
                    </a:lnTo>
                    <a:lnTo>
                      <a:pt x="561" y="16"/>
                    </a:lnTo>
                    <a:lnTo>
                      <a:pt x="561" y="16"/>
                    </a:lnTo>
                    <a:lnTo>
                      <a:pt x="561" y="18"/>
                    </a:lnTo>
                    <a:lnTo>
                      <a:pt x="561" y="18"/>
                    </a:lnTo>
                    <a:lnTo>
                      <a:pt x="561" y="20"/>
                    </a:lnTo>
                    <a:lnTo>
                      <a:pt x="562" y="21"/>
                    </a:lnTo>
                    <a:lnTo>
                      <a:pt x="562" y="21"/>
                    </a:lnTo>
                    <a:lnTo>
                      <a:pt x="564" y="22"/>
                    </a:lnTo>
                    <a:lnTo>
                      <a:pt x="564" y="22"/>
                    </a:lnTo>
                    <a:lnTo>
                      <a:pt x="563" y="23"/>
                    </a:lnTo>
                    <a:lnTo>
                      <a:pt x="561" y="24"/>
                    </a:lnTo>
                    <a:lnTo>
                      <a:pt x="561" y="24"/>
                    </a:lnTo>
                    <a:lnTo>
                      <a:pt x="561" y="26"/>
                    </a:lnTo>
                    <a:lnTo>
                      <a:pt x="560" y="28"/>
                    </a:lnTo>
                    <a:lnTo>
                      <a:pt x="561" y="30"/>
                    </a:lnTo>
                    <a:lnTo>
                      <a:pt x="561" y="30"/>
                    </a:lnTo>
                    <a:lnTo>
                      <a:pt x="564" y="33"/>
                    </a:lnTo>
                    <a:lnTo>
                      <a:pt x="564" y="33"/>
                    </a:lnTo>
                    <a:lnTo>
                      <a:pt x="565" y="33"/>
                    </a:lnTo>
                    <a:lnTo>
                      <a:pt x="569" y="34"/>
                    </a:lnTo>
                    <a:lnTo>
                      <a:pt x="569" y="34"/>
                    </a:lnTo>
                    <a:lnTo>
                      <a:pt x="572" y="37"/>
                    </a:lnTo>
                    <a:lnTo>
                      <a:pt x="572" y="37"/>
                    </a:lnTo>
                    <a:lnTo>
                      <a:pt x="573" y="37"/>
                    </a:lnTo>
                    <a:lnTo>
                      <a:pt x="574" y="36"/>
                    </a:lnTo>
                    <a:lnTo>
                      <a:pt x="576" y="36"/>
                    </a:lnTo>
                    <a:lnTo>
                      <a:pt x="576" y="36"/>
                    </a:lnTo>
                    <a:lnTo>
                      <a:pt x="578" y="38"/>
                    </a:lnTo>
                    <a:lnTo>
                      <a:pt x="578" y="38"/>
                    </a:lnTo>
                    <a:lnTo>
                      <a:pt x="578" y="41"/>
                    </a:lnTo>
                    <a:lnTo>
                      <a:pt x="578" y="45"/>
                    </a:lnTo>
                    <a:lnTo>
                      <a:pt x="577" y="46"/>
                    </a:lnTo>
                    <a:lnTo>
                      <a:pt x="577" y="46"/>
                    </a:lnTo>
                    <a:lnTo>
                      <a:pt x="576" y="47"/>
                    </a:lnTo>
                    <a:lnTo>
                      <a:pt x="576" y="48"/>
                    </a:lnTo>
                    <a:lnTo>
                      <a:pt x="576" y="48"/>
                    </a:lnTo>
                    <a:lnTo>
                      <a:pt x="576" y="48"/>
                    </a:lnTo>
                    <a:lnTo>
                      <a:pt x="577" y="49"/>
                    </a:lnTo>
                    <a:lnTo>
                      <a:pt x="579" y="49"/>
                    </a:lnTo>
                    <a:lnTo>
                      <a:pt x="579" y="49"/>
                    </a:lnTo>
                    <a:lnTo>
                      <a:pt x="580" y="49"/>
                    </a:lnTo>
                    <a:lnTo>
                      <a:pt x="581" y="48"/>
                    </a:lnTo>
                    <a:lnTo>
                      <a:pt x="581" y="48"/>
                    </a:lnTo>
                    <a:lnTo>
                      <a:pt x="581" y="46"/>
                    </a:lnTo>
                    <a:lnTo>
                      <a:pt x="581" y="46"/>
                    </a:lnTo>
                    <a:lnTo>
                      <a:pt x="582" y="46"/>
                    </a:lnTo>
                    <a:lnTo>
                      <a:pt x="582" y="46"/>
                    </a:lnTo>
                    <a:lnTo>
                      <a:pt x="582" y="46"/>
                    </a:lnTo>
                    <a:lnTo>
                      <a:pt x="582" y="48"/>
                    </a:lnTo>
                    <a:lnTo>
                      <a:pt x="582" y="49"/>
                    </a:lnTo>
                    <a:lnTo>
                      <a:pt x="582" y="49"/>
                    </a:lnTo>
                    <a:lnTo>
                      <a:pt x="584" y="52"/>
                    </a:lnTo>
                    <a:lnTo>
                      <a:pt x="584" y="52"/>
                    </a:lnTo>
                    <a:lnTo>
                      <a:pt x="581" y="54"/>
                    </a:lnTo>
                    <a:lnTo>
                      <a:pt x="581" y="54"/>
                    </a:lnTo>
                    <a:lnTo>
                      <a:pt x="580" y="54"/>
                    </a:lnTo>
                    <a:lnTo>
                      <a:pt x="580" y="54"/>
                    </a:lnTo>
                    <a:lnTo>
                      <a:pt x="578" y="57"/>
                    </a:lnTo>
                    <a:lnTo>
                      <a:pt x="578" y="57"/>
                    </a:lnTo>
                    <a:lnTo>
                      <a:pt x="576" y="59"/>
                    </a:lnTo>
                    <a:lnTo>
                      <a:pt x="576" y="59"/>
                    </a:lnTo>
                    <a:lnTo>
                      <a:pt x="571" y="60"/>
                    </a:lnTo>
                    <a:lnTo>
                      <a:pt x="571" y="60"/>
                    </a:lnTo>
                    <a:lnTo>
                      <a:pt x="568" y="61"/>
                    </a:lnTo>
                    <a:lnTo>
                      <a:pt x="568" y="62"/>
                    </a:lnTo>
                    <a:lnTo>
                      <a:pt x="568" y="63"/>
                    </a:lnTo>
                    <a:lnTo>
                      <a:pt x="568" y="63"/>
                    </a:lnTo>
                    <a:lnTo>
                      <a:pt x="569" y="67"/>
                    </a:lnTo>
                    <a:lnTo>
                      <a:pt x="570" y="68"/>
                    </a:lnTo>
                    <a:lnTo>
                      <a:pt x="570" y="68"/>
                    </a:lnTo>
                    <a:lnTo>
                      <a:pt x="570" y="71"/>
                    </a:lnTo>
                    <a:lnTo>
                      <a:pt x="569" y="72"/>
                    </a:lnTo>
                    <a:lnTo>
                      <a:pt x="569" y="72"/>
                    </a:lnTo>
                    <a:lnTo>
                      <a:pt x="568" y="71"/>
                    </a:lnTo>
                    <a:lnTo>
                      <a:pt x="568" y="71"/>
                    </a:lnTo>
                    <a:lnTo>
                      <a:pt x="565" y="70"/>
                    </a:lnTo>
                    <a:lnTo>
                      <a:pt x="563" y="69"/>
                    </a:lnTo>
                    <a:lnTo>
                      <a:pt x="563" y="69"/>
                    </a:lnTo>
                    <a:lnTo>
                      <a:pt x="562" y="68"/>
                    </a:lnTo>
                    <a:lnTo>
                      <a:pt x="562" y="68"/>
                    </a:lnTo>
                    <a:lnTo>
                      <a:pt x="563" y="65"/>
                    </a:lnTo>
                    <a:lnTo>
                      <a:pt x="563" y="65"/>
                    </a:lnTo>
                    <a:lnTo>
                      <a:pt x="563" y="61"/>
                    </a:lnTo>
                    <a:lnTo>
                      <a:pt x="563" y="61"/>
                    </a:lnTo>
                    <a:lnTo>
                      <a:pt x="565" y="56"/>
                    </a:lnTo>
                    <a:lnTo>
                      <a:pt x="565" y="56"/>
                    </a:lnTo>
                    <a:lnTo>
                      <a:pt x="564" y="55"/>
                    </a:lnTo>
                    <a:lnTo>
                      <a:pt x="564" y="55"/>
                    </a:lnTo>
                    <a:lnTo>
                      <a:pt x="561" y="59"/>
                    </a:lnTo>
                    <a:lnTo>
                      <a:pt x="561" y="59"/>
                    </a:lnTo>
                    <a:lnTo>
                      <a:pt x="558" y="57"/>
                    </a:lnTo>
                    <a:lnTo>
                      <a:pt x="557" y="56"/>
                    </a:lnTo>
                    <a:lnTo>
                      <a:pt x="557" y="56"/>
                    </a:lnTo>
                    <a:lnTo>
                      <a:pt x="554" y="53"/>
                    </a:lnTo>
                    <a:lnTo>
                      <a:pt x="554" y="53"/>
                    </a:lnTo>
                    <a:lnTo>
                      <a:pt x="552" y="52"/>
                    </a:lnTo>
                    <a:lnTo>
                      <a:pt x="550" y="53"/>
                    </a:lnTo>
                    <a:lnTo>
                      <a:pt x="550" y="53"/>
                    </a:lnTo>
                    <a:lnTo>
                      <a:pt x="550" y="54"/>
                    </a:lnTo>
                    <a:lnTo>
                      <a:pt x="550" y="55"/>
                    </a:lnTo>
                    <a:lnTo>
                      <a:pt x="549" y="55"/>
                    </a:lnTo>
                    <a:lnTo>
                      <a:pt x="549" y="55"/>
                    </a:lnTo>
                    <a:lnTo>
                      <a:pt x="545" y="54"/>
                    </a:lnTo>
                    <a:lnTo>
                      <a:pt x="545" y="54"/>
                    </a:lnTo>
                    <a:lnTo>
                      <a:pt x="545" y="55"/>
                    </a:lnTo>
                    <a:lnTo>
                      <a:pt x="545" y="55"/>
                    </a:lnTo>
                    <a:lnTo>
                      <a:pt x="545" y="55"/>
                    </a:lnTo>
                    <a:lnTo>
                      <a:pt x="547" y="59"/>
                    </a:lnTo>
                    <a:lnTo>
                      <a:pt x="547" y="59"/>
                    </a:lnTo>
                    <a:lnTo>
                      <a:pt x="547" y="60"/>
                    </a:lnTo>
                    <a:lnTo>
                      <a:pt x="547" y="60"/>
                    </a:lnTo>
                    <a:lnTo>
                      <a:pt x="542" y="60"/>
                    </a:lnTo>
                    <a:lnTo>
                      <a:pt x="542" y="60"/>
                    </a:lnTo>
                    <a:lnTo>
                      <a:pt x="546" y="63"/>
                    </a:lnTo>
                    <a:lnTo>
                      <a:pt x="546" y="63"/>
                    </a:lnTo>
                    <a:lnTo>
                      <a:pt x="542" y="64"/>
                    </a:lnTo>
                    <a:lnTo>
                      <a:pt x="542" y="64"/>
                    </a:lnTo>
                    <a:lnTo>
                      <a:pt x="534" y="63"/>
                    </a:lnTo>
                    <a:lnTo>
                      <a:pt x="534" y="63"/>
                    </a:lnTo>
                    <a:lnTo>
                      <a:pt x="525" y="63"/>
                    </a:lnTo>
                    <a:lnTo>
                      <a:pt x="525" y="63"/>
                    </a:lnTo>
                    <a:lnTo>
                      <a:pt x="522" y="64"/>
                    </a:lnTo>
                    <a:lnTo>
                      <a:pt x="517" y="64"/>
                    </a:lnTo>
                    <a:lnTo>
                      <a:pt x="517" y="64"/>
                    </a:lnTo>
                    <a:lnTo>
                      <a:pt x="511" y="62"/>
                    </a:lnTo>
                    <a:lnTo>
                      <a:pt x="511" y="62"/>
                    </a:lnTo>
                    <a:lnTo>
                      <a:pt x="507" y="61"/>
                    </a:lnTo>
                    <a:lnTo>
                      <a:pt x="507" y="61"/>
                    </a:lnTo>
                    <a:lnTo>
                      <a:pt x="508" y="59"/>
                    </a:lnTo>
                    <a:lnTo>
                      <a:pt x="508" y="59"/>
                    </a:lnTo>
                    <a:lnTo>
                      <a:pt x="503" y="60"/>
                    </a:lnTo>
                    <a:lnTo>
                      <a:pt x="503" y="60"/>
                    </a:lnTo>
                    <a:lnTo>
                      <a:pt x="496" y="60"/>
                    </a:lnTo>
                    <a:lnTo>
                      <a:pt x="496" y="60"/>
                    </a:lnTo>
                    <a:lnTo>
                      <a:pt x="496" y="59"/>
                    </a:lnTo>
                    <a:lnTo>
                      <a:pt x="495" y="56"/>
                    </a:lnTo>
                    <a:lnTo>
                      <a:pt x="495" y="56"/>
                    </a:lnTo>
                    <a:lnTo>
                      <a:pt x="491" y="55"/>
                    </a:lnTo>
                    <a:lnTo>
                      <a:pt x="491" y="55"/>
                    </a:lnTo>
                    <a:lnTo>
                      <a:pt x="491" y="49"/>
                    </a:lnTo>
                    <a:lnTo>
                      <a:pt x="491" y="49"/>
                    </a:lnTo>
                    <a:lnTo>
                      <a:pt x="490" y="48"/>
                    </a:lnTo>
                    <a:lnTo>
                      <a:pt x="490" y="48"/>
                    </a:lnTo>
                    <a:lnTo>
                      <a:pt x="485" y="46"/>
                    </a:lnTo>
                    <a:lnTo>
                      <a:pt x="485" y="46"/>
                    </a:lnTo>
                    <a:lnTo>
                      <a:pt x="478" y="50"/>
                    </a:lnTo>
                    <a:lnTo>
                      <a:pt x="478" y="50"/>
                    </a:lnTo>
                    <a:lnTo>
                      <a:pt x="472" y="50"/>
                    </a:lnTo>
                    <a:lnTo>
                      <a:pt x="468" y="50"/>
                    </a:lnTo>
                    <a:lnTo>
                      <a:pt x="468" y="50"/>
                    </a:lnTo>
                    <a:lnTo>
                      <a:pt x="466" y="54"/>
                    </a:lnTo>
                    <a:lnTo>
                      <a:pt x="466" y="54"/>
                    </a:lnTo>
                    <a:lnTo>
                      <a:pt x="464" y="57"/>
                    </a:lnTo>
                    <a:lnTo>
                      <a:pt x="464" y="57"/>
                    </a:lnTo>
                    <a:lnTo>
                      <a:pt x="468" y="56"/>
                    </a:lnTo>
                    <a:lnTo>
                      <a:pt x="468" y="56"/>
                    </a:lnTo>
                    <a:lnTo>
                      <a:pt x="469" y="56"/>
                    </a:lnTo>
                    <a:lnTo>
                      <a:pt x="469" y="57"/>
                    </a:lnTo>
                    <a:lnTo>
                      <a:pt x="469" y="59"/>
                    </a:lnTo>
                    <a:lnTo>
                      <a:pt x="469" y="59"/>
                    </a:lnTo>
                    <a:lnTo>
                      <a:pt x="471" y="59"/>
                    </a:lnTo>
                    <a:lnTo>
                      <a:pt x="471" y="59"/>
                    </a:lnTo>
                    <a:lnTo>
                      <a:pt x="472" y="59"/>
                    </a:lnTo>
                    <a:lnTo>
                      <a:pt x="472" y="59"/>
                    </a:lnTo>
                    <a:lnTo>
                      <a:pt x="472" y="57"/>
                    </a:lnTo>
                    <a:lnTo>
                      <a:pt x="472" y="56"/>
                    </a:lnTo>
                    <a:lnTo>
                      <a:pt x="472" y="55"/>
                    </a:lnTo>
                    <a:lnTo>
                      <a:pt x="472" y="55"/>
                    </a:lnTo>
                    <a:lnTo>
                      <a:pt x="474" y="55"/>
                    </a:lnTo>
                    <a:lnTo>
                      <a:pt x="475" y="55"/>
                    </a:lnTo>
                    <a:lnTo>
                      <a:pt x="475" y="55"/>
                    </a:lnTo>
                    <a:lnTo>
                      <a:pt x="478" y="56"/>
                    </a:lnTo>
                    <a:lnTo>
                      <a:pt x="478" y="56"/>
                    </a:lnTo>
                    <a:lnTo>
                      <a:pt x="478" y="56"/>
                    </a:lnTo>
                    <a:lnTo>
                      <a:pt x="480" y="55"/>
                    </a:lnTo>
                    <a:lnTo>
                      <a:pt x="480" y="55"/>
                    </a:lnTo>
                    <a:lnTo>
                      <a:pt x="482" y="54"/>
                    </a:lnTo>
                    <a:lnTo>
                      <a:pt x="482" y="54"/>
                    </a:lnTo>
                    <a:lnTo>
                      <a:pt x="483" y="54"/>
                    </a:lnTo>
                    <a:lnTo>
                      <a:pt x="482" y="54"/>
                    </a:lnTo>
                    <a:lnTo>
                      <a:pt x="482" y="54"/>
                    </a:lnTo>
                    <a:lnTo>
                      <a:pt x="483" y="53"/>
                    </a:lnTo>
                    <a:lnTo>
                      <a:pt x="483" y="53"/>
                    </a:lnTo>
                    <a:lnTo>
                      <a:pt x="488" y="52"/>
                    </a:lnTo>
                    <a:lnTo>
                      <a:pt x="488" y="52"/>
                    </a:lnTo>
                    <a:lnTo>
                      <a:pt x="488" y="54"/>
                    </a:lnTo>
                    <a:lnTo>
                      <a:pt x="488" y="54"/>
                    </a:lnTo>
                    <a:lnTo>
                      <a:pt x="484" y="55"/>
                    </a:lnTo>
                    <a:lnTo>
                      <a:pt x="484" y="55"/>
                    </a:lnTo>
                    <a:lnTo>
                      <a:pt x="482" y="56"/>
                    </a:lnTo>
                    <a:lnTo>
                      <a:pt x="482" y="56"/>
                    </a:lnTo>
                    <a:lnTo>
                      <a:pt x="482" y="57"/>
                    </a:lnTo>
                    <a:lnTo>
                      <a:pt x="482" y="57"/>
                    </a:lnTo>
                    <a:lnTo>
                      <a:pt x="479" y="59"/>
                    </a:lnTo>
                    <a:lnTo>
                      <a:pt x="479" y="59"/>
                    </a:lnTo>
                    <a:lnTo>
                      <a:pt x="477" y="60"/>
                    </a:lnTo>
                    <a:lnTo>
                      <a:pt x="476" y="60"/>
                    </a:lnTo>
                    <a:lnTo>
                      <a:pt x="476" y="60"/>
                    </a:lnTo>
                    <a:lnTo>
                      <a:pt x="474" y="60"/>
                    </a:lnTo>
                    <a:lnTo>
                      <a:pt x="474" y="60"/>
                    </a:lnTo>
                    <a:lnTo>
                      <a:pt x="472" y="61"/>
                    </a:lnTo>
                    <a:lnTo>
                      <a:pt x="471" y="62"/>
                    </a:lnTo>
                    <a:lnTo>
                      <a:pt x="471" y="64"/>
                    </a:lnTo>
                    <a:lnTo>
                      <a:pt x="471" y="64"/>
                    </a:lnTo>
                    <a:lnTo>
                      <a:pt x="472" y="67"/>
                    </a:lnTo>
                    <a:lnTo>
                      <a:pt x="474" y="68"/>
                    </a:lnTo>
                    <a:lnTo>
                      <a:pt x="474" y="68"/>
                    </a:lnTo>
                    <a:lnTo>
                      <a:pt x="475" y="70"/>
                    </a:lnTo>
                    <a:lnTo>
                      <a:pt x="475" y="70"/>
                    </a:lnTo>
                    <a:lnTo>
                      <a:pt x="476" y="72"/>
                    </a:lnTo>
                    <a:lnTo>
                      <a:pt x="477" y="76"/>
                    </a:lnTo>
                    <a:lnTo>
                      <a:pt x="477" y="76"/>
                    </a:lnTo>
                    <a:lnTo>
                      <a:pt x="477" y="77"/>
                    </a:lnTo>
                    <a:lnTo>
                      <a:pt x="476" y="77"/>
                    </a:lnTo>
                    <a:lnTo>
                      <a:pt x="476" y="77"/>
                    </a:lnTo>
                    <a:lnTo>
                      <a:pt x="475" y="76"/>
                    </a:lnTo>
                    <a:lnTo>
                      <a:pt x="474" y="75"/>
                    </a:lnTo>
                    <a:lnTo>
                      <a:pt x="474" y="75"/>
                    </a:lnTo>
                    <a:lnTo>
                      <a:pt x="471" y="71"/>
                    </a:lnTo>
                    <a:lnTo>
                      <a:pt x="470" y="70"/>
                    </a:lnTo>
                    <a:lnTo>
                      <a:pt x="470" y="70"/>
                    </a:lnTo>
                    <a:lnTo>
                      <a:pt x="469" y="70"/>
                    </a:lnTo>
                    <a:lnTo>
                      <a:pt x="468" y="70"/>
                    </a:lnTo>
                    <a:lnTo>
                      <a:pt x="468" y="69"/>
                    </a:lnTo>
                    <a:lnTo>
                      <a:pt x="468" y="69"/>
                    </a:lnTo>
                    <a:lnTo>
                      <a:pt x="467" y="67"/>
                    </a:lnTo>
                    <a:lnTo>
                      <a:pt x="467" y="67"/>
                    </a:lnTo>
                    <a:lnTo>
                      <a:pt x="467" y="68"/>
                    </a:lnTo>
                    <a:lnTo>
                      <a:pt x="466" y="68"/>
                    </a:lnTo>
                    <a:lnTo>
                      <a:pt x="466" y="68"/>
                    </a:lnTo>
                    <a:lnTo>
                      <a:pt x="464" y="69"/>
                    </a:lnTo>
                    <a:lnTo>
                      <a:pt x="464" y="69"/>
                    </a:lnTo>
                    <a:lnTo>
                      <a:pt x="464" y="69"/>
                    </a:lnTo>
                    <a:lnTo>
                      <a:pt x="463" y="68"/>
                    </a:lnTo>
                    <a:lnTo>
                      <a:pt x="463" y="68"/>
                    </a:lnTo>
                    <a:lnTo>
                      <a:pt x="463" y="65"/>
                    </a:lnTo>
                    <a:lnTo>
                      <a:pt x="463" y="64"/>
                    </a:lnTo>
                    <a:lnTo>
                      <a:pt x="463" y="64"/>
                    </a:lnTo>
                    <a:lnTo>
                      <a:pt x="463" y="64"/>
                    </a:lnTo>
                    <a:lnTo>
                      <a:pt x="461" y="65"/>
                    </a:lnTo>
                    <a:lnTo>
                      <a:pt x="459" y="64"/>
                    </a:lnTo>
                    <a:lnTo>
                      <a:pt x="459" y="64"/>
                    </a:lnTo>
                    <a:lnTo>
                      <a:pt x="456" y="62"/>
                    </a:lnTo>
                    <a:lnTo>
                      <a:pt x="455" y="61"/>
                    </a:lnTo>
                    <a:lnTo>
                      <a:pt x="455" y="61"/>
                    </a:lnTo>
                    <a:lnTo>
                      <a:pt x="453" y="62"/>
                    </a:lnTo>
                    <a:lnTo>
                      <a:pt x="451" y="63"/>
                    </a:lnTo>
                    <a:lnTo>
                      <a:pt x="451" y="63"/>
                    </a:lnTo>
                    <a:lnTo>
                      <a:pt x="446" y="63"/>
                    </a:lnTo>
                    <a:lnTo>
                      <a:pt x="446" y="63"/>
                    </a:lnTo>
                    <a:lnTo>
                      <a:pt x="440" y="64"/>
                    </a:lnTo>
                    <a:lnTo>
                      <a:pt x="431" y="65"/>
                    </a:lnTo>
                    <a:lnTo>
                      <a:pt x="431" y="65"/>
                    </a:lnTo>
                    <a:lnTo>
                      <a:pt x="422" y="64"/>
                    </a:lnTo>
                    <a:lnTo>
                      <a:pt x="422" y="64"/>
                    </a:lnTo>
                    <a:lnTo>
                      <a:pt x="420" y="64"/>
                    </a:lnTo>
                    <a:lnTo>
                      <a:pt x="420" y="64"/>
                    </a:lnTo>
                    <a:lnTo>
                      <a:pt x="416" y="63"/>
                    </a:lnTo>
                    <a:lnTo>
                      <a:pt x="413" y="63"/>
                    </a:lnTo>
                    <a:lnTo>
                      <a:pt x="413" y="63"/>
                    </a:lnTo>
                    <a:lnTo>
                      <a:pt x="412" y="63"/>
                    </a:lnTo>
                    <a:lnTo>
                      <a:pt x="412" y="63"/>
                    </a:lnTo>
                    <a:lnTo>
                      <a:pt x="414" y="61"/>
                    </a:lnTo>
                    <a:lnTo>
                      <a:pt x="414" y="61"/>
                    </a:lnTo>
                    <a:lnTo>
                      <a:pt x="415" y="59"/>
                    </a:lnTo>
                    <a:lnTo>
                      <a:pt x="415" y="59"/>
                    </a:lnTo>
                    <a:lnTo>
                      <a:pt x="425" y="57"/>
                    </a:lnTo>
                    <a:lnTo>
                      <a:pt x="425" y="57"/>
                    </a:lnTo>
                    <a:lnTo>
                      <a:pt x="423" y="54"/>
                    </a:lnTo>
                    <a:lnTo>
                      <a:pt x="419" y="49"/>
                    </a:lnTo>
                    <a:lnTo>
                      <a:pt x="419" y="49"/>
                    </a:lnTo>
                    <a:lnTo>
                      <a:pt x="415" y="47"/>
                    </a:lnTo>
                    <a:lnTo>
                      <a:pt x="415" y="47"/>
                    </a:lnTo>
                    <a:lnTo>
                      <a:pt x="414" y="47"/>
                    </a:lnTo>
                    <a:lnTo>
                      <a:pt x="412" y="46"/>
                    </a:lnTo>
                    <a:lnTo>
                      <a:pt x="412" y="46"/>
                    </a:lnTo>
                    <a:lnTo>
                      <a:pt x="407" y="46"/>
                    </a:lnTo>
                    <a:lnTo>
                      <a:pt x="407" y="46"/>
                    </a:lnTo>
                    <a:lnTo>
                      <a:pt x="406" y="47"/>
                    </a:lnTo>
                    <a:lnTo>
                      <a:pt x="406" y="47"/>
                    </a:lnTo>
                    <a:lnTo>
                      <a:pt x="406" y="47"/>
                    </a:lnTo>
                    <a:lnTo>
                      <a:pt x="400" y="46"/>
                    </a:lnTo>
                    <a:lnTo>
                      <a:pt x="400" y="46"/>
                    </a:lnTo>
                    <a:lnTo>
                      <a:pt x="391" y="45"/>
                    </a:lnTo>
                    <a:lnTo>
                      <a:pt x="391" y="45"/>
                    </a:lnTo>
                    <a:lnTo>
                      <a:pt x="389" y="44"/>
                    </a:lnTo>
                    <a:lnTo>
                      <a:pt x="389" y="44"/>
                    </a:lnTo>
                    <a:lnTo>
                      <a:pt x="389" y="44"/>
                    </a:lnTo>
                    <a:lnTo>
                      <a:pt x="388" y="42"/>
                    </a:lnTo>
                    <a:lnTo>
                      <a:pt x="388" y="42"/>
                    </a:lnTo>
                    <a:lnTo>
                      <a:pt x="382" y="41"/>
                    </a:lnTo>
                    <a:lnTo>
                      <a:pt x="377" y="41"/>
                    </a:lnTo>
                    <a:lnTo>
                      <a:pt x="375" y="41"/>
                    </a:lnTo>
                    <a:lnTo>
                      <a:pt x="375" y="41"/>
                    </a:lnTo>
                    <a:lnTo>
                      <a:pt x="372" y="38"/>
                    </a:lnTo>
                    <a:lnTo>
                      <a:pt x="369" y="36"/>
                    </a:lnTo>
                    <a:lnTo>
                      <a:pt x="366" y="34"/>
                    </a:lnTo>
                    <a:lnTo>
                      <a:pt x="366" y="34"/>
                    </a:lnTo>
                    <a:lnTo>
                      <a:pt x="352" y="33"/>
                    </a:lnTo>
                    <a:lnTo>
                      <a:pt x="352" y="33"/>
                    </a:lnTo>
                    <a:lnTo>
                      <a:pt x="352" y="37"/>
                    </a:lnTo>
                    <a:lnTo>
                      <a:pt x="352" y="37"/>
                    </a:lnTo>
                    <a:lnTo>
                      <a:pt x="351" y="38"/>
                    </a:lnTo>
                    <a:lnTo>
                      <a:pt x="351" y="38"/>
                    </a:lnTo>
                    <a:lnTo>
                      <a:pt x="350" y="40"/>
                    </a:lnTo>
                    <a:lnTo>
                      <a:pt x="350" y="40"/>
                    </a:lnTo>
                    <a:lnTo>
                      <a:pt x="343" y="40"/>
                    </a:lnTo>
                    <a:lnTo>
                      <a:pt x="343" y="40"/>
                    </a:lnTo>
                    <a:lnTo>
                      <a:pt x="343" y="39"/>
                    </a:lnTo>
                    <a:lnTo>
                      <a:pt x="343" y="39"/>
                    </a:lnTo>
                    <a:lnTo>
                      <a:pt x="344" y="38"/>
                    </a:lnTo>
                    <a:lnTo>
                      <a:pt x="344" y="38"/>
                    </a:lnTo>
                    <a:lnTo>
                      <a:pt x="345" y="36"/>
                    </a:lnTo>
                    <a:lnTo>
                      <a:pt x="345" y="36"/>
                    </a:lnTo>
                    <a:lnTo>
                      <a:pt x="343" y="34"/>
                    </a:lnTo>
                    <a:lnTo>
                      <a:pt x="343" y="34"/>
                    </a:lnTo>
                    <a:lnTo>
                      <a:pt x="343" y="32"/>
                    </a:lnTo>
                    <a:lnTo>
                      <a:pt x="343" y="32"/>
                    </a:lnTo>
                    <a:lnTo>
                      <a:pt x="343" y="30"/>
                    </a:lnTo>
                    <a:lnTo>
                      <a:pt x="343" y="30"/>
                    </a:lnTo>
                    <a:lnTo>
                      <a:pt x="343" y="29"/>
                    </a:lnTo>
                    <a:lnTo>
                      <a:pt x="342" y="28"/>
                    </a:lnTo>
                    <a:lnTo>
                      <a:pt x="342" y="28"/>
                    </a:lnTo>
                    <a:lnTo>
                      <a:pt x="339" y="29"/>
                    </a:lnTo>
                    <a:lnTo>
                      <a:pt x="339" y="29"/>
                    </a:lnTo>
                    <a:lnTo>
                      <a:pt x="338" y="29"/>
                    </a:lnTo>
                    <a:lnTo>
                      <a:pt x="337" y="30"/>
                    </a:lnTo>
                    <a:lnTo>
                      <a:pt x="337" y="30"/>
                    </a:lnTo>
                    <a:lnTo>
                      <a:pt x="338" y="31"/>
                    </a:lnTo>
                    <a:lnTo>
                      <a:pt x="338" y="31"/>
                    </a:lnTo>
                    <a:lnTo>
                      <a:pt x="338" y="31"/>
                    </a:lnTo>
                    <a:lnTo>
                      <a:pt x="336" y="33"/>
                    </a:lnTo>
                    <a:lnTo>
                      <a:pt x="336" y="33"/>
                    </a:lnTo>
                    <a:lnTo>
                      <a:pt x="336" y="33"/>
                    </a:lnTo>
                    <a:lnTo>
                      <a:pt x="335" y="36"/>
                    </a:lnTo>
                    <a:lnTo>
                      <a:pt x="335" y="36"/>
                    </a:lnTo>
                    <a:lnTo>
                      <a:pt x="335" y="40"/>
                    </a:lnTo>
                    <a:lnTo>
                      <a:pt x="335" y="40"/>
                    </a:lnTo>
                    <a:lnTo>
                      <a:pt x="333" y="40"/>
                    </a:lnTo>
                    <a:lnTo>
                      <a:pt x="330" y="39"/>
                    </a:lnTo>
                    <a:lnTo>
                      <a:pt x="328" y="37"/>
                    </a:lnTo>
                    <a:lnTo>
                      <a:pt x="328" y="37"/>
                    </a:lnTo>
                    <a:lnTo>
                      <a:pt x="323" y="31"/>
                    </a:lnTo>
                    <a:lnTo>
                      <a:pt x="321" y="26"/>
                    </a:lnTo>
                    <a:lnTo>
                      <a:pt x="321" y="26"/>
                    </a:lnTo>
                    <a:lnTo>
                      <a:pt x="318" y="23"/>
                    </a:lnTo>
                    <a:lnTo>
                      <a:pt x="317" y="22"/>
                    </a:lnTo>
                    <a:lnTo>
                      <a:pt x="314" y="22"/>
                    </a:lnTo>
                    <a:lnTo>
                      <a:pt x="314" y="22"/>
                    </a:lnTo>
                    <a:lnTo>
                      <a:pt x="312" y="23"/>
                    </a:lnTo>
                    <a:lnTo>
                      <a:pt x="311" y="24"/>
                    </a:lnTo>
                    <a:lnTo>
                      <a:pt x="312" y="24"/>
                    </a:lnTo>
                    <a:lnTo>
                      <a:pt x="312" y="24"/>
                    </a:lnTo>
                    <a:lnTo>
                      <a:pt x="319" y="29"/>
                    </a:lnTo>
                    <a:lnTo>
                      <a:pt x="319" y="29"/>
                    </a:lnTo>
                    <a:lnTo>
                      <a:pt x="312" y="29"/>
                    </a:lnTo>
                    <a:lnTo>
                      <a:pt x="312" y="29"/>
                    </a:lnTo>
                    <a:lnTo>
                      <a:pt x="311" y="32"/>
                    </a:lnTo>
                    <a:lnTo>
                      <a:pt x="311" y="32"/>
                    </a:lnTo>
                    <a:lnTo>
                      <a:pt x="310" y="32"/>
                    </a:lnTo>
                    <a:lnTo>
                      <a:pt x="310" y="32"/>
                    </a:lnTo>
                    <a:lnTo>
                      <a:pt x="310" y="34"/>
                    </a:lnTo>
                    <a:lnTo>
                      <a:pt x="309" y="36"/>
                    </a:lnTo>
                    <a:lnTo>
                      <a:pt x="309" y="36"/>
                    </a:lnTo>
                    <a:lnTo>
                      <a:pt x="309" y="36"/>
                    </a:lnTo>
                    <a:lnTo>
                      <a:pt x="307" y="36"/>
                    </a:lnTo>
                    <a:lnTo>
                      <a:pt x="307" y="36"/>
                    </a:lnTo>
                    <a:lnTo>
                      <a:pt x="306" y="34"/>
                    </a:lnTo>
                    <a:lnTo>
                      <a:pt x="306" y="33"/>
                    </a:lnTo>
                    <a:lnTo>
                      <a:pt x="305" y="33"/>
                    </a:lnTo>
                    <a:lnTo>
                      <a:pt x="305" y="33"/>
                    </a:lnTo>
                    <a:lnTo>
                      <a:pt x="298" y="34"/>
                    </a:lnTo>
                    <a:lnTo>
                      <a:pt x="298" y="34"/>
                    </a:lnTo>
                    <a:lnTo>
                      <a:pt x="296" y="36"/>
                    </a:lnTo>
                    <a:lnTo>
                      <a:pt x="296" y="36"/>
                    </a:lnTo>
                    <a:lnTo>
                      <a:pt x="295" y="37"/>
                    </a:lnTo>
                    <a:lnTo>
                      <a:pt x="292" y="39"/>
                    </a:lnTo>
                    <a:lnTo>
                      <a:pt x="292" y="39"/>
                    </a:lnTo>
                    <a:lnTo>
                      <a:pt x="291" y="41"/>
                    </a:lnTo>
                    <a:lnTo>
                      <a:pt x="291" y="41"/>
                    </a:lnTo>
                    <a:lnTo>
                      <a:pt x="291" y="45"/>
                    </a:lnTo>
                    <a:lnTo>
                      <a:pt x="291" y="45"/>
                    </a:lnTo>
                    <a:lnTo>
                      <a:pt x="291" y="38"/>
                    </a:lnTo>
                    <a:lnTo>
                      <a:pt x="291" y="38"/>
                    </a:lnTo>
                    <a:lnTo>
                      <a:pt x="288" y="39"/>
                    </a:lnTo>
                    <a:lnTo>
                      <a:pt x="288" y="39"/>
                    </a:lnTo>
                    <a:lnTo>
                      <a:pt x="283" y="40"/>
                    </a:lnTo>
                    <a:lnTo>
                      <a:pt x="283" y="40"/>
                    </a:lnTo>
                    <a:lnTo>
                      <a:pt x="283" y="42"/>
                    </a:lnTo>
                    <a:lnTo>
                      <a:pt x="283" y="42"/>
                    </a:lnTo>
                    <a:lnTo>
                      <a:pt x="282" y="41"/>
                    </a:lnTo>
                    <a:lnTo>
                      <a:pt x="282" y="41"/>
                    </a:lnTo>
                    <a:lnTo>
                      <a:pt x="284" y="38"/>
                    </a:lnTo>
                    <a:lnTo>
                      <a:pt x="284" y="38"/>
                    </a:lnTo>
                    <a:lnTo>
                      <a:pt x="289" y="37"/>
                    </a:lnTo>
                    <a:lnTo>
                      <a:pt x="289" y="37"/>
                    </a:lnTo>
                    <a:lnTo>
                      <a:pt x="292" y="36"/>
                    </a:lnTo>
                    <a:lnTo>
                      <a:pt x="296" y="33"/>
                    </a:lnTo>
                    <a:lnTo>
                      <a:pt x="296" y="33"/>
                    </a:lnTo>
                    <a:lnTo>
                      <a:pt x="302" y="32"/>
                    </a:lnTo>
                    <a:lnTo>
                      <a:pt x="302" y="32"/>
                    </a:lnTo>
                    <a:lnTo>
                      <a:pt x="303" y="31"/>
                    </a:lnTo>
                    <a:lnTo>
                      <a:pt x="303" y="30"/>
                    </a:lnTo>
                    <a:lnTo>
                      <a:pt x="303" y="30"/>
                    </a:lnTo>
                    <a:lnTo>
                      <a:pt x="303" y="28"/>
                    </a:lnTo>
                    <a:lnTo>
                      <a:pt x="302" y="28"/>
                    </a:lnTo>
                    <a:lnTo>
                      <a:pt x="302" y="28"/>
                    </a:lnTo>
                    <a:lnTo>
                      <a:pt x="299" y="28"/>
                    </a:lnTo>
                    <a:lnTo>
                      <a:pt x="299" y="28"/>
                    </a:lnTo>
                    <a:lnTo>
                      <a:pt x="294" y="29"/>
                    </a:lnTo>
                    <a:lnTo>
                      <a:pt x="294" y="29"/>
                    </a:lnTo>
                    <a:lnTo>
                      <a:pt x="290" y="31"/>
                    </a:lnTo>
                    <a:lnTo>
                      <a:pt x="290" y="31"/>
                    </a:lnTo>
                    <a:lnTo>
                      <a:pt x="290" y="31"/>
                    </a:lnTo>
                    <a:lnTo>
                      <a:pt x="290" y="31"/>
                    </a:lnTo>
                    <a:lnTo>
                      <a:pt x="290" y="31"/>
                    </a:lnTo>
                    <a:lnTo>
                      <a:pt x="287" y="32"/>
                    </a:lnTo>
                    <a:lnTo>
                      <a:pt x="287" y="32"/>
                    </a:lnTo>
                    <a:lnTo>
                      <a:pt x="286" y="33"/>
                    </a:lnTo>
                    <a:lnTo>
                      <a:pt x="284" y="34"/>
                    </a:lnTo>
                    <a:lnTo>
                      <a:pt x="282" y="36"/>
                    </a:lnTo>
                    <a:lnTo>
                      <a:pt x="282" y="36"/>
                    </a:lnTo>
                    <a:lnTo>
                      <a:pt x="275" y="36"/>
                    </a:lnTo>
                    <a:lnTo>
                      <a:pt x="275" y="36"/>
                    </a:lnTo>
                    <a:lnTo>
                      <a:pt x="274" y="38"/>
                    </a:lnTo>
                    <a:lnTo>
                      <a:pt x="274" y="40"/>
                    </a:lnTo>
                    <a:lnTo>
                      <a:pt x="273" y="40"/>
                    </a:lnTo>
                    <a:lnTo>
                      <a:pt x="273" y="40"/>
                    </a:lnTo>
                    <a:lnTo>
                      <a:pt x="271" y="40"/>
                    </a:lnTo>
                    <a:lnTo>
                      <a:pt x="268" y="39"/>
                    </a:lnTo>
                    <a:lnTo>
                      <a:pt x="268" y="39"/>
                    </a:lnTo>
                    <a:lnTo>
                      <a:pt x="267" y="39"/>
                    </a:lnTo>
                    <a:lnTo>
                      <a:pt x="267" y="39"/>
                    </a:lnTo>
                    <a:lnTo>
                      <a:pt x="266" y="38"/>
                    </a:lnTo>
                    <a:lnTo>
                      <a:pt x="266" y="38"/>
                    </a:lnTo>
                    <a:lnTo>
                      <a:pt x="265" y="34"/>
                    </a:lnTo>
                    <a:lnTo>
                      <a:pt x="265" y="34"/>
                    </a:lnTo>
                    <a:lnTo>
                      <a:pt x="264" y="37"/>
                    </a:lnTo>
                    <a:lnTo>
                      <a:pt x="263" y="38"/>
                    </a:lnTo>
                    <a:lnTo>
                      <a:pt x="262" y="38"/>
                    </a:lnTo>
                    <a:lnTo>
                      <a:pt x="262" y="38"/>
                    </a:lnTo>
                    <a:lnTo>
                      <a:pt x="258" y="40"/>
                    </a:lnTo>
                    <a:lnTo>
                      <a:pt x="256" y="40"/>
                    </a:lnTo>
                    <a:lnTo>
                      <a:pt x="256" y="40"/>
                    </a:lnTo>
                    <a:lnTo>
                      <a:pt x="254" y="41"/>
                    </a:lnTo>
                    <a:lnTo>
                      <a:pt x="252" y="42"/>
                    </a:lnTo>
                    <a:lnTo>
                      <a:pt x="252" y="44"/>
                    </a:lnTo>
                    <a:lnTo>
                      <a:pt x="252" y="44"/>
                    </a:lnTo>
                    <a:lnTo>
                      <a:pt x="254" y="46"/>
                    </a:lnTo>
                    <a:lnTo>
                      <a:pt x="255" y="48"/>
                    </a:lnTo>
                    <a:lnTo>
                      <a:pt x="255" y="48"/>
                    </a:lnTo>
                    <a:lnTo>
                      <a:pt x="257" y="49"/>
                    </a:lnTo>
                    <a:lnTo>
                      <a:pt x="257" y="49"/>
                    </a:lnTo>
                    <a:lnTo>
                      <a:pt x="255" y="49"/>
                    </a:lnTo>
                    <a:lnTo>
                      <a:pt x="255" y="49"/>
                    </a:lnTo>
                    <a:lnTo>
                      <a:pt x="254" y="49"/>
                    </a:lnTo>
                    <a:lnTo>
                      <a:pt x="250" y="48"/>
                    </a:lnTo>
                    <a:lnTo>
                      <a:pt x="250" y="48"/>
                    </a:lnTo>
                    <a:lnTo>
                      <a:pt x="247" y="48"/>
                    </a:lnTo>
                    <a:lnTo>
                      <a:pt x="240" y="46"/>
                    </a:lnTo>
                    <a:lnTo>
                      <a:pt x="240" y="46"/>
                    </a:lnTo>
                    <a:lnTo>
                      <a:pt x="235" y="44"/>
                    </a:lnTo>
                    <a:lnTo>
                      <a:pt x="233" y="41"/>
                    </a:lnTo>
                    <a:lnTo>
                      <a:pt x="231" y="40"/>
                    </a:lnTo>
                    <a:lnTo>
                      <a:pt x="227" y="38"/>
                    </a:lnTo>
                    <a:lnTo>
                      <a:pt x="227" y="38"/>
                    </a:lnTo>
                    <a:lnTo>
                      <a:pt x="219" y="37"/>
                    </a:lnTo>
                    <a:lnTo>
                      <a:pt x="212" y="36"/>
                    </a:lnTo>
                    <a:lnTo>
                      <a:pt x="212" y="36"/>
                    </a:lnTo>
                    <a:lnTo>
                      <a:pt x="207" y="34"/>
                    </a:lnTo>
                    <a:lnTo>
                      <a:pt x="200" y="31"/>
                    </a:lnTo>
                    <a:lnTo>
                      <a:pt x="200" y="31"/>
                    </a:lnTo>
                    <a:lnTo>
                      <a:pt x="195" y="30"/>
                    </a:lnTo>
                    <a:lnTo>
                      <a:pt x="193" y="30"/>
                    </a:lnTo>
                    <a:lnTo>
                      <a:pt x="193" y="30"/>
                    </a:lnTo>
                    <a:lnTo>
                      <a:pt x="190" y="30"/>
                    </a:lnTo>
                    <a:lnTo>
                      <a:pt x="188" y="30"/>
                    </a:lnTo>
                    <a:lnTo>
                      <a:pt x="182" y="31"/>
                    </a:lnTo>
                    <a:lnTo>
                      <a:pt x="182" y="31"/>
                    </a:lnTo>
                    <a:lnTo>
                      <a:pt x="180" y="32"/>
                    </a:lnTo>
                    <a:lnTo>
                      <a:pt x="178" y="31"/>
                    </a:lnTo>
                    <a:lnTo>
                      <a:pt x="178" y="31"/>
                    </a:lnTo>
                    <a:lnTo>
                      <a:pt x="177" y="30"/>
                    </a:lnTo>
                    <a:lnTo>
                      <a:pt x="174" y="29"/>
                    </a:lnTo>
                    <a:lnTo>
                      <a:pt x="174" y="29"/>
                    </a:lnTo>
                    <a:lnTo>
                      <a:pt x="168" y="29"/>
                    </a:lnTo>
                    <a:lnTo>
                      <a:pt x="163" y="29"/>
                    </a:lnTo>
                    <a:lnTo>
                      <a:pt x="161" y="28"/>
                    </a:lnTo>
                    <a:lnTo>
                      <a:pt x="161" y="28"/>
                    </a:lnTo>
                    <a:lnTo>
                      <a:pt x="158" y="25"/>
                    </a:lnTo>
                    <a:lnTo>
                      <a:pt x="158" y="25"/>
                    </a:lnTo>
                    <a:lnTo>
                      <a:pt x="154" y="25"/>
                    </a:lnTo>
                    <a:lnTo>
                      <a:pt x="150" y="24"/>
                    </a:lnTo>
                    <a:lnTo>
                      <a:pt x="150" y="24"/>
                    </a:lnTo>
                    <a:lnTo>
                      <a:pt x="149" y="24"/>
                    </a:lnTo>
                    <a:lnTo>
                      <a:pt x="149" y="24"/>
                    </a:lnTo>
                    <a:lnTo>
                      <a:pt x="147" y="23"/>
                    </a:lnTo>
                    <a:lnTo>
                      <a:pt x="143" y="24"/>
                    </a:lnTo>
                    <a:lnTo>
                      <a:pt x="143" y="24"/>
                    </a:lnTo>
                    <a:lnTo>
                      <a:pt x="141" y="24"/>
                    </a:lnTo>
                    <a:lnTo>
                      <a:pt x="140" y="24"/>
                    </a:lnTo>
                    <a:lnTo>
                      <a:pt x="140" y="24"/>
                    </a:lnTo>
                    <a:lnTo>
                      <a:pt x="137" y="23"/>
                    </a:lnTo>
                    <a:lnTo>
                      <a:pt x="137" y="23"/>
                    </a:lnTo>
                    <a:lnTo>
                      <a:pt x="135" y="24"/>
                    </a:lnTo>
                    <a:lnTo>
                      <a:pt x="133" y="25"/>
                    </a:lnTo>
                    <a:lnTo>
                      <a:pt x="133" y="25"/>
                    </a:lnTo>
                    <a:lnTo>
                      <a:pt x="130" y="24"/>
                    </a:lnTo>
                    <a:lnTo>
                      <a:pt x="127" y="24"/>
                    </a:lnTo>
                    <a:lnTo>
                      <a:pt x="127" y="24"/>
                    </a:lnTo>
                    <a:lnTo>
                      <a:pt x="129" y="23"/>
                    </a:lnTo>
                    <a:lnTo>
                      <a:pt x="130" y="23"/>
                    </a:lnTo>
                    <a:lnTo>
                      <a:pt x="129" y="22"/>
                    </a:lnTo>
                    <a:lnTo>
                      <a:pt x="129" y="22"/>
                    </a:lnTo>
                    <a:lnTo>
                      <a:pt x="124" y="22"/>
                    </a:lnTo>
                    <a:lnTo>
                      <a:pt x="124" y="22"/>
                    </a:lnTo>
                    <a:lnTo>
                      <a:pt x="124" y="20"/>
                    </a:lnTo>
                    <a:lnTo>
                      <a:pt x="124" y="20"/>
                    </a:lnTo>
                    <a:lnTo>
                      <a:pt x="125" y="17"/>
                    </a:lnTo>
                    <a:lnTo>
                      <a:pt x="125" y="17"/>
                    </a:lnTo>
                    <a:lnTo>
                      <a:pt x="125" y="17"/>
                    </a:lnTo>
                    <a:lnTo>
                      <a:pt x="123" y="16"/>
                    </a:lnTo>
                    <a:lnTo>
                      <a:pt x="123" y="16"/>
                    </a:lnTo>
                    <a:lnTo>
                      <a:pt x="121" y="17"/>
                    </a:lnTo>
                    <a:lnTo>
                      <a:pt x="121" y="17"/>
                    </a:lnTo>
                    <a:lnTo>
                      <a:pt x="121" y="17"/>
                    </a:lnTo>
                    <a:lnTo>
                      <a:pt x="119" y="16"/>
                    </a:lnTo>
                    <a:lnTo>
                      <a:pt x="119" y="16"/>
                    </a:lnTo>
                    <a:lnTo>
                      <a:pt x="113" y="16"/>
                    </a:lnTo>
                    <a:lnTo>
                      <a:pt x="113" y="16"/>
                    </a:lnTo>
                    <a:lnTo>
                      <a:pt x="111" y="17"/>
                    </a:lnTo>
                    <a:lnTo>
                      <a:pt x="111" y="18"/>
                    </a:lnTo>
                    <a:lnTo>
                      <a:pt x="111" y="18"/>
                    </a:lnTo>
                    <a:lnTo>
                      <a:pt x="111" y="18"/>
                    </a:lnTo>
                    <a:lnTo>
                      <a:pt x="110" y="20"/>
                    </a:lnTo>
                    <a:lnTo>
                      <a:pt x="110" y="20"/>
                    </a:lnTo>
                    <a:lnTo>
                      <a:pt x="107" y="18"/>
                    </a:lnTo>
                    <a:lnTo>
                      <a:pt x="107" y="18"/>
                    </a:lnTo>
                    <a:lnTo>
                      <a:pt x="106" y="15"/>
                    </a:lnTo>
                    <a:lnTo>
                      <a:pt x="106" y="15"/>
                    </a:lnTo>
                    <a:lnTo>
                      <a:pt x="106" y="15"/>
                    </a:lnTo>
                    <a:lnTo>
                      <a:pt x="103" y="14"/>
                    </a:lnTo>
                    <a:lnTo>
                      <a:pt x="103" y="14"/>
                    </a:lnTo>
                    <a:lnTo>
                      <a:pt x="101" y="15"/>
                    </a:lnTo>
                    <a:lnTo>
                      <a:pt x="100" y="16"/>
                    </a:lnTo>
                    <a:lnTo>
                      <a:pt x="100" y="16"/>
                    </a:lnTo>
                    <a:lnTo>
                      <a:pt x="100" y="18"/>
                    </a:lnTo>
                    <a:lnTo>
                      <a:pt x="100" y="20"/>
                    </a:lnTo>
                    <a:lnTo>
                      <a:pt x="100" y="20"/>
                    </a:lnTo>
                    <a:lnTo>
                      <a:pt x="100" y="20"/>
                    </a:lnTo>
                    <a:lnTo>
                      <a:pt x="99" y="20"/>
                    </a:lnTo>
                    <a:lnTo>
                      <a:pt x="98" y="18"/>
                    </a:lnTo>
                    <a:lnTo>
                      <a:pt x="98" y="18"/>
                    </a:lnTo>
                    <a:lnTo>
                      <a:pt x="95" y="17"/>
                    </a:lnTo>
                    <a:lnTo>
                      <a:pt x="94" y="17"/>
                    </a:lnTo>
                    <a:lnTo>
                      <a:pt x="94" y="17"/>
                    </a:lnTo>
                    <a:lnTo>
                      <a:pt x="94" y="17"/>
                    </a:lnTo>
                    <a:lnTo>
                      <a:pt x="95" y="16"/>
                    </a:lnTo>
                    <a:lnTo>
                      <a:pt x="97" y="15"/>
                    </a:lnTo>
                    <a:lnTo>
                      <a:pt x="97" y="15"/>
                    </a:lnTo>
                    <a:lnTo>
                      <a:pt x="99" y="14"/>
                    </a:lnTo>
                    <a:lnTo>
                      <a:pt x="99" y="13"/>
                    </a:lnTo>
                    <a:lnTo>
                      <a:pt x="99" y="13"/>
                    </a:lnTo>
                    <a:lnTo>
                      <a:pt x="98" y="13"/>
                    </a:lnTo>
                    <a:lnTo>
                      <a:pt x="95" y="11"/>
                    </a:lnTo>
                    <a:lnTo>
                      <a:pt x="95" y="11"/>
                    </a:lnTo>
                    <a:lnTo>
                      <a:pt x="92" y="11"/>
                    </a:lnTo>
                    <a:lnTo>
                      <a:pt x="88" y="10"/>
                    </a:lnTo>
                    <a:lnTo>
                      <a:pt x="88" y="10"/>
                    </a:lnTo>
                    <a:lnTo>
                      <a:pt x="86" y="14"/>
                    </a:lnTo>
                    <a:lnTo>
                      <a:pt x="84" y="16"/>
                    </a:lnTo>
                    <a:lnTo>
                      <a:pt x="80" y="17"/>
                    </a:lnTo>
                    <a:lnTo>
                      <a:pt x="80" y="17"/>
                    </a:lnTo>
                    <a:lnTo>
                      <a:pt x="75" y="18"/>
                    </a:lnTo>
                    <a:lnTo>
                      <a:pt x="71" y="18"/>
                    </a:lnTo>
                    <a:lnTo>
                      <a:pt x="71" y="18"/>
                    </a:lnTo>
                    <a:lnTo>
                      <a:pt x="70" y="18"/>
                    </a:lnTo>
                    <a:lnTo>
                      <a:pt x="70" y="17"/>
                    </a:lnTo>
                    <a:lnTo>
                      <a:pt x="70" y="17"/>
                    </a:lnTo>
                    <a:lnTo>
                      <a:pt x="67" y="18"/>
                    </a:lnTo>
                    <a:lnTo>
                      <a:pt x="63" y="21"/>
                    </a:lnTo>
                    <a:lnTo>
                      <a:pt x="63" y="21"/>
                    </a:lnTo>
                    <a:lnTo>
                      <a:pt x="60" y="23"/>
                    </a:lnTo>
                    <a:lnTo>
                      <a:pt x="56" y="26"/>
                    </a:lnTo>
                    <a:lnTo>
                      <a:pt x="56" y="26"/>
                    </a:lnTo>
                    <a:lnTo>
                      <a:pt x="54" y="28"/>
                    </a:lnTo>
                    <a:lnTo>
                      <a:pt x="52" y="28"/>
                    </a:lnTo>
                    <a:lnTo>
                      <a:pt x="48" y="28"/>
                    </a:lnTo>
                    <a:lnTo>
                      <a:pt x="48" y="28"/>
                    </a:lnTo>
                    <a:lnTo>
                      <a:pt x="41" y="33"/>
                    </a:lnTo>
                    <a:lnTo>
                      <a:pt x="41" y="33"/>
                    </a:lnTo>
                    <a:lnTo>
                      <a:pt x="39" y="38"/>
                    </a:lnTo>
                    <a:lnTo>
                      <a:pt x="39" y="41"/>
                    </a:lnTo>
                    <a:lnTo>
                      <a:pt x="39" y="41"/>
                    </a:lnTo>
                    <a:lnTo>
                      <a:pt x="38" y="44"/>
                    </a:lnTo>
                    <a:lnTo>
                      <a:pt x="37" y="45"/>
                    </a:lnTo>
                    <a:lnTo>
                      <a:pt x="35" y="47"/>
                    </a:lnTo>
                    <a:lnTo>
                      <a:pt x="31" y="47"/>
                    </a:lnTo>
                    <a:lnTo>
                      <a:pt x="31" y="47"/>
                    </a:lnTo>
                    <a:lnTo>
                      <a:pt x="21" y="48"/>
                    </a:lnTo>
                    <a:lnTo>
                      <a:pt x="15" y="48"/>
                    </a:lnTo>
                    <a:lnTo>
                      <a:pt x="15" y="48"/>
                    </a:lnTo>
                    <a:lnTo>
                      <a:pt x="15" y="54"/>
                    </a:lnTo>
                    <a:lnTo>
                      <a:pt x="15" y="54"/>
                    </a:lnTo>
                    <a:lnTo>
                      <a:pt x="12" y="56"/>
                    </a:lnTo>
                    <a:lnTo>
                      <a:pt x="12" y="56"/>
                    </a:lnTo>
                    <a:lnTo>
                      <a:pt x="11" y="56"/>
                    </a:lnTo>
                    <a:lnTo>
                      <a:pt x="11" y="57"/>
                    </a:lnTo>
                    <a:lnTo>
                      <a:pt x="12" y="57"/>
                    </a:lnTo>
                    <a:lnTo>
                      <a:pt x="12" y="57"/>
                    </a:lnTo>
                    <a:lnTo>
                      <a:pt x="15" y="57"/>
                    </a:lnTo>
                    <a:lnTo>
                      <a:pt x="15" y="57"/>
                    </a:lnTo>
                    <a:lnTo>
                      <a:pt x="19" y="61"/>
                    </a:lnTo>
                    <a:lnTo>
                      <a:pt x="19" y="61"/>
                    </a:lnTo>
                    <a:lnTo>
                      <a:pt x="23" y="61"/>
                    </a:lnTo>
                    <a:lnTo>
                      <a:pt x="23" y="61"/>
                    </a:lnTo>
                    <a:lnTo>
                      <a:pt x="24" y="63"/>
                    </a:lnTo>
                    <a:lnTo>
                      <a:pt x="28" y="65"/>
                    </a:lnTo>
                    <a:lnTo>
                      <a:pt x="28" y="65"/>
                    </a:lnTo>
                    <a:lnTo>
                      <a:pt x="30" y="67"/>
                    </a:lnTo>
                    <a:lnTo>
                      <a:pt x="31" y="67"/>
                    </a:lnTo>
                    <a:lnTo>
                      <a:pt x="31" y="67"/>
                    </a:lnTo>
                    <a:lnTo>
                      <a:pt x="33" y="71"/>
                    </a:lnTo>
                    <a:lnTo>
                      <a:pt x="35" y="73"/>
                    </a:lnTo>
                    <a:lnTo>
                      <a:pt x="36" y="75"/>
                    </a:lnTo>
                    <a:lnTo>
                      <a:pt x="36" y="75"/>
                    </a:lnTo>
                    <a:lnTo>
                      <a:pt x="41" y="76"/>
                    </a:lnTo>
                    <a:lnTo>
                      <a:pt x="45" y="77"/>
                    </a:lnTo>
                    <a:lnTo>
                      <a:pt x="45" y="77"/>
                    </a:lnTo>
                    <a:lnTo>
                      <a:pt x="50" y="76"/>
                    </a:lnTo>
                    <a:lnTo>
                      <a:pt x="50" y="76"/>
                    </a:lnTo>
                    <a:lnTo>
                      <a:pt x="51" y="78"/>
                    </a:lnTo>
                    <a:lnTo>
                      <a:pt x="51" y="78"/>
                    </a:lnTo>
                    <a:lnTo>
                      <a:pt x="51" y="79"/>
                    </a:lnTo>
                    <a:lnTo>
                      <a:pt x="50" y="79"/>
                    </a:lnTo>
                    <a:lnTo>
                      <a:pt x="50" y="79"/>
                    </a:lnTo>
                    <a:lnTo>
                      <a:pt x="50" y="79"/>
                    </a:lnTo>
                    <a:lnTo>
                      <a:pt x="47" y="78"/>
                    </a:lnTo>
                    <a:lnTo>
                      <a:pt x="46" y="77"/>
                    </a:lnTo>
                    <a:lnTo>
                      <a:pt x="46" y="77"/>
                    </a:lnTo>
                    <a:lnTo>
                      <a:pt x="44" y="77"/>
                    </a:lnTo>
                    <a:lnTo>
                      <a:pt x="45" y="78"/>
                    </a:lnTo>
                    <a:lnTo>
                      <a:pt x="45" y="78"/>
                    </a:lnTo>
                    <a:lnTo>
                      <a:pt x="46" y="79"/>
                    </a:lnTo>
                    <a:lnTo>
                      <a:pt x="46" y="79"/>
                    </a:lnTo>
                    <a:lnTo>
                      <a:pt x="48" y="81"/>
                    </a:lnTo>
                    <a:lnTo>
                      <a:pt x="48" y="81"/>
                    </a:lnTo>
                    <a:lnTo>
                      <a:pt x="51" y="83"/>
                    </a:lnTo>
                    <a:lnTo>
                      <a:pt x="51" y="83"/>
                    </a:lnTo>
                    <a:lnTo>
                      <a:pt x="54" y="84"/>
                    </a:lnTo>
                    <a:lnTo>
                      <a:pt x="54" y="84"/>
                    </a:lnTo>
                    <a:lnTo>
                      <a:pt x="53" y="87"/>
                    </a:lnTo>
                    <a:lnTo>
                      <a:pt x="53" y="87"/>
                    </a:lnTo>
                    <a:lnTo>
                      <a:pt x="52" y="88"/>
                    </a:lnTo>
                    <a:lnTo>
                      <a:pt x="51" y="89"/>
                    </a:lnTo>
                    <a:lnTo>
                      <a:pt x="51" y="89"/>
                    </a:lnTo>
                    <a:lnTo>
                      <a:pt x="35" y="89"/>
                    </a:lnTo>
                    <a:lnTo>
                      <a:pt x="35" y="89"/>
                    </a:lnTo>
                    <a:lnTo>
                      <a:pt x="35" y="86"/>
                    </a:lnTo>
                    <a:lnTo>
                      <a:pt x="33" y="84"/>
                    </a:lnTo>
                    <a:lnTo>
                      <a:pt x="33" y="83"/>
                    </a:lnTo>
                    <a:lnTo>
                      <a:pt x="33" y="83"/>
                    </a:lnTo>
                    <a:lnTo>
                      <a:pt x="30" y="83"/>
                    </a:lnTo>
                    <a:lnTo>
                      <a:pt x="25" y="84"/>
                    </a:lnTo>
                    <a:lnTo>
                      <a:pt x="25" y="84"/>
                    </a:lnTo>
                    <a:lnTo>
                      <a:pt x="21" y="85"/>
                    </a:lnTo>
                    <a:lnTo>
                      <a:pt x="21" y="85"/>
                    </a:lnTo>
                    <a:lnTo>
                      <a:pt x="20" y="86"/>
                    </a:lnTo>
                    <a:lnTo>
                      <a:pt x="19" y="87"/>
                    </a:lnTo>
                    <a:lnTo>
                      <a:pt x="19" y="87"/>
                    </a:lnTo>
                    <a:lnTo>
                      <a:pt x="20" y="89"/>
                    </a:lnTo>
                    <a:lnTo>
                      <a:pt x="20" y="89"/>
                    </a:lnTo>
                    <a:lnTo>
                      <a:pt x="20" y="89"/>
                    </a:lnTo>
                    <a:lnTo>
                      <a:pt x="17" y="89"/>
                    </a:lnTo>
                    <a:lnTo>
                      <a:pt x="17" y="89"/>
                    </a:lnTo>
                    <a:lnTo>
                      <a:pt x="15" y="88"/>
                    </a:lnTo>
                    <a:lnTo>
                      <a:pt x="15" y="88"/>
                    </a:lnTo>
                    <a:lnTo>
                      <a:pt x="14" y="88"/>
                    </a:lnTo>
                    <a:lnTo>
                      <a:pt x="12" y="89"/>
                    </a:lnTo>
                    <a:lnTo>
                      <a:pt x="12" y="89"/>
                    </a:lnTo>
                    <a:lnTo>
                      <a:pt x="13" y="89"/>
                    </a:lnTo>
                    <a:lnTo>
                      <a:pt x="13" y="89"/>
                    </a:lnTo>
                    <a:lnTo>
                      <a:pt x="12" y="89"/>
                    </a:lnTo>
                    <a:lnTo>
                      <a:pt x="12" y="89"/>
                    </a:lnTo>
                    <a:lnTo>
                      <a:pt x="9" y="91"/>
                    </a:lnTo>
                    <a:lnTo>
                      <a:pt x="9" y="91"/>
                    </a:lnTo>
                    <a:lnTo>
                      <a:pt x="9" y="92"/>
                    </a:lnTo>
                    <a:lnTo>
                      <a:pt x="9" y="92"/>
                    </a:lnTo>
                    <a:lnTo>
                      <a:pt x="5" y="93"/>
                    </a:lnTo>
                    <a:lnTo>
                      <a:pt x="5" y="93"/>
                    </a:lnTo>
                    <a:lnTo>
                      <a:pt x="5" y="95"/>
                    </a:lnTo>
                    <a:lnTo>
                      <a:pt x="5" y="95"/>
                    </a:lnTo>
                    <a:lnTo>
                      <a:pt x="3" y="95"/>
                    </a:lnTo>
                    <a:lnTo>
                      <a:pt x="0" y="96"/>
                    </a:lnTo>
                    <a:lnTo>
                      <a:pt x="0" y="96"/>
                    </a:lnTo>
                    <a:lnTo>
                      <a:pt x="1" y="98"/>
                    </a:lnTo>
                    <a:lnTo>
                      <a:pt x="4" y="99"/>
                    </a:lnTo>
                    <a:lnTo>
                      <a:pt x="4" y="99"/>
                    </a:lnTo>
                    <a:lnTo>
                      <a:pt x="7" y="100"/>
                    </a:lnTo>
                    <a:lnTo>
                      <a:pt x="7" y="100"/>
                    </a:lnTo>
                    <a:lnTo>
                      <a:pt x="13" y="101"/>
                    </a:lnTo>
                    <a:lnTo>
                      <a:pt x="13" y="101"/>
                    </a:lnTo>
                    <a:lnTo>
                      <a:pt x="14" y="101"/>
                    </a:lnTo>
                    <a:lnTo>
                      <a:pt x="14" y="101"/>
                    </a:lnTo>
                    <a:lnTo>
                      <a:pt x="14" y="102"/>
                    </a:lnTo>
                    <a:lnTo>
                      <a:pt x="13" y="102"/>
                    </a:lnTo>
                    <a:lnTo>
                      <a:pt x="13" y="102"/>
                    </a:lnTo>
                    <a:lnTo>
                      <a:pt x="9" y="103"/>
                    </a:lnTo>
                    <a:lnTo>
                      <a:pt x="9" y="103"/>
                    </a:lnTo>
                    <a:lnTo>
                      <a:pt x="12" y="106"/>
                    </a:lnTo>
                    <a:lnTo>
                      <a:pt x="12" y="106"/>
                    </a:lnTo>
                    <a:lnTo>
                      <a:pt x="13" y="107"/>
                    </a:lnTo>
                    <a:lnTo>
                      <a:pt x="13" y="107"/>
                    </a:lnTo>
                    <a:lnTo>
                      <a:pt x="13" y="108"/>
                    </a:lnTo>
                    <a:lnTo>
                      <a:pt x="15" y="110"/>
                    </a:lnTo>
                    <a:lnTo>
                      <a:pt x="15" y="110"/>
                    </a:lnTo>
                    <a:lnTo>
                      <a:pt x="19" y="112"/>
                    </a:lnTo>
                    <a:lnTo>
                      <a:pt x="22" y="114"/>
                    </a:lnTo>
                    <a:lnTo>
                      <a:pt x="22" y="114"/>
                    </a:lnTo>
                    <a:lnTo>
                      <a:pt x="25" y="114"/>
                    </a:lnTo>
                    <a:lnTo>
                      <a:pt x="28" y="111"/>
                    </a:lnTo>
                    <a:lnTo>
                      <a:pt x="28" y="111"/>
                    </a:lnTo>
                    <a:lnTo>
                      <a:pt x="31" y="111"/>
                    </a:lnTo>
                    <a:lnTo>
                      <a:pt x="33" y="111"/>
                    </a:lnTo>
                    <a:lnTo>
                      <a:pt x="33" y="111"/>
                    </a:lnTo>
                    <a:lnTo>
                      <a:pt x="37" y="112"/>
                    </a:lnTo>
                    <a:lnTo>
                      <a:pt x="38" y="114"/>
                    </a:lnTo>
                    <a:lnTo>
                      <a:pt x="38" y="114"/>
                    </a:lnTo>
                    <a:lnTo>
                      <a:pt x="40" y="111"/>
                    </a:lnTo>
                    <a:lnTo>
                      <a:pt x="40" y="111"/>
                    </a:lnTo>
                    <a:lnTo>
                      <a:pt x="40" y="111"/>
                    </a:lnTo>
                    <a:lnTo>
                      <a:pt x="40" y="112"/>
                    </a:lnTo>
                    <a:lnTo>
                      <a:pt x="40" y="112"/>
                    </a:lnTo>
                    <a:lnTo>
                      <a:pt x="41" y="114"/>
                    </a:lnTo>
                    <a:lnTo>
                      <a:pt x="41" y="114"/>
                    </a:lnTo>
                    <a:lnTo>
                      <a:pt x="44" y="112"/>
                    </a:lnTo>
                    <a:lnTo>
                      <a:pt x="46" y="110"/>
                    </a:lnTo>
                    <a:lnTo>
                      <a:pt x="46" y="110"/>
                    </a:lnTo>
                    <a:lnTo>
                      <a:pt x="53" y="108"/>
                    </a:lnTo>
                    <a:lnTo>
                      <a:pt x="53" y="108"/>
                    </a:lnTo>
                    <a:lnTo>
                      <a:pt x="55" y="108"/>
                    </a:lnTo>
                    <a:lnTo>
                      <a:pt x="58" y="108"/>
                    </a:lnTo>
                    <a:lnTo>
                      <a:pt x="58" y="108"/>
                    </a:lnTo>
                    <a:lnTo>
                      <a:pt x="58" y="108"/>
                    </a:lnTo>
                    <a:lnTo>
                      <a:pt x="58" y="110"/>
                    </a:lnTo>
                    <a:lnTo>
                      <a:pt x="58" y="111"/>
                    </a:lnTo>
                    <a:lnTo>
                      <a:pt x="58" y="111"/>
                    </a:lnTo>
                    <a:lnTo>
                      <a:pt x="54" y="112"/>
                    </a:lnTo>
                    <a:lnTo>
                      <a:pt x="54" y="112"/>
                    </a:lnTo>
                    <a:lnTo>
                      <a:pt x="53" y="111"/>
                    </a:lnTo>
                    <a:lnTo>
                      <a:pt x="52" y="111"/>
                    </a:lnTo>
                    <a:lnTo>
                      <a:pt x="52" y="111"/>
                    </a:lnTo>
                    <a:lnTo>
                      <a:pt x="52" y="111"/>
                    </a:lnTo>
                    <a:lnTo>
                      <a:pt x="52" y="114"/>
                    </a:lnTo>
                    <a:lnTo>
                      <a:pt x="52" y="114"/>
                    </a:lnTo>
                    <a:lnTo>
                      <a:pt x="54" y="115"/>
                    </a:lnTo>
                    <a:lnTo>
                      <a:pt x="56" y="116"/>
                    </a:lnTo>
                    <a:lnTo>
                      <a:pt x="56" y="118"/>
                    </a:lnTo>
                    <a:lnTo>
                      <a:pt x="56" y="118"/>
                    </a:lnTo>
                    <a:lnTo>
                      <a:pt x="58" y="122"/>
                    </a:lnTo>
                    <a:lnTo>
                      <a:pt x="56" y="123"/>
                    </a:lnTo>
                    <a:lnTo>
                      <a:pt x="55" y="125"/>
                    </a:lnTo>
                    <a:lnTo>
                      <a:pt x="55" y="125"/>
                    </a:lnTo>
                    <a:lnTo>
                      <a:pt x="54" y="126"/>
                    </a:lnTo>
                    <a:lnTo>
                      <a:pt x="52" y="126"/>
                    </a:lnTo>
                    <a:lnTo>
                      <a:pt x="48" y="126"/>
                    </a:lnTo>
                    <a:lnTo>
                      <a:pt x="48" y="126"/>
                    </a:lnTo>
                    <a:lnTo>
                      <a:pt x="45" y="125"/>
                    </a:lnTo>
                    <a:lnTo>
                      <a:pt x="45" y="125"/>
                    </a:lnTo>
                    <a:lnTo>
                      <a:pt x="45" y="127"/>
                    </a:lnTo>
                    <a:lnTo>
                      <a:pt x="44" y="128"/>
                    </a:lnTo>
                    <a:lnTo>
                      <a:pt x="44" y="128"/>
                    </a:lnTo>
                    <a:lnTo>
                      <a:pt x="41" y="131"/>
                    </a:lnTo>
                    <a:lnTo>
                      <a:pt x="39" y="132"/>
                    </a:lnTo>
                    <a:lnTo>
                      <a:pt x="39" y="132"/>
                    </a:lnTo>
                    <a:lnTo>
                      <a:pt x="37" y="132"/>
                    </a:lnTo>
                    <a:lnTo>
                      <a:pt x="36" y="131"/>
                    </a:lnTo>
                    <a:lnTo>
                      <a:pt x="36" y="131"/>
                    </a:lnTo>
                    <a:lnTo>
                      <a:pt x="31" y="130"/>
                    </a:lnTo>
                    <a:lnTo>
                      <a:pt x="31" y="130"/>
                    </a:lnTo>
                    <a:lnTo>
                      <a:pt x="30" y="130"/>
                    </a:lnTo>
                    <a:lnTo>
                      <a:pt x="29" y="131"/>
                    </a:lnTo>
                    <a:lnTo>
                      <a:pt x="28" y="133"/>
                    </a:lnTo>
                    <a:lnTo>
                      <a:pt x="28" y="133"/>
                    </a:lnTo>
                    <a:lnTo>
                      <a:pt x="27" y="134"/>
                    </a:lnTo>
                    <a:lnTo>
                      <a:pt x="27" y="134"/>
                    </a:lnTo>
                    <a:lnTo>
                      <a:pt x="25" y="135"/>
                    </a:lnTo>
                    <a:lnTo>
                      <a:pt x="25" y="138"/>
                    </a:lnTo>
                    <a:lnTo>
                      <a:pt x="25" y="138"/>
                    </a:lnTo>
                    <a:lnTo>
                      <a:pt x="24" y="139"/>
                    </a:lnTo>
                    <a:lnTo>
                      <a:pt x="22" y="142"/>
                    </a:lnTo>
                    <a:lnTo>
                      <a:pt x="22" y="142"/>
                    </a:lnTo>
                    <a:lnTo>
                      <a:pt x="20" y="143"/>
                    </a:lnTo>
                    <a:lnTo>
                      <a:pt x="19" y="145"/>
                    </a:lnTo>
                    <a:lnTo>
                      <a:pt x="19" y="145"/>
                    </a:lnTo>
                    <a:lnTo>
                      <a:pt x="19" y="149"/>
                    </a:lnTo>
                    <a:lnTo>
                      <a:pt x="19" y="149"/>
                    </a:lnTo>
                    <a:lnTo>
                      <a:pt x="19" y="149"/>
                    </a:lnTo>
                    <a:lnTo>
                      <a:pt x="19" y="149"/>
                    </a:lnTo>
                    <a:lnTo>
                      <a:pt x="16" y="149"/>
                    </a:lnTo>
                    <a:lnTo>
                      <a:pt x="16" y="149"/>
                    </a:lnTo>
                    <a:lnTo>
                      <a:pt x="17" y="150"/>
                    </a:lnTo>
                    <a:lnTo>
                      <a:pt x="17" y="150"/>
                    </a:lnTo>
                    <a:lnTo>
                      <a:pt x="17" y="150"/>
                    </a:lnTo>
                    <a:lnTo>
                      <a:pt x="17" y="150"/>
                    </a:lnTo>
                    <a:lnTo>
                      <a:pt x="16" y="150"/>
                    </a:lnTo>
                    <a:lnTo>
                      <a:pt x="16" y="150"/>
                    </a:lnTo>
                    <a:lnTo>
                      <a:pt x="17" y="153"/>
                    </a:lnTo>
                    <a:lnTo>
                      <a:pt x="17" y="153"/>
                    </a:lnTo>
                    <a:lnTo>
                      <a:pt x="19" y="153"/>
                    </a:lnTo>
                    <a:lnTo>
                      <a:pt x="19" y="153"/>
                    </a:lnTo>
                    <a:lnTo>
                      <a:pt x="19" y="155"/>
                    </a:lnTo>
                    <a:lnTo>
                      <a:pt x="19" y="155"/>
                    </a:lnTo>
                    <a:lnTo>
                      <a:pt x="20" y="157"/>
                    </a:lnTo>
                    <a:lnTo>
                      <a:pt x="20" y="157"/>
                    </a:lnTo>
                    <a:lnTo>
                      <a:pt x="20" y="158"/>
                    </a:lnTo>
                    <a:lnTo>
                      <a:pt x="21" y="158"/>
                    </a:lnTo>
                    <a:lnTo>
                      <a:pt x="21" y="158"/>
                    </a:lnTo>
                    <a:lnTo>
                      <a:pt x="23" y="157"/>
                    </a:lnTo>
                    <a:lnTo>
                      <a:pt x="23" y="157"/>
                    </a:lnTo>
                    <a:lnTo>
                      <a:pt x="23" y="158"/>
                    </a:lnTo>
                    <a:lnTo>
                      <a:pt x="23" y="158"/>
                    </a:lnTo>
                    <a:lnTo>
                      <a:pt x="25" y="161"/>
                    </a:lnTo>
                    <a:lnTo>
                      <a:pt x="25" y="161"/>
                    </a:lnTo>
                    <a:lnTo>
                      <a:pt x="25" y="162"/>
                    </a:lnTo>
                    <a:lnTo>
                      <a:pt x="27" y="163"/>
                    </a:lnTo>
                    <a:lnTo>
                      <a:pt x="27" y="163"/>
                    </a:lnTo>
                    <a:lnTo>
                      <a:pt x="25" y="164"/>
                    </a:lnTo>
                    <a:lnTo>
                      <a:pt x="25" y="164"/>
                    </a:lnTo>
                    <a:lnTo>
                      <a:pt x="23" y="164"/>
                    </a:lnTo>
                    <a:lnTo>
                      <a:pt x="23" y="164"/>
                    </a:lnTo>
                    <a:lnTo>
                      <a:pt x="23" y="167"/>
                    </a:lnTo>
                    <a:lnTo>
                      <a:pt x="25" y="167"/>
                    </a:lnTo>
                    <a:lnTo>
                      <a:pt x="25" y="167"/>
                    </a:lnTo>
                    <a:lnTo>
                      <a:pt x="25" y="169"/>
                    </a:lnTo>
                    <a:lnTo>
                      <a:pt x="27" y="170"/>
                    </a:lnTo>
                    <a:lnTo>
                      <a:pt x="27" y="170"/>
                    </a:lnTo>
                    <a:lnTo>
                      <a:pt x="29" y="171"/>
                    </a:lnTo>
                    <a:lnTo>
                      <a:pt x="30" y="172"/>
                    </a:lnTo>
                    <a:lnTo>
                      <a:pt x="30" y="172"/>
                    </a:lnTo>
                    <a:lnTo>
                      <a:pt x="32" y="174"/>
                    </a:lnTo>
                    <a:lnTo>
                      <a:pt x="32" y="174"/>
                    </a:lnTo>
                    <a:lnTo>
                      <a:pt x="37" y="175"/>
                    </a:lnTo>
                    <a:lnTo>
                      <a:pt x="37" y="175"/>
                    </a:lnTo>
                    <a:lnTo>
                      <a:pt x="40" y="174"/>
                    </a:lnTo>
                    <a:lnTo>
                      <a:pt x="40" y="174"/>
                    </a:lnTo>
                    <a:lnTo>
                      <a:pt x="41" y="173"/>
                    </a:lnTo>
                    <a:lnTo>
                      <a:pt x="43" y="173"/>
                    </a:lnTo>
                    <a:lnTo>
                      <a:pt x="44" y="172"/>
                    </a:lnTo>
                    <a:lnTo>
                      <a:pt x="44" y="172"/>
                    </a:lnTo>
                    <a:lnTo>
                      <a:pt x="46" y="173"/>
                    </a:lnTo>
                    <a:lnTo>
                      <a:pt x="48" y="174"/>
                    </a:lnTo>
                    <a:lnTo>
                      <a:pt x="48" y="174"/>
                    </a:lnTo>
                    <a:lnTo>
                      <a:pt x="48" y="177"/>
                    </a:lnTo>
                    <a:lnTo>
                      <a:pt x="48" y="177"/>
                    </a:lnTo>
                    <a:lnTo>
                      <a:pt x="50" y="178"/>
                    </a:lnTo>
                    <a:lnTo>
                      <a:pt x="50" y="178"/>
                    </a:lnTo>
                    <a:lnTo>
                      <a:pt x="51" y="181"/>
                    </a:lnTo>
                    <a:lnTo>
                      <a:pt x="51" y="181"/>
                    </a:lnTo>
                    <a:lnTo>
                      <a:pt x="48" y="182"/>
                    </a:lnTo>
                    <a:lnTo>
                      <a:pt x="48" y="182"/>
                    </a:lnTo>
                    <a:lnTo>
                      <a:pt x="48" y="182"/>
                    </a:lnTo>
                    <a:lnTo>
                      <a:pt x="48" y="184"/>
                    </a:lnTo>
                    <a:lnTo>
                      <a:pt x="48" y="184"/>
                    </a:lnTo>
                    <a:lnTo>
                      <a:pt x="50" y="186"/>
                    </a:lnTo>
                    <a:lnTo>
                      <a:pt x="50" y="186"/>
                    </a:lnTo>
                    <a:lnTo>
                      <a:pt x="50" y="187"/>
                    </a:lnTo>
                    <a:lnTo>
                      <a:pt x="51" y="188"/>
                    </a:lnTo>
                    <a:lnTo>
                      <a:pt x="51" y="188"/>
                    </a:lnTo>
                    <a:lnTo>
                      <a:pt x="47" y="190"/>
                    </a:lnTo>
                    <a:lnTo>
                      <a:pt x="46" y="192"/>
                    </a:lnTo>
                    <a:lnTo>
                      <a:pt x="46" y="192"/>
                    </a:lnTo>
                    <a:lnTo>
                      <a:pt x="50" y="192"/>
                    </a:lnTo>
                    <a:lnTo>
                      <a:pt x="50" y="192"/>
                    </a:lnTo>
                    <a:lnTo>
                      <a:pt x="51" y="190"/>
                    </a:lnTo>
                    <a:lnTo>
                      <a:pt x="54" y="188"/>
                    </a:lnTo>
                    <a:lnTo>
                      <a:pt x="54" y="188"/>
                    </a:lnTo>
                    <a:lnTo>
                      <a:pt x="59" y="187"/>
                    </a:lnTo>
                    <a:lnTo>
                      <a:pt x="59" y="187"/>
                    </a:lnTo>
                    <a:lnTo>
                      <a:pt x="60" y="186"/>
                    </a:lnTo>
                    <a:lnTo>
                      <a:pt x="60" y="186"/>
                    </a:lnTo>
                    <a:lnTo>
                      <a:pt x="63" y="188"/>
                    </a:lnTo>
                    <a:lnTo>
                      <a:pt x="63" y="188"/>
                    </a:lnTo>
                    <a:lnTo>
                      <a:pt x="64" y="188"/>
                    </a:lnTo>
                    <a:lnTo>
                      <a:pt x="67" y="187"/>
                    </a:lnTo>
                    <a:lnTo>
                      <a:pt x="67" y="187"/>
                    </a:lnTo>
                    <a:lnTo>
                      <a:pt x="68" y="188"/>
                    </a:lnTo>
                    <a:lnTo>
                      <a:pt x="68" y="189"/>
                    </a:lnTo>
                    <a:lnTo>
                      <a:pt x="68" y="189"/>
                    </a:lnTo>
                    <a:lnTo>
                      <a:pt x="69" y="190"/>
                    </a:lnTo>
                    <a:lnTo>
                      <a:pt x="71" y="193"/>
                    </a:lnTo>
                    <a:lnTo>
                      <a:pt x="71" y="193"/>
                    </a:lnTo>
                    <a:lnTo>
                      <a:pt x="74" y="194"/>
                    </a:lnTo>
                    <a:lnTo>
                      <a:pt x="75" y="193"/>
                    </a:lnTo>
                    <a:lnTo>
                      <a:pt x="75" y="193"/>
                    </a:lnTo>
                    <a:lnTo>
                      <a:pt x="74" y="190"/>
                    </a:lnTo>
                    <a:lnTo>
                      <a:pt x="74" y="190"/>
                    </a:lnTo>
                    <a:lnTo>
                      <a:pt x="74" y="189"/>
                    </a:lnTo>
                    <a:lnTo>
                      <a:pt x="74" y="187"/>
                    </a:lnTo>
                    <a:lnTo>
                      <a:pt x="74" y="187"/>
                    </a:lnTo>
                    <a:lnTo>
                      <a:pt x="76" y="187"/>
                    </a:lnTo>
                    <a:lnTo>
                      <a:pt x="77" y="188"/>
                    </a:lnTo>
                    <a:lnTo>
                      <a:pt x="77" y="188"/>
                    </a:lnTo>
                    <a:lnTo>
                      <a:pt x="77" y="189"/>
                    </a:lnTo>
                    <a:lnTo>
                      <a:pt x="78" y="190"/>
                    </a:lnTo>
                    <a:lnTo>
                      <a:pt x="78" y="190"/>
                    </a:lnTo>
                    <a:lnTo>
                      <a:pt x="80" y="189"/>
                    </a:lnTo>
                    <a:lnTo>
                      <a:pt x="84" y="188"/>
                    </a:lnTo>
                    <a:lnTo>
                      <a:pt x="84" y="188"/>
                    </a:lnTo>
                    <a:lnTo>
                      <a:pt x="86" y="187"/>
                    </a:lnTo>
                    <a:lnTo>
                      <a:pt x="87" y="187"/>
                    </a:lnTo>
                    <a:lnTo>
                      <a:pt x="87" y="187"/>
                    </a:lnTo>
                    <a:lnTo>
                      <a:pt x="86" y="189"/>
                    </a:lnTo>
                    <a:lnTo>
                      <a:pt x="84" y="192"/>
                    </a:lnTo>
                    <a:lnTo>
                      <a:pt x="84" y="192"/>
                    </a:lnTo>
                    <a:lnTo>
                      <a:pt x="83" y="198"/>
                    </a:lnTo>
                    <a:lnTo>
                      <a:pt x="83" y="198"/>
                    </a:lnTo>
                    <a:lnTo>
                      <a:pt x="82" y="204"/>
                    </a:lnTo>
                    <a:lnTo>
                      <a:pt x="82" y="204"/>
                    </a:lnTo>
                    <a:lnTo>
                      <a:pt x="79" y="205"/>
                    </a:lnTo>
                    <a:lnTo>
                      <a:pt x="76" y="208"/>
                    </a:lnTo>
                    <a:lnTo>
                      <a:pt x="76" y="208"/>
                    </a:lnTo>
                    <a:lnTo>
                      <a:pt x="74" y="211"/>
                    </a:lnTo>
                    <a:lnTo>
                      <a:pt x="74" y="211"/>
                    </a:lnTo>
                    <a:lnTo>
                      <a:pt x="76" y="212"/>
                    </a:lnTo>
                    <a:lnTo>
                      <a:pt x="76" y="212"/>
                    </a:lnTo>
                    <a:lnTo>
                      <a:pt x="70" y="212"/>
                    </a:lnTo>
                    <a:lnTo>
                      <a:pt x="70" y="212"/>
                    </a:lnTo>
                    <a:lnTo>
                      <a:pt x="70" y="216"/>
                    </a:lnTo>
                    <a:lnTo>
                      <a:pt x="70" y="216"/>
                    </a:lnTo>
                    <a:lnTo>
                      <a:pt x="68" y="216"/>
                    </a:lnTo>
                    <a:lnTo>
                      <a:pt x="64" y="217"/>
                    </a:lnTo>
                    <a:lnTo>
                      <a:pt x="64" y="217"/>
                    </a:lnTo>
                    <a:lnTo>
                      <a:pt x="61" y="220"/>
                    </a:lnTo>
                    <a:lnTo>
                      <a:pt x="60" y="223"/>
                    </a:lnTo>
                    <a:lnTo>
                      <a:pt x="60" y="223"/>
                    </a:lnTo>
                    <a:lnTo>
                      <a:pt x="59" y="224"/>
                    </a:lnTo>
                    <a:lnTo>
                      <a:pt x="59" y="224"/>
                    </a:lnTo>
                    <a:lnTo>
                      <a:pt x="58" y="224"/>
                    </a:lnTo>
                    <a:lnTo>
                      <a:pt x="58" y="224"/>
                    </a:lnTo>
                    <a:lnTo>
                      <a:pt x="54" y="224"/>
                    </a:lnTo>
                    <a:lnTo>
                      <a:pt x="47" y="225"/>
                    </a:lnTo>
                    <a:lnTo>
                      <a:pt x="47" y="225"/>
                    </a:lnTo>
                    <a:lnTo>
                      <a:pt x="45" y="228"/>
                    </a:lnTo>
                    <a:lnTo>
                      <a:pt x="43" y="232"/>
                    </a:lnTo>
                    <a:lnTo>
                      <a:pt x="43" y="232"/>
                    </a:lnTo>
                    <a:lnTo>
                      <a:pt x="39" y="233"/>
                    </a:lnTo>
                    <a:lnTo>
                      <a:pt x="39" y="233"/>
                    </a:lnTo>
                    <a:lnTo>
                      <a:pt x="38" y="235"/>
                    </a:lnTo>
                    <a:lnTo>
                      <a:pt x="38" y="235"/>
                    </a:lnTo>
                    <a:lnTo>
                      <a:pt x="37" y="235"/>
                    </a:lnTo>
                    <a:lnTo>
                      <a:pt x="37" y="235"/>
                    </a:lnTo>
                    <a:lnTo>
                      <a:pt x="35" y="235"/>
                    </a:lnTo>
                    <a:lnTo>
                      <a:pt x="33" y="235"/>
                    </a:lnTo>
                    <a:lnTo>
                      <a:pt x="33" y="235"/>
                    </a:lnTo>
                    <a:lnTo>
                      <a:pt x="31" y="236"/>
                    </a:lnTo>
                    <a:lnTo>
                      <a:pt x="31" y="236"/>
                    </a:lnTo>
                    <a:lnTo>
                      <a:pt x="29" y="236"/>
                    </a:lnTo>
                    <a:lnTo>
                      <a:pt x="29" y="236"/>
                    </a:lnTo>
                    <a:lnTo>
                      <a:pt x="28" y="237"/>
                    </a:lnTo>
                    <a:lnTo>
                      <a:pt x="27" y="239"/>
                    </a:lnTo>
                    <a:lnTo>
                      <a:pt x="27" y="239"/>
                    </a:lnTo>
                    <a:lnTo>
                      <a:pt x="25" y="240"/>
                    </a:lnTo>
                    <a:lnTo>
                      <a:pt x="24" y="241"/>
                    </a:lnTo>
                    <a:lnTo>
                      <a:pt x="24" y="241"/>
                    </a:lnTo>
                    <a:lnTo>
                      <a:pt x="24" y="242"/>
                    </a:lnTo>
                    <a:lnTo>
                      <a:pt x="25" y="242"/>
                    </a:lnTo>
                    <a:lnTo>
                      <a:pt x="29" y="242"/>
                    </a:lnTo>
                    <a:lnTo>
                      <a:pt x="29" y="242"/>
                    </a:lnTo>
                    <a:lnTo>
                      <a:pt x="31" y="241"/>
                    </a:lnTo>
                    <a:lnTo>
                      <a:pt x="31" y="241"/>
                    </a:lnTo>
                    <a:lnTo>
                      <a:pt x="36" y="239"/>
                    </a:lnTo>
                    <a:lnTo>
                      <a:pt x="38" y="237"/>
                    </a:lnTo>
                    <a:lnTo>
                      <a:pt x="38" y="237"/>
                    </a:lnTo>
                    <a:lnTo>
                      <a:pt x="39" y="236"/>
                    </a:lnTo>
                    <a:lnTo>
                      <a:pt x="39" y="236"/>
                    </a:lnTo>
                    <a:lnTo>
                      <a:pt x="41" y="236"/>
                    </a:lnTo>
                    <a:lnTo>
                      <a:pt x="44" y="235"/>
                    </a:lnTo>
                    <a:lnTo>
                      <a:pt x="44" y="235"/>
                    </a:lnTo>
                    <a:lnTo>
                      <a:pt x="45" y="234"/>
                    </a:lnTo>
                    <a:lnTo>
                      <a:pt x="45" y="234"/>
                    </a:lnTo>
                    <a:lnTo>
                      <a:pt x="46" y="239"/>
                    </a:lnTo>
                    <a:lnTo>
                      <a:pt x="46" y="239"/>
                    </a:lnTo>
                    <a:lnTo>
                      <a:pt x="47" y="234"/>
                    </a:lnTo>
                    <a:lnTo>
                      <a:pt x="50" y="232"/>
                    </a:lnTo>
                    <a:lnTo>
                      <a:pt x="50" y="232"/>
                    </a:lnTo>
                    <a:lnTo>
                      <a:pt x="51" y="231"/>
                    </a:lnTo>
                    <a:lnTo>
                      <a:pt x="52" y="228"/>
                    </a:lnTo>
                    <a:lnTo>
                      <a:pt x="52" y="228"/>
                    </a:lnTo>
                    <a:lnTo>
                      <a:pt x="54" y="229"/>
                    </a:lnTo>
                    <a:lnTo>
                      <a:pt x="54" y="231"/>
                    </a:lnTo>
                    <a:lnTo>
                      <a:pt x="54" y="231"/>
                    </a:lnTo>
                    <a:lnTo>
                      <a:pt x="58" y="229"/>
                    </a:lnTo>
                    <a:lnTo>
                      <a:pt x="64" y="226"/>
                    </a:lnTo>
                    <a:lnTo>
                      <a:pt x="64" y="226"/>
                    </a:lnTo>
                    <a:lnTo>
                      <a:pt x="69" y="226"/>
                    </a:lnTo>
                    <a:lnTo>
                      <a:pt x="69" y="226"/>
                    </a:lnTo>
                    <a:lnTo>
                      <a:pt x="75" y="224"/>
                    </a:lnTo>
                    <a:lnTo>
                      <a:pt x="75" y="224"/>
                    </a:lnTo>
                    <a:lnTo>
                      <a:pt x="77" y="221"/>
                    </a:lnTo>
                    <a:lnTo>
                      <a:pt x="77" y="221"/>
                    </a:lnTo>
                    <a:lnTo>
                      <a:pt x="75" y="220"/>
                    </a:lnTo>
                    <a:lnTo>
                      <a:pt x="75" y="220"/>
                    </a:lnTo>
                    <a:lnTo>
                      <a:pt x="78" y="218"/>
                    </a:lnTo>
                    <a:lnTo>
                      <a:pt x="79" y="217"/>
                    </a:lnTo>
                    <a:lnTo>
                      <a:pt x="79" y="217"/>
                    </a:lnTo>
                    <a:lnTo>
                      <a:pt x="80" y="214"/>
                    </a:lnTo>
                    <a:lnTo>
                      <a:pt x="80" y="214"/>
                    </a:lnTo>
                    <a:lnTo>
                      <a:pt x="83" y="214"/>
                    </a:lnTo>
                    <a:lnTo>
                      <a:pt x="83" y="214"/>
                    </a:lnTo>
                    <a:lnTo>
                      <a:pt x="84" y="213"/>
                    </a:lnTo>
                    <a:lnTo>
                      <a:pt x="84" y="213"/>
                    </a:lnTo>
                    <a:lnTo>
                      <a:pt x="87" y="213"/>
                    </a:lnTo>
                    <a:lnTo>
                      <a:pt x="87" y="213"/>
                    </a:lnTo>
                    <a:lnTo>
                      <a:pt x="88" y="210"/>
                    </a:lnTo>
                    <a:lnTo>
                      <a:pt x="88" y="210"/>
                    </a:lnTo>
                    <a:lnTo>
                      <a:pt x="91" y="210"/>
                    </a:lnTo>
                    <a:lnTo>
                      <a:pt x="91" y="210"/>
                    </a:lnTo>
                    <a:lnTo>
                      <a:pt x="92" y="206"/>
                    </a:lnTo>
                    <a:lnTo>
                      <a:pt x="92" y="206"/>
                    </a:lnTo>
                    <a:lnTo>
                      <a:pt x="93" y="205"/>
                    </a:lnTo>
                    <a:lnTo>
                      <a:pt x="93" y="205"/>
                    </a:lnTo>
                    <a:lnTo>
                      <a:pt x="95" y="205"/>
                    </a:lnTo>
                    <a:lnTo>
                      <a:pt x="95" y="205"/>
                    </a:lnTo>
                    <a:lnTo>
                      <a:pt x="98" y="204"/>
                    </a:lnTo>
                    <a:lnTo>
                      <a:pt x="98" y="204"/>
                    </a:lnTo>
                    <a:lnTo>
                      <a:pt x="99" y="202"/>
                    </a:lnTo>
                    <a:lnTo>
                      <a:pt x="99" y="202"/>
                    </a:lnTo>
                    <a:lnTo>
                      <a:pt x="102" y="201"/>
                    </a:lnTo>
                    <a:lnTo>
                      <a:pt x="102" y="201"/>
                    </a:lnTo>
                    <a:lnTo>
                      <a:pt x="102" y="198"/>
                    </a:lnTo>
                    <a:lnTo>
                      <a:pt x="102" y="198"/>
                    </a:lnTo>
                    <a:lnTo>
                      <a:pt x="106" y="198"/>
                    </a:lnTo>
                    <a:lnTo>
                      <a:pt x="106" y="198"/>
                    </a:lnTo>
                    <a:lnTo>
                      <a:pt x="107" y="197"/>
                    </a:lnTo>
                    <a:lnTo>
                      <a:pt x="107" y="197"/>
                    </a:lnTo>
                    <a:lnTo>
                      <a:pt x="109" y="197"/>
                    </a:lnTo>
                    <a:lnTo>
                      <a:pt x="109" y="197"/>
                    </a:lnTo>
                    <a:lnTo>
                      <a:pt x="108" y="194"/>
                    </a:lnTo>
                    <a:lnTo>
                      <a:pt x="108" y="194"/>
                    </a:lnTo>
                    <a:lnTo>
                      <a:pt x="110" y="193"/>
                    </a:lnTo>
                    <a:lnTo>
                      <a:pt x="110" y="193"/>
                    </a:lnTo>
                    <a:lnTo>
                      <a:pt x="113" y="192"/>
                    </a:lnTo>
                    <a:lnTo>
                      <a:pt x="116" y="189"/>
                    </a:lnTo>
                    <a:lnTo>
                      <a:pt x="116" y="189"/>
                    </a:lnTo>
                    <a:lnTo>
                      <a:pt x="116" y="187"/>
                    </a:lnTo>
                    <a:lnTo>
                      <a:pt x="116" y="186"/>
                    </a:lnTo>
                    <a:lnTo>
                      <a:pt x="116" y="186"/>
                    </a:lnTo>
                    <a:lnTo>
                      <a:pt x="115" y="185"/>
                    </a:lnTo>
                    <a:lnTo>
                      <a:pt x="115" y="185"/>
                    </a:lnTo>
                    <a:lnTo>
                      <a:pt x="109" y="185"/>
                    </a:lnTo>
                    <a:lnTo>
                      <a:pt x="109" y="185"/>
                    </a:lnTo>
                    <a:lnTo>
                      <a:pt x="108" y="182"/>
                    </a:lnTo>
                    <a:lnTo>
                      <a:pt x="108" y="182"/>
                    </a:lnTo>
                    <a:lnTo>
                      <a:pt x="114" y="179"/>
                    </a:lnTo>
                    <a:lnTo>
                      <a:pt x="116" y="177"/>
                    </a:lnTo>
                    <a:lnTo>
                      <a:pt x="116" y="177"/>
                    </a:lnTo>
                    <a:lnTo>
                      <a:pt x="117" y="175"/>
                    </a:lnTo>
                    <a:lnTo>
                      <a:pt x="117" y="175"/>
                    </a:lnTo>
                    <a:lnTo>
                      <a:pt x="121" y="174"/>
                    </a:lnTo>
                    <a:lnTo>
                      <a:pt x="121" y="174"/>
                    </a:lnTo>
                    <a:lnTo>
                      <a:pt x="123" y="171"/>
                    </a:lnTo>
                    <a:lnTo>
                      <a:pt x="123" y="171"/>
                    </a:lnTo>
                    <a:lnTo>
                      <a:pt x="123" y="167"/>
                    </a:lnTo>
                    <a:lnTo>
                      <a:pt x="124" y="166"/>
                    </a:lnTo>
                    <a:lnTo>
                      <a:pt x="125" y="164"/>
                    </a:lnTo>
                    <a:lnTo>
                      <a:pt x="125" y="164"/>
                    </a:lnTo>
                    <a:lnTo>
                      <a:pt x="129" y="164"/>
                    </a:lnTo>
                    <a:lnTo>
                      <a:pt x="129" y="164"/>
                    </a:lnTo>
                    <a:lnTo>
                      <a:pt x="130" y="162"/>
                    </a:lnTo>
                    <a:lnTo>
                      <a:pt x="130" y="162"/>
                    </a:lnTo>
                    <a:lnTo>
                      <a:pt x="133" y="159"/>
                    </a:lnTo>
                    <a:lnTo>
                      <a:pt x="133" y="159"/>
                    </a:lnTo>
                    <a:lnTo>
                      <a:pt x="139" y="157"/>
                    </a:lnTo>
                    <a:lnTo>
                      <a:pt x="139" y="157"/>
                    </a:lnTo>
                    <a:lnTo>
                      <a:pt x="141" y="156"/>
                    </a:lnTo>
                    <a:lnTo>
                      <a:pt x="141" y="156"/>
                    </a:lnTo>
                    <a:lnTo>
                      <a:pt x="141" y="158"/>
                    </a:lnTo>
                    <a:lnTo>
                      <a:pt x="141" y="158"/>
                    </a:lnTo>
                    <a:lnTo>
                      <a:pt x="139" y="159"/>
                    </a:lnTo>
                    <a:lnTo>
                      <a:pt x="139" y="159"/>
                    </a:lnTo>
                    <a:lnTo>
                      <a:pt x="133" y="162"/>
                    </a:lnTo>
                    <a:lnTo>
                      <a:pt x="133" y="162"/>
                    </a:lnTo>
                    <a:lnTo>
                      <a:pt x="132" y="166"/>
                    </a:lnTo>
                    <a:lnTo>
                      <a:pt x="132" y="166"/>
                    </a:lnTo>
                    <a:lnTo>
                      <a:pt x="132" y="167"/>
                    </a:lnTo>
                    <a:lnTo>
                      <a:pt x="132" y="167"/>
                    </a:lnTo>
                    <a:lnTo>
                      <a:pt x="130" y="171"/>
                    </a:lnTo>
                    <a:lnTo>
                      <a:pt x="130" y="171"/>
                    </a:lnTo>
                    <a:lnTo>
                      <a:pt x="130" y="172"/>
                    </a:lnTo>
                    <a:lnTo>
                      <a:pt x="130" y="172"/>
                    </a:lnTo>
                    <a:lnTo>
                      <a:pt x="130" y="175"/>
                    </a:lnTo>
                    <a:lnTo>
                      <a:pt x="130" y="177"/>
                    </a:lnTo>
                    <a:lnTo>
                      <a:pt x="130" y="177"/>
                    </a:lnTo>
                    <a:lnTo>
                      <a:pt x="130" y="177"/>
                    </a:lnTo>
                    <a:lnTo>
                      <a:pt x="133" y="178"/>
                    </a:lnTo>
                    <a:lnTo>
                      <a:pt x="133" y="178"/>
                    </a:lnTo>
                    <a:lnTo>
                      <a:pt x="132" y="179"/>
                    </a:lnTo>
                    <a:lnTo>
                      <a:pt x="132" y="179"/>
                    </a:lnTo>
                    <a:lnTo>
                      <a:pt x="126" y="181"/>
                    </a:lnTo>
                    <a:lnTo>
                      <a:pt x="126" y="181"/>
                    </a:lnTo>
                    <a:lnTo>
                      <a:pt x="126" y="182"/>
                    </a:lnTo>
                    <a:lnTo>
                      <a:pt x="127" y="184"/>
                    </a:lnTo>
                    <a:lnTo>
                      <a:pt x="127" y="184"/>
                    </a:lnTo>
                    <a:lnTo>
                      <a:pt x="132" y="184"/>
                    </a:lnTo>
                    <a:lnTo>
                      <a:pt x="132" y="184"/>
                    </a:lnTo>
                    <a:lnTo>
                      <a:pt x="134" y="182"/>
                    </a:lnTo>
                    <a:lnTo>
                      <a:pt x="134" y="182"/>
                    </a:lnTo>
                    <a:lnTo>
                      <a:pt x="135" y="181"/>
                    </a:lnTo>
                    <a:lnTo>
                      <a:pt x="137" y="180"/>
                    </a:lnTo>
                    <a:lnTo>
                      <a:pt x="137" y="180"/>
                    </a:lnTo>
                    <a:lnTo>
                      <a:pt x="138" y="179"/>
                    </a:lnTo>
                    <a:lnTo>
                      <a:pt x="141" y="177"/>
                    </a:lnTo>
                    <a:lnTo>
                      <a:pt x="141" y="177"/>
                    </a:lnTo>
                    <a:lnTo>
                      <a:pt x="145" y="173"/>
                    </a:lnTo>
                    <a:lnTo>
                      <a:pt x="145" y="173"/>
                    </a:lnTo>
                    <a:lnTo>
                      <a:pt x="143" y="175"/>
                    </a:lnTo>
                    <a:lnTo>
                      <a:pt x="143" y="175"/>
                    </a:lnTo>
                    <a:lnTo>
                      <a:pt x="147" y="173"/>
                    </a:lnTo>
                    <a:lnTo>
                      <a:pt x="147" y="173"/>
                    </a:lnTo>
                    <a:lnTo>
                      <a:pt x="150" y="172"/>
                    </a:lnTo>
                    <a:lnTo>
                      <a:pt x="150" y="172"/>
                    </a:lnTo>
                    <a:lnTo>
                      <a:pt x="153" y="171"/>
                    </a:lnTo>
                    <a:lnTo>
                      <a:pt x="153" y="171"/>
                    </a:lnTo>
                    <a:lnTo>
                      <a:pt x="155" y="172"/>
                    </a:lnTo>
                    <a:lnTo>
                      <a:pt x="157" y="172"/>
                    </a:lnTo>
                    <a:lnTo>
                      <a:pt x="157" y="172"/>
                    </a:lnTo>
                    <a:lnTo>
                      <a:pt x="156" y="169"/>
                    </a:lnTo>
                    <a:lnTo>
                      <a:pt x="156" y="169"/>
                    </a:lnTo>
                    <a:lnTo>
                      <a:pt x="158" y="169"/>
                    </a:lnTo>
                    <a:lnTo>
                      <a:pt x="158" y="169"/>
                    </a:lnTo>
                    <a:lnTo>
                      <a:pt x="161" y="167"/>
                    </a:lnTo>
                    <a:lnTo>
                      <a:pt x="161" y="167"/>
                    </a:lnTo>
                    <a:lnTo>
                      <a:pt x="158" y="165"/>
                    </a:lnTo>
                    <a:lnTo>
                      <a:pt x="158" y="165"/>
                    </a:lnTo>
                    <a:lnTo>
                      <a:pt x="156" y="164"/>
                    </a:lnTo>
                    <a:lnTo>
                      <a:pt x="156" y="164"/>
                    </a:lnTo>
                    <a:lnTo>
                      <a:pt x="156" y="163"/>
                    </a:lnTo>
                    <a:lnTo>
                      <a:pt x="156" y="163"/>
                    </a:lnTo>
                    <a:lnTo>
                      <a:pt x="158" y="161"/>
                    </a:lnTo>
                    <a:lnTo>
                      <a:pt x="158" y="161"/>
                    </a:lnTo>
                    <a:lnTo>
                      <a:pt x="164" y="159"/>
                    </a:lnTo>
                    <a:lnTo>
                      <a:pt x="164" y="159"/>
                    </a:lnTo>
                    <a:lnTo>
                      <a:pt x="169" y="159"/>
                    </a:lnTo>
                    <a:lnTo>
                      <a:pt x="169" y="159"/>
                    </a:lnTo>
                    <a:lnTo>
                      <a:pt x="169" y="164"/>
                    </a:lnTo>
                    <a:lnTo>
                      <a:pt x="169" y="164"/>
                    </a:lnTo>
                    <a:lnTo>
                      <a:pt x="172" y="164"/>
                    </a:lnTo>
                    <a:lnTo>
                      <a:pt x="172" y="164"/>
                    </a:lnTo>
                    <a:lnTo>
                      <a:pt x="173" y="163"/>
                    </a:lnTo>
                    <a:lnTo>
                      <a:pt x="173" y="163"/>
                    </a:lnTo>
                    <a:lnTo>
                      <a:pt x="174" y="165"/>
                    </a:lnTo>
                    <a:lnTo>
                      <a:pt x="174" y="165"/>
                    </a:lnTo>
                    <a:lnTo>
                      <a:pt x="179" y="166"/>
                    </a:lnTo>
                    <a:lnTo>
                      <a:pt x="179" y="166"/>
                    </a:lnTo>
                    <a:lnTo>
                      <a:pt x="182" y="166"/>
                    </a:lnTo>
                    <a:lnTo>
                      <a:pt x="182" y="166"/>
                    </a:lnTo>
                    <a:lnTo>
                      <a:pt x="181" y="169"/>
                    </a:lnTo>
                    <a:lnTo>
                      <a:pt x="181" y="169"/>
                    </a:lnTo>
                    <a:lnTo>
                      <a:pt x="187" y="171"/>
                    </a:lnTo>
                    <a:lnTo>
                      <a:pt x="187" y="171"/>
                    </a:lnTo>
                    <a:lnTo>
                      <a:pt x="188" y="171"/>
                    </a:lnTo>
                    <a:lnTo>
                      <a:pt x="188" y="171"/>
                    </a:lnTo>
                    <a:lnTo>
                      <a:pt x="187" y="171"/>
                    </a:lnTo>
                    <a:lnTo>
                      <a:pt x="187" y="171"/>
                    </a:lnTo>
                    <a:lnTo>
                      <a:pt x="190" y="172"/>
                    </a:lnTo>
                    <a:lnTo>
                      <a:pt x="190" y="172"/>
                    </a:lnTo>
                    <a:lnTo>
                      <a:pt x="205" y="172"/>
                    </a:lnTo>
                    <a:lnTo>
                      <a:pt x="205" y="172"/>
                    </a:lnTo>
                    <a:lnTo>
                      <a:pt x="209" y="171"/>
                    </a:lnTo>
                    <a:lnTo>
                      <a:pt x="209" y="171"/>
                    </a:lnTo>
                    <a:lnTo>
                      <a:pt x="209" y="172"/>
                    </a:lnTo>
                    <a:lnTo>
                      <a:pt x="210" y="174"/>
                    </a:lnTo>
                    <a:lnTo>
                      <a:pt x="210" y="174"/>
                    </a:lnTo>
                    <a:lnTo>
                      <a:pt x="213" y="177"/>
                    </a:lnTo>
                    <a:lnTo>
                      <a:pt x="215" y="177"/>
                    </a:lnTo>
                    <a:lnTo>
                      <a:pt x="217" y="177"/>
                    </a:lnTo>
                    <a:lnTo>
                      <a:pt x="217" y="177"/>
                    </a:lnTo>
                    <a:lnTo>
                      <a:pt x="219" y="177"/>
                    </a:lnTo>
                    <a:lnTo>
                      <a:pt x="221" y="175"/>
                    </a:lnTo>
                    <a:lnTo>
                      <a:pt x="223" y="173"/>
                    </a:lnTo>
                    <a:lnTo>
                      <a:pt x="223" y="173"/>
                    </a:lnTo>
                    <a:lnTo>
                      <a:pt x="224" y="173"/>
                    </a:lnTo>
                    <a:lnTo>
                      <a:pt x="225" y="173"/>
                    </a:lnTo>
                    <a:lnTo>
                      <a:pt x="225" y="173"/>
                    </a:lnTo>
                    <a:lnTo>
                      <a:pt x="225" y="173"/>
                    </a:lnTo>
                    <a:lnTo>
                      <a:pt x="226" y="175"/>
                    </a:lnTo>
                    <a:lnTo>
                      <a:pt x="226" y="175"/>
                    </a:lnTo>
                    <a:lnTo>
                      <a:pt x="223" y="178"/>
                    </a:lnTo>
                    <a:lnTo>
                      <a:pt x="223" y="178"/>
                    </a:lnTo>
                    <a:lnTo>
                      <a:pt x="223" y="179"/>
                    </a:lnTo>
                    <a:lnTo>
                      <a:pt x="223" y="179"/>
                    </a:lnTo>
                    <a:lnTo>
                      <a:pt x="226" y="180"/>
                    </a:lnTo>
                    <a:lnTo>
                      <a:pt x="228" y="181"/>
                    </a:lnTo>
                    <a:lnTo>
                      <a:pt x="232" y="184"/>
                    </a:lnTo>
                    <a:lnTo>
                      <a:pt x="232" y="184"/>
                    </a:lnTo>
                    <a:lnTo>
                      <a:pt x="239" y="192"/>
                    </a:lnTo>
                    <a:lnTo>
                      <a:pt x="239" y="192"/>
                    </a:lnTo>
                    <a:lnTo>
                      <a:pt x="244" y="194"/>
                    </a:lnTo>
                    <a:lnTo>
                      <a:pt x="244" y="194"/>
                    </a:lnTo>
                    <a:lnTo>
                      <a:pt x="248" y="195"/>
                    </a:lnTo>
                    <a:lnTo>
                      <a:pt x="248" y="195"/>
                    </a:lnTo>
                    <a:lnTo>
                      <a:pt x="252" y="194"/>
                    </a:lnTo>
                    <a:lnTo>
                      <a:pt x="252" y="194"/>
                    </a:lnTo>
                    <a:lnTo>
                      <a:pt x="245" y="186"/>
                    </a:lnTo>
                    <a:lnTo>
                      <a:pt x="245" y="186"/>
                    </a:lnTo>
                    <a:lnTo>
                      <a:pt x="254" y="193"/>
                    </a:lnTo>
                    <a:lnTo>
                      <a:pt x="256" y="194"/>
                    </a:lnTo>
                    <a:lnTo>
                      <a:pt x="256" y="194"/>
                    </a:lnTo>
                    <a:lnTo>
                      <a:pt x="258" y="195"/>
                    </a:lnTo>
                    <a:lnTo>
                      <a:pt x="258" y="195"/>
                    </a:lnTo>
                    <a:lnTo>
                      <a:pt x="260" y="196"/>
                    </a:lnTo>
                    <a:lnTo>
                      <a:pt x="260" y="196"/>
                    </a:lnTo>
                    <a:lnTo>
                      <a:pt x="260" y="197"/>
                    </a:lnTo>
                    <a:lnTo>
                      <a:pt x="260" y="197"/>
                    </a:lnTo>
                    <a:lnTo>
                      <a:pt x="258" y="197"/>
                    </a:lnTo>
                    <a:lnTo>
                      <a:pt x="258" y="197"/>
                    </a:lnTo>
                    <a:lnTo>
                      <a:pt x="256" y="196"/>
                    </a:lnTo>
                    <a:lnTo>
                      <a:pt x="256" y="196"/>
                    </a:lnTo>
                    <a:lnTo>
                      <a:pt x="255" y="195"/>
                    </a:lnTo>
                    <a:lnTo>
                      <a:pt x="254" y="195"/>
                    </a:lnTo>
                    <a:lnTo>
                      <a:pt x="254" y="195"/>
                    </a:lnTo>
                    <a:lnTo>
                      <a:pt x="252" y="196"/>
                    </a:lnTo>
                    <a:lnTo>
                      <a:pt x="251" y="196"/>
                    </a:lnTo>
                    <a:lnTo>
                      <a:pt x="251" y="196"/>
                    </a:lnTo>
                    <a:lnTo>
                      <a:pt x="249" y="195"/>
                    </a:lnTo>
                    <a:lnTo>
                      <a:pt x="248" y="195"/>
                    </a:lnTo>
                    <a:lnTo>
                      <a:pt x="248" y="196"/>
                    </a:lnTo>
                    <a:lnTo>
                      <a:pt x="248" y="196"/>
                    </a:lnTo>
                    <a:lnTo>
                      <a:pt x="248" y="197"/>
                    </a:lnTo>
                    <a:lnTo>
                      <a:pt x="249" y="200"/>
                    </a:lnTo>
                    <a:lnTo>
                      <a:pt x="249" y="200"/>
                    </a:lnTo>
                    <a:lnTo>
                      <a:pt x="250" y="203"/>
                    </a:lnTo>
                    <a:lnTo>
                      <a:pt x="252" y="205"/>
                    </a:lnTo>
                    <a:lnTo>
                      <a:pt x="252" y="205"/>
                    </a:lnTo>
                    <a:lnTo>
                      <a:pt x="254" y="208"/>
                    </a:lnTo>
                    <a:lnTo>
                      <a:pt x="255" y="209"/>
                    </a:lnTo>
                    <a:lnTo>
                      <a:pt x="255" y="209"/>
                    </a:lnTo>
                    <a:lnTo>
                      <a:pt x="255" y="209"/>
                    </a:lnTo>
                    <a:lnTo>
                      <a:pt x="256" y="206"/>
                    </a:lnTo>
                    <a:lnTo>
                      <a:pt x="256" y="203"/>
                    </a:lnTo>
                    <a:lnTo>
                      <a:pt x="256" y="203"/>
                    </a:lnTo>
                    <a:lnTo>
                      <a:pt x="256" y="202"/>
                    </a:lnTo>
                    <a:lnTo>
                      <a:pt x="256" y="202"/>
                    </a:lnTo>
                    <a:lnTo>
                      <a:pt x="256" y="203"/>
                    </a:lnTo>
                    <a:lnTo>
                      <a:pt x="256" y="203"/>
                    </a:lnTo>
                    <a:lnTo>
                      <a:pt x="258" y="204"/>
                    </a:lnTo>
                    <a:lnTo>
                      <a:pt x="258" y="204"/>
                    </a:lnTo>
                    <a:lnTo>
                      <a:pt x="258" y="205"/>
                    </a:lnTo>
                    <a:lnTo>
                      <a:pt x="258" y="205"/>
                    </a:lnTo>
                    <a:lnTo>
                      <a:pt x="257" y="208"/>
                    </a:lnTo>
                    <a:lnTo>
                      <a:pt x="257" y="208"/>
                    </a:lnTo>
                    <a:lnTo>
                      <a:pt x="256" y="209"/>
                    </a:lnTo>
                    <a:lnTo>
                      <a:pt x="256" y="211"/>
                    </a:lnTo>
                    <a:lnTo>
                      <a:pt x="256" y="211"/>
                    </a:lnTo>
                    <a:lnTo>
                      <a:pt x="257" y="217"/>
                    </a:lnTo>
                    <a:lnTo>
                      <a:pt x="257" y="217"/>
                    </a:lnTo>
                    <a:lnTo>
                      <a:pt x="263" y="220"/>
                    </a:lnTo>
                    <a:lnTo>
                      <a:pt x="263" y="220"/>
                    </a:lnTo>
                    <a:lnTo>
                      <a:pt x="262" y="212"/>
                    </a:lnTo>
                    <a:lnTo>
                      <a:pt x="262" y="212"/>
                    </a:lnTo>
                    <a:lnTo>
                      <a:pt x="262" y="210"/>
                    </a:lnTo>
                    <a:lnTo>
                      <a:pt x="260" y="209"/>
                    </a:lnTo>
                    <a:lnTo>
                      <a:pt x="260" y="209"/>
                    </a:lnTo>
                    <a:lnTo>
                      <a:pt x="260" y="208"/>
                    </a:lnTo>
                    <a:lnTo>
                      <a:pt x="260" y="208"/>
                    </a:lnTo>
                    <a:lnTo>
                      <a:pt x="260" y="205"/>
                    </a:lnTo>
                    <a:lnTo>
                      <a:pt x="260" y="205"/>
                    </a:lnTo>
                    <a:lnTo>
                      <a:pt x="262" y="204"/>
                    </a:lnTo>
                    <a:lnTo>
                      <a:pt x="264" y="203"/>
                    </a:lnTo>
                    <a:lnTo>
                      <a:pt x="264" y="203"/>
                    </a:lnTo>
                    <a:lnTo>
                      <a:pt x="263" y="206"/>
                    </a:lnTo>
                    <a:lnTo>
                      <a:pt x="263" y="206"/>
                    </a:lnTo>
                    <a:lnTo>
                      <a:pt x="263" y="210"/>
                    </a:lnTo>
                    <a:lnTo>
                      <a:pt x="263" y="210"/>
                    </a:lnTo>
                    <a:lnTo>
                      <a:pt x="267" y="206"/>
                    </a:lnTo>
                    <a:lnTo>
                      <a:pt x="267" y="206"/>
                    </a:lnTo>
                    <a:lnTo>
                      <a:pt x="268" y="205"/>
                    </a:lnTo>
                    <a:lnTo>
                      <a:pt x="267" y="204"/>
                    </a:lnTo>
                    <a:lnTo>
                      <a:pt x="267" y="204"/>
                    </a:lnTo>
                    <a:lnTo>
                      <a:pt x="267" y="203"/>
                    </a:lnTo>
                    <a:lnTo>
                      <a:pt x="267" y="201"/>
                    </a:lnTo>
                    <a:lnTo>
                      <a:pt x="267" y="201"/>
                    </a:lnTo>
                    <a:lnTo>
                      <a:pt x="266" y="200"/>
                    </a:lnTo>
                    <a:lnTo>
                      <a:pt x="266" y="198"/>
                    </a:lnTo>
                    <a:lnTo>
                      <a:pt x="266" y="198"/>
                    </a:lnTo>
                    <a:lnTo>
                      <a:pt x="267" y="198"/>
                    </a:lnTo>
                    <a:lnTo>
                      <a:pt x="267" y="198"/>
                    </a:lnTo>
                    <a:lnTo>
                      <a:pt x="274" y="204"/>
                    </a:lnTo>
                    <a:lnTo>
                      <a:pt x="274" y="204"/>
                    </a:lnTo>
                    <a:lnTo>
                      <a:pt x="271" y="202"/>
                    </a:lnTo>
                    <a:lnTo>
                      <a:pt x="271" y="202"/>
                    </a:lnTo>
                    <a:lnTo>
                      <a:pt x="271" y="202"/>
                    </a:lnTo>
                    <a:lnTo>
                      <a:pt x="271" y="203"/>
                    </a:lnTo>
                    <a:lnTo>
                      <a:pt x="271" y="203"/>
                    </a:lnTo>
                    <a:lnTo>
                      <a:pt x="273" y="205"/>
                    </a:lnTo>
                    <a:lnTo>
                      <a:pt x="273" y="205"/>
                    </a:lnTo>
                    <a:lnTo>
                      <a:pt x="274" y="206"/>
                    </a:lnTo>
                    <a:lnTo>
                      <a:pt x="274" y="206"/>
                    </a:lnTo>
                    <a:lnTo>
                      <a:pt x="272" y="206"/>
                    </a:lnTo>
                    <a:lnTo>
                      <a:pt x="272" y="206"/>
                    </a:lnTo>
                    <a:lnTo>
                      <a:pt x="272" y="208"/>
                    </a:lnTo>
                    <a:lnTo>
                      <a:pt x="272" y="208"/>
                    </a:lnTo>
                    <a:lnTo>
                      <a:pt x="273" y="210"/>
                    </a:lnTo>
                    <a:lnTo>
                      <a:pt x="273" y="210"/>
                    </a:lnTo>
                    <a:lnTo>
                      <a:pt x="273" y="210"/>
                    </a:lnTo>
                    <a:lnTo>
                      <a:pt x="272" y="211"/>
                    </a:lnTo>
                    <a:lnTo>
                      <a:pt x="272" y="211"/>
                    </a:lnTo>
                    <a:lnTo>
                      <a:pt x="271" y="211"/>
                    </a:lnTo>
                    <a:lnTo>
                      <a:pt x="271" y="210"/>
                    </a:lnTo>
                    <a:lnTo>
                      <a:pt x="271" y="210"/>
                    </a:lnTo>
                    <a:lnTo>
                      <a:pt x="268" y="210"/>
                    </a:lnTo>
                    <a:lnTo>
                      <a:pt x="268" y="210"/>
                    </a:lnTo>
                    <a:lnTo>
                      <a:pt x="268" y="212"/>
                    </a:lnTo>
                    <a:lnTo>
                      <a:pt x="268" y="212"/>
                    </a:lnTo>
                    <a:lnTo>
                      <a:pt x="270" y="212"/>
                    </a:lnTo>
                    <a:lnTo>
                      <a:pt x="268" y="212"/>
                    </a:lnTo>
                    <a:lnTo>
                      <a:pt x="268" y="212"/>
                    </a:lnTo>
                    <a:lnTo>
                      <a:pt x="267" y="212"/>
                    </a:lnTo>
                    <a:lnTo>
                      <a:pt x="267" y="212"/>
                    </a:lnTo>
                    <a:lnTo>
                      <a:pt x="265" y="213"/>
                    </a:lnTo>
                    <a:lnTo>
                      <a:pt x="265" y="213"/>
                    </a:lnTo>
                    <a:lnTo>
                      <a:pt x="267" y="218"/>
                    </a:lnTo>
                    <a:lnTo>
                      <a:pt x="267" y="218"/>
                    </a:lnTo>
                    <a:lnTo>
                      <a:pt x="266" y="219"/>
                    </a:lnTo>
                    <a:lnTo>
                      <a:pt x="266" y="219"/>
                    </a:lnTo>
                    <a:lnTo>
                      <a:pt x="266" y="220"/>
                    </a:lnTo>
                    <a:lnTo>
                      <a:pt x="266" y="221"/>
                    </a:lnTo>
                    <a:lnTo>
                      <a:pt x="266" y="221"/>
                    </a:lnTo>
                    <a:lnTo>
                      <a:pt x="268" y="221"/>
                    </a:lnTo>
                    <a:lnTo>
                      <a:pt x="270" y="221"/>
                    </a:lnTo>
                    <a:lnTo>
                      <a:pt x="270" y="221"/>
                    </a:lnTo>
                    <a:lnTo>
                      <a:pt x="271" y="219"/>
                    </a:lnTo>
                    <a:lnTo>
                      <a:pt x="271" y="219"/>
                    </a:lnTo>
                    <a:lnTo>
                      <a:pt x="272" y="220"/>
                    </a:lnTo>
                    <a:lnTo>
                      <a:pt x="272" y="220"/>
                    </a:lnTo>
                    <a:lnTo>
                      <a:pt x="272" y="223"/>
                    </a:lnTo>
                    <a:lnTo>
                      <a:pt x="272" y="223"/>
                    </a:lnTo>
                    <a:lnTo>
                      <a:pt x="272" y="224"/>
                    </a:lnTo>
                    <a:lnTo>
                      <a:pt x="272" y="224"/>
                    </a:lnTo>
                    <a:lnTo>
                      <a:pt x="272" y="224"/>
                    </a:lnTo>
                    <a:lnTo>
                      <a:pt x="271" y="225"/>
                    </a:lnTo>
                    <a:lnTo>
                      <a:pt x="271" y="225"/>
                    </a:lnTo>
                    <a:lnTo>
                      <a:pt x="271" y="226"/>
                    </a:lnTo>
                    <a:lnTo>
                      <a:pt x="271" y="226"/>
                    </a:lnTo>
                    <a:lnTo>
                      <a:pt x="274" y="226"/>
                    </a:lnTo>
                    <a:lnTo>
                      <a:pt x="274" y="226"/>
                    </a:lnTo>
                    <a:lnTo>
                      <a:pt x="275" y="224"/>
                    </a:lnTo>
                    <a:lnTo>
                      <a:pt x="275" y="224"/>
                    </a:lnTo>
                    <a:lnTo>
                      <a:pt x="275" y="220"/>
                    </a:lnTo>
                    <a:lnTo>
                      <a:pt x="275" y="220"/>
                    </a:lnTo>
                    <a:lnTo>
                      <a:pt x="278" y="221"/>
                    </a:lnTo>
                    <a:lnTo>
                      <a:pt x="279" y="223"/>
                    </a:lnTo>
                    <a:lnTo>
                      <a:pt x="279" y="223"/>
                    </a:lnTo>
                    <a:lnTo>
                      <a:pt x="279" y="223"/>
                    </a:lnTo>
                    <a:lnTo>
                      <a:pt x="281" y="224"/>
                    </a:lnTo>
                    <a:lnTo>
                      <a:pt x="281" y="224"/>
                    </a:lnTo>
                    <a:lnTo>
                      <a:pt x="283" y="223"/>
                    </a:lnTo>
                    <a:lnTo>
                      <a:pt x="283" y="223"/>
                    </a:lnTo>
                    <a:lnTo>
                      <a:pt x="282" y="224"/>
                    </a:lnTo>
                    <a:lnTo>
                      <a:pt x="282" y="225"/>
                    </a:lnTo>
                    <a:lnTo>
                      <a:pt x="282" y="225"/>
                    </a:lnTo>
                    <a:lnTo>
                      <a:pt x="282" y="227"/>
                    </a:lnTo>
                    <a:lnTo>
                      <a:pt x="282" y="227"/>
                    </a:lnTo>
                    <a:lnTo>
                      <a:pt x="281" y="227"/>
                    </a:lnTo>
                    <a:lnTo>
                      <a:pt x="281" y="227"/>
                    </a:lnTo>
                    <a:lnTo>
                      <a:pt x="281" y="227"/>
                    </a:lnTo>
                    <a:lnTo>
                      <a:pt x="280" y="228"/>
                    </a:lnTo>
                    <a:lnTo>
                      <a:pt x="280" y="228"/>
                    </a:lnTo>
                    <a:lnTo>
                      <a:pt x="280" y="227"/>
                    </a:lnTo>
                    <a:lnTo>
                      <a:pt x="280" y="227"/>
                    </a:lnTo>
                    <a:lnTo>
                      <a:pt x="278" y="225"/>
                    </a:lnTo>
                    <a:lnTo>
                      <a:pt x="276" y="224"/>
                    </a:lnTo>
                    <a:lnTo>
                      <a:pt x="276" y="224"/>
                    </a:lnTo>
                    <a:lnTo>
                      <a:pt x="275" y="226"/>
                    </a:lnTo>
                    <a:lnTo>
                      <a:pt x="275" y="226"/>
                    </a:lnTo>
                    <a:lnTo>
                      <a:pt x="275" y="227"/>
                    </a:lnTo>
                    <a:lnTo>
                      <a:pt x="274" y="227"/>
                    </a:lnTo>
                    <a:lnTo>
                      <a:pt x="274" y="227"/>
                    </a:lnTo>
                    <a:lnTo>
                      <a:pt x="271" y="227"/>
                    </a:lnTo>
                    <a:lnTo>
                      <a:pt x="271" y="227"/>
                    </a:lnTo>
                    <a:lnTo>
                      <a:pt x="273" y="228"/>
                    </a:lnTo>
                    <a:lnTo>
                      <a:pt x="273" y="228"/>
                    </a:lnTo>
                    <a:lnTo>
                      <a:pt x="275" y="229"/>
                    </a:lnTo>
                    <a:lnTo>
                      <a:pt x="275" y="229"/>
                    </a:lnTo>
                    <a:lnTo>
                      <a:pt x="272" y="231"/>
                    </a:lnTo>
                    <a:lnTo>
                      <a:pt x="272" y="231"/>
                    </a:lnTo>
                    <a:lnTo>
                      <a:pt x="275" y="235"/>
                    </a:lnTo>
                    <a:lnTo>
                      <a:pt x="275" y="235"/>
                    </a:lnTo>
                    <a:lnTo>
                      <a:pt x="279" y="235"/>
                    </a:lnTo>
                    <a:lnTo>
                      <a:pt x="279" y="235"/>
                    </a:lnTo>
                    <a:lnTo>
                      <a:pt x="281" y="237"/>
                    </a:lnTo>
                    <a:lnTo>
                      <a:pt x="281" y="237"/>
                    </a:lnTo>
                    <a:lnTo>
                      <a:pt x="282" y="237"/>
                    </a:lnTo>
                    <a:lnTo>
                      <a:pt x="283" y="237"/>
                    </a:lnTo>
                    <a:lnTo>
                      <a:pt x="283" y="237"/>
                    </a:lnTo>
                    <a:lnTo>
                      <a:pt x="282" y="234"/>
                    </a:lnTo>
                    <a:lnTo>
                      <a:pt x="282" y="234"/>
                    </a:lnTo>
                    <a:lnTo>
                      <a:pt x="281" y="233"/>
                    </a:lnTo>
                    <a:lnTo>
                      <a:pt x="282" y="232"/>
                    </a:lnTo>
                    <a:lnTo>
                      <a:pt x="282" y="232"/>
                    </a:lnTo>
                    <a:lnTo>
                      <a:pt x="283" y="229"/>
                    </a:lnTo>
                    <a:lnTo>
                      <a:pt x="283" y="229"/>
                    </a:lnTo>
                    <a:lnTo>
                      <a:pt x="286" y="228"/>
                    </a:lnTo>
                    <a:lnTo>
                      <a:pt x="286" y="227"/>
                    </a:lnTo>
                    <a:lnTo>
                      <a:pt x="286" y="228"/>
                    </a:lnTo>
                    <a:lnTo>
                      <a:pt x="286" y="228"/>
                    </a:lnTo>
                    <a:lnTo>
                      <a:pt x="284" y="232"/>
                    </a:lnTo>
                    <a:lnTo>
                      <a:pt x="284" y="232"/>
                    </a:lnTo>
                    <a:lnTo>
                      <a:pt x="284" y="233"/>
                    </a:lnTo>
                    <a:lnTo>
                      <a:pt x="286" y="234"/>
                    </a:lnTo>
                    <a:lnTo>
                      <a:pt x="286" y="234"/>
                    </a:lnTo>
                    <a:lnTo>
                      <a:pt x="287" y="233"/>
                    </a:lnTo>
                    <a:lnTo>
                      <a:pt x="287" y="233"/>
                    </a:lnTo>
                    <a:lnTo>
                      <a:pt x="288" y="232"/>
                    </a:lnTo>
                    <a:lnTo>
                      <a:pt x="288" y="232"/>
                    </a:lnTo>
                    <a:lnTo>
                      <a:pt x="288" y="232"/>
                    </a:lnTo>
                    <a:lnTo>
                      <a:pt x="290" y="234"/>
                    </a:lnTo>
                    <a:lnTo>
                      <a:pt x="290" y="235"/>
                    </a:lnTo>
                    <a:lnTo>
                      <a:pt x="290" y="235"/>
                    </a:lnTo>
                    <a:lnTo>
                      <a:pt x="290" y="235"/>
                    </a:lnTo>
                    <a:lnTo>
                      <a:pt x="290" y="236"/>
                    </a:lnTo>
                    <a:lnTo>
                      <a:pt x="290" y="236"/>
                    </a:lnTo>
                    <a:lnTo>
                      <a:pt x="296" y="237"/>
                    </a:lnTo>
                    <a:lnTo>
                      <a:pt x="296" y="237"/>
                    </a:lnTo>
                    <a:lnTo>
                      <a:pt x="296" y="243"/>
                    </a:lnTo>
                    <a:lnTo>
                      <a:pt x="296" y="243"/>
                    </a:lnTo>
                    <a:lnTo>
                      <a:pt x="299" y="244"/>
                    </a:lnTo>
                    <a:lnTo>
                      <a:pt x="299" y="244"/>
                    </a:lnTo>
                    <a:lnTo>
                      <a:pt x="299" y="247"/>
                    </a:lnTo>
                    <a:lnTo>
                      <a:pt x="299" y="247"/>
                    </a:lnTo>
                    <a:lnTo>
                      <a:pt x="298" y="248"/>
                    </a:lnTo>
                    <a:lnTo>
                      <a:pt x="296" y="248"/>
                    </a:lnTo>
                    <a:lnTo>
                      <a:pt x="296" y="248"/>
                    </a:lnTo>
                    <a:lnTo>
                      <a:pt x="294" y="245"/>
                    </a:lnTo>
                    <a:lnTo>
                      <a:pt x="295" y="247"/>
                    </a:lnTo>
                    <a:lnTo>
                      <a:pt x="295" y="247"/>
                    </a:lnTo>
                    <a:lnTo>
                      <a:pt x="296" y="251"/>
                    </a:lnTo>
                    <a:lnTo>
                      <a:pt x="296" y="251"/>
                    </a:lnTo>
                    <a:lnTo>
                      <a:pt x="297" y="252"/>
                    </a:lnTo>
                    <a:lnTo>
                      <a:pt x="299" y="253"/>
                    </a:lnTo>
                    <a:lnTo>
                      <a:pt x="299" y="253"/>
                    </a:lnTo>
                    <a:lnTo>
                      <a:pt x="301" y="255"/>
                    </a:lnTo>
                    <a:lnTo>
                      <a:pt x="302" y="256"/>
                    </a:lnTo>
                    <a:lnTo>
                      <a:pt x="305" y="257"/>
                    </a:lnTo>
                    <a:lnTo>
                      <a:pt x="305" y="257"/>
                    </a:lnTo>
                    <a:lnTo>
                      <a:pt x="306" y="257"/>
                    </a:lnTo>
                    <a:lnTo>
                      <a:pt x="306" y="257"/>
                    </a:lnTo>
                    <a:lnTo>
                      <a:pt x="305" y="260"/>
                    </a:lnTo>
                    <a:lnTo>
                      <a:pt x="305" y="260"/>
                    </a:lnTo>
                    <a:lnTo>
                      <a:pt x="304" y="260"/>
                    </a:lnTo>
                    <a:lnTo>
                      <a:pt x="304" y="261"/>
                    </a:lnTo>
                    <a:lnTo>
                      <a:pt x="304" y="261"/>
                    </a:lnTo>
                    <a:lnTo>
                      <a:pt x="307" y="264"/>
                    </a:lnTo>
                    <a:lnTo>
                      <a:pt x="307" y="264"/>
                    </a:lnTo>
                    <a:lnTo>
                      <a:pt x="310" y="260"/>
                    </a:lnTo>
                    <a:lnTo>
                      <a:pt x="310" y="260"/>
                    </a:lnTo>
                    <a:lnTo>
                      <a:pt x="310" y="261"/>
                    </a:lnTo>
                    <a:lnTo>
                      <a:pt x="310" y="261"/>
                    </a:lnTo>
                    <a:lnTo>
                      <a:pt x="309" y="264"/>
                    </a:lnTo>
                    <a:lnTo>
                      <a:pt x="309" y="264"/>
                    </a:lnTo>
                    <a:lnTo>
                      <a:pt x="309" y="267"/>
                    </a:lnTo>
                    <a:lnTo>
                      <a:pt x="309" y="267"/>
                    </a:lnTo>
                    <a:lnTo>
                      <a:pt x="312" y="263"/>
                    </a:lnTo>
                    <a:lnTo>
                      <a:pt x="312" y="263"/>
                    </a:lnTo>
                    <a:lnTo>
                      <a:pt x="312" y="267"/>
                    </a:lnTo>
                    <a:lnTo>
                      <a:pt x="312" y="267"/>
                    </a:lnTo>
                    <a:lnTo>
                      <a:pt x="313" y="267"/>
                    </a:lnTo>
                    <a:lnTo>
                      <a:pt x="314" y="267"/>
                    </a:lnTo>
                    <a:lnTo>
                      <a:pt x="314" y="267"/>
                    </a:lnTo>
                    <a:lnTo>
                      <a:pt x="313" y="270"/>
                    </a:lnTo>
                    <a:lnTo>
                      <a:pt x="313" y="270"/>
                    </a:lnTo>
                    <a:lnTo>
                      <a:pt x="319" y="267"/>
                    </a:lnTo>
                    <a:lnTo>
                      <a:pt x="319" y="267"/>
                    </a:lnTo>
                    <a:lnTo>
                      <a:pt x="321" y="266"/>
                    </a:lnTo>
                    <a:lnTo>
                      <a:pt x="321" y="266"/>
                    </a:lnTo>
                    <a:lnTo>
                      <a:pt x="320" y="267"/>
                    </a:lnTo>
                    <a:lnTo>
                      <a:pt x="319" y="268"/>
                    </a:lnTo>
                    <a:lnTo>
                      <a:pt x="319" y="268"/>
                    </a:lnTo>
                    <a:lnTo>
                      <a:pt x="318" y="268"/>
                    </a:lnTo>
                    <a:lnTo>
                      <a:pt x="317" y="270"/>
                    </a:lnTo>
                    <a:lnTo>
                      <a:pt x="314" y="271"/>
                    </a:lnTo>
                    <a:lnTo>
                      <a:pt x="314" y="271"/>
                    </a:lnTo>
                    <a:lnTo>
                      <a:pt x="314" y="272"/>
                    </a:lnTo>
                    <a:lnTo>
                      <a:pt x="314" y="272"/>
                    </a:lnTo>
                    <a:lnTo>
                      <a:pt x="314" y="279"/>
                    </a:lnTo>
                    <a:lnTo>
                      <a:pt x="314" y="279"/>
                    </a:lnTo>
                    <a:lnTo>
                      <a:pt x="317" y="276"/>
                    </a:lnTo>
                    <a:lnTo>
                      <a:pt x="317" y="276"/>
                    </a:lnTo>
                    <a:lnTo>
                      <a:pt x="319" y="275"/>
                    </a:lnTo>
                    <a:lnTo>
                      <a:pt x="319" y="275"/>
                    </a:lnTo>
                    <a:lnTo>
                      <a:pt x="319" y="278"/>
                    </a:lnTo>
                    <a:lnTo>
                      <a:pt x="319" y="278"/>
                    </a:lnTo>
                    <a:lnTo>
                      <a:pt x="318" y="278"/>
                    </a:lnTo>
                    <a:lnTo>
                      <a:pt x="318" y="278"/>
                    </a:lnTo>
                    <a:lnTo>
                      <a:pt x="317" y="281"/>
                    </a:lnTo>
                    <a:lnTo>
                      <a:pt x="317" y="281"/>
                    </a:lnTo>
                    <a:lnTo>
                      <a:pt x="320" y="283"/>
                    </a:lnTo>
                    <a:lnTo>
                      <a:pt x="320" y="283"/>
                    </a:lnTo>
                    <a:lnTo>
                      <a:pt x="326" y="284"/>
                    </a:lnTo>
                    <a:lnTo>
                      <a:pt x="326" y="284"/>
                    </a:lnTo>
                    <a:lnTo>
                      <a:pt x="326" y="287"/>
                    </a:lnTo>
                    <a:lnTo>
                      <a:pt x="326" y="287"/>
                    </a:lnTo>
                    <a:lnTo>
                      <a:pt x="331" y="288"/>
                    </a:lnTo>
                    <a:lnTo>
                      <a:pt x="331" y="288"/>
                    </a:lnTo>
                    <a:lnTo>
                      <a:pt x="337" y="289"/>
                    </a:lnTo>
                    <a:lnTo>
                      <a:pt x="337" y="289"/>
                    </a:lnTo>
                    <a:lnTo>
                      <a:pt x="336" y="291"/>
                    </a:lnTo>
                    <a:lnTo>
                      <a:pt x="336" y="291"/>
                    </a:lnTo>
                    <a:lnTo>
                      <a:pt x="339" y="290"/>
                    </a:lnTo>
                    <a:lnTo>
                      <a:pt x="341" y="292"/>
                    </a:lnTo>
                    <a:lnTo>
                      <a:pt x="341" y="295"/>
                    </a:lnTo>
                    <a:lnTo>
                      <a:pt x="341" y="295"/>
                    </a:lnTo>
                    <a:lnTo>
                      <a:pt x="344" y="298"/>
                    </a:lnTo>
                    <a:lnTo>
                      <a:pt x="344" y="298"/>
                    </a:lnTo>
                    <a:lnTo>
                      <a:pt x="345" y="296"/>
                    </a:lnTo>
                    <a:lnTo>
                      <a:pt x="345" y="296"/>
                    </a:lnTo>
                    <a:lnTo>
                      <a:pt x="346" y="299"/>
                    </a:lnTo>
                    <a:lnTo>
                      <a:pt x="346" y="299"/>
                    </a:lnTo>
                    <a:lnTo>
                      <a:pt x="350" y="300"/>
                    </a:lnTo>
                    <a:lnTo>
                      <a:pt x="350" y="300"/>
                    </a:lnTo>
                    <a:lnTo>
                      <a:pt x="353" y="300"/>
                    </a:lnTo>
                    <a:lnTo>
                      <a:pt x="353" y="300"/>
                    </a:lnTo>
                    <a:lnTo>
                      <a:pt x="353" y="305"/>
                    </a:lnTo>
                    <a:lnTo>
                      <a:pt x="353" y="305"/>
                    </a:lnTo>
                    <a:lnTo>
                      <a:pt x="357" y="305"/>
                    </a:lnTo>
                    <a:lnTo>
                      <a:pt x="357" y="305"/>
                    </a:lnTo>
                    <a:lnTo>
                      <a:pt x="357" y="310"/>
                    </a:lnTo>
                    <a:lnTo>
                      <a:pt x="357" y="311"/>
                    </a:lnTo>
                    <a:lnTo>
                      <a:pt x="357" y="311"/>
                    </a:lnTo>
                    <a:lnTo>
                      <a:pt x="356" y="312"/>
                    </a:lnTo>
                    <a:lnTo>
                      <a:pt x="356" y="312"/>
                    </a:lnTo>
                    <a:lnTo>
                      <a:pt x="357" y="313"/>
                    </a:lnTo>
                    <a:lnTo>
                      <a:pt x="357" y="313"/>
                    </a:lnTo>
                    <a:lnTo>
                      <a:pt x="358" y="313"/>
                    </a:lnTo>
                    <a:lnTo>
                      <a:pt x="359" y="315"/>
                    </a:lnTo>
                    <a:lnTo>
                      <a:pt x="359" y="315"/>
                    </a:lnTo>
                    <a:lnTo>
                      <a:pt x="358" y="319"/>
                    </a:lnTo>
                    <a:lnTo>
                      <a:pt x="358" y="319"/>
                    </a:lnTo>
                    <a:lnTo>
                      <a:pt x="357" y="317"/>
                    </a:lnTo>
                    <a:lnTo>
                      <a:pt x="357" y="317"/>
                    </a:lnTo>
                    <a:lnTo>
                      <a:pt x="356" y="315"/>
                    </a:lnTo>
                    <a:lnTo>
                      <a:pt x="356" y="315"/>
                    </a:lnTo>
                    <a:lnTo>
                      <a:pt x="351" y="314"/>
                    </a:lnTo>
                    <a:lnTo>
                      <a:pt x="351" y="314"/>
                    </a:lnTo>
                    <a:lnTo>
                      <a:pt x="346" y="314"/>
                    </a:lnTo>
                    <a:lnTo>
                      <a:pt x="346" y="314"/>
                    </a:lnTo>
                    <a:lnTo>
                      <a:pt x="341" y="312"/>
                    </a:lnTo>
                    <a:lnTo>
                      <a:pt x="341" y="312"/>
                    </a:lnTo>
                    <a:lnTo>
                      <a:pt x="341" y="315"/>
                    </a:lnTo>
                    <a:lnTo>
                      <a:pt x="341" y="315"/>
                    </a:lnTo>
                    <a:lnTo>
                      <a:pt x="342" y="318"/>
                    </a:lnTo>
                    <a:lnTo>
                      <a:pt x="344" y="322"/>
                    </a:lnTo>
                    <a:lnTo>
                      <a:pt x="344" y="322"/>
                    </a:lnTo>
                    <a:lnTo>
                      <a:pt x="345" y="328"/>
                    </a:lnTo>
                    <a:lnTo>
                      <a:pt x="345" y="331"/>
                    </a:lnTo>
                    <a:lnTo>
                      <a:pt x="345" y="331"/>
                    </a:lnTo>
                    <a:lnTo>
                      <a:pt x="346" y="337"/>
                    </a:lnTo>
                    <a:lnTo>
                      <a:pt x="346" y="346"/>
                    </a:lnTo>
                    <a:lnTo>
                      <a:pt x="346" y="346"/>
                    </a:lnTo>
                    <a:lnTo>
                      <a:pt x="346" y="358"/>
                    </a:lnTo>
                    <a:lnTo>
                      <a:pt x="345" y="364"/>
                    </a:lnTo>
                    <a:lnTo>
                      <a:pt x="345" y="364"/>
                    </a:lnTo>
                    <a:lnTo>
                      <a:pt x="343" y="367"/>
                    </a:lnTo>
                    <a:lnTo>
                      <a:pt x="342" y="372"/>
                    </a:lnTo>
                    <a:lnTo>
                      <a:pt x="342" y="372"/>
                    </a:lnTo>
                    <a:lnTo>
                      <a:pt x="343" y="376"/>
                    </a:lnTo>
                    <a:lnTo>
                      <a:pt x="345" y="384"/>
                    </a:lnTo>
                    <a:lnTo>
                      <a:pt x="345" y="384"/>
                    </a:lnTo>
                    <a:lnTo>
                      <a:pt x="345" y="390"/>
                    </a:lnTo>
                    <a:lnTo>
                      <a:pt x="345" y="391"/>
                    </a:lnTo>
                    <a:lnTo>
                      <a:pt x="345" y="391"/>
                    </a:lnTo>
                    <a:lnTo>
                      <a:pt x="344" y="395"/>
                    </a:lnTo>
                    <a:lnTo>
                      <a:pt x="344" y="395"/>
                    </a:lnTo>
                    <a:lnTo>
                      <a:pt x="344" y="397"/>
                    </a:lnTo>
                    <a:lnTo>
                      <a:pt x="344" y="397"/>
                    </a:lnTo>
                    <a:lnTo>
                      <a:pt x="345" y="401"/>
                    </a:lnTo>
                    <a:lnTo>
                      <a:pt x="345" y="401"/>
                    </a:lnTo>
                    <a:lnTo>
                      <a:pt x="346" y="403"/>
                    </a:lnTo>
                    <a:lnTo>
                      <a:pt x="346" y="403"/>
                    </a:lnTo>
                    <a:lnTo>
                      <a:pt x="348" y="408"/>
                    </a:lnTo>
                    <a:lnTo>
                      <a:pt x="348" y="408"/>
                    </a:lnTo>
                    <a:lnTo>
                      <a:pt x="349" y="413"/>
                    </a:lnTo>
                    <a:lnTo>
                      <a:pt x="350" y="414"/>
                    </a:lnTo>
                    <a:lnTo>
                      <a:pt x="350" y="414"/>
                    </a:lnTo>
                    <a:lnTo>
                      <a:pt x="352" y="416"/>
                    </a:lnTo>
                    <a:lnTo>
                      <a:pt x="353" y="417"/>
                    </a:lnTo>
                    <a:lnTo>
                      <a:pt x="353" y="417"/>
                    </a:lnTo>
                    <a:lnTo>
                      <a:pt x="353" y="422"/>
                    </a:lnTo>
                    <a:lnTo>
                      <a:pt x="353" y="422"/>
                    </a:lnTo>
                    <a:lnTo>
                      <a:pt x="354" y="422"/>
                    </a:lnTo>
                    <a:lnTo>
                      <a:pt x="357" y="423"/>
                    </a:lnTo>
                    <a:lnTo>
                      <a:pt x="357" y="423"/>
                    </a:lnTo>
                    <a:lnTo>
                      <a:pt x="358" y="423"/>
                    </a:lnTo>
                    <a:lnTo>
                      <a:pt x="358" y="422"/>
                    </a:lnTo>
                    <a:lnTo>
                      <a:pt x="358" y="422"/>
                    </a:lnTo>
                    <a:lnTo>
                      <a:pt x="359" y="423"/>
                    </a:lnTo>
                    <a:lnTo>
                      <a:pt x="361" y="425"/>
                    </a:lnTo>
                    <a:lnTo>
                      <a:pt x="361" y="425"/>
                    </a:lnTo>
                    <a:lnTo>
                      <a:pt x="360" y="427"/>
                    </a:lnTo>
                    <a:lnTo>
                      <a:pt x="360" y="428"/>
                    </a:lnTo>
                    <a:lnTo>
                      <a:pt x="360" y="428"/>
                    </a:lnTo>
                    <a:lnTo>
                      <a:pt x="360" y="429"/>
                    </a:lnTo>
                    <a:lnTo>
                      <a:pt x="360" y="429"/>
                    </a:lnTo>
                    <a:lnTo>
                      <a:pt x="360" y="431"/>
                    </a:lnTo>
                    <a:lnTo>
                      <a:pt x="360" y="431"/>
                    </a:lnTo>
                    <a:lnTo>
                      <a:pt x="362" y="432"/>
                    </a:lnTo>
                    <a:lnTo>
                      <a:pt x="362" y="432"/>
                    </a:lnTo>
                    <a:lnTo>
                      <a:pt x="362" y="436"/>
                    </a:lnTo>
                    <a:lnTo>
                      <a:pt x="362" y="436"/>
                    </a:lnTo>
                    <a:lnTo>
                      <a:pt x="361" y="438"/>
                    </a:lnTo>
                    <a:lnTo>
                      <a:pt x="364" y="440"/>
                    </a:lnTo>
                    <a:lnTo>
                      <a:pt x="364" y="440"/>
                    </a:lnTo>
                    <a:lnTo>
                      <a:pt x="367" y="444"/>
                    </a:lnTo>
                    <a:lnTo>
                      <a:pt x="367" y="444"/>
                    </a:lnTo>
                    <a:lnTo>
                      <a:pt x="370" y="447"/>
                    </a:lnTo>
                    <a:lnTo>
                      <a:pt x="370" y="447"/>
                    </a:lnTo>
                    <a:lnTo>
                      <a:pt x="372" y="448"/>
                    </a:lnTo>
                    <a:lnTo>
                      <a:pt x="372" y="448"/>
                    </a:lnTo>
                    <a:lnTo>
                      <a:pt x="374" y="451"/>
                    </a:lnTo>
                    <a:lnTo>
                      <a:pt x="374" y="451"/>
                    </a:lnTo>
                    <a:lnTo>
                      <a:pt x="374" y="452"/>
                    </a:lnTo>
                    <a:lnTo>
                      <a:pt x="374" y="452"/>
                    </a:lnTo>
                    <a:lnTo>
                      <a:pt x="373" y="453"/>
                    </a:lnTo>
                    <a:lnTo>
                      <a:pt x="373" y="455"/>
                    </a:lnTo>
                    <a:lnTo>
                      <a:pt x="373" y="456"/>
                    </a:lnTo>
                    <a:lnTo>
                      <a:pt x="373" y="456"/>
                    </a:lnTo>
                    <a:lnTo>
                      <a:pt x="375" y="456"/>
                    </a:lnTo>
                    <a:lnTo>
                      <a:pt x="377" y="458"/>
                    </a:lnTo>
                    <a:lnTo>
                      <a:pt x="377" y="458"/>
                    </a:lnTo>
                    <a:lnTo>
                      <a:pt x="380" y="458"/>
                    </a:lnTo>
                    <a:lnTo>
                      <a:pt x="382" y="459"/>
                    </a:lnTo>
                    <a:lnTo>
                      <a:pt x="382" y="459"/>
                    </a:lnTo>
                    <a:lnTo>
                      <a:pt x="385" y="460"/>
                    </a:lnTo>
                    <a:lnTo>
                      <a:pt x="385" y="460"/>
                    </a:lnTo>
                    <a:lnTo>
                      <a:pt x="390" y="461"/>
                    </a:lnTo>
                    <a:lnTo>
                      <a:pt x="390" y="461"/>
                    </a:lnTo>
                    <a:lnTo>
                      <a:pt x="390" y="462"/>
                    </a:lnTo>
                    <a:lnTo>
                      <a:pt x="390" y="462"/>
                    </a:lnTo>
                    <a:lnTo>
                      <a:pt x="392" y="463"/>
                    </a:lnTo>
                    <a:lnTo>
                      <a:pt x="394" y="464"/>
                    </a:lnTo>
                    <a:lnTo>
                      <a:pt x="397" y="467"/>
                    </a:lnTo>
                    <a:lnTo>
                      <a:pt x="397" y="467"/>
                    </a:lnTo>
                    <a:lnTo>
                      <a:pt x="399" y="470"/>
                    </a:lnTo>
                    <a:lnTo>
                      <a:pt x="400" y="471"/>
                    </a:lnTo>
                    <a:lnTo>
                      <a:pt x="400" y="471"/>
                    </a:lnTo>
                    <a:lnTo>
                      <a:pt x="400" y="475"/>
                    </a:lnTo>
                    <a:lnTo>
                      <a:pt x="401" y="477"/>
                    </a:lnTo>
                    <a:lnTo>
                      <a:pt x="401" y="477"/>
                    </a:lnTo>
                    <a:lnTo>
                      <a:pt x="404" y="481"/>
                    </a:lnTo>
                    <a:lnTo>
                      <a:pt x="404" y="481"/>
                    </a:lnTo>
                    <a:lnTo>
                      <a:pt x="404" y="483"/>
                    </a:lnTo>
                    <a:lnTo>
                      <a:pt x="404" y="483"/>
                    </a:lnTo>
                    <a:lnTo>
                      <a:pt x="406" y="486"/>
                    </a:lnTo>
                    <a:lnTo>
                      <a:pt x="406" y="486"/>
                    </a:lnTo>
                    <a:lnTo>
                      <a:pt x="406" y="490"/>
                    </a:lnTo>
                    <a:lnTo>
                      <a:pt x="406" y="490"/>
                    </a:lnTo>
                    <a:lnTo>
                      <a:pt x="407" y="491"/>
                    </a:lnTo>
                    <a:lnTo>
                      <a:pt x="408" y="494"/>
                    </a:lnTo>
                    <a:lnTo>
                      <a:pt x="411" y="497"/>
                    </a:lnTo>
                    <a:lnTo>
                      <a:pt x="411" y="497"/>
                    </a:lnTo>
                    <a:lnTo>
                      <a:pt x="411" y="499"/>
                    </a:lnTo>
                    <a:lnTo>
                      <a:pt x="411" y="499"/>
                    </a:lnTo>
                    <a:lnTo>
                      <a:pt x="411" y="501"/>
                    </a:lnTo>
                    <a:lnTo>
                      <a:pt x="413" y="502"/>
                    </a:lnTo>
                    <a:lnTo>
                      <a:pt x="413" y="502"/>
                    </a:lnTo>
                    <a:lnTo>
                      <a:pt x="416" y="506"/>
                    </a:lnTo>
                    <a:lnTo>
                      <a:pt x="416" y="506"/>
                    </a:lnTo>
                    <a:lnTo>
                      <a:pt x="417" y="506"/>
                    </a:lnTo>
                    <a:lnTo>
                      <a:pt x="417" y="506"/>
                    </a:lnTo>
                    <a:lnTo>
                      <a:pt x="420" y="508"/>
                    </a:lnTo>
                    <a:lnTo>
                      <a:pt x="420" y="508"/>
                    </a:lnTo>
                    <a:lnTo>
                      <a:pt x="421" y="510"/>
                    </a:lnTo>
                    <a:lnTo>
                      <a:pt x="421" y="510"/>
                    </a:lnTo>
                    <a:lnTo>
                      <a:pt x="423" y="513"/>
                    </a:lnTo>
                    <a:lnTo>
                      <a:pt x="423" y="513"/>
                    </a:lnTo>
                    <a:lnTo>
                      <a:pt x="424" y="515"/>
                    </a:lnTo>
                    <a:lnTo>
                      <a:pt x="423" y="516"/>
                    </a:lnTo>
                    <a:lnTo>
                      <a:pt x="423" y="516"/>
                    </a:lnTo>
                    <a:lnTo>
                      <a:pt x="423" y="517"/>
                    </a:lnTo>
                    <a:lnTo>
                      <a:pt x="423" y="517"/>
                    </a:lnTo>
                    <a:lnTo>
                      <a:pt x="422" y="518"/>
                    </a:lnTo>
                    <a:lnTo>
                      <a:pt x="422" y="518"/>
                    </a:lnTo>
                    <a:lnTo>
                      <a:pt x="424" y="521"/>
                    </a:lnTo>
                    <a:lnTo>
                      <a:pt x="424" y="521"/>
                    </a:lnTo>
                    <a:lnTo>
                      <a:pt x="420" y="520"/>
                    </a:lnTo>
                    <a:lnTo>
                      <a:pt x="420" y="520"/>
                    </a:lnTo>
                    <a:lnTo>
                      <a:pt x="417" y="520"/>
                    </a:lnTo>
                    <a:lnTo>
                      <a:pt x="417" y="520"/>
                    </a:lnTo>
                    <a:lnTo>
                      <a:pt x="419" y="521"/>
                    </a:lnTo>
                    <a:lnTo>
                      <a:pt x="419" y="521"/>
                    </a:lnTo>
                    <a:lnTo>
                      <a:pt x="420" y="523"/>
                    </a:lnTo>
                    <a:lnTo>
                      <a:pt x="420" y="523"/>
                    </a:lnTo>
                    <a:lnTo>
                      <a:pt x="422" y="525"/>
                    </a:lnTo>
                    <a:lnTo>
                      <a:pt x="422" y="525"/>
                    </a:lnTo>
                    <a:lnTo>
                      <a:pt x="423" y="526"/>
                    </a:lnTo>
                    <a:lnTo>
                      <a:pt x="425" y="528"/>
                    </a:lnTo>
                    <a:lnTo>
                      <a:pt x="425" y="528"/>
                    </a:lnTo>
                    <a:lnTo>
                      <a:pt x="425" y="529"/>
                    </a:lnTo>
                    <a:lnTo>
                      <a:pt x="427" y="529"/>
                    </a:lnTo>
                    <a:lnTo>
                      <a:pt x="427" y="529"/>
                    </a:lnTo>
                    <a:lnTo>
                      <a:pt x="431" y="530"/>
                    </a:lnTo>
                    <a:lnTo>
                      <a:pt x="431" y="530"/>
                    </a:lnTo>
                    <a:lnTo>
                      <a:pt x="431" y="528"/>
                    </a:lnTo>
                    <a:lnTo>
                      <a:pt x="431" y="528"/>
                    </a:lnTo>
                    <a:lnTo>
                      <a:pt x="431" y="530"/>
                    </a:lnTo>
                    <a:lnTo>
                      <a:pt x="431" y="530"/>
                    </a:lnTo>
                    <a:lnTo>
                      <a:pt x="435" y="533"/>
                    </a:lnTo>
                    <a:lnTo>
                      <a:pt x="435" y="533"/>
                    </a:lnTo>
                    <a:lnTo>
                      <a:pt x="438" y="537"/>
                    </a:lnTo>
                    <a:lnTo>
                      <a:pt x="438" y="537"/>
                    </a:lnTo>
                    <a:lnTo>
                      <a:pt x="439" y="542"/>
                    </a:lnTo>
                    <a:lnTo>
                      <a:pt x="439" y="545"/>
                    </a:lnTo>
                    <a:lnTo>
                      <a:pt x="439" y="545"/>
                    </a:lnTo>
                    <a:lnTo>
                      <a:pt x="438" y="546"/>
                    </a:lnTo>
                    <a:lnTo>
                      <a:pt x="438" y="546"/>
                    </a:lnTo>
                    <a:lnTo>
                      <a:pt x="438" y="548"/>
                    </a:lnTo>
                    <a:lnTo>
                      <a:pt x="438" y="548"/>
                    </a:lnTo>
                    <a:lnTo>
                      <a:pt x="439" y="548"/>
                    </a:lnTo>
                    <a:lnTo>
                      <a:pt x="440" y="548"/>
                    </a:lnTo>
                    <a:lnTo>
                      <a:pt x="440" y="548"/>
                    </a:lnTo>
                    <a:lnTo>
                      <a:pt x="440" y="549"/>
                    </a:lnTo>
                    <a:lnTo>
                      <a:pt x="440" y="549"/>
                    </a:lnTo>
                    <a:lnTo>
                      <a:pt x="441" y="550"/>
                    </a:lnTo>
                    <a:lnTo>
                      <a:pt x="441" y="550"/>
                    </a:lnTo>
                    <a:lnTo>
                      <a:pt x="441" y="550"/>
                    </a:lnTo>
                    <a:lnTo>
                      <a:pt x="443" y="550"/>
                    </a:lnTo>
                    <a:lnTo>
                      <a:pt x="443" y="550"/>
                    </a:lnTo>
                    <a:lnTo>
                      <a:pt x="453" y="559"/>
                    </a:lnTo>
                    <a:lnTo>
                      <a:pt x="453" y="559"/>
                    </a:lnTo>
                    <a:lnTo>
                      <a:pt x="454" y="561"/>
                    </a:lnTo>
                    <a:lnTo>
                      <a:pt x="454" y="561"/>
                    </a:lnTo>
                    <a:lnTo>
                      <a:pt x="455" y="565"/>
                    </a:lnTo>
                    <a:lnTo>
                      <a:pt x="455" y="565"/>
                    </a:lnTo>
                    <a:lnTo>
                      <a:pt x="455" y="565"/>
                    </a:lnTo>
                    <a:lnTo>
                      <a:pt x="458" y="564"/>
                    </a:lnTo>
                    <a:lnTo>
                      <a:pt x="458" y="564"/>
                    </a:lnTo>
                    <a:lnTo>
                      <a:pt x="460" y="561"/>
                    </a:lnTo>
                    <a:lnTo>
                      <a:pt x="460" y="561"/>
                    </a:lnTo>
                    <a:lnTo>
                      <a:pt x="460" y="559"/>
                    </a:lnTo>
                    <a:lnTo>
                      <a:pt x="460" y="559"/>
                    </a:lnTo>
                    <a:lnTo>
                      <a:pt x="459" y="559"/>
                    </a:lnTo>
                    <a:lnTo>
                      <a:pt x="458" y="556"/>
                    </a:lnTo>
                    <a:lnTo>
                      <a:pt x="458" y="556"/>
                    </a:lnTo>
                    <a:lnTo>
                      <a:pt x="458" y="553"/>
                    </a:lnTo>
                    <a:lnTo>
                      <a:pt x="458" y="553"/>
                    </a:lnTo>
                    <a:lnTo>
                      <a:pt x="456" y="552"/>
                    </a:lnTo>
                    <a:lnTo>
                      <a:pt x="456" y="552"/>
                    </a:lnTo>
                    <a:lnTo>
                      <a:pt x="456" y="552"/>
                    </a:lnTo>
                    <a:lnTo>
                      <a:pt x="455" y="552"/>
                    </a:lnTo>
                    <a:lnTo>
                      <a:pt x="455" y="552"/>
                    </a:lnTo>
                    <a:lnTo>
                      <a:pt x="453" y="552"/>
                    </a:lnTo>
                    <a:lnTo>
                      <a:pt x="453" y="552"/>
                    </a:lnTo>
                    <a:lnTo>
                      <a:pt x="453" y="553"/>
                    </a:lnTo>
                    <a:lnTo>
                      <a:pt x="453" y="553"/>
                    </a:lnTo>
                    <a:lnTo>
                      <a:pt x="452" y="554"/>
                    </a:lnTo>
                    <a:lnTo>
                      <a:pt x="451" y="554"/>
                    </a:lnTo>
                    <a:lnTo>
                      <a:pt x="451" y="553"/>
                    </a:lnTo>
                    <a:lnTo>
                      <a:pt x="451" y="553"/>
                    </a:lnTo>
                    <a:lnTo>
                      <a:pt x="451" y="548"/>
                    </a:lnTo>
                    <a:lnTo>
                      <a:pt x="451" y="548"/>
                    </a:lnTo>
                    <a:lnTo>
                      <a:pt x="452" y="547"/>
                    </a:lnTo>
                    <a:lnTo>
                      <a:pt x="452" y="547"/>
                    </a:lnTo>
                    <a:lnTo>
                      <a:pt x="452" y="546"/>
                    </a:lnTo>
                    <a:lnTo>
                      <a:pt x="452" y="546"/>
                    </a:lnTo>
                    <a:lnTo>
                      <a:pt x="450" y="545"/>
                    </a:lnTo>
                    <a:lnTo>
                      <a:pt x="450" y="545"/>
                    </a:lnTo>
                    <a:lnTo>
                      <a:pt x="448" y="545"/>
                    </a:lnTo>
                    <a:lnTo>
                      <a:pt x="447" y="542"/>
                    </a:lnTo>
                    <a:lnTo>
                      <a:pt x="447" y="542"/>
                    </a:lnTo>
                    <a:lnTo>
                      <a:pt x="447" y="540"/>
                    </a:lnTo>
                    <a:lnTo>
                      <a:pt x="447" y="540"/>
                    </a:lnTo>
                    <a:lnTo>
                      <a:pt x="446" y="540"/>
                    </a:lnTo>
                    <a:lnTo>
                      <a:pt x="446" y="540"/>
                    </a:lnTo>
                    <a:lnTo>
                      <a:pt x="445" y="532"/>
                    </a:lnTo>
                    <a:lnTo>
                      <a:pt x="445" y="532"/>
                    </a:lnTo>
                    <a:lnTo>
                      <a:pt x="443" y="531"/>
                    </a:lnTo>
                    <a:lnTo>
                      <a:pt x="443" y="531"/>
                    </a:lnTo>
                    <a:lnTo>
                      <a:pt x="441" y="529"/>
                    </a:lnTo>
                    <a:lnTo>
                      <a:pt x="441" y="529"/>
                    </a:lnTo>
                    <a:lnTo>
                      <a:pt x="440" y="528"/>
                    </a:lnTo>
                    <a:lnTo>
                      <a:pt x="440" y="528"/>
                    </a:lnTo>
                    <a:lnTo>
                      <a:pt x="440" y="526"/>
                    </a:lnTo>
                    <a:lnTo>
                      <a:pt x="440" y="526"/>
                    </a:lnTo>
                    <a:lnTo>
                      <a:pt x="439" y="525"/>
                    </a:lnTo>
                    <a:lnTo>
                      <a:pt x="439" y="525"/>
                    </a:lnTo>
                    <a:lnTo>
                      <a:pt x="438" y="523"/>
                    </a:lnTo>
                    <a:lnTo>
                      <a:pt x="438" y="523"/>
                    </a:lnTo>
                    <a:lnTo>
                      <a:pt x="437" y="521"/>
                    </a:lnTo>
                    <a:lnTo>
                      <a:pt x="437" y="521"/>
                    </a:lnTo>
                    <a:lnTo>
                      <a:pt x="433" y="520"/>
                    </a:lnTo>
                    <a:lnTo>
                      <a:pt x="433" y="520"/>
                    </a:lnTo>
                    <a:lnTo>
                      <a:pt x="433" y="514"/>
                    </a:lnTo>
                    <a:lnTo>
                      <a:pt x="433" y="514"/>
                    </a:lnTo>
                    <a:lnTo>
                      <a:pt x="432" y="514"/>
                    </a:lnTo>
                    <a:lnTo>
                      <a:pt x="432" y="514"/>
                    </a:lnTo>
                    <a:lnTo>
                      <a:pt x="431" y="511"/>
                    </a:lnTo>
                    <a:lnTo>
                      <a:pt x="431" y="511"/>
                    </a:lnTo>
                    <a:lnTo>
                      <a:pt x="429" y="510"/>
                    </a:lnTo>
                    <a:lnTo>
                      <a:pt x="429" y="510"/>
                    </a:lnTo>
                    <a:lnTo>
                      <a:pt x="428" y="506"/>
                    </a:lnTo>
                    <a:lnTo>
                      <a:pt x="428" y="506"/>
                    </a:lnTo>
                    <a:lnTo>
                      <a:pt x="423" y="502"/>
                    </a:lnTo>
                    <a:lnTo>
                      <a:pt x="423" y="502"/>
                    </a:lnTo>
                    <a:lnTo>
                      <a:pt x="420" y="500"/>
                    </a:lnTo>
                    <a:lnTo>
                      <a:pt x="420" y="500"/>
                    </a:lnTo>
                    <a:lnTo>
                      <a:pt x="420" y="492"/>
                    </a:lnTo>
                    <a:lnTo>
                      <a:pt x="420" y="492"/>
                    </a:lnTo>
                    <a:lnTo>
                      <a:pt x="417" y="489"/>
                    </a:lnTo>
                    <a:lnTo>
                      <a:pt x="417" y="489"/>
                    </a:lnTo>
                    <a:lnTo>
                      <a:pt x="417" y="486"/>
                    </a:lnTo>
                    <a:lnTo>
                      <a:pt x="417" y="486"/>
                    </a:lnTo>
                    <a:lnTo>
                      <a:pt x="420" y="484"/>
                    </a:lnTo>
                    <a:lnTo>
                      <a:pt x="420" y="484"/>
                    </a:lnTo>
                    <a:lnTo>
                      <a:pt x="422" y="485"/>
                    </a:lnTo>
                    <a:lnTo>
                      <a:pt x="422" y="485"/>
                    </a:lnTo>
                    <a:lnTo>
                      <a:pt x="424" y="485"/>
                    </a:lnTo>
                    <a:lnTo>
                      <a:pt x="424" y="485"/>
                    </a:lnTo>
                    <a:lnTo>
                      <a:pt x="425" y="484"/>
                    </a:lnTo>
                    <a:lnTo>
                      <a:pt x="425" y="484"/>
                    </a:lnTo>
                    <a:lnTo>
                      <a:pt x="427" y="485"/>
                    </a:lnTo>
                    <a:lnTo>
                      <a:pt x="427" y="485"/>
                    </a:lnTo>
                    <a:lnTo>
                      <a:pt x="429" y="487"/>
                    </a:lnTo>
                    <a:lnTo>
                      <a:pt x="429" y="487"/>
                    </a:lnTo>
                    <a:lnTo>
                      <a:pt x="431" y="487"/>
                    </a:lnTo>
                    <a:lnTo>
                      <a:pt x="431" y="487"/>
                    </a:lnTo>
                    <a:lnTo>
                      <a:pt x="431" y="492"/>
                    </a:lnTo>
                    <a:lnTo>
                      <a:pt x="431" y="492"/>
                    </a:lnTo>
                    <a:lnTo>
                      <a:pt x="433" y="495"/>
                    </a:lnTo>
                    <a:lnTo>
                      <a:pt x="433" y="495"/>
                    </a:lnTo>
                    <a:lnTo>
                      <a:pt x="435" y="500"/>
                    </a:lnTo>
                    <a:lnTo>
                      <a:pt x="436" y="501"/>
                    </a:lnTo>
                    <a:lnTo>
                      <a:pt x="437" y="503"/>
                    </a:lnTo>
                    <a:lnTo>
                      <a:pt x="438" y="506"/>
                    </a:lnTo>
                    <a:lnTo>
                      <a:pt x="438" y="506"/>
                    </a:lnTo>
                    <a:lnTo>
                      <a:pt x="439" y="507"/>
                    </a:lnTo>
                    <a:lnTo>
                      <a:pt x="440" y="510"/>
                    </a:lnTo>
                    <a:lnTo>
                      <a:pt x="440" y="510"/>
                    </a:lnTo>
                    <a:lnTo>
                      <a:pt x="443" y="514"/>
                    </a:lnTo>
                    <a:lnTo>
                      <a:pt x="445" y="516"/>
                    </a:lnTo>
                    <a:lnTo>
                      <a:pt x="445" y="516"/>
                    </a:lnTo>
                    <a:lnTo>
                      <a:pt x="448" y="518"/>
                    </a:lnTo>
                    <a:lnTo>
                      <a:pt x="448" y="518"/>
                    </a:lnTo>
                    <a:lnTo>
                      <a:pt x="451" y="518"/>
                    </a:lnTo>
                    <a:lnTo>
                      <a:pt x="451" y="518"/>
                    </a:lnTo>
                    <a:lnTo>
                      <a:pt x="452" y="524"/>
                    </a:lnTo>
                    <a:lnTo>
                      <a:pt x="452" y="524"/>
                    </a:lnTo>
                    <a:lnTo>
                      <a:pt x="455" y="526"/>
                    </a:lnTo>
                    <a:lnTo>
                      <a:pt x="455" y="526"/>
                    </a:lnTo>
                    <a:lnTo>
                      <a:pt x="456" y="529"/>
                    </a:lnTo>
                    <a:lnTo>
                      <a:pt x="456" y="529"/>
                    </a:lnTo>
                    <a:lnTo>
                      <a:pt x="461" y="531"/>
                    </a:lnTo>
                    <a:lnTo>
                      <a:pt x="461" y="531"/>
                    </a:lnTo>
                    <a:lnTo>
                      <a:pt x="461" y="536"/>
                    </a:lnTo>
                    <a:lnTo>
                      <a:pt x="461" y="536"/>
                    </a:lnTo>
                    <a:lnTo>
                      <a:pt x="461" y="538"/>
                    </a:lnTo>
                    <a:lnTo>
                      <a:pt x="462" y="540"/>
                    </a:lnTo>
                    <a:lnTo>
                      <a:pt x="462" y="540"/>
                    </a:lnTo>
                    <a:lnTo>
                      <a:pt x="466" y="541"/>
                    </a:lnTo>
                    <a:lnTo>
                      <a:pt x="466" y="541"/>
                    </a:lnTo>
                    <a:lnTo>
                      <a:pt x="467" y="542"/>
                    </a:lnTo>
                    <a:lnTo>
                      <a:pt x="467" y="542"/>
                    </a:lnTo>
                    <a:lnTo>
                      <a:pt x="469" y="544"/>
                    </a:lnTo>
                    <a:lnTo>
                      <a:pt x="469" y="544"/>
                    </a:lnTo>
                    <a:lnTo>
                      <a:pt x="471" y="545"/>
                    </a:lnTo>
                    <a:lnTo>
                      <a:pt x="471" y="545"/>
                    </a:lnTo>
                    <a:lnTo>
                      <a:pt x="471" y="547"/>
                    </a:lnTo>
                    <a:lnTo>
                      <a:pt x="471" y="547"/>
                    </a:lnTo>
                    <a:lnTo>
                      <a:pt x="474" y="549"/>
                    </a:lnTo>
                    <a:lnTo>
                      <a:pt x="474" y="549"/>
                    </a:lnTo>
                    <a:lnTo>
                      <a:pt x="476" y="552"/>
                    </a:lnTo>
                    <a:lnTo>
                      <a:pt x="479" y="556"/>
                    </a:lnTo>
                    <a:lnTo>
                      <a:pt x="479" y="556"/>
                    </a:lnTo>
                    <a:lnTo>
                      <a:pt x="487" y="565"/>
                    </a:lnTo>
                    <a:lnTo>
                      <a:pt x="487" y="565"/>
                    </a:lnTo>
                    <a:lnTo>
                      <a:pt x="490" y="568"/>
                    </a:lnTo>
                    <a:lnTo>
                      <a:pt x="490" y="568"/>
                    </a:lnTo>
                    <a:lnTo>
                      <a:pt x="490" y="570"/>
                    </a:lnTo>
                    <a:lnTo>
                      <a:pt x="490" y="572"/>
                    </a:lnTo>
                    <a:lnTo>
                      <a:pt x="490" y="573"/>
                    </a:lnTo>
                    <a:lnTo>
                      <a:pt x="490" y="573"/>
                    </a:lnTo>
                    <a:lnTo>
                      <a:pt x="493" y="577"/>
                    </a:lnTo>
                    <a:lnTo>
                      <a:pt x="494" y="578"/>
                    </a:lnTo>
                    <a:lnTo>
                      <a:pt x="494" y="578"/>
                    </a:lnTo>
                    <a:lnTo>
                      <a:pt x="495" y="578"/>
                    </a:lnTo>
                    <a:lnTo>
                      <a:pt x="495" y="579"/>
                    </a:lnTo>
                    <a:lnTo>
                      <a:pt x="495" y="579"/>
                    </a:lnTo>
                    <a:lnTo>
                      <a:pt x="493" y="581"/>
                    </a:lnTo>
                    <a:lnTo>
                      <a:pt x="492" y="583"/>
                    </a:lnTo>
                    <a:lnTo>
                      <a:pt x="492" y="583"/>
                    </a:lnTo>
                    <a:lnTo>
                      <a:pt x="493" y="584"/>
                    </a:lnTo>
                    <a:lnTo>
                      <a:pt x="493" y="585"/>
                    </a:lnTo>
                    <a:lnTo>
                      <a:pt x="493" y="585"/>
                    </a:lnTo>
                    <a:lnTo>
                      <a:pt x="492" y="586"/>
                    </a:lnTo>
                    <a:lnTo>
                      <a:pt x="492" y="586"/>
                    </a:lnTo>
                    <a:lnTo>
                      <a:pt x="491" y="587"/>
                    </a:lnTo>
                    <a:lnTo>
                      <a:pt x="491" y="589"/>
                    </a:lnTo>
                    <a:lnTo>
                      <a:pt x="491" y="589"/>
                    </a:lnTo>
                    <a:lnTo>
                      <a:pt x="492" y="593"/>
                    </a:lnTo>
                    <a:lnTo>
                      <a:pt x="494" y="596"/>
                    </a:lnTo>
                    <a:lnTo>
                      <a:pt x="494" y="596"/>
                    </a:lnTo>
                    <a:lnTo>
                      <a:pt x="499" y="600"/>
                    </a:lnTo>
                    <a:lnTo>
                      <a:pt x="503" y="602"/>
                    </a:lnTo>
                    <a:lnTo>
                      <a:pt x="503" y="602"/>
                    </a:lnTo>
                    <a:lnTo>
                      <a:pt x="506" y="604"/>
                    </a:lnTo>
                    <a:lnTo>
                      <a:pt x="508" y="607"/>
                    </a:lnTo>
                    <a:lnTo>
                      <a:pt x="508" y="607"/>
                    </a:lnTo>
                    <a:lnTo>
                      <a:pt x="516" y="610"/>
                    </a:lnTo>
                    <a:lnTo>
                      <a:pt x="516" y="610"/>
                    </a:lnTo>
                    <a:lnTo>
                      <a:pt x="519" y="610"/>
                    </a:lnTo>
                    <a:lnTo>
                      <a:pt x="519" y="610"/>
                    </a:lnTo>
                    <a:lnTo>
                      <a:pt x="521" y="611"/>
                    </a:lnTo>
                    <a:lnTo>
                      <a:pt x="524" y="614"/>
                    </a:lnTo>
                    <a:lnTo>
                      <a:pt x="524" y="614"/>
                    </a:lnTo>
                    <a:lnTo>
                      <a:pt x="534" y="619"/>
                    </a:lnTo>
                    <a:lnTo>
                      <a:pt x="534" y="619"/>
                    </a:lnTo>
                    <a:lnTo>
                      <a:pt x="542" y="623"/>
                    </a:lnTo>
                    <a:lnTo>
                      <a:pt x="542" y="623"/>
                    </a:lnTo>
                    <a:lnTo>
                      <a:pt x="548" y="625"/>
                    </a:lnTo>
                    <a:lnTo>
                      <a:pt x="550" y="626"/>
                    </a:lnTo>
                    <a:lnTo>
                      <a:pt x="550" y="627"/>
                    </a:lnTo>
                    <a:lnTo>
                      <a:pt x="550" y="627"/>
                    </a:lnTo>
                    <a:lnTo>
                      <a:pt x="557" y="628"/>
                    </a:lnTo>
                    <a:lnTo>
                      <a:pt x="557" y="628"/>
                    </a:lnTo>
                    <a:lnTo>
                      <a:pt x="557" y="628"/>
                    </a:lnTo>
                    <a:lnTo>
                      <a:pt x="561" y="631"/>
                    </a:lnTo>
                    <a:lnTo>
                      <a:pt x="561" y="631"/>
                    </a:lnTo>
                    <a:lnTo>
                      <a:pt x="562" y="631"/>
                    </a:lnTo>
                    <a:lnTo>
                      <a:pt x="564" y="631"/>
                    </a:lnTo>
                    <a:lnTo>
                      <a:pt x="566" y="628"/>
                    </a:lnTo>
                    <a:lnTo>
                      <a:pt x="566" y="628"/>
                    </a:lnTo>
                    <a:lnTo>
                      <a:pt x="572" y="626"/>
                    </a:lnTo>
                    <a:lnTo>
                      <a:pt x="572" y="626"/>
                    </a:lnTo>
                    <a:lnTo>
                      <a:pt x="572" y="625"/>
                    </a:lnTo>
                    <a:lnTo>
                      <a:pt x="573" y="624"/>
                    </a:lnTo>
                    <a:lnTo>
                      <a:pt x="573" y="624"/>
                    </a:lnTo>
                    <a:lnTo>
                      <a:pt x="576" y="624"/>
                    </a:lnTo>
                    <a:lnTo>
                      <a:pt x="577" y="624"/>
                    </a:lnTo>
                    <a:lnTo>
                      <a:pt x="577" y="624"/>
                    </a:lnTo>
                    <a:lnTo>
                      <a:pt x="578" y="625"/>
                    </a:lnTo>
                    <a:lnTo>
                      <a:pt x="578" y="625"/>
                    </a:lnTo>
                    <a:lnTo>
                      <a:pt x="580" y="626"/>
                    </a:lnTo>
                    <a:lnTo>
                      <a:pt x="582" y="626"/>
                    </a:lnTo>
                    <a:lnTo>
                      <a:pt x="584" y="628"/>
                    </a:lnTo>
                    <a:lnTo>
                      <a:pt x="584" y="628"/>
                    </a:lnTo>
                    <a:lnTo>
                      <a:pt x="593" y="639"/>
                    </a:lnTo>
                    <a:lnTo>
                      <a:pt x="593" y="639"/>
                    </a:lnTo>
                    <a:lnTo>
                      <a:pt x="596" y="642"/>
                    </a:lnTo>
                    <a:lnTo>
                      <a:pt x="597" y="645"/>
                    </a:lnTo>
                    <a:lnTo>
                      <a:pt x="600" y="646"/>
                    </a:lnTo>
                    <a:lnTo>
                      <a:pt x="600" y="646"/>
                    </a:lnTo>
                    <a:lnTo>
                      <a:pt x="605" y="647"/>
                    </a:lnTo>
                    <a:lnTo>
                      <a:pt x="609" y="647"/>
                    </a:lnTo>
                    <a:lnTo>
                      <a:pt x="609" y="647"/>
                    </a:lnTo>
                    <a:lnTo>
                      <a:pt x="611" y="648"/>
                    </a:lnTo>
                    <a:lnTo>
                      <a:pt x="611" y="648"/>
                    </a:lnTo>
                    <a:lnTo>
                      <a:pt x="612" y="649"/>
                    </a:lnTo>
                    <a:lnTo>
                      <a:pt x="617" y="651"/>
                    </a:lnTo>
                    <a:lnTo>
                      <a:pt x="617" y="651"/>
                    </a:lnTo>
                    <a:lnTo>
                      <a:pt x="624" y="654"/>
                    </a:lnTo>
                    <a:lnTo>
                      <a:pt x="626" y="654"/>
                    </a:lnTo>
                    <a:lnTo>
                      <a:pt x="626" y="654"/>
                    </a:lnTo>
                    <a:lnTo>
                      <a:pt x="628" y="654"/>
                    </a:lnTo>
                    <a:lnTo>
                      <a:pt x="628" y="654"/>
                    </a:lnTo>
                    <a:lnTo>
                      <a:pt x="629" y="653"/>
                    </a:lnTo>
                    <a:lnTo>
                      <a:pt x="629" y="653"/>
                    </a:lnTo>
                    <a:lnTo>
                      <a:pt x="632" y="654"/>
                    </a:lnTo>
                    <a:lnTo>
                      <a:pt x="632" y="654"/>
                    </a:lnTo>
                    <a:lnTo>
                      <a:pt x="632" y="656"/>
                    </a:lnTo>
                    <a:lnTo>
                      <a:pt x="632" y="656"/>
                    </a:lnTo>
                    <a:lnTo>
                      <a:pt x="636" y="661"/>
                    </a:lnTo>
                    <a:lnTo>
                      <a:pt x="636" y="661"/>
                    </a:lnTo>
                    <a:lnTo>
                      <a:pt x="641" y="667"/>
                    </a:lnTo>
                    <a:lnTo>
                      <a:pt x="641" y="667"/>
                    </a:lnTo>
                    <a:lnTo>
                      <a:pt x="645" y="671"/>
                    </a:lnTo>
                    <a:lnTo>
                      <a:pt x="645" y="671"/>
                    </a:lnTo>
                    <a:lnTo>
                      <a:pt x="645" y="666"/>
                    </a:lnTo>
                    <a:lnTo>
                      <a:pt x="645" y="666"/>
                    </a:lnTo>
                    <a:lnTo>
                      <a:pt x="645" y="664"/>
                    </a:lnTo>
                    <a:lnTo>
                      <a:pt x="645" y="664"/>
                    </a:lnTo>
                    <a:lnTo>
                      <a:pt x="647" y="664"/>
                    </a:lnTo>
                    <a:lnTo>
                      <a:pt x="647" y="664"/>
                    </a:lnTo>
                    <a:lnTo>
                      <a:pt x="650" y="666"/>
                    </a:lnTo>
                    <a:lnTo>
                      <a:pt x="652" y="667"/>
                    </a:lnTo>
                    <a:lnTo>
                      <a:pt x="654" y="669"/>
                    </a:lnTo>
                    <a:lnTo>
                      <a:pt x="654" y="669"/>
                    </a:lnTo>
                    <a:lnTo>
                      <a:pt x="654" y="672"/>
                    </a:lnTo>
                    <a:lnTo>
                      <a:pt x="654" y="673"/>
                    </a:lnTo>
                    <a:lnTo>
                      <a:pt x="654" y="673"/>
                    </a:lnTo>
                    <a:lnTo>
                      <a:pt x="647" y="673"/>
                    </a:lnTo>
                    <a:lnTo>
                      <a:pt x="647" y="673"/>
                    </a:lnTo>
                    <a:lnTo>
                      <a:pt x="644" y="673"/>
                    </a:lnTo>
                    <a:lnTo>
                      <a:pt x="644" y="673"/>
                    </a:lnTo>
                    <a:lnTo>
                      <a:pt x="645" y="674"/>
                    </a:lnTo>
                    <a:lnTo>
                      <a:pt x="645" y="674"/>
                    </a:lnTo>
                    <a:lnTo>
                      <a:pt x="647" y="678"/>
                    </a:lnTo>
                    <a:lnTo>
                      <a:pt x="647" y="678"/>
                    </a:lnTo>
                    <a:lnTo>
                      <a:pt x="645" y="678"/>
                    </a:lnTo>
                    <a:lnTo>
                      <a:pt x="644" y="679"/>
                    </a:lnTo>
                    <a:lnTo>
                      <a:pt x="644" y="679"/>
                    </a:lnTo>
                    <a:lnTo>
                      <a:pt x="644" y="679"/>
                    </a:lnTo>
                    <a:lnTo>
                      <a:pt x="644" y="681"/>
                    </a:lnTo>
                    <a:lnTo>
                      <a:pt x="645" y="682"/>
                    </a:lnTo>
                    <a:lnTo>
                      <a:pt x="645" y="682"/>
                    </a:lnTo>
                    <a:lnTo>
                      <a:pt x="651" y="684"/>
                    </a:lnTo>
                    <a:lnTo>
                      <a:pt x="651" y="684"/>
                    </a:lnTo>
                    <a:lnTo>
                      <a:pt x="654" y="684"/>
                    </a:lnTo>
                    <a:lnTo>
                      <a:pt x="654" y="684"/>
                    </a:lnTo>
                    <a:lnTo>
                      <a:pt x="654" y="685"/>
                    </a:lnTo>
                    <a:lnTo>
                      <a:pt x="654" y="685"/>
                    </a:lnTo>
                    <a:lnTo>
                      <a:pt x="656" y="686"/>
                    </a:lnTo>
                    <a:lnTo>
                      <a:pt x="656" y="686"/>
                    </a:lnTo>
                    <a:lnTo>
                      <a:pt x="657" y="687"/>
                    </a:lnTo>
                    <a:lnTo>
                      <a:pt x="659" y="688"/>
                    </a:lnTo>
                    <a:lnTo>
                      <a:pt x="659" y="688"/>
                    </a:lnTo>
                    <a:lnTo>
                      <a:pt x="663" y="692"/>
                    </a:lnTo>
                    <a:lnTo>
                      <a:pt x="663" y="692"/>
                    </a:lnTo>
                    <a:lnTo>
                      <a:pt x="664" y="695"/>
                    </a:lnTo>
                    <a:lnTo>
                      <a:pt x="664" y="695"/>
                    </a:lnTo>
                    <a:lnTo>
                      <a:pt x="667" y="696"/>
                    </a:lnTo>
                    <a:lnTo>
                      <a:pt x="671" y="697"/>
                    </a:lnTo>
                    <a:lnTo>
                      <a:pt x="671" y="697"/>
                    </a:lnTo>
                    <a:lnTo>
                      <a:pt x="676" y="697"/>
                    </a:lnTo>
                    <a:lnTo>
                      <a:pt x="676" y="697"/>
                    </a:lnTo>
                    <a:lnTo>
                      <a:pt x="679" y="701"/>
                    </a:lnTo>
                    <a:lnTo>
                      <a:pt x="679" y="701"/>
                    </a:lnTo>
                    <a:lnTo>
                      <a:pt x="681" y="703"/>
                    </a:lnTo>
                    <a:lnTo>
                      <a:pt x="681" y="703"/>
                    </a:lnTo>
                    <a:lnTo>
                      <a:pt x="682" y="702"/>
                    </a:lnTo>
                    <a:lnTo>
                      <a:pt x="682" y="702"/>
                    </a:lnTo>
                    <a:lnTo>
                      <a:pt x="682" y="704"/>
                    </a:lnTo>
                    <a:lnTo>
                      <a:pt x="682" y="704"/>
                    </a:lnTo>
                    <a:lnTo>
                      <a:pt x="683" y="705"/>
                    </a:lnTo>
                    <a:lnTo>
                      <a:pt x="687" y="706"/>
                    </a:lnTo>
                    <a:lnTo>
                      <a:pt x="687" y="706"/>
                    </a:lnTo>
                    <a:lnTo>
                      <a:pt x="688" y="705"/>
                    </a:lnTo>
                    <a:lnTo>
                      <a:pt x="689" y="705"/>
                    </a:lnTo>
                    <a:lnTo>
                      <a:pt x="689" y="705"/>
                    </a:lnTo>
                    <a:lnTo>
                      <a:pt x="691" y="704"/>
                    </a:lnTo>
                    <a:lnTo>
                      <a:pt x="691" y="704"/>
                    </a:lnTo>
                    <a:lnTo>
                      <a:pt x="690" y="703"/>
                    </a:lnTo>
                    <a:lnTo>
                      <a:pt x="690" y="703"/>
                    </a:lnTo>
                    <a:lnTo>
                      <a:pt x="690" y="702"/>
                    </a:lnTo>
                    <a:lnTo>
                      <a:pt x="689" y="701"/>
                    </a:lnTo>
                    <a:lnTo>
                      <a:pt x="689" y="701"/>
                    </a:lnTo>
                    <a:lnTo>
                      <a:pt x="688" y="698"/>
                    </a:lnTo>
                    <a:lnTo>
                      <a:pt x="688" y="697"/>
                    </a:lnTo>
                    <a:lnTo>
                      <a:pt x="688" y="697"/>
                    </a:lnTo>
                    <a:lnTo>
                      <a:pt x="690" y="696"/>
                    </a:lnTo>
                    <a:lnTo>
                      <a:pt x="691" y="695"/>
                    </a:lnTo>
                    <a:lnTo>
                      <a:pt x="691" y="695"/>
                    </a:lnTo>
                    <a:lnTo>
                      <a:pt x="692" y="695"/>
                    </a:lnTo>
                    <a:lnTo>
                      <a:pt x="692" y="695"/>
                    </a:lnTo>
                    <a:lnTo>
                      <a:pt x="694" y="694"/>
                    </a:lnTo>
                    <a:lnTo>
                      <a:pt x="696" y="693"/>
                    </a:lnTo>
                    <a:lnTo>
                      <a:pt x="696" y="693"/>
                    </a:lnTo>
                    <a:lnTo>
                      <a:pt x="698" y="692"/>
                    </a:lnTo>
                    <a:lnTo>
                      <a:pt x="701" y="693"/>
                    </a:lnTo>
                    <a:lnTo>
                      <a:pt x="701" y="693"/>
                    </a:lnTo>
                    <a:lnTo>
                      <a:pt x="704" y="696"/>
                    </a:lnTo>
                    <a:lnTo>
                      <a:pt x="704" y="696"/>
                    </a:lnTo>
                    <a:lnTo>
                      <a:pt x="704" y="700"/>
                    </a:lnTo>
                    <a:lnTo>
                      <a:pt x="704" y="700"/>
                    </a:lnTo>
                    <a:lnTo>
                      <a:pt x="704" y="701"/>
                    </a:lnTo>
                    <a:lnTo>
                      <a:pt x="704" y="701"/>
                    </a:lnTo>
                    <a:lnTo>
                      <a:pt x="707" y="706"/>
                    </a:lnTo>
                    <a:lnTo>
                      <a:pt x="709" y="704"/>
                    </a:lnTo>
                    <a:lnTo>
                      <a:pt x="710" y="702"/>
                    </a:lnTo>
                    <a:lnTo>
                      <a:pt x="714" y="698"/>
                    </a:lnTo>
                    <a:lnTo>
                      <a:pt x="711" y="693"/>
                    </a:lnTo>
                    <a:lnTo>
                      <a:pt x="711" y="693"/>
                    </a:lnTo>
                    <a:lnTo>
                      <a:pt x="710" y="692"/>
                    </a:lnTo>
                    <a:lnTo>
                      <a:pt x="707" y="689"/>
                    </a:lnTo>
                    <a:lnTo>
                      <a:pt x="705" y="688"/>
                    </a:lnTo>
                    <a:lnTo>
                      <a:pt x="705" y="688"/>
                    </a:lnTo>
                    <a:lnTo>
                      <a:pt x="699" y="687"/>
                    </a:lnTo>
                    <a:lnTo>
                      <a:pt x="699" y="687"/>
                    </a:lnTo>
                    <a:lnTo>
                      <a:pt x="698" y="686"/>
                    </a:lnTo>
                    <a:lnTo>
                      <a:pt x="695" y="686"/>
                    </a:lnTo>
                    <a:lnTo>
                      <a:pt x="695" y="686"/>
                    </a:lnTo>
                    <a:lnTo>
                      <a:pt x="692" y="687"/>
                    </a:lnTo>
                    <a:lnTo>
                      <a:pt x="690" y="688"/>
                    </a:lnTo>
                    <a:lnTo>
                      <a:pt x="690" y="688"/>
                    </a:lnTo>
                    <a:lnTo>
                      <a:pt x="686" y="690"/>
                    </a:lnTo>
                    <a:lnTo>
                      <a:pt x="683" y="692"/>
                    </a:lnTo>
                    <a:lnTo>
                      <a:pt x="683" y="692"/>
                    </a:lnTo>
                    <a:lnTo>
                      <a:pt x="682" y="693"/>
                    </a:lnTo>
                    <a:lnTo>
                      <a:pt x="681" y="693"/>
                    </a:lnTo>
                    <a:lnTo>
                      <a:pt x="680" y="693"/>
                    </a:lnTo>
                    <a:lnTo>
                      <a:pt x="680" y="693"/>
                    </a:lnTo>
                    <a:lnTo>
                      <a:pt x="676" y="689"/>
                    </a:lnTo>
                    <a:lnTo>
                      <a:pt x="676" y="689"/>
                    </a:lnTo>
                    <a:lnTo>
                      <a:pt x="675" y="692"/>
                    </a:lnTo>
                    <a:lnTo>
                      <a:pt x="675" y="692"/>
                    </a:lnTo>
                    <a:lnTo>
                      <a:pt x="674" y="690"/>
                    </a:lnTo>
                    <a:lnTo>
                      <a:pt x="674" y="690"/>
                    </a:lnTo>
                    <a:lnTo>
                      <a:pt x="673" y="688"/>
                    </a:lnTo>
                    <a:lnTo>
                      <a:pt x="673" y="688"/>
                    </a:lnTo>
                    <a:lnTo>
                      <a:pt x="672" y="686"/>
                    </a:lnTo>
                    <a:lnTo>
                      <a:pt x="672" y="686"/>
                    </a:lnTo>
                    <a:lnTo>
                      <a:pt x="668" y="682"/>
                    </a:lnTo>
                    <a:lnTo>
                      <a:pt x="668" y="682"/>
                    </a:lnTo>
                    <a:lnTo>
                      <a:pt x="665" y="679"/>
                    </a:lnTo>
                    <a:lnTo>
                      <a:pt x="664" y="677"/>
                    </a:lnTo>
                    <a:lnTo>
                      <a:pt x="664" y="677"/>
                    </a:lnTo>
                    <a:lnTo>
                      <a:pt x="664" y="674"/>
                    </a:lnTo>
                    <a:lnTo>
                      <a:pt x="664" y="674"/>
                    </a:lnTo>
                    <a:lnTo>
                      <a:pt x="662" y="672"/>
                    </a:lnTo>
                    <a:lnTo>
                      <a:pt x="662" y="672"/>
                    </a:lnTo>
                    <a:lnTo>
                      <a:pt x="660" y="669"/>
                    </a:lnTo>
                    <a:lnTo>
                      <a:pt x="660" y="669"/>
                    </a:lnTo>
                    <a:lnTo>
                      <a:pt x="662" y="667"/>
                    </a:lnTo>
                    <a:lnTo>
                      <a:pt x="662" y="667"/>
                    </a:lnTo>
                    <a:lnTo>
                      <a:pt x="662" y="659"/>
                    </a:lnTo>
                    <a:lnTo>
                      <a:pt x="662" y="659"/>
                    </a:lnTo>
                    <a:lnTo>
                      <a:pt x="663" y="658"/>
                    </a:lnTo>
                    <a:lnTo>
                      <a:pt x="663" y="658"/>
                    </a:lnTo>
                    <a:lnTo>
                      <a:pt x="663" y="654"/>
                    </a:lnTo>
                    <a:lnTo>
                      <a:pt x="664" y="648"/>
                    </a:lnTo>
                    <a:lnTo>
                      <a:pt x="664" y="648"/>
                    </a:lnTo>
                    <a:lnTo>
                      <a:pt x="665" y="643"/>
                    </a:lnTo>
                    <a:lnTo>
                      <a:pt x="665" y="643"/>
                    </a:lnTo>
                    <a:lnTo>
                      <a:pt x="664" y="641"/>
                    </a:lnTo>
                    <a:lnTo>
                      <a:pt x="664" y="639"/>
                    </a:lnTo>
                    <a:lnTo>
                      <a:pt x="665" y="638"/>
                    </a:lnTo>
                    <a:lnTo>
                      <a:pt x="665" y="638"/>
                    </a:lnTo>
                    <a:lnTo>
                      <a:pt x="666" y="636"/>
                    </a:lnTo>
                    <a:lnTo>
                      <a:pt x="666" y="636"/>
                    </a:lnTo>
                    <a:lnTo>
                      <a:pt x="663" y="633"/>
                    </a:lnTo>
                    <a:lnTo>
                      <a:pt x="663" y="633"/>
                    </a:lnTo>
                    <a:lnTo>
                      <a:pt x="660" y="632"/>
                    </a:lnTo>
                    <a:lnTo>
                      <a:pt x="660" y="632"/>
                    </a:lnTo>
                    <a:lnTo>
                      <a:pt x="659" y="631"/>
                    </a:lnTo>
                    <a:lnTo>
                      <a:pt x="659" y="631"/>
                    </a:lnTo>
                    <a:lnTo>
                      <a:pt x="657" y="630"/>
                    </a:lnTo>
                    <a:lnTo>
                      <a:pt x="657" y="630"/>
                    </a:lnTo>
                    <a:lnTo>
                      <a:pt x="656" y="630"/>
                    </a:lnTo>
                    <a:lnTo>
                      <a:pt x="656" y="630"/>
                    </a:lnTo>
                    <a:lnTo>
                      <a:pt x="655" y="628"/>
                    </a:lnTo>
                    <a:lnTo>
                      <a:pt x="655" y="628"/>
                    </a:lnTo>
                    <a:lnTo>
                      <a:pt x="650" y="628"/>
                    </a:lnTo>
                    <a:lnTo>
                      <a:pt x="650" y="628"/>
                    </a:lnTo>
                    <a:lnTo>
                      <a:pt x="648" y="628"/>
                    </a:lnTo>
                    <a:lnTo>
                      <a:pt x="648" y="628"/>
                    </a:lnTo>
                    <a:lnTo>
                      <a:pt x="644" y="627"/>
                    </a:lnTo>
                    <a:lnTo>
                      <a:pt x="644" y="627"/>
                    </a:lnTo>
                    <a:lnTo>
                      <a:pt x="643" y="628"/>
                    </a:lnTo>
                    <a:lnTo>
                      <a:pt x="641" y="628"/>
                    </a:lnTo>
                    <a:lnTo>
                      <a:pt x="641" y="628"/>
                    </a:lnTo>
                    <a:lnTo>
                      <a:pt x="637" y="630"/>
                    </a:lnTo>
                    <a:lnTo>
                      <a:pt x="637" y="630"/>
                    </a:lnTo>
                    <a:lnTo>
                      <a:pt x="634" y="628"/>
                    </a:lnTo>
                    <a:lnTo>
                      <a:pt x="634" y="628"/>
                    </a:lnTo>
                    <a:lnTo>
                      <a:pt x="631" y="628"/>
                    </a:lnTo>
                    <a:lnTo>
                      <a:pt x="631" y="628"/>
                    </a:lnTo>
                    <a:lnTo>
                      <a:pt x="628" y="630"/>
                    </a:lnTo>
                    <a:lnTo>
                      <a:pt x="628" y="630"/>
                    </a:lnTo>
                    <a:lnTo>
                      <a:pt x="624" y="630"/>
                    </a:lnTo>
                    <a:lnTo>
                      <a:pt x="624" y="630"/>
                    </a:lnTo>
                    <a:lnTo>
                      <a:pt x="625" y="628"/>
                    </a:lnTo>
                    <a:lnTo>
                      <a:pt x="625" y="628"/>
                    </a:lnTo>
                    <a:lnTo>
                      <a:pt x="621" y="628"/>
                    </a:lnTo>
                    <a:lnTo>
                      <a:pt x="621" y="628"/>
                    </a:lnTo>
                    <a:lnTo>
                      <a:pt x="620" y="628"/>
                    </a:lnTo>
                    <a:lnTo>
                      <a:pt x="620" y="628"/>
                    </a:lnTo>
                    <a:lnTo>
                      <a:pt x="620" y="628"/>
                    </a:lnTo>
                    <a:lnTo>
                      <a:pt x="621" y="626"/>
                    </a:lnTo>
                    <a:lnTo>
                      <a:pt x="621" y="626"/>
                    </a:lnTo>
                    <a:lnTo>
                      <a:pt x="624" y="625"/>
                    </a:lnTo>
                    <a:lnTo>
                      <a:pt x="625" y="623"/>
                    </a:lnTo>
                    <a:lnTo>
                      <a:pt x="626" y="620"/>
                    </a:lnTo>
                    <a:lnTo>
                      <a:pt x="626" y="620"/>
                    </a:lnTo>
                    <a:lnTo>
                      <a:pt x="627" y="615"/>
                    </a:lnTo>
                    <a:lnTo>
                      <a:pt x="627" y="609"/>
                    </a:lnTo>
                    <a:lnTo>
                      <a:pt x="627" y="609"/>
                    </a:lnTo>
                    <a:lnTo>
                      <a:pt x="628" y="602"/>
                    </a:lnTo>
                    <a:lnTo>
                      <a:pt x="628" y="602"/>
                    </a:lnTo>
                    <a:lnTo>
                      <a:pt x="629" y="608"/>
                    </a:lnTo>
                    <a:lnTo>
                      <a:pt x="629" y="608"/>
                    </a:lnTo>
                    <a:lnTo>
                      <a:pt x="632" y="602"/>
                    </a:lnTo>
                    <a:lnTo>
                      <a:pt x="632" y="602"/>
                    </a:lnTo>
                    <a:lnTo>
                      <a:pt x="633" y="597"/>
                    </a:lnTo>
                    <a:lnTo>
                      <a:pt x="633" y="595"/>
                    </a:lnTo>
                    <a:lnTo>
                      <a:pt x="633" y="595"/>
                    </a:lnTo>
                    <a:lnTo>
                      <a:pt x="632" y="595"/>
                    </a:lnTo>
                    <a:lnTo>
                      <a:pt x="632" y="595"/>
                    </a:lnTo>
                    <a:lnTo>
                      <a:pt x="631" y="594"/>
                    </a:lnTo>
                    <a:lnTo>
                      <a:pt x="631" y="594"/>
                    </a:lnTo>
                    <a:lnTo>
                      <a:pt x="633" y="592"/>
                    </a:lnTo>
                    <a:lnTo>
                      <a:pt x="633" y="592"/>
                    </a:lnTo>
                    <a:lnTo>
                      <a:pt x="632" y="592"/>
                    </a:lnTo>
                    <a:lnTo>
                      <a:pt x="633" y="589"/>
                    </a:lnTo>
                    <a:lnTo>
                      <a:pt x="633" y="589"/>
                    </a:lnTo>
                    <a:lnTo>
                      <a:pt x="634" y="586"/>
                    </a:lnTo>
                    <a:lnTo>
                      <a:pt x="635" y="585"/>
                    </a:lnTo>
                    <a:lnTo>
                      <a:pt x="637" y="583"/>
                    </a:lnTo>
                    <a:lnTo>
                      <a:pt x="637" y="583"/>
                    </a:lnTo>
                    <a:lnTo>
                      <a:pt x="637" y="581"/>
                    </a:lnTo>
                    <a:lnTo>
                      <a:pt x="637" y="581"/>
                    </a:lnTo>
                    <a:lnTo>
                      <a:pt x="636" y="579"/>
                    </a:lnTo>
                    <a:lnTo>
                      <a:pt x="635" y="578"/>
                    </a:lnTo>
                    <a:lnTo>
                      <a:pt x="635" y="578"/>
                    </a:lnTo>
                    <a:lnTo>
                      <a:pt x="634" y="578"/>
                    </a:lnTo>
                    <a:lnTo>
                      <a:pt x="633" y="578"/>
                    </a:lnTo>
                    <a:lnTo>
                      <a:pt x="633" y="578"/>
                    </a:lnTo>
                    <a:lnTo>
                      <a:pt x="628" y="576"/>
                    </a:lnTo>
                    <a:lnTo>
                      <a:pt x="628" y="576"/>
                    </a:lnTo>
                    <a:lnTo>
                      <a:pt x="626" y="576"/>
                    </a:lnTo>
                    <a:lnTo>
                      <a:pt x="624" y="577"/>
                    </a:lnTo>
                    <a:lnTo>
                      <a:pt x="624" y="577"/>
                    </a:lnTo>
                    <a:lnTo>
                      <a:pt x="621" y="578"/>
                    </a:lnTo>
                    <a:lnTo>
                      <a:pt x="620" y="578"/>
                    </a:lnTo>
                    <a:lnTo>
                      <a:pt x="620" y="578"/>
                    </a:lnTo>
                    <a:lnTo>
                      <a:pt x="612" y="580"/>
                    </a:lnTo>
                    <a:lnTo>
                      <a:pt x="612" y="580"/>
                    </a:lnTo>
                    <a:lnTo>
                      <a:pt x="610" y="583"/>
                    </a:lnTo>
                    <a:lnTo>
                      <a:pt x="610" y="584"/>
                    </a:lnTo>
                    <a:lnTo>
                      <a:pt x="610" y="584"/>
                    </a:lnTo>
                    <a:lnTo>
                      <a:pt x="609" y="592"/>
                    </a:lnTo>
                    <a:lnTo>
                      <a:pt x="609" y="592"/>
                    </a:lnTo>
                    <a:lnTo>
                      <a:pt x="608" y="593"/>
                    </a:lnTo>
                    <a:lnTo>
                      <a:pt x="608" y="593"/>
                    </a:lnTo>
                    <a:lnTo>
                      <a:pt x="609" y="593"/>
                    </a:lnTo>
                    <a:lnTo>
                      <a:pt x="609" y="594"/>
                    </a:lnTo>
                    <a:lnTo>
                      <a:pt x="608" y="596"/>
                    </a:lnTo>
                    <a:lnTo>
                      <a:pt x="608" y="596"/>
                    </a:lnTo>
                    <a:lnTo>
                      <a:pt x="603" y="600"/>
                    </a:lnTo>
                    <a:lnTo>
                      <a:pt x="603" y="600"/>
                    </a:lnTo>
                    <a:lnTo>
                      <a:pt x="601" y="601"/>
                    </a:lnTo>
                    <a:lnTo>
                      <a:pt x="601" y="601"/>
                    </a:lnTo>
                    <a:lnTo>
                      <a:pt x="603" y="602"/>
                    </a:lnTo>
                    <a:lnTo>
                      <a:pt x="603" y="602"/>
                    </a:lnTo>
                    <a:lnTo>
                      <a:pt x="603" y="603"/>
                    </a:lnTo>
                    <a:lnTo>
                      <a:pt x="603" y="604"/>
                    </a:lnTo>
                    <a:lnTo>
                      <a:pt x="602" y="604"/>
                    </a:lnTo>
                    <a:lnTo>
                      <a:pt x="602" y="604"/>
                    </a:lnTo>
                    <a:lnTo>
                      <a:pt x="601" y="606"/>
                    </a:lnTo>
                    <a:lnTo>
                      <a:pt x="600" y="604"/>
                    </a:lnTo>
                    <a:lnTo>
                      <a:pt x="600" y="604"/>
                    </a:lnTo>
                    <a:lnTo>
                      <a:pt x="600" y="602"/>
                    </a:lnTo>
                    <a:lnTo>
                      <a:pt x="600" y="602"/>
                    </a:lnTo>
                    <a:lnTo>
                      <a:pt x="595" y="603"/>
                    </a:lnTo>
                    <a:lnTo>
                      <a:pt x="595" y="603"/>
                    </a:lnTo>
                    <a:lnTo>
                      <a:pt x="593" y="604"/>
                    </a:lnTo>
                    <a:lnTo>
                      <a:pt x="590" y="604"/>
                    </a:lnTo>
                    <a:lnTo>
                      <a:pt x="590" y="604"/>
                    </a:lnTo>
                    <a:lnTo>
                      <a:pt x="584" y="606"/>
                    </a:lnTo>
                    <a:lnTo>
                      <a:pt x="584" y="606"/>
                    </a:lnTo>
                    <a:lnTo>
                      <a:pt x="584" y="607"/>
                    </a:lnTo>
                    <a:lnTo>
                      <a:pt x="580" y="608"/>
                    </a:lnTo>
                    <a:lnTo>
                      <a:pt x="580" y="608"/>
                    </a:lnTo>
                    <a:lnTo>
                      <a:pt x="578" y="608"/>
                    </a:lnTo>
                    <a:lnTo>
                      <a:pt x="577" y="607"/>
                    </a:lnTo>
                    <a:lnTo>
                      <a:pt x="577" y="607"/>
                    </a:lnTo>
                    <a:lnTo>
                      <a:pt x="576" y="606"/>
                    </a:lnTo>
                    <a:lnTo>
                      <a:pt x="574" y="604"/>
                    </a:lnTo>
                    <a:lnTo>
                      <a:pt x="574" y="604"/>
                    </a:lnTo>
                    <a:lnTo>
                      <a:pt x="568" y="602"/>
                    </a:lnTo>
                    <a:lnTo>
                      <a:pt x="568" y="602"/>
                    </a:lnTo>
                    <a:lnTo>
                      <a:pt x="563" y="597"/>
                    </a:lnTo>
                    <a:lnTo>
                      <a:pt x="563" y="597"/>
                    </a:lnTo>
                    <a:lnTo>
                      <a:pt x="563" y="596"/>
                    </a:lnTo>
                    <a:lnTo>
                      <a:pt x="563" y="593"/>
                    </a:lnTo>
                    <a:lnTo>
                      <a:pt x="563" y="593"/>
                    </a:lnTo>
                    <a:lnTo>
                      <a:pt x="558" y="587"/>
                    </a:lnTo>
                    <a:lnTo>
                      <a:pt x="558" y="587"/>
                    </a:lnTo>
                    <a:lnTo>
                      <a:pt x="555" y="581"/>
                    </a:lnTo>
                    <a:lnTo>
                      <a:pt x="554" y="579"/>
                    </a:lnTo>
                    <a:lnTo>
                      <a:pt x="554" y="579"/>
                    </a:lnTo>
                    <a:lnTo>
                      <a:pt x="555" y="578"/>
                    </a:lnTo>
                    <a:lnTo>
                      <a:pt x="555" y="578"/>
                    </a:lnTo>
                    <a:lnTo>
                      <a:pt x="553" y="576"/>
                    </a:lnTo>
                    <a:lnTo>
                      <a:pt x="553" y="576"/>
                    </a:lnTo>
                    <a:lnTo>
                      <a:pt x="553" y="570"/>
                    </a:lnTo>
                    <a:lnTo>
                      <a:pt x="552" y="559"/>
                    </a:lnTo>
                    <a:lnTo>
                      <a:pt x="552" y="559"/>
                    </a:lnTo>
                    <a:lnTo>
                      <a:pt x="552" y="549"/>
                    </a:lnTo>
                    <a:lnTo>
                      <a:pt x="553" y="545"/>
                    </a:lnTo>
                    <a:lnTo>
                      <a:pt x="553" y="545"/>
                    </a:lnTo>
                    <a:lnTo>
                      <a:pt x="554" y="542"/>
                    </a:lnTo>
                    <a:lnTo>
                      <a:pt x="554" y="542"/>
                    </a:lnTo>
                    <a:lnTo>
                      <a:pt x="552" y="541"/>
                    </a:lnTo>
                    <a:lnTo>
                      <a:pt x="552" y="541"/>
                    </a:lnTo>
                    <a:lnTo>
                      <a:pt x="556" y="540"/>
                    </a:lnTo>
                    <a:lnTo>
                      <a:pt x="556" y="540"/>
                    </a:lnTo>
                    <a:lnTo>
                      <a:pt x="555" y="533"/>
                    </a:lnTo>
                    <a:lnTo>
                      <a:pt x="555" y="528"/>
                    </a:lnTo>
                    <a:lnTo>
                      <a:pt x="555" y="523"/>
                    </a:lnTo>
                    <a:lnTo>
                      <a:pt x="555" y="523"/>
                    </a:lnTo>
                    <a:lnTo>
                      <a:pt x="557" y="518"/>
                    </a:lnTo>
                    <a:lnTo>
                      <a:pt x="558" y="516"/>
                    </a:lnTo>
                    <a:lnTo>
                      <a:pt x="558" y="516"/>
                    </a:lnTo>
                    <a:lnTo>
                      <a:pt x="562" y="515"/>
                    </a:lnTo>
                    <a:lnTo>
                      <a:pt x="562" y="515"/>
                    </a:lnTo>
                    <a:lnTo>
                      <a:pt x="563" y="513"/>
                    </a:lnTo>
                    <a:lnTo>
                      <a:pt x="563" y="513"/>
                    </a:lnTo>
                    <a:lnTo>
                      <a:pt x="568" y="511"/>
                    </a:lnTo>
                    <a:lnTo>
                      <a:pt x="568" y="511"/>
                    </a:lnTo>
                    <a:lnTo>
                      <a:pt x="570" y="509"/>
                    </a:lnTo>
                    <a:lnTo>
                      <a:pt x="573" y="507"/>
                    </a:lnTo>
                    <a:lnTo>
                      <a:pt x="573" y="507"/>
                    </a:lnTo>
                    <a:lnTo>
                      <a:pt x="578" y="503"/>
                    </a:lnTo>
                    <a:lnTo>
                      <a:pt x="580" y="502"/>
                    </a:lnTo>
                    <a:lnTo>
                      <a:pt x="582" y="501"/>
                    </a:lnTo>
                    <a:lnTo>
                      <a:pt x="582" y="501"/>
                    </a:lnTo>
                    <a:lnTo>
                      <a:pt x="587" y="501"/>
                    </a:lnTo>
                    <a:lnTo>
                      <a:pt x="589" y="501"/>
                    </a:lnTo>
                    <a:lnTo>
                      <a:pt x="595" y="503"/>
                    </a:lnTo>
                    <a:lnTo>
                      <a:pt x="596" y="503"/>
                    </a:lnTo>
                    <a:lnTo>
                      <a:pt x="596" y="503"/>
                    </a:lnTo>
                    <a:lnTo>
                      <a:pt x="600" y="503"/>
                    </a:lnTo>
                    <a:lnTo>
                      <a:pt x="600" y="503"/>
                    </a:lnTo>
                    <a:lnTo>
                      <a:pt x="603" y="506"/>
                    </a:lnTo>
                    <a:lnTo>
                      <a:pt x="603" y="506"/>
                    </a:lnTo>
                    <a:lnTo>
                      <a:pt x="605" y="507"/>
                    </a:lnTo>
                    <a:lnTo>
                      <a:pt x="607" y="507"/>
                    </a:lnTo>
                    <a:lnTo>
                      <a:pt x="608" y="506"/>
                    </a:lnTo>
                    <a:lnTo>
                      <a:pt x="608" y="506"/>
                    </a:lnTo>
                    <a:lnTo>
                      <a:pt x="609" y="505"/>
                    </a:lnTo>
                    <a:lnTo>
                      <a:pt x="611" y="503"/>
                    </a:lnTo>
                    <a:lnTo>
                      <a:pt x="611" y="503"/>
                    </a:lnTo>
                    <a:lnTo>
                      <a:pt x="616" y="506"/>
                    </a:lnTo>
                    <a:lnTo>
                      <a:pt x="616" y="506"/>
                    </a:lnTo>
                    <a:lnTo>
                      <a:pt x="616" y="508"/>
                    </a:lnTo>
                    <a:lnTo>
                      <a:pt x="616" y="508"/>
                    </a:lnTo>
                    <a:lnTo>
                      <a:pt x="617" y="509"/>
                    </a:lnTo>
                    <a:lnTo>
                      <a:pt x="617" y="509"/>
                    </a:lnTo>
                    <a:lnTo>
                      <a:pt x="618" y="508"/>
                    </a:lnTo>
                    <a:lnTo>
                      <a:pt x="618" y="508"/>
                    </a:lnTo>
                    <a:lnTo>
                      <a:pt x="619" y="508"/>
                    </a:lnTo>
                    <a:lnTo>
                      <a:pt x="619" y="508"/>
                    </a:lnTo>
                    <a:lnTo>
                      <a:pt x="619" y="506"/>
                    </a:lnTo>
                    <a:lnTo>
                      <a:pt x="619" y="506"/>
                    </a:lnTo>
                    <a:lnTo>
                      <a:pt x="618" y="505"/>
                    </a:lnTo>
                    <a:lnTo>
                      <a:pt x="618" y="505"/>
                    </a:lnTo>
                    <a:lnTo>
                      <a:pt x="616" y="502"/>
                    </a:lnTo>
                    <a:lnTo>
                      <a:pt x="616" y="502"/>
                    </a:lnTo>
                    <a:lnTo>
                      <a:pt x="618" y="501"/>
                    </a:lnTo>
                    <a:lnTo>
                      <a:pt x="618" y="501"/>
                    </a:lnTo>
                    <a:lnTo>
                      <a:pt x="617" y="498"/>
                    </a:lnTo>
                    <a:lnTo>
                      <a:pt x="617" y="498"/>
                    </a:lnTo>
                    <a:lnTo>
                      <a:pt x="618" y="497"/>
                    </a:lnTo>
                    <a:lnTo>
                      <a:pt x="619" y="495"/>
                    </a:lnTo>
                    <a:lnTo>
                      <a:pt x="621" y="495"/>
                    </a:lnTo>
                    <a:lnTo>
                      <a:pt x="621" y="495"/>
                    </a:lnTo>
                    <a:lnTo>
                      <a:pt x="628" y="497"/>
                    </a:lnTo>
                    <a:lnTo>
                      <a:pt x="628" y="497"/>
                    </a:lnTo>
                    <a:lnTo>
                      <a:pt x="628" y="498"/>
                    </a:lnTo>
                    <a:lnTo>
                      <a:pt x="628" y="498"/>
                    </a:lnTo>
                    <a:lnTo>
                      <a:pt x="631" y="498"/>
                    </a:lnTo>
                    <a:lnTo>
                      <a:pt x="631" y="498"/>
                    </a:lnTo>
                    <a:lnTo>
                      <a:pt x="632" y="497"/>
                    </a:lnTo>
                    <a:lnTo>
                      <a:pt x="636" y="495"/>
                    </a:lnTo>
                    <a:lnTo>
                      <a:pt x="636" y="495"/>
                    </a:lnTo>
                    <a:lnTo>
                      <a:pt x="641" y="497"/>
                    </a:lnTo>
                    <a:lnTo>
                      <a:pt x="643" y="497"/>
                    </a:lnTo>
                    <a:lnTo>
                      <a:pt x="647" y="499"/>
                    </a:lnTo>
                    <a:lnTo>
                      <a:pt x="647" y="499"/>
                    </a:lnTo>
                    <a:lnTo>
                      <a:pt x="649" y="501"/>
                    </a:lnTo>
                    <a:lnTo>
                      <a:pt x="649" y="502"/>
                    </a:lnTo>
                    <a:lnTo>
                      <a:pt x="649" y="502"/>
                    </a:lnTo>
                    <a:lnTo>
                      <a:pt x="657" y="500"/>
                    </a:lnTo>
                    <a:lnTo>
                      <a:pt x="657" y="500"/>
                    </a:lnTo>
                    <a:lnTo>
                      <a:pt x="659" y="499"/>
                    </a:lnTo>
                    <a:lnTo>
                      <a:pt x="659" y="499"/>
                    </a:lnTo>
                    <a:lnTo>
                      <a:pt x="662" y="500"/>
                    </a:lnTo>
                    <a:lnTo>
                      <a:pt x="662" y="500"/>
                    </a:lnTo>
                    <a:lnTo>
                      <a:pt x="662" y="500"/>
                    </a:lnTo>
                    <a:lnTo>
                      <a:pt x="664" y="503"/>
                    </a:lnTo>
                    <a:lnTo>
                      <a:pt x="664" y="503"/>
                    </a:lnTo>
                    <a:lnTo>
                      <a:pt x="670" y="508"/>
                    </a:lnTo>
                    <a:lnTo>
                      <a:pt x="670" y="508"/>
                    </a:lnTo>
                    <a:lnTo>
                      <a:pt x="671" y="514"/>
                    </a:lnTo>
                    <a:lnTo>
                      <a:pt x="671" y="514"/>
                    </a:lnTo>
                    <a:lnTo>
                      <a:pt x="670" y="515"/>
                    </a:lnTo>
                    <a:lnTo>
                      <a:pt x="670" y="516"/>
                    </a:lnTo>
                    <a:lnTo>
                      <a:pt x="670" y="516"/>
                    </a:lnTo>
                    <a:lnTo>
                      <a:pt x="668" y="520"/>
                    </a:lnTo>
                    <a:lnTo>
                      <a:pt x="668" y="520"/>
                    </a:lnTo>
                    <a:lnTo>
                      <a:pt x="671" y="520"/>
                    </a:lnTo>
                    <a:lnTo>
                      <a:pt x="671" y="520"/>
                    </a:lnTo>
                    <a:lnTo>
                      <a:pt x="671" y="524"/>
                    </a:lnTo>
                    <a:lnTo>
                      <a:pt x="671" y="524"/>
                    </a:lnTo>
                    <a:lnTo>
                      <a:pt x="672" y="525"/>
                    </a:lnTo>
                    <a:lnTo>
                      <a:pt x="672" y="525"/>
                    </a:lnTo>
                    <a:lnTo>
                      <a:pt x="672" y="528"/>
                    </a:lnTo>
                    <a:lnTo>
                      <a:pt x="672" y="528"/>
                    </a:lnTo>
                    <a:lnTo>
                      <a:pt x="674" y="529"/>
                    </a:lnTo>
                    <a:lnTo>
                      <a:pt x="674" y="529"/>
                    </a:lnTo>
                    <a:lnTo>
                      <a:pt x="674" y="530"/>
                    </a:lnTo>
                    <a:lnTo>
                      <a:pt x="675" y="533"/>
                    </a:lnTo>
                    <a:lnTo>
                      <a:pt x="675" y="533"/>
                    </a:lnTo>
                    <a:lnTo>
                      <a:pt x="678" y="537"/>
                    </a:lnTo>
                    <a:lnTo>
                      <a:pt x="680" y="538"/>
                    </a:lnTo>
                    <a:lnTo>
                      <a:pt x="680" y="538"/>
                    </a:lnTo>
                    <a:lnTo>
                      <a:pt x="680" y="539"/>
                    </a:lnTo>
                    <a:lnTo>
                      <a:pt x="680" y="539"/>
                    </a:lnTo>
                    <a:lnTo>
                      <a:pt x="681" y="542"/>
                    </a:lnTo>
                    <a:lnTo>
                      <a:pt x="683" y="544"/>
                    </a:lnTo>
                    <a:lnTo>
                      <a:pt x="683" y="544"/>
                    </a:lnTo>
                    <a:lnTo>
                      <a:pt x="686" y="545"/>
                    </a:lnTo>
                    <a:lnTo>
                      <a:pt x="688" y="544"/>
                    </a:lnTo>
                    <a:lnTo>
                      <a:pt x="688" y="544"/>
                    </a:lnTo>
                    <a:lnTo>
                      <a:pt x="688" y="539"/>
                    </a:lnTo>
                    <a:lnTo>
                      <a:pt x="689" y="538"/>
                    </a:lnTo>
                    <a:lnTo>
                      <a:pt x="689" y="538"/>
                    </a:lnTo>
                    <a:lnTo>
                      <a:pt x="690" y="533"/>
                    </a:lnTo>
                    <a:lnTo>
                      <a:pt x="690" y="529"/>
                    </a:lnTo>
                    <a:lnTo>
                      <a:pt x="690" y="529"/>
                    </a:lnTo>
                    <a:lnTo>
                      <a:pt x="686" y="516"/>
                    </a:lnTo>
                    <a:lnTo>
                      <a:pt x="686" y="516"/>
                    </a:lnTo>
                    <a:lnTo>
                      <a:pt x="687" y="514"/>
                    </a:lnTo>
                    <a:lnTo>
                      <a:pt x="687" y="514"/>
                    </a:lnTo>
                    <a:lnTo>
                      <a:pt x="687" y="513"/>
                    </a:lnTo>
                    <a:lnTo>
                      <a:pt x="687" y="513"/>
                    </a:lnTo>
                    <a:lnTo>
                      <a:pt x="684" y="509"/>
                    </a:lnTo>
                    <a:lnTo>
                      <a:pt x="684" y="509"/>
                    </a:lnTo>
                    <a:lnTo>
                      <a:pt x="681" y="502"/>
                    </a:lnTo>
                    <a:lnTo>
                      <a:pt x="680" y="497"/>
                    </a:lnTo>
                    <a:lnTo>
                      <a:pt x="679" y="492"/>
                    </a:lnTo>
                    <a:lnTo>
                      <a:pt x="679" y="492"/>
                    </a:lnTo>
                    <a:lnTo>
                      <a:pt x="680" y="489"/>
                    </a:lnTo>
                    <a:lnTo>
                      <a:pt x="681" y="483"/>
                    </a:lnTo>
                    <a:lnTo>
                      <a:pt x="683" y="479"/>
                    </a:lnTo>
                    <a:lnTo>
                      <a:pt x="686" y="477"/>
                    </a:lnTo>
                    <a:lnTo>
                      <a:pt x="686" y="477"/>
                    </a:lnTo>
                    <a:lnTo>
                      <a:pt x="689" y="475"/>
                    </a:lnTo>
                    <a:lnTo>
                      <a:pt x="692" y="474"/>
                    </a:lnTo>
                    <a:lnTo>
                      <a:pt x="692" y="474"/>
                    </a:lnTo>
                    <a:lnTo>
                      <a:pt x="692" y="471"/>
                    </a:lnTo>
                    <a:lnTo>
                      <a:pt x="692" y="471"/>
                    </a:lnTo>
                    <a:lnTo>
                      <a:pt x="697" y="469"/>
                    </a:lnTo>
                    <a:lnTo>
                      <a:pt x="697" y="469"/>
                    </a:lnTo>
                    <a:lnTo>
                      <a:pt x="697" y="468"/>
                    </a:lnTo>
                    <a:lnTo>
                      <a:pt x="698" y="466"/>
                    </a:lnTo>
                    <a:lnTo>
                      <a:pt x="698" y="466"/>
                    </a:lnTo>
                    <a:lnTo>
                      <a:pt x="702" y="463"/>
                    </a:lnTo>
                    <a:lnTo>
                      <a:pt x="704" y="462"/>
                    </a:lnTo>
                    <a:lnTo>
                      <a:pt x="704" y="462"/>
                    </a:lnTo>
                    <a:lnTo>
                      <a:pt x="706" y="462"/>
                    </a:lnTo>
                    <a:lnTo>
                      <a:pt x="706" y="462"/>
                    </a:lnTo>
                    <a:lnTo>
                      <a:pt x="709" y="459"/>
                    </a:lnTo>
                    <a:lnTo>
                      <a:pt x="710" y="456"/>
                    </a:lnTo>
                    <a:lnTo>
                      <a:pt x="712" y="455"/>
                    </a:lnTo>
                    <a:lnTo>
                      <a:pt x="712" y="455"/>
                    </a:lnTo>
                    <a:lnTo>
                      <a:pt x="718" y="454"/>
                    </a:lnTo>
                    <a:lnTo>
                      <a:pt x="718" y="454"/>
                    </a:lnTo>
                    <a:lnTo>
                      <a:pt x="719" y="453"/>
                    </a:lnTo>
                    <a:lnTo>
                      <a:pt x="719" y="453"/>
                    </a:lnTo>
                    <a:lnTo>
                      <a:pt x="717" y="451"/>
                    </a:lnTo>
                    <a:lnTo>
                      <a:pt x="717" y="451"/>
                    </a:lnTo>
                    <a:lnTo>
                      <a:pt x="718" y="450"/>
                    </a:lnTo>
                    <a:lnTo>
                      <a:pt x="718" y="450"/>
                    </a:lnTo>
                    <a:lnTo>
                      <a:pt x="719" y="447"/>
                    </a:lnTo>
                    <a:lnTo>
                      <a:pt x="719" y="447"/>
                    </a:lnTo>
                    <a:lnTo>
                      <a:pt x="721" y="448"/>
                    </a:lnTo>
                    <a:lnTo>
                      <a:pt x="721" y="448"/>
                    </a:lnTo>
                    <a:lnTo>
                      <a:pt x="725" y="446"/>
                    </a:lnTo>
                    <a:lnTo>
                      <a:pt x="725" y="446"/>
                    </a:lnTo>
                    <a:lnTo>
                      <a:pt x="723" y="443"/>
                    </a:lnTo>
                    <a:lnTo>
                      <a:pt x="722" y="443"/>
                    </a:lnTo>
                    <a:lnTo>
                      <a:pt x="722" y="443"/>
                    </a:lnTo>
                    <a:lnTo>
                      <a:pt x="719" y="443"/>
                    </a:lnTo>
                    <a:lnTo>
                      <a:pt x="719" y="443"/>
                    </a:lnTo>
                    <a:lnTo>
                      <a:pt x="719" y="442"/>
                    </a:lnTo>
                    <a:lnTo>
                      <a:pt x="719" y="442"/>
                    </a:lnTo>
                    <a:lnTo>
                      <a:pt x="723" y="440"/>
                    </a:lnTo>
                    <a:lnTo>
                      <a:pt x="723" y="440"/>
                    </a:lnTo>
                    <a:lnTo>
                      <a:pt x="723" y="439"/>
                    </a:lnTo>
                    <a:lnTo>
                      <a:pt x="723" y="439"/>
                    </a:lnTo>
                    <a:lnTo>
                      <a:pt x="722" y="437"/>
                    </a:lnTo>
                    <a:lnTo>
                      <a:pt x="722" y="437"/>
                    </a:lnTo>
                    <a:lnTo>
                      <a:pt x="722" y="434"/>
                    </a:lnTo>
                    <a:lnTo>
                      <a:pt x="722" y="434"/>
                    </a:lnTo>
                    <a:lnTo>
                      <a:pt x="721" y="434"/>
                    </a:lnTo>
                    <a:lnTo>
                      <a:pt x="720" y="434"/>
                    </a:lnTo>
                    <a:lnTo>
                      <a:pt x="719" y="432"/>
                    </a:lnTo>
                    <a:lnTo>
                      <a:pt x="719" y="432"/>
                    </a:lnTo>
                    <a:lnTo>
                      <a:pt x="717" y="430"/>
                    </a:lnTo>
                    <a:lnTo>
                      <a:pt x="718" y="428"/>
                    </a:lnTo>
                    <a:lnTo>
                      <a:pt x="718" y="428"/>
                    </a:lnTo>
                    <a:lnTo>
                      <a:pt x="719" y="425"/>
                    </a:lnTo>
                    <a:lnTo>
                      <a:pt x="719" y="425"/>
                    </a:lnTo>
                    <a:lnTo>
                      <a:pt x="719" y="422"/>
                    </a:lnTo>
                    <a:lnTo>
                      <a:pt x="719" y="422"/>
                    </a:lnTo>
                    <a:lnTo>
                      <a:pt x="718" y="421"/>
                    </a:lnTo>
                    <a:lnTo>
                      <a:pt x="718" y="421"/>
                    </a:lnTo>
                    <a:lnTo>
                      <a:pt x="715" y="420"/>
                    </a:lnTo>
                    <a:lnTo>
                      <a:pt x="714" y="419"/>
                    </a:lnTo>
                    <a:lnTo>
                      <a:pt x="714" y="416"/>
                    </a:lnTo>
                    <a:lnTo>
                      <a:pt x="714" y="416"/>
                    </a:lnTo>
                    <a:lnTo>
                      <a:pt x="715" y="414"/>
                    </a:lnTo>
                    <a:lnTo>
                      <a:pt x="718" y="412"/>
                    </a:lnTo>
                    <a:lnTo>
                      <a:pt x="718" y="412"/>
                    </a:lnTo>
                    <a:lnTo>
                      <a:pt x="722" y="407"/>
                    </a:lnTo>
                    <a:lnTo>
                      <a:pt x="722" y="407"/>
                    </a:lnTo>
                    <a:lnTo>
                      <a:pt x="721" y="412"/>
                    </a:lnTo>
                    <a:lnTo>
                      <a:pt x="721" y="412"/>
                    </a:lnTo>
                    <a:lnTo>
                      <a:pt x="720" y="416"/>
                    </a:lnTo>
                    <a:lnTo>
                      <a:pt x="720" y="416"/>
                    </a:lnTo>
                    <a:lnTo>
                      <a:pt x="722" y="421"/>
                    </a:lnTo>
                    <a:lnTo>
                      <a:pt x="722" y="421"/>
                    </a:lnTo>
                    <a:lnTo>
                      <a:pt x="723" y="424"/>
                    </a:lnTo>
                    <a:lnTo>
                      <a:pt x="723" y="424"/>
                    </a:lnTo>
                    <a:lnTo>
                      <a:pt x="722" y="431"/>
                    </a:lnTo>
                    <a:lnTo>
                      <a:pt x="722" y="431"/>
                    </a:lnTo>
                    <a:lnTo>
                      <a:pt x="723" y="428"/>
                    </a:lnTo>
                    <a:lnTo>
                      <a:pt x="723" y="428"/>
                    </a:lnTo>
                    <a:lnTo>
                      <a:pt x="727" y="422"/>
                    </a:lnTo>
                    <a:lnTo>
                      <a:pt x="727" y="422"/>
                    </a:lnTo>
                    <a:lnTo>
                      <a:pt x="728" y="420"/>
                    </a:lnTo>
                    <a:lnTo>
                      <a:pt x="729" y="417"/>
                    </a:lnTo>
                    <a:lnTo>
                      <a:pt x="729" y="417"/>
                    </a:lnTo>
                    <a:lnTo>
                      <a:pt x="729" y="415"/>
                    </a:lnTo>
                    <a:lnTo>
                      <a:pt x="729" y="415"/>
                    </a:lnTo>
                    <a:lnTo>
                      <a:pt x="727" y="413"/>
                    </a:lnTo>
                    <a:lnTo>
                      <a:pt x="727" y="413"/>
                    </a:lnTo>
                    <a:lnTo>
                      <a:pt x="727" y="411"/>
                    </a:lnTo>
                    <a:lnTo>
                      <a:pt x="726" y="409"/>
                    </a:lnTo>
                    <a:lnTo>
                      <a:pt x="726" y="409"/>
                    </a:lnTo>
                    <a:lnTo>
                      <a:pt x="726" y="406"/>
                    </a:lnTo>
                    <a:lnTo>
                      <a:pt x="726" y="406"/>
                    </a:lnTo>
                    <a:lnTo>
                      <a:pt x="728" y="409"/>
                    </a:lnTo>
                    <a:lnTo>
                      <a:pt x="729" y="411"/>
                    </a:lnTo>
                    <a:lnTo>
                      <a:pt x="729" y="411"/>
                    </a:lnTo>
                    <a:lnTo>
                      <a:pt x="730" y="414"/>
                    </a:lnTo>
                    <a:lnTo>
                      <a:pt x="730" y="414"/>
                    </a:lnTo>
                    <a:lnTo>
                      <a:pt x="731" y="411"/>
                    </a:lnTo>
                    <a:lnTo>
                      <a:pt x="731" y="411"/>
                    </a:lnTo>
                    <a:lnTo>
                      <a:pt x="735" y="406"/>
                    </a:lnTo>
                    <a:lnTo>
                      <a:pt x="735" y="406"/>
                    </a:lnTo>
                    <a:lnTo>
                      <a:pt x="737" y="403"/>
                    </a:lnTo>
                    <a:lnTo>
                      <a:pt x="737" y="399"/>
                    </a:lnTo>
                    <a:lnTo>
                      <a:pt x="737" y="399"/>
                    </a:lnTo>
                    <a:lnTo>
                      <a:pt x="736" y="397"/>
                    </a:lnTo>
                    <a:lnTo>
                      <a:pt x="736" y="397"/>
                    </a:lnTo>
                    <a:lnTo>
                      <a:pt x="738" y="393"/>
                    </a:lnTo>
                    <a:lnTo>
                      <a:pt x="738" y="393"/>
                    </a:lnTo>
                    <a:lnTo>
                      <a:pt x="738" y="396"/>
                    </a:lnTo>
                    <a:lnTo>
                      <a:pt x="738" y="396"/>
                    </a:lnTo>
                    <a:lnTo>
                      <a:pt x="744" y="395"/>
                    </a:lnTo>
                    <a:lnTo>
                      <a:pt x="744" y="395"/>
                    </a:lnTo>
                    <a:lnTo>
                      <a:pt x="754" y="392"/>
                    </a:lnTo>
                    <a:lnTo>
                      <a:pt x="754" y="392"/>
                    </a:lnTo>
                    <a:lnTo>
                      <a:pt x="751" y="391"/>
                    </a:lnTo>
                    <a:lnTo>
                      <a:pt x="751" y="391"/>
                    </a:lnTo>
                    <a:lnTo>
                      <a:pt x="746" y="391"/>
                    </a:lnTo>
                    <a:lnTo>
                      <a:pt x="746" y="391"/>
                    </a:lnTo>
                    <a:lnTo>
                      <a:pt x="741" y="392"/>
                    </a:lnTo>
                    <a:lnTo>
                      <a:pt x="741" y="392"/>
                    </a:lnTo>
                    <a:lnTo>
                      <a:pt x="744" y="390"/>
                    </a:lnTo>
                    <a:lnTo>
                      <a:pt x="744" y="390"/>
                    </a:lnTo>
                    <a:lnTo>
                      <a:pt x="746" y="388"/>
                    </a:lnTo>
                    <a:lnTo>
                      <a:pt x="746" y="388"/>
                    </a:lnTo>
                    <a:lnTo>
                      <a:pt x="750" y="388"/>
                    </a:lnTo>
                    <a:lnTo>
                      <a:pt x="754" y="388"/>
                    </a:lnTo>
                    <a:lnTo>
                      <a:pt x="754" y="388"/>
                    </a:lnTo>
                    <a:lnTo>
                      <a:pt x="758" y="386"/>
                    </a:lnTo>
                    <a:lnTo>
                      <a:pt x="758" y="386"/>
                    </a:lnTo>
                    <a:lnTo>
                      <a:pt x="758" y="384"/>
                    </a:lnTo>
                    <a:lnTo>
                      <a:pt x="758" y="384"/>
                    </a:lnTo>
                    <a:lnTo>
                      <a:pt x="759" y="385"/>
                    </a:lnTo>
                    <a:lnTo>
                      <a:pt x="759" y="385"/>
                    </a:lnTo>
                    <a:lnTo>
                      <a:pt x="762" y="385"/>
                    </a:lnTo>
                    <a:lnTo>
                      <a:pt x="762" y="385"/>
                    </a:lnTo>
                    <a:lnTo>
                      <a:pt x="764" y="388"/>
                    </a:lnTo>
                    <a:lnTo>
                      <a:pt x="764" y="388"/>
                    </a:lnTo>
                    <a:lnTo>
                      <a:pt x="762" y="388"/>
                    </a:lnTo>
                    <a:lnTo>
                      <a:pt x="762" y="388"/>
                    </a:lnTo>
                    <a:lnTo>
                      <a:pt x="765" y="388"/>
                    </a:lnTo>
                    <a:lnTo>
                      <a:pt x="765" y="388"/>
                    </a:lnTo>
                    <a:lnTo>
                      <a:pt x="765" y="386"/>
                    </a:lnTo>
                    <a:lnTo>
                      <a:pt x="765" y="386"/>
                    </a:lnTo>
                    <a:lnTo>
                      <a:pt x="765" y="385"/>
                    </a:lnTo>
                    <a:lnTo>
                      <a:pt x="765" y="385"/>
                    </a:lnTo>
                    <a:lnTo>
                      <a:pt x="768" y="384"/>
                    </a:lnTo>
                    <a:lnTo>
                      <a:pt x="768" y="384"/>
                    </a:lnTo>
                    <a:lnTo>
                      <a:pt x="768" y="382"/>
                    </a:lnTo>
                    <a:lnTo>
                      <a:pt x="768" y="382"/>
                    </a:lnTo>
                    <a:lnTo>
                      <a:pt x="767" y="383"/>
                    </a:lnTo>
                    <a:lnTo>
                      <a:pt x="767" y="383"/>
                    </a:lnTo>
                    <a:lnTo>
                      <a:pt x="766" y="383"/>
                    </a:lnTo>
                    <a:lnTo>
                      <a:pt x="765" y="383"/>
                    </a:lnTo>
                    <a:lnTo>
                      <a:pt x="765" y="383"/>
                    </a:lnTo>
                    <a:lnTo>
                      <a:pt x="765" y="383"/>
                    </a:lnTo>
                    <a:lnTo>
                      <a:pt x="764" y="381"/>
                    </a:lnTo>
                    <a:lnTo>
                      <a:pt x="764" y="381"/>
                    </a:lnTo>
                    <a:lnTo>
                      <a:pt x="762" y="378"/>
                    </a:lnTo>
                    <a:lnTo>
                      <a:pt x="761" y="378"/>
                    </a:lnTo>
                    <a:lnTo>
                      <a:pt x="761" y="378"/>
                    </a:lnTo>
                    <a:lnTo>
                      <a:pt x="761" y="376"/>
                    </a:lnTo>
                    <a:lnTo>
                      <a:pt x="761" y="376"/>
                    </a:lnTo>
                    <a:lnTo>
                      <a:pt x="764" y="375"/>
                    </a:lnTo>
                    <a:lnTo>
                      <a:pt x="764" y="375"/>
                    </a:lnTo>
                    <a:lnTo>
                      <a:pt x="762" y="373"/>
                    </a:lnTo>
                    <a:lnTo>
                      <a:pt x="762" y="373"/>
                    </a:lnTo>
                    <a:lnTo>
                      <a:pt x="762" y="372"/>
                    </a:lnTo>
                    <a:lnTo>
                      <a:pt x="765" y="368"/>
                    </a:lnTo>
                    <a:lnTo>
                      <a:pt x="765" y="368"/>
                    </a:lnTo>
                    <a:lnTo>
                      <a:pt x="767" y="362"/>
                    </a:lnTo>
                    <a:lnTo>
                      <a:pt x="767" y="362"/>
                    </a:lnTo>
                    <a:lnTo>
                      <a:pt x="770" y="362"/>
                    </a:lnTo>
                    <a:lnTo>
                      <a:pt x="774" y="361"/>
                    </a:lnTo>
                    <a:lnTo>
                      <a:pt x="774" y="361"/>
                    </a:lnTo>
                    <a:lnTo>
                      <a:pt x="775" y="360"/>
                    </a:lnTo>
                    <a:lnTo>
                      <a:pt x="776" y="357"/>
                    </a:lnTo>
                    <a:lnTo>
                      <a:pt x="776" y="357"/>
                    </a:lnTo>
                    <a:lnTo>
                      <a:pt x="777" y="356"/>
                    </a:lnTo>
                    <a:lnTo>
                      <a:pt x="777" y="356"/>
                    </a:lnTo>
                    <a:lnTo>
                      <a:pt x="781" y="356"/>
                    </a:lnTo>
                    <a:lnTo>
                      <a:pt x="781" y="356"/>
                    </a:lnTo>
                    <a:lnTo>
                      <a:pt x="784" y="356"/>
                    </a:lnTo>
                    <a:lnTo>
                      <a:pt x="784" y="356"/>
                    </a:lnTo>
                    <a:lnTo>
                      <a:pt x="786" y="354"/>
                    </a:lnTo>
                    <a:lnTo>
                      <a:pt x="786" y="354"/>
                    </a:lnTo>
                    <a:lnTo>
                      <a:pt x="788" y="352"/>
                    </a:lnTo>
                    <a:lnTo>
                      <a:pt x="788" y="352"/>
                    </a:lnTo>
                    <a:lnTo>
                      <a:pt x="791" y="352"/>
                    </a:lnTo>
                    <a:lnTo>
                      <a:pt x="791" y="352"/>
                    </a:lnTo>
                    <a:lnTo>
                      <a:pt x="793" y="351"/>
                    </a:lnTo>
                    <a:lnTo>
                      <a:pt x="793" y="351"/>
                    </a:lnTo>
                    <a:lnTo>
                      <a:pt x="793" y="349"/>
                    </a:lnTo>
                    <a:lnTo>
                      <a:pt x="793" y="349"/>
                    </a:lnTo>
                    <a:lnTo>
                      <a:pt x="798" y="348"/>
                    </a:lnTo>
                    <a:lnTo>
                      <a:pt x="798" y="348"/>
                    </a:lnTo>
                    <a:lnTo>
                      <a:pt x="799" y="348"/>
                    </a:lnTo>
                    <a:lnTo>
                      <a:pt x="803" y="346"/>
                    </a:lnTo>
                    <a:lnTo>
                      <a:pt x="803" y="346"/>
                    </a:lnTo>
                    <a:lnTo>
                      <a:pt x="811" y="341"/>
                    </a:lnTo>
                    <a:lnTo>
                      <a:pt x="811" y="341"/>
                    </a:lnTo>
                    <a:lnTo>
                      <a:pt x="813" y="341"/>
                    </a:lnTo>
                    <a:lnTo>
                      <a:pt x="814" y="341"/>
                    </a:lnTo>
                    <a:lnTo>
                      <a:pt x="814" y="341"/>
                    </a:lnTo>
                    <a:lnTo>
                      <a:pt x="811" y="343"/>
                    </a:lnTo>
                    <a:lnTo>
                      <a:pt x="811" y="343"/>
                    </a:lnTo>
                    <a:lnTo>
                      <a:pt x="808" y="345"/>
                    </a:lnTo>
                    <a:lnTo>
                      <a:pt x="808" y="345"/>
                    </a:lnTo>
                    <a:lnTo>
                      <a:pt x="820" y="345"/>
                    </a:lnTo>
                    <a:lnTo>
                      <a:pt x="820" y="345"/>
                    </a:lnTo>
                    <a:lnTo>
                      <a:pt x="815" y="346"/>
                    </a:lnTo>
                    <a:lnTo>
                      <a:pt x="815" y="346"/>
                    </a:lnTo>
                    <a:lnTo>
                      <a:pt x="811" y="346"/>
                    </a:lnTo>
                    <a:lnTo>
                      <a:pt x="811" y="346"/>
                    </a:lnTo>
                    <a:lnTo>
                      <a:pt x="808" y="348"/>
                    </a:lnTo>
                    <a:lnTo>
                      <a:pt x="808" y="349"/>
                    </a:lnTo>
                    <a:lnTo>
                      <a:pt x="808" y="349"/>
                    </a:lnTo>
                    <a:lnTo>
                      <a:pt x="805" y="350"/>
                    </a:lnTo>
                    <a:lnTo>
                      <a:pt x="805" y="350"/>
                    </a:lnTo>
                    <a:lnTo>
                      <a:pt x="800" y="353"/>
                    </a:lnTo>
                    <a:lnTo>
                      <a:pt x="800" y="353"/>
                    </a:lnTo>
                    <a:lnTo>
                      <a:pt x="799" y="357"/>
                    </a:lnTo>
                    <a:lnTo>
                      <a:pt x="799" y="360"/>
                    </a:lnTo>
                    <a:lnTo>
                      <a:pt x="799" y="360"/>
                    </a:lnTo>
                    <a:lnTo>
                      <a:pt x="799" y="362"/>
                    </a:lnTo>
                    <a:lnTo>
                      <a:pt x="799" y="364"/>
                    </a:lnTo>
                    <a:lnTo>
                      <a:pt x="799" y="364"/>
                    </a:lnTo>
                    <a:lnTo>
                      <a:pt x="800" y="364"/>
                    </a:lnTo>
                    <a:lnTo>
                      <a:pt x="800" y="364"/>
                    </a:lnTo>
                    <a:lnTo>
                      <a:pt x="801" y="366"/>
                    </a:lnTo>
                    <a:lnTo>
                      <a:pt x="801" y="366"/>
                    </a:lnTo>
                    <a:lnTo>
                      <a:pt x="806" y="364"/>
                    </a:lnTo>
                    <a:lnTo>
                      <a:pt x="809" y="361"/>
                    </a:lnTo>
                    <a:lnTo>
                      <a:pt x="812" y="359"/>
                    </a:lnTo>
                    <a:lnTo>
                      <a:pt x="814" y="354"/>
                    </a:lnTo>
                    <a:lnTo>
                      <a:pt x="814" y="354"/>
                    </a:lnTo>
                    <a:lnTo>
                      <a:pt x="814" y="354"/>
                    </a:lnTo>
                    <a:lnTo>
                      <a:pt x="816" y="354"/>
                    </a:lnTo>
                    <a:lnTo>
                      <a:pt x="816" y="354"/>
                    </a:lnTo>
                    <a:lnTo>
                      <a:pt x="820" y="356"/>
                    </a:lnTo>
                    <a:lnTo>
                      <a:pt x="820" y="354"/>
                    </a:lnTo>
                    <a:lnTo>
                      <a:pt x="824" y="352"/>
                    </a:lnTo>
                    <a:lnTo>
                      <a:pt x="824" y="352"/>
                    </a:lnTo>
                    <a:lnTo>
                      <a:pt x="828" y="351"/>
                    </a:lnTo>
                    <a:lnTo>
                      <a:pt x="828" y="351"/>
                    </a:lnTo>
                    <a:lnTo>
                      <a:pt x="829" y="350"/>
                    </a:lnTo>
                    <a:lnTo>
                      <a:pt x="829" y="350"/>
                    </a:lnTo>
                    <a:lnTo>
                      <a:pt x="832" y="349"/>
                    </a:lnTo>
                    <a:lnTo>
                      <a:pt x="832" y="349"/>
                    </a:lnTo>
                    <a:lnTo>
                      <a:pt x="833" y="348"/>
                    </a:lnTo>
                    <a:lnTo>
                      <a:pt x="836" y="346"/>
                    </a:lnTo>
                    <a:lnTo>
                      <a:pt x="836" y="346"/>
                    </a:lnTo>
                    <a:lnTo>
                      <a:pt x="838" y="346"/>
                    </a:lnTo>
                    <a:lnTo>
                      <a:pt x="838" y="346"/>
                    </a:lnTo>
                    <a:lnTo>
                      <a:pt x="837" y="344"/>
                    </a:lnTo>
                    <a:lnTo>
                      <a:pt x="837" y="344"/>
                    </a:lnTo>
                    <a:lnTo>
                      <a:pt x="837" y="343"/>
                    </a:lnTo>
                    <a:lnTo>
                      <a:pt x="837" y="343"/>
                    </a:lnTo>
                    <a:lnTo>
                      <a:pt x="833" y="342"/>
                    </a:lnTo>
                    <a:lnTo>
                      <a:pt x="833" y="342"/>
                    </a:lnTo>
                    <a:lnTo>
                      <a:pt x="832" y="341"/>
                    </a:lnTo>
                    <a:lnTo>
                      <a:pt x="832" y="341"/>
                    </a:lnTo>
                    <a:lnTo>
                      <a:pt x="830" y="341"/>
                    </a:lnTo>
                    <a:lnTo>
                      <a:pt x="830" y="341"/>
                    </a:lnTo>
                    <a:lnTo>
                      <a:pt x="829" y="341"/>
                    </a:lnTo>
                    <a:lnTo>
                      <a:pt x="829" y="341"/>
                    </a:lnTo>
                    <a:lnTo>
                      <a:pt x="829" y="342"/>
                    </a:lnTo>
                    <a:lnTo>
                      <a:pt x="825" y="342"/>
                    </a:lnTo>
                    <a:lnTo>
                      <a:pt x="825" y="342"/>
                    </a:lnTo>
                    <a:lnTo>
                      <a:pt x="822" y="341"/>
                    </a:lnTo>
                    <a:lnTo>
                      <a:pt x="817" y="339"/>
                    </a:lnTo>
                    <a:lnTo>
                      <a:pt x="817" y="339"/>
                    </a:lnTo>
                    <a:lnTo>
                      <a:pt x="815" y="338"/>
                    </a:lnTo>
                    <a:lnTo>
                      <a:pt x="815" y="338"/>
                    </a:lnTo>
                    <a:lnTo>
                      <a:pt x="814" y="336"/>
                    </a:lnTo>
                    <a:lnTo>
                      <a:pt x="814" y="336"/>
                    </a:lnTo>
                    <a:lnTo>
                      <a:pt x="812" y="336"/>
                    </a:lnTo>
                    <a:lnTo>
                      <a:pt x="812" y="336"/>
                    </a:lnTo>
                    <a:lnTo>
                      <a:pt x="811" y="334"/>
                    </a:lnTo>
                    <a:lnTo>
                      <a:pt x="809" y="330"/>
                    </a:lnTo>
                    <a:lnTo>
                      <a:pt x="809" y="330"/>
                    </a:lnTo>
                    <a:lnTo>
                      <a:pt x="808" y="328"/>
                    </a:lnTo>
                    <a:lnTo>
                      <a:pt x="808" y="328"/>
                    </a:lnTo>
                    <a:lnTo>
                      <a:pt x="805" y="327"/>
                    </a:lnTo>
                    <a:lnTo>
                      <a:pt x="805" y="327"/>
                    </a:lnTo>
                    <a:lnTo>
                      <a:pt x="808" y="323"/>
                    </a:lnTo>
                    <a:lnTo>
                      <a:pt x="808" y="323"/>
                    </a:lnTo>
                    <a:lnTo>
                      <a:pt x="808" y="322"/>
                    </a:lnTo>
                    <a:lnTo>
                      <a:pt x="809" y="321"/>
                    </a:lnTo>
                    <a:lnTo>
                      <a:pt x="809" y="321"/>
                    </a:lnTo>
                    <a:lnTo>
                      <a:pt x="812" y="318"/>
                    </a:lnTo>
                    <a:lnTo>
                      <a:pt x="812" y="318"/>
                    </a:lnTo>
                    <a:lnTo>
                      <a:pt x="808" y="318"/>
                    </a:lnTo>
                    <a:lnTo>
                      <a:pt x="808" y="318"/>
                    </a:lnTo>
                    <a:lnTo>
                      <a:pt x="805" y="318"/>
                    </a:lnTo>
                    <a:lnTo>
                      <a:pt x="805" y="318"/>
                    </a:lnTo>
                    <a:lnTo>
                      <a:pt x="804" y="320"/>
                    </a:lnTo>
                    <a:lnTo>
                      <a:pt x="804" y="320"/>
                    </a:lnTo>
                    <a:lnTo>
                      <a:pt x="803" y="319"/>
                    </a:lnTo>
                    <a:lnTo>
                      <a:pt x="801" y="318"/>
                    </a:lnTo>
                    <a:lnTo>
                      <a:pt x="801" y="318"/>
                    </a:lnTo>
                    <a:lnTo>
                      <a:pt x="794" y="315"/>
                    </a:lnTo>
                    <a:lnTo>
                      <a:pt x="794" y="315"/>
                    </a:lnTo>
                    <a:lnTo>
                      <a:pt x="799" y="315"/>
                    </a:lnTo>
                    <a:lnTo>
                      <a:pt x="799" y="315"/>
                    </a:lnTo>
                    <a:lnTo>
                      <a:pt x="799" y="314"/>
                    </a:lnTo>
                    <a:lnTo>
                      <a:pt x="801" y="314"/>
                    </a:lnTo>
                    <a:lnTo>
                      <a:pt x="801" y="314"/>
                    </a:lnTo>
                    <a:lnTo>
                      <a:pt x="803" y="315"/>
                    </a:lnTo>
                    <a:lnTo>
                      <a:pt x="806" y="315"/>
                    </a:lnTo>
                    <a:lnTo>
                      <a:pt x="806" y="315"/>
                    </a:lnTo>
                    <a:lnTo>
                      <a:pt x="811" y="313"/>
                    </a:lnTo>
                    <a:lnTo>
                      <a:pt x="813" y="312"/>
                    </a:lnTo>
                    <a:lnTo>
                      <a:pt x="814" y="310"/>
                    </a:lnTo>
                    <a:lnTo>
                      <a:pt x="814" y="310"/>
                    </a:lnTo>
                    <a:lnTo>
                      <a:pt x="813" y="307"/>
                    </a:lnTo>
                    <a:lnTo>
                      <a:pt x="812" y="305"/>
                    </a:lnTo>
                    <a:lnTo>
                      <a:pt x="808" y="303"/>
                    </a:lnTo>
                    <a:lnTo>
                      <a:pt x="805" y="303"/>
                    </a:lnTo>
                    <a:lnTo>
                      <a:pt x="805" y="303"/>
                    </a:lnTo>
                    <a:lnTo>
                      <a:pt x="800" y="303"/>
                    </a:lnTo>
                    <a:lnTo>
                      <a:pt x="796" y="304"/>
                    </a:lnTo>
                    <a:lnTo>
                      <a:pt x="791" y="306"/>
                    </a:lnTo>
                    <a:lnTo>
                      <a:pt x="791" y="306"/>
                    </a:lnTo>
                    <a:lnTo>
                      <a:pt x="786" y="309"/>
                    </a:lnTo>
                    <a:lnTo>
                      <a:pt x="780" y="311"/>
                    </a:lnTo>
                    <a:lnTo>
                      <a:pt x="780" y="311"/>
                    </a:lnTo>
                    <a:lnTo>
                      <a:pt x="773" y="317"/>
                    </a:lnTo>
                    <a:lnTo>
                      <a:pt x="773" y="317"/>
                    </a:lnTo>
                    <a:lnTo>
                      <a:pt x="773" y="318"/>
                    </a:lnTo>
                    <a:lnTo>
                      <a:pt x="773" y="319"/>
                    </a:lnTo>
                    <a:lnTo>
                      <a:pt x="773" y="319"/>
                    </a:lnTo>
                    <a:lnTo>
                      <a:pt x="769" y="322"/>
                    </a:lnTo>
                    <a:lnTo>
                      <a:pt x="769" y="322"/>
                    </a:lnTo>
                    <a:lnTo>
                      <a:pt x="768" y="323"/>
                    </a:lnTo>
                    <a:lnTo>
                      <a:pt x="768" y="323"/>
                    </a:lnTo>
                    <a:lnTo>
                      <a:pt x="767" y="325"/>
                    </a:lnTo>
                    <a:lnTo>
                      <a:pt x="767" y="325"/>
                    </a:lnTo>
                    <a:lnTo>
                      <a:pt x="765" y="326"/>
                    </a:lnTo>
                    <a:lnTo>
                      <a:pt x="765" y="326"/>
                    </a:lnTo>
                    <a:lnTo>
                      <a:pt x="762" y="328"/>
                    </a:lnTo>
                    <a:lnTo>
                      <a:pt x="761" y="328"/>
                    </a:lnTo>
                    <a:lnTo>
                      <a:pt x="761" y="328"/>
                    </a:lnTo>
                    <a:lnTo>
                      <a:pt x="759" y="329"/>
                    </a:lnTo>
                    <a:lnTo>
                      <a:pt x="759" y="329"/>
                    </a:lnTo>
                    <a:lnTo>
                      <a:pt x="764" y="325"/>
                    </a:lnTo>
                    <a:lnTo>
                      <a:pt x="764" y="325"/>
                    </a:lnTo>
                    <a:lnTo>
                      <a:pt x="765" y="321"/>
                    </a:lnTo>
                    <a:lnTo>
                      <a:pt x="765" y="321"/>
                    </a:lnTo>
                    <a:lnTo>
                      <a:pt x="767" y="320"/>
                    </a:lnTo>
                    <a:lnTo>
                      <a:pt x="769" y="319"/>
                    </a:lnTo>
                    <a:lnTo>
                      <a:pt x="769" y="319"/>
                    </a:lnTo>
                    <a:lnTo>
                      <a:pt x="770" y="314"/>
                    </a:lnTo>
                    <a:lnTo>
                      <a:pt x="770" y="314"/>
                    </a:lnTo>
                    <a:lnTo>
                      <a:pt x="781" y="305"/>
                    </a:lnTo>
                    <a:lnTo>
                      <a:pt x="781" y="305"/>
                    </a:lnTo>
                    <a:lnTo>
                      <a:pt x="784" y="303"/>
                    </a:lnTo>
                    <a:lnTo>
                      <a:pt x="785" y="302"/>
                    </a:lnTo>
                    <a:lnTo>
                      <a:pt x="785" y="302"/>
                    </a:lnTo>
                    <a:lnTo>
                      <a:pt x="790" y="302"/>
                    </a:lnTo>
                    <a:lnTo>
                      <a:pt x="790" y="302"/>
                    </a:lnTo>
                    <a:lnTo>
                      <a:pt x="790" y="298"/>
                    </a:lnTo>
                    <a:lnTo>
                      <a:pt x="791" y="296"/>
                    </a:lnTo>
                    <a:lnTo>
                      <a:pt x="792" y="295"/>
                    </a:lnTo>
                    <a:lnTo>
                      <a:pt x="792" y="295"/>
                    </a:lnTo>
                    <a:lnTo>
                      <a:pt x="798" y="291"/>
                    </a:lnTo>
                    <a:lnTo>
                      <a:pt x="798" y="291"/>
                    </a:lnTo>
                    <a:lnTo>
                      <a:pt x="807" y="291"/>
                    </a:lnTo>
                    <a:lnTo>
                      <a:pt x="819" y="291"/>
                    </a:lnTo>
                    <a:lnTo>
                      <a:pt x="819" y="291"/>
                    </a:lnTo>
                    <a:lnTo>
                      <a:pt x="833" y="291"/>
                    </a:lnTo>
                    <a:lnTo>
                      <a:pt x="833" y="291"/>
                    </a:lnTo>
                    <a:lnTo>
                      <a:pt x="848" y="290"/>
                    </a:lnTo>
                    <a:lnTo>
                      <a:pt x="848" y="290"/>
                    </a:lnTo>
                    <a:lnTo>
                      <a:pt x="855" y="283"/>
                    </a:lnTo>
                    <a:lnTo>
                      <a:pt x="856" y="281"/>
                    </a:lnTo>
                    <a:lnTo>
                      <a:pt x="856" y="281"/>
                    </a:lnTo>
                    <a:lnTo>
                      <a:pt x="858" y="280"/>
                    </a:lnTo>
                    <a:lnTo>
                      <a:pt x="858" y="280"/>
                    </a:lnTo>
                    <a:lnTo>
                      <a:pt x="860" y="279"/>
                    </a:lnTo>
                    <a:lnTo>
                      <a:pt x="860" y="279"/>
                    </a:lnTo>
                    <a:lnTo>
                      <a:pt x="864" y="278"/>
                    </a:lnTo>
                    <a:lnTo>
                      <a:pt x="864" y="278"/>
                    </a:lnTo>
                    <a:lnTo>
                      <a:pt x="864" y="276"/>
                    </a:lnTo>
                    <a:lnTo>
                      <a:pt x="864" y="276"/>
                    </a:lnTo>
                    <a:lnTo>
                      <a:pt x="872" y="276"/>
                    </a:lnTo>
                    <a:lnTo>
                      <a:pt x="872" y="276"/>
                    </a:lnTo>
                    <a:lnTo>
                      <a:pt x="874" y="274"/>
                    </a:lnTo>
                    <a:lnTo>
                      <a:pt x="874" y="274"/>
                    </a:lnTo>
                    <a:lnTo>
                      <a:pt x="880" y="270"/>
                    </a:lnTo>
                    <a:lnTo>
                      <a:pt x="880" y="270"/>
                    </a:lnTo>
                    <a:lnTo>
                      <a:pt x="880" y="265"/>
                    </a:lnTo>
                    <a:lnTo>
                      <a:pt x="880" y="265"/>
                    </a:lnTo>
                    <a:lnTo>
                      <a:pt x="878" y="264"/>
                    </a:lnTo>
                    <a:lnTo>
                      <a:pt x="878" y="26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215"/>
              <p:cNvSpPr>
                <a:spLocks/>
              </p:cNvSpPr>
              <p:nvPr/>
            </p:nvSpPr>
            <p:spPr bwMode="auto">
              <a:xfrm>
                <a:off x="7680326" y="3614738"/>
                <a:ext cx="19050" cy="14288"/>
              </a:xfrm>
              <a:custGeom>
                <a:avLst/>
                <a:gdLst>
                  <a:gd name="T0" fmla="*/ 0 w 12"/>
                  <a:gd name="T1" fmla="*/ 5 h 9"/>
                  <a:gd name="T2" fmla="*/ 0 w 12"/>
                  <a:gd name="T3" fmla="*/ 5 h 9"/>
                  <a:gd name="T4" fmla="*/ 2 w 12"/>
                  <a:gd name="T5" fmla="*/ 5 h 9"/>
                  <a:gd name="T6" fmla="*/ 2 w 12"/>
                  <a:gd name="T7" fmla="*/ 5 h 9"/>
                  <a:gd name="T8" fmla="*/ 1 w 12"/>
                  <a:gd name="T9" fmla="*/ 7 h 9"/>
                  <a:gd name="T10" fmla="*/ 1 w 12"/>
                  <a:gd name="T11" fmla="*/ 7 h 9"/>
                  <a:gd name="T12" fmla="*/ 0 w 12"/>
                  <a:gd name="T13" fmla="*/ 8 h 9"/>
                  <a:gd name="T14" fmla="*/ 0 w 12"/>
                  <a:gd name="T15" fmla="*/ 8 h 9"/>
                  <a:gd name="T16" fmla="*/ 1 w 12"/>
                  <a:gd name="T17" fmla="*/ 9 h 9"/>
                  <a:gd name="T18" fmla="*/ 1 w 12"/>
                  <a:gd name="T19" fmla="*/ 9 h 9"/>
                  <a:gd name="T20" fmla="*/ 9 w 12"/>
                  <a:gd name="T21" fmla="*/ 9 h 9"/>
                  <a:gd name="T22" fmla="*/ 9 w 12"/>
                  <a:gd name="T23" fmla="*/ 9 h 9"/>
                  <a:gd name="T24" fmla="*/ 9 w 12"/>
                  <a:gd name="T25" fmla="*/ 8 h 9"/>
                  <a:gd name="T26" fmla="*/ 9 w 12"/>
                  <a:gd name="T27" fmla="*/ 8 h 9"/>
                  <a:gd name="T28" fmla="*/ 12 w 12"/>
                  <a:gd name="T29" fmla="*/ 4 h 9"/>
                  <a:gd name="T30" fmla="*/ 12 w 12"/>
                  <a:gd name="T31" fmla="*/ 4 h 9"/>
                  <a:gd name="T32" fmla="*/ 12 w 12"/>
                  <a:gd name="T33" fmla="*/ 3 h 9"/>
                  <a:gd name="T34" fmla="*/ 12 w 12"/>
                  <a:gd name="T35" fmla="*/ 3 h 9"/>
                  <a:gd name="T36" fmla="*/ 9 w 12"/>
                  <a:gd name="T37" fmla="*/ 2 h 9"/>
                  <a:gd name="T38" fmla="*/ 9 w 12"/>
                  <a:gd name="T39" fmla="*/ 2 h 9"/>
                  <a:gd name="T40" fmla="*/ 8 w 12"/>
                  <a:gd name="T41" fmla="*/ 1 h 9"/>
                  <a:gd name="T42" fmla="*/ 7 w 12"/>
                  <a:gd name="T43" fmla="*/ 0 h 9"/>
                  <a:gd name="T44" fmla="*/ 7 w 12"/>
                  <a:gd name="T45" fmla="*/ 0 h 9"/>
                  <a:gd name="T46" fmla="*/ 5 w 12"/>
                  <a:gd name="T47" fmla="*/ 1 h 9"/>
                  <a:gd name="T48" fmla="*/ 5 w 12"/>
                  <a:gd name="T49" fmla="*/ 1 h 9"/>
                  <a:gd name="T50" fmla="*/ 0 w 12"/>
                  <a:gd name="T51" fmla="*/ 3 h 9"/>
                  <a:gd name="T52" fmla="*/ 0 w 12"/>
                  <a:gd name="T53" fmla="*/ 3 h 9"/>
                  <a:gd name="T54" fmla="*/ 0 w 12"/>
                  <a:gd name="T55" fmla="*/ 5 h 9"/>
                  <a:gd name="T56" fmla="*/ 0 w 12"/>
                  <a:gd name="T5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9">
                    <a:moveTo>
                      <a:pt x="0" y="5"/>
                    </a:moveTo>
                    <a:lnTo>
                      <a:pt x="0" y="5"/>
                    </a:lnTo>
                    <a:lnTo>
                      <a:pt x="2" y="5"/>
                    </a:lnTo>
                    <a:lnTo>
                      <a:pt x="2" y="5"/>
                    </a:lnTo>
                    <a:lnTo>
                      <a:pt x="1" y="7"/>
                    </a:lnTo>
                    <a:lnTo>
                      <a:pt x="1" y="7"/>
                    </a:lnTo>
                    <a:lnTo>
                      <a:pt x="0" y="8"/>
                    </a:lnTo>
                    <a:lnTo>
                      <a:pt x="0" y="8"/>
                    </a:lnTo>
                    <a:lnTo>
                      <a:pt x="1" y="9"/>
                    </a:lnTo>
                    <a:lnTo>
                      <a:pt x="1" y="9"/>
                    </a:lnTo>
                    <a:lnTo>
                      <a:pt x="9" y="9"/>
                    </a:lnTo>
                    <a:lnTo>
                      <a:pt x="9" y="9"/>
                    </a:lnTo>
                    <a:lnTo>
                      <a:pt x="9" y="8"/>
                    </a:lnTo>
                    <a:lnTo>
                      <a:pt x="9" y="8"/>
                    </a:lnTo>
                    <a:lnTo>
                      <a:pt x="12" y="4"/>
                    </a:lnTo>
                    <a:lnTo>
                      <a:pt x="12" y="4"/>
                    </a:lnTo>
                    <a:lnTo>
                      <a:pt x="12" y="3"/>
                    </a:lnTo>
                    <a:lnTo>
                      <a:pt x="12" y="3"/>
                    </a:lnTo>
                    <a:lnTo>
                      <a:pt x="9" y="2"/>
                    </a:lnTo>
                    <a:lnTo>
                      <a:pt x="9" y="2"/>
                    </a:lnTo>
                    <a:lnTo>
                      <a:pt x="8" y="1"/>
                    </a:lnTo>
                    <a:lnTo>
                      <a:pt x="7" y="0"/>
                    </a:lnTo>
                    <a:lnTo>
                      <a:pt x="7" y="0"/>
                    </a:lnTo>
                    <a:lnTo>
                      <a:pt x="5" y="1"/>
                    </a:lnTo>
                    <a:lnTo>
                      <a:pt x="5" y="1"/>
                    </a:lnTo>
                    <a:lnTo>
                      <a:pt x="0" y="3"/>
                    </a:lnTo>
                    <a:lnTo>
                      <a:pt x="0" y="3"/>
                    </a:lnTo>
                    <a:lnTo>
                      <a:pt x="0" y="5"/>
                    </a:lnTo>
                    <a:lnTo>
                      <a:pt x="0"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216"/>
              <p:cNvSpPr>
                <a:spLocks/>
              </p:cNvSpPr>
              <p:nvPr/>
            </p:nvSpPr>
            <p:spPr bwMode="auto">
              <a:xfrm>
                <a:off x="7658101" y="3679826"/>
                <a:ext cx="17463" cy="11113"/>
              </a:xfrm>
              <a:custGeom>
                <a:avLst/>
                <a:gdLst>
                  <a:gd name="T0" fmla="*/ 0 w 11"/>
                  <a:gd name="T1" fmla="*/ 1 h 7"/>
                  <a:gd name="T2" fmla="*/ 0 w 11"/>
                  <a:gd name="T3" fmla="*/ 1 h 7"/>
                  <a:gd name="T4" fmla="*/ 4 w 11"/>
                  <a:gd name="T5" fmla="*/ 0 h 7"/>
                  <a:gd name="T6" fmla="*/ 6 w 11"/>
                  <a:gd name="T7" fmla="*/ 1 h 7"/>
                  <a:gd name="T8" fmla="*/ 6 w 11"/>
                  <a:gd name="T9" fmla="*/ 1 h 7"/>
                  <a:gd name="T10" fmla="*/ 9 w 11"/>
                  <a:gd name="T11" fmla="*/ 3 h 7"/>
                  <a:gd name="T12" fmla="*/ 11 w 11"/>
                  <a:gd name="T13" fmla="*/ 4 h 7"/>
                  <a:gd name="T14" fmla="*/ 9 w 11"/>
                  <a:gd name="T15" fmla="*/ 6 h 7"/>
                  <a:gd name="T16" fmla="*/ 9 w 11"/>
                  <a:gd name="T17" fmla="*/ 6 h 7"/>
                  <a:gd name="T18" fmla="*/ 8 w 11"/>
                  <a:gd name="T19" fmla="*/ 7 h 7"/>
                  <a:gd name="T20" fmla="*/ 6 w 11"/>
                  <a:gd name="T21" fmla="*/ 6 h 7"/>
                  <a:gd name="T22" fmla="*/ 6 w 11"/>
                  <a:gd name="T23" fmla="*/ 6 h 7"/>
                  <a:gd name="T24" fmla="*/ 1 w 11"/>
                  <a:gd name="T25" fmla="*/ 3 h 7"/>
                  <a:gd name="T26" fmla="*/ 1 w 11"/>
                  <a:gd name="T27" fmla="*/ 3 h 7"/>
                  <a:gd name="T28" fmla="*/ 0 w 11"/>
                  <a:gd name="T29" fmla="*/ 2 h 7"/>
                  <a:gd name="T30" fmla="*/ 0 w 11"/>
                  <a:gd name="T31" fmla="*/ 1 h 7"/>
                  <a:gd name="T32" fmla="*/ 0 w 11"/>
                  <a:gd name="T33" fmla="*/ 1 h 7"/>
                  <a:gd name="T34" fmla="*/ 0 w 11"/>
                  <a:gd name="T3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7">
                    <a:moveTo>
                      <a:pt x="0" y="1"/>
                    </a:moveTo>
                    <a:lnTo>
                      <a:pt x="0" y="1"/>
                    </a:lnTo>
                    <a:lnTo>
                      <a:pt x="4" y="0"/>
                    </a:lnTo>
                    <a:lnTo>
                      <a:pt x="6" y="1"/>
                    </a:lnTo>
                    <a:lnTo>
                      <a:pt x="6" y="1"/>
                    </a:lnTo>
                    <a:lnTo>
                      <a:pt x="9" y="3"/>
                    </a:lnTo>
                    <a:lnTo>
                      <a:pt x="11" y="4"/>
                    </a:lnTo>
                    <a:lnTo>
                      <a:pt x="9" y="6"/>
                    </a:lnTo>
                    <a:lnTo>
                      <a:pt x="9" y="6"/>
                    </a:lnTo>
                    <a:lnTo>
                      <a:pt x="8" y="7"/>
                    </a:lnTo>
                    <a:lnTo>
                      <a:pt x="6" y="6"/>
                    </a:lnTo>
                    <a:lnTo>
                      <a:pt x="6" y="6"/>
                    </a:lnTo>
                    <a:lnTo>
                      <a:pt x="1" y="3"/>
                    </a:lnTo>
                    <a:lnTo>
                      <a:pt x="1" y="3"/>
                    </a:lnTo>
                    <a:lnTo>
                      <a:pt x="0" y="2"/>
                    </a:lnTo>
                    <a:lnTo>
                      <a:pt x="0" y="1"/>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222"/>
              <p:cNvSpPr>
                <a:spLocks/>
              </p:cNvSpPr>
              <p:nvPr/>
            </p:nvSpPr>
            <p:spPr bwMode="auto">
              <a:xfrm>
                <a:off x="7667626" y="4321176"/>
                <a:ext cx="577850" cy="993775"/>
              </a:xfrm>
              <a:custGeom>
                <a:avLst/>
                <a:gdLst>
                  <a:gd name="T0" fmla="*/ 45 w 364"/>
                  <a:gd name="T1" fmla="*/ 20 h 626"/>
                  <a:gd name="T2" fmla="*/ 69 w 364"/>
                  <a:gd name="T3" fmla="*/ 5 h 626"/>
                  <a:gd name="T4" fmla="*/ 73 w 364"/>
                  <a:gd name="T5" fmla="*/ 8 h 626"/>
                  <a:gd name="T6" fmla="*/ 79 w 364"/>
                  <a:gd name="T7" fmla="*/ 27 h 626"/>
                  <a:gd name="T8" fmla="*/ 86 w 364"/>
                  <a:gd name="T9" fmla="*/ 1 h 626"/>
                  <a:gd name="T10" fmla="*/ 113 w 364"/>
                  <a:gd name="T11" fmla="*/ 16 h 626"/>
                  <a:gd name="T12" fmla="*/ 139 w 364"/>
                  <a:gd name="T13" fmla="*/ 14 h 626"/>
                  <a:gd name="T14" fmla="*/ 160 w 364"/>
                  <a:gd name="T15" fmla="*/ 34 h 626"/>
                  <a:gd name="T16" fmla="*/ 187 w 364"/>
                  <a:gd name="T17" fmla="*/ 55 h 626"/>
                  <a:gd name="T18" fmla="*/ 222 w 364"/>
                  <a:gd name="T19" fmla="*/ 63 h 626"/>
                  <a:gd name="T20" fmla="*/ 241 w 364"/>
                  <a:gd name="T21" fmla="*/ 90 h 626"/>
                  <a:gd name="T22" fmla="*/ 256 w 364"/>
                  <a:gd name="T23" fmla="*/ 110 h 626"/>
                  <a:gd name="T24" fmla="*/ 265 w 364"/>
                  <a:gd name="T25" fmla="*/ 113 h 626"/>
                  <a:gd name="T26" fmla="*/ 288 w 364"/>
                  <a:gd name="T27" fmla="*/ 130 h 626"/>
                  <a:gd name="T28" fmla="*/ 319 w 364"/>
                  <a:gd name="T29" fmla="*/ 131 h 626"/>
                  <a:gd name="T30" fmla="*/ 363 w 364"/>
                  <a:gd name="T31" fmla="*/ 178 h 626"/>
                  <a:gd name="T32" fmla="*/ 331 w 364"/>
                  <a:gd name="T33" fmla="*/ 232 h 626"/>
                  <a:gd name="T34" fmla="*/ 324 w 364"/>
                  <a:gd name="T35" fmla="*/ 279 h 626"/>
                  <a:gd name="T36" fmla="*/ 308 w 364"/>
                  <a:gd name="T37" fmla="*/ 311 h 626"/>
                  <a:gd name="T38" fmla="*/ 280 w 364"/>
                  <a:gd name="T39" fmla="*/ 320 h 626"/>
                  <a:gd name="T40" fmla="*/ 257 w 364"/>
                  <a:gd name="T41" fmla="*/ 352 h 626"/>
                  <a:gd name="T42" fmla="*/ 235 w 364"/>
                  <a:gd name="T43" fmla="*/ 389 h 626"/>
                  <a:gd name="T44" fmla="*/ 229 w 364"/>
                  <a:gd name="T45" fmla="*/ 393 h 626"/>
                  <a:gd name="T46" fmla="*/ 218 w 364"/>
                  <a:gd name="T47" fmla="*/ 414 h 626"/>
                  <a:gd name="T48" fmla="*/ 182 w 364"/>
                  <a:gd name="T49" fmla="*/ 417 h 626"/>
                  <a:gd name="T50" fmla="*/ 193 w 364"/>
                  <a:gd name="T51" fmla="*/ 438 h 626"/>
                  <a:gd name="T52" fmla="*/ 158 w 364"/>
                  <a:gd name="T53" fmla="*/ 465 h 626"/>
                  <a:gd name="T54" fmla="*/ 148 w 364"/>
                  <a:gd name="T55" fmla="*/ 480 h 626"/>
                  <a:gd name="T56" fmla="*/ 126 w 364"/>
                  <a:gd name="T57" fmla="*/ 490 h 626"/>
                  <a:gd name="T58" fmla="*/ 139 w 364"/>
                  <a:gd name="T59" fmla="*/ 503 h 626"/>
                  <a:gd name="T60" fmla="*/ 132 w 364"/>
                  <a:gd name="T61" fmla="*/ 506 h 626"/>
                  <a:gd name="T62" fmla="*/ 117 w 364"/>
                  <a:gd name="T63" fmla="*/ 528 h 626"/>
                  <a:gd name="T64" fmla="*/ 116 w 364"/>
                  <a:gd name="T65" fmla="*/ 549 h 626"/>
                  <a:gd name="T66" fmla="*/ 108 w 364"/>
                  <a:gd name="T67" fmla="*/ 570 h 626"/>
                  <a:gd name="T68" fmla="*/ 100 w 364"/>
                  <a:gd name="T69" fmla="*/ 608 h 626"/>
                  <a:gd name="T70" fmla="*/ 81 w 364"/>
                  <a:gd name="T71" fmla="*/ 623 h 626"/>
                  <a:gd name="T72" fmla="*/ 70 w 364"/>
                  <a:gd name="T73" fmla="*/ 619 h 626"/>
                  <a:gd name="T74" fmla="*/ 75 w 364"/>
                  <a:gd name="T75" fmla="*/ 612 h 626"/>
                  <a:gd name="T76" fmla="*/ 56 w 364"/>
                  <a:gd name="T77" fmla="*/ 605 h 626"/>
                  <a:gd name="T78" fmla="*/ 56 w 364"/>
                  <a:gd name="T79" fmla="*/ 590 h 626"/>
                  <a:gd name="T80" fmla="*/ 47 w 364"/>
                  <a:gd name="T81" fmla="*/ 576 h 626"/>
                  <a:gd name="T82" fmla="*/ 46 w 364"/>
                  <a:gd name="T83" fmla="*/ 559 h 626"/>
                  <a:gd name="T84" fmla="*/ 61 w 364"/>
                  <a:gd name="T85" fmla="*/ 563 h 626"/>
                  <a:gd name="T86" fmla="*/ 57 w 364"/>
                  <a:gd name="T87" fmla="*/ 550 h 626"/>
                  <a:gd name="T88" fmla="*/ 44 w 364"/>
                  <a:gd name="T89" fmla="*/ 545 h 626"/>
                  <a:gd name="T90" fmla="*/ 63 w 364"/>
                  <a:gd name="T91" fmla="*/ 533 h 626"/>
                  <a:gd name="T92" fmla="*/ 64 w 364"/>
                  <a:gd name="T93" fmla="*/ 511 h 626"/>
                  <a:gd name="T94" fmla="*/ 66 w 364"/>
                  <a:gd name="T95" fmla="*/ 490 h 626"/>
                  <a:gd name="T96" fmla="*/ 63 w 364"/>
                  <a:gd name="T97" fmla="*/ 471 h 626"/>
                  <a:gd name="T98" fmla="*/ 64 w 364"/>
                  <a:gd name="T99" fmla="*/ 441 h 626"/>
                  <a:gd name="T100" fmla="*/ 77 w 364"/>
                  <a:gd name="T101" fmla="*/ 406 h 626"/>
                  <a:gd name="T102" fmla="*/ 79 w 364"/>
                  <a:gd name="T103" fmla="*/ 361 h 626"/>
                  <a:gd name="T104" fmla="*/ 84 w 364"/>
                  <a:gd name="T105" fmla="*/ 321 h 626"/>
                  <a:gd name="T106" fmla="*/ 79 w 364"/>
                  <a:gd name="T107" fmla="*/ 266 h 626"/>
                  <a:gd name="T108" fmla="*/ 39 w 364"/>
                  <a:gd name="T109" fmla="*/ 231 h 626"/>
                  <a:gd name="T110" fmla="*/ 21 w 364"/>
                  <a:gd name="T111" fmla="*/ 184 h 626"/>
                  <a:gd name="T112" fmla="*/ 1 w 364"/>
                  <a:gd name="T113" fmla="*/ 152 h 626"/>
                  <a:gd name="T114" fmla="*/ 8 w 364"/>
                  <a:gd name="T115" fmla="*/ 134 h 626"/>
                  <a:gd name="T116" fmla="*/ 9 w 364"/>
                  <a:gd name="T117" fmla="*/ 100 h 626"/>
                  <a:gd name="T118" fmla="*/ 30 w 364"/>
                  <a:gd name="T119" fmla="*/ 79 h 626"/>
                  <a:gd name="T120" fmla="*/ 30 w 364"/>
                  <a:gd name="T121" fmla="*/ 55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4" h="626">
                    <a:moveTo>
                      <a:pt x="26" y="45"/>
                    </a:moveTo>
                    <a:lnTo>
                      <a:pt x="29" y="41"/>
                    </a:lnTo>
                    <a:lnTo>
                      <a:pt x="33" y="37"/>
                    </a:lnTo>
                    <a:lnTo>
                      <a:pt x="33" y="37"/>
                    </a:lnTo>
                    <a:lnTo>
                      <a:pt x="36" y="39"/>
                    </a:lnTo>
                    <a:lnTo>
                      <a:pt x="36" y="39"/>
                    </a:lnTo>
                    <a:lnTo>
                      <a:pt x="36" y="35"/>
                    </a:lnTo>
                    <a:lnTo>
                      <a:pt x="36" y="35"/>
                    </a:lnTo>
                    <a:lnTo>
                      <a:pt x="33" y="33"/>
                    </a:lnTo>
                    <a:lnTo>
                      <a:pt x="33" y="33"/>
                    </a:lnTo>
                    <a:lnTo>
                      <a:pt x="36" y="32"/>
                    </a:lnTo>
                    <a:lnTo>
                      <a:pt x="36" y="32"/>
                    </a:lnTo>
                    <a:lnTo>
                      <a:pt x="40" y="29"/>
                    </a:lnTo>
                    <a:lnTo>
                      <a:pt x="40" y="29"/>
                    </a:lnTo>
                    <a:lnTo>
                      <a:pt x="40" y="26"/>
                    </a:lnTo>
                    <a:lnTo>
                      <a:pt x="40" y="26"/>
                    </a:lnTo>
                    <a:lnTo>
                      <a:pt x="44" y="26"/>
                    </a:lnTo>
                    <a:lnTo>
                      <a:pt x="44" y="26"/>
                    </a:lnTo>
                    <a:lnTo>
                      <a:pt x="45" y="20"/>
                    </a:lnTo>
                    <a:lnTo>
                      <a:pt x="45" y="20"/>
                    </a:lnTo>
                    <a:lnTo>
                      <a:pt x="45" y="16"/>
                    </a:lnTo>
                    <a:lnTo>
                      <a:pt x="45" y="16"/>
                    </a:lnTo>
                    <a:lnTo>
                      <a:pt x="48" y="12"/>
                    </a:lnTo>
                    <a:lnTo>
                      <a:pt x="48" y="12"/>
                    </a:lnTo>
                    <a:lnTo>
                      <a:pt x="53" y="12"/>
                    </a:lnTo>
                    <a:lnTo>
                      <a:pt x="53" y="12"/>
                    </a:lnTo>
                    <a:lnTo>
                      <a:pt x="54" y="11"/>
                    </a:lnTo>
                    <a:lnTo>
                      <a:pt x="55" y="10"/>
                    </a:lnTo>
                    <a:lnTo>
                      <a:pt x="55" y="10"/>
                    </a:lnTo>
                    <a:lnTo>
                      <a:pt x="62" y="9"/>
                    </a:lnTo>
                    <a:lnTo>
                      <a:pt x="62" y="9"/>
                    </a:lnTo>
                    <a:lnTo>
                      <a:pt x="63" y="9"/>
                    </a:lnTo>
                    <a:lnTo>
                      <a:pt x="64" y="6"/>
                    </a:lnTo>
                    <a:lnTo>
                      <a:pt x="64" y="6"/>
                    </a:lnTo>
                    <a:lnTo>
                      <a:pt x="65" y="5"/>
                    </a:lnTo>
                    <a:lnTo>
                      <a:pt x="68" y="5"/>
                    </a:lnTo>
                    <a:lnTo>
                      <a:pt x="68" y="5"/>
                    </a:lnTo>
                    <a:lnTo>
                      <a:pt x="69" y="5"/>
                    </a:lnTo>
                    <a:lnTo>
                      <a:pt x="70" y="4"/>
                    </a:lnTo>
                    <a:lnTo>
                      <a:pt x="70" y="4"/>
                    </a:lnTo>
                    <a:lnTo>
                      <a:pt x="70" y="3"/>
                    </a:lnTo>
                    <a:lnTo>
                      <a:pt x="71" y="1"/>
                    </a:lnTo>
                    <a:lnTo>
                      <a:pt x="71" y="1"/>
                    </a:lnTo>
                    <a:lnTo>
                      <a:pt x="75" y="0"/>
                    </a:lnTo>
                    <a:lnTo>
                      <a:pt x="77" y="0"/>
                    </a:lnTo>
                    <a:lnTo>
                      <a:pt x="78" y="0"/>
                    </a:lnTo>
                    <a:lnTo>
                      <a:pt x="78" y="0"/>
                    </a:lnTo>
                    <a:lnTo>
                      <a:pt x="79" y="2"/>
                    </a:lnTo>
                    <a:lnTo>
                      <a:pt x="79" y="3"/>
                    </a:lnTo>
                    <a:lnTo>
                      <a:pt x="79" y="3"/>
                    </a:lnTo>
                    <a:lnTo>
                      <a:pt x="78" y="4"/>
                    </a:lnTo>
                    <a:lnTo>
                      <a:pt x="77" y="5"/>
                    </a:lnTo>
                    <a:lnTo>
                      <a:pt x="77" y="5"/>
                    </a:lnTo>
                    <a:lnTo>
                      <a:pt x="75" y="6"/>
                    </a:lnTo>
                    <a:lnTo>
                      <a:pt x="73" y="6"/>
                    </a:lnTo>
                    <a:lnTo>
                      <a:pt x="73" y="8"/>
                    </a:lnTo>
                    <a:lnTo>
                      <a:pt x="73" y="8"/>
                    </a:lnTo>
                    <a:lnTo>
                      <a:pt x="73" y="10"/>
                    </a:lnTo>
                    <a:lnTo>
                      <a:pt x="75" y="11"/>
                    </a:lnTo>
                    <a:lnTo>
                      <a:pt x="75" y="11"/>
                    </a:lnTo>
                    <a:lnTo>
                      <a:pt x="75" y="11"/>
                    </a:lnTo>
                    <a:lnTo>
                      <a:pt x="75" y="11"/>
                    </a:lnTo>
                    <a:lnTo>
                      <a:pt x="75" y="17"/>
                    </a:lnTo>
                    <a:lnTo>
                      <a:pt x="75" y="17"/>
                    </a:lnTo>
                    <a:lnTo>
                      <a:pt x="73" y="18"/>
                    </a:lnTo>
                    <a:lnTo>
                      <a:pt x="73" y="18"/>
                    </a:lnTo>
                    <a:lnTo>
                      <a:pt x="72" y="20"/>
                    </a:lnTo>
                    <a:lnTo>
                      <a:pt x="72" y="23"/>
                    </a:lnTo>
                    <a:lnTo>
                      <a:pt x="72" y="23"/>
                    </a:lnTo>
                    <a:lnTo>
                      <a:pt x="72" y="26"/>
                    </a:lnTo>
                    <a:lnTo>
                      <a:pt x="73" y="28"/>
                    </a:lnTo>
                    <a:lnTo>
                      <a:pt x="75" y="28"/>
                    </a:lnTo>
                    <a:lnTo>
                      <a:pt x="75" y="28"/>
                    </a:lnTo>
                    <a:lnTo>
                      <a:pt x="78" y="28"/>
                    </a:lnTo>
                    <a:lnTo>
                      <a:pt x="79" y="28"/>
                    </a:lnTo>
                    <a:lnTo>
                      <a:pt x="79" y="27"/>
                    </a:lnTo>
                    <a:lnTo>
                      <a:pt x="79" y="27"/>
                    </a:lnTo>
                    <a:lnTo>
                      <a:pt x="79" y="21"/>
                    </a:lnTo>
                    <a:lnTo>
                      <a:pt x="79" y="21"/>
                    </a:lnTo>
                    <a:lnTo>
                      <a:pt x="76" y="16"/>
                    </a:lnTo>
                    <a:lnTo>
                      <a:pt x="76" y="16"/>
                    </a:lnTo>
                    <a:lnTo>
                      <a:pt x="76" y="14"/>
                    </a:lnTo>
                    <a:lnTo>
                      <a:pt x="78" y="12"/>
                    </a:lnTo>
                    <a:lnTo>
                      <a:pt x="78" y="12"/>
                    </a:lnTo>
                    <a:lnTo>
                      <a:pt x="85" y="9"/>
                    </a:lnTo>
                    <a:lnTo>
                      <a:pt x="85" y="9"/>
                    </a:lnTo>
                    <a:lnTo>
                      <a:pt x="86" y="9"/>
                    </a:lnTo>
                    <a:lnTo>
                      <a:pt x="86" y="9"/>
                    </a:lnTo>
                    <a:lnTo>
                      <a:pt x="86" y="6"/>
                    </a:lnTo>
                    <a:lnTo>
                      <a:pt x="86" y="6"/>
                    </a:lnTo>
                    <a:lnTo>
                      <a:pt x="85" y="6"/>
                    </a:lnTo>
                    <a:lnTo>
                      <a:pt x="85" y="5"/>
                    </a:lnTo>
                    <a:lnTo>
                      <a:pt x="85" y="5"/>
                    </a:lnTo>
                    <a:lnTo>
                      <a:pt x="86" y="1"/>
                    </a:lnTo>
                    <a:lnTo>
                      <a:pt x="86" y="1"/>
                    </a:lnTo>
                    <a:lnTo>
                      <a:pt x="88" y="1"/>
                    </a:lnTo>
                    <a:lnTo>
                      <a:pt x="88" y="1"/>
                    </a:lnTo>
                    <a:lnTo>
                      <a:pt x="91" y="5"/>
                    </a:lnTo>
                    <a:lnTo>
                      <a:pt x="91" y="5"/>
                    </a:lnTo>
                    <a:lnTo>
                      <a:pt x="91" y="8"/>
                    </a:lnTo>
                    <a:lnTo>
                      <a:pt x="91" y="8"/>
                    </a:lnTo>
                    <a:lnTo>
                      <a:pt x="94" y="8"/>
                    </a:lnTo>
                    <a:lnTo>
                      <a:pt x="94" y="8"/>
                    </a:lnTo>
                    <a:lnTo>
                      <a:pt x="96" y="9"/>
                    </a:lnTo>
                    <a:lnTo>
                      <a:pt x="99" y="10"/>
                    </a:lnTo>
                    <a:lnTo>
                      <a:pt x="99" y="10"/>
                    </a:lnTo>
                    <a:lnTo>
                      <a:pt x="101" y="12"/>
                    </a:lnTo>
                    <a:lnTo>
                      <a:pt x="101" y="12"/>
                    </a:lnTo>
                    <a:lnTo>
                      <a:pt x="102" y="16"/>
                    </a:lnTo>
                    <a:lnTo>
                      <a:pt x="102" y="16"/>
                    </a:lnTo>
                    <a:lnTo>
                      <a:pt x="105" y="17"/>
                    </a:lnTo>
                    <a:lnTo>
                      <a:pt x="110" y="17"/>
                    </a:lnTo>
                    <a:lnTo>
                      <a:pt x="110" y="17"/>
                    </a:lnTo>
                    <a:lnTo>
                      <a:pt x="113" y="16"/>
                    </a:lnTo>
                    <a:lnTo>
                      <a:pt x="113" y="16"/>
                    </a:lnTo>
                    <a:lnTo>
                      <a:pt x="118" y="16"/>
                    </a:lnTo>
                    <a:lnTo>
                      <a:pt x="118" y="16"/>
                    </a:lnTo>
                    <a:lnTo>
                      <a:pt x="118" y="17"/>
                    </a:lnTo>
                    <a:lnTo>
                      <a:pt x="120" y="18"/>
                    </a:lnTo>
                    <a:lnTo>
                      <a:pt x="120" y="18"/>
                    </a:lnTo>
                    <a:lnTo>
                      <a:pt x="124" y="20"/>
                    </a:lnTo>
                    <a:lnTo>
                      <a:pt x="127" y="20"/>
                    </a:lnTo>
                    <a:lnTo>
                      <a:pt x="127" y="20"/>
                    </a:lnTo>
                    <a:lnTo>
                      <a:pt x="130" y="19"/>
                    </a:lnTo>
                    <a:lnTo>
                      <a:pt x="131" y="18"/>
                    </a:lnTo>
                    <a:lnTo>
                      <a:pt x="131" y="18"/>
                    </a:lnTo>
                    <a:lnTo>
                      <a:pt x="135" y="17"/>
                    </a:lnTo>
                    <a:lnTo>
                      <a:pt x="135" y="17"/>
                    </a:lnTo>
                    <a:lnTo>
                      <a:pt x="133" y="17"/>
                    </a:lnTo>
                    <a:lnTo>
                      <a:pt x="133" y="17"/>
                    </a:lnTo>
                    <a:lnTo>
                      <a:pt x="133" y="14"/>
                    </a:lnTo>
                    <a:lnTo>
                      <a:pt x="133" y="14"/>
                    </a:lnTo>
                    <a:lnTo>
                      <a:pt x="139" y="14"/>
                    </a:lnTo>
                    <a:lnTo>
                      <a:pt x="139" y="14"/>
                    </a:lnTo>
                    <a:lnTo>
                      <a:pt x="154" y="13"/>
                    </a:lnTo>
                    <a:lnTo>
                      <a:pt x="154" y="13"/>
                    </a:lnTo>
                    <a:lnTo>
                      <a:pt x="143" y="18"/>
                    </a:lnTo>
                    <a:lnTo>
                      <a:pt x="143" y="18"/>
                    </a:lnTo>
                    <a:lnTo>
                      <a:pt x="147" y="19"/>
                    </a:lnTo>
                    <a:lnTo>
                      <a:pt x="147" y="19"/>
                    </a:lnTo>
                    <a:lnTo>
                      <a:pt x="148" y="23"/>
                    </a:lnTo>
                    <a:lnTo>
                      <a:pt x="148" y="23"/>
                    </a:lnTo>
                    <a:lnTo>
                      <a:pt x="151" y="23"/>
                    </a:lnTo>
                    <a:lnTo>
                      <a:pt x="151" y="23"/>
                    </a:lnTo>
                    <a:lnTo>
                      <a:pt x="154" y="24"/>
                    </a:lnTo>
                    <a:lnTo>
                      <a:pt x="154" y="24"/>
                    </a:lnTo>
                    <a:lnTo>
                      <a:pt x="159" y="25"/>
                    </a:lnTo>
                    <a:lnTo>
                      <a:pt x="159" y="25"/>
                    </a:lnTo>
                    <a:lnTo>
                      <a:pt x="159" y="31"/>
                    </a:lnTo>
                    <a:lnTo>
                      <a:pt x="159" y="31"/>
                    </a:lnTo>
                    <a:lnTo>
                      <a:pt x="160" y="34"/>
                    </a:lnTo>
                    <a:lnTo>
                      <a:pt x="160" y="34"/>
                    </a:lnTo>
                    <a:lnTo>
                      <a:pt x="162" y="34"/>
                    </a:lnTo>
                    <a:lnTo>
                      <a:pt x="164" y="33"/>
                    </a:lnTo>
                    <a:lnTo>
                      <a:pt x="164" y="33"/>
                    </a:lnTo>
                    <a:lnTo>
                      <a:pt x="170" y="36"/>
                    </a:lnTo>
                    <a:lnTo>
                      <a:pt x="175" y="40"/>
                    </a:lnTo>
                    <a:lnTo>
                      <a:pt x="175" y="40"/>
                    </a:lnTo>
                    <a:lnTo>
                      <a:pt x="178" y="43"/>
                    </a:lnTo>
                    <a:lnTo>
                      <a:pt x="178" y="45"/>
                    </a:lnTo>
                    <a:lnTo>
                      <a:pt x="178" y="45"/>
                    </a:lnTo>
                    <a:lnTo>
                      <a:pt x="177" y="51"/>
                    </a:lnTo>
                    <a:lnTo>
                      <a:pt x="177" y="51"/>
                    </a:lnTo>
                    <a:lnTo>
                      <a:pt x="179" y="49"/>
                    </a:lnTo>
                    <a:lnTo>
                      <a:pt x="180" y="48"/>
                    </a:lnTo>
                    <a:lnTo>
                      <a:pt x="181" y="48"/>
                    </a:lnTo>
                    <a:lnTo>
                      <a:pt x="181" y="48"/>
                    </a:lnTo>
                    <a:lnTo>
                      <a:pt x="183" y="50"/>
                    </a:lnTo>
                    <a:lnTo>
                      <a:pt x="186" y="52"/>
                    </a:lnTo>
                    <a:lnTo>
                      <a:pt x="186" y="52"/>
                    </a:lnTo>
                    <a:lnTo>
                      <a:pt x="187" y="55"/>
                    </a:lnTo>
                    <a:lnTo>
                      <a:pt x="188" y="56"/>
                    </a:lnTo>
                    <a:lnTo>
                      <a:pt x="188" y="56"/>
                    </a:lnTo>
                    <a:lnTo>
                      <a:pt x="191" y="56"/>
                    </a:lnTo>
                    <a:lnTo>
                      <a:pt x="191" y="56"/>
                    </a:lnTo>
                    <a:lnTo>
                      <a:pt x="198" y="57"/>
                    </a:lnTo>
                    <a:lnTo>
                      <a:pt x="198" y="57"/>
                    </a:lnTo>
                    <a:lnTo>
                      <a:pt x="199" y="56"/>
                    </a:lnTo>
                    <a:lnTo>
                      <a:pt x="202" y="55"/>
                    </a:lnTo>
                    <a:lnTo>
                      <a:pt x="204" y="55"/>
                    </a:lnTo>
                    <a:lnTo>
                      <a:pt x="204" y="55"/>
                    </a:lnTo>
                    <a:lnTo>
                      <a:pt x="207" y="56"/>
                    </a:lnTo>
                    <a:lnTo>
                      <a:pt x="210" y="56"/>
                    </a:lnTo>
                    <a:lnTo>
                      <a:pt x="210" y="56"/>
                    </a:lnTo>
                    <a:lnTo>
                      <a:pt x="217" y="58"/>
                    </a:lnTo>
                    <a:lnTo>
                      <a:pt x="217" y="58"/>
                    </a:lnTo>
                    <a:lnTo>
                      <a:pt x="220" y="60"/>
                    </a:lnTo>
                    <a:lnTo>
                      <a:pt x="220" y="60"/>
                    </a:lnTo>
                    <a:lnTo>
                      <a:pt x="222" y="63"/>
                    </a:lnTo>
                    <a:lnTo>
                      <a:pt x="222" y="63"/>
                    </a:lnTo>
                    <a:lnTo>
                      <a:pt x="226" y="65"/>
                    </a:lnTo>
                    <a:lnTo>
                      <a:pt x="226" y="65"/>
                    </a:lnTo>
                    <a:lnTo>
                      <a:pt x="228" y="67"/>
                    </a:lnTo>
                    <a:lnTo>
                      <a:pt x="229" y="68"/>
                    </a:lnTo>
                    <a:lnTo>
                      <a:pt x="229" y="68"/>
                    </a:lnTo>
                    <a:lnTo>
                      <a:pt x="232" y="70"/>
                    </a:lnTo>
                    <a:lnTo>
                      <a:pt x="235" y="72"/>
                    </a:lnTo>
                    <a:lnTo>
                      <a:pt x="235" y="72"/>
                    </a:lnTo>
                    <a:lnTo>
                      <a:pt x="236" y="74"/>
                    </a:lnTo>
                    <a:lnTo>
                      <a:pt x="236" y="76"/>
                    </a:lnTo>
                    <a:lnTo>
                      <a:pt x="237" y="82"/>
                    </a:lnTo>
                    <a:lnTo>
                      <a:pt x="237" y="82"/>
                    </a:lnTo>
                    <a:lnTo>
                      <a:pt x="238" y="86"/>
                    </a:lnTo>
                    <a:lnTo>
                      <a:pt x="238" y="88"/>
                    </a:lnTo>
                    <a:lnTo>
                      <a:pt x="238" y="88"/>
                    </a:lnTo>
                    <a:lnTo>
                      <a:pt x="241" y="89"/>
                    </a:lnTo>
                    <a:lnTo>
                      <a:pt x="241" y="89"/>
                    </a:lnTo>
                    <a:lnTo>
                      <a:pt x="241" y="89"/>
                    </a:lnTo>
                    <a:lnTo>
                      <a:pt x="241" y="90"/>
                    </a:lnTo>
                    <a:lnTo>
                      <a:pt x="241" y="90"/>
                    </a:lnTo>
                    <a:lnTo>
                      <a:pt x="245" y="92"/>
                    </a:lnTo>
                    <a:lnTo>
                      <a:pt x="245" y="92"/>
                    </a:lnTo>
                    <a:lnTo>
                      <a:pt x="245" y="97"/>
                    </a:lnTo>
                    <a:lnTo>
                      <a:pt x="245" y="97"/>
                    </a:lnTo>
                    <a:lnTo>
                      <a:pt x="244" y="100"/>
                    </a:lnTo>
                    <a:lnTo>
                      <a:pt x="244" y="100"/>
                    </a:lnTo>
                    <a:lnTo>
                      <a:pt x="242" y="100"/>
                    </a:lnTo>
                    <a:lnTo>
                      <a:pt x="242" y="100"/>
                    </a:lnTo>
                    <a:lnTo>
                      <a:pt x="244" y="103"/>
                    </a:lnTo>
                    <a:lnTo>
                      <a:pt x="244" y="103"/>
                    </a:lnTo>
                    <a:lnTo>
                      <a:pt x="244" y="105"/>
                    </a:lnTo>
                    <a:lnTo>
                      <a:pt x="244" y="105"/>
                    </a:lnTo>
                    <a:lnTo>
                      <a:pt x="249" y="106"/>
                    </a:lnTo>
                    <a:lnTo>
                      <a:pt x="249" y="106"/>
                    </a:lnTo>
                    <a:lnTo>
                      <a:pt x="251" y="107"/>
                    </a:lnTo>
                    <a:lnTo>
                      <a:pt x="251" y="107"/>
                    </a:lnTo>
                    <a:lnTo>
                      <a:pt x="253" y="110"/>
                    </a:lnTo>
                    <a:lnTo>
                      <a:pt x="256" y="110"/>
                    </a:lnTo>
                    <a:lnTo>
                      <a:pt x="256" y="110"/>
                    </a:lnTo>
                    <a:lnTo>
                      <a:pt x="257" y="111"/>
                    </a:lnTo>
                    <a:lnTo>
                      <a:pt x="258" y="111"/>
                    </a:lnTo>
                    <a:lnTo>
                      <a:pt x="257" y="112"/>
                    </a:lnTo>
                    <a:lnTo>
                      <a:pt x="257" y="112"/>
                    </a:lnTo>
                    <a:lnTo>
                      <a:pt x="254" y="117"/>
                    </a:lnTo>
                    <a:lnTo>
                      <a:pt x="254" y="117"/>
                    </a:lnTo>
                    <a:lnTo>
                      <a:pt x="253" y="120"/>
                    </a:lnTo>
                    <a:lnTo>
                      <a:pt x="253" y="120"/>
                    </a:lnTo>
                    <a:lnTo>
                      <a:pt x="256" y="119"/>
                    </a:lnTo>
                    <a:lnTo>
                      <a:pt x="257" y="117"/>
                    </a:lnTo>
                    <a:lnTo>
                      <a:pt x="257" y="117"/>
                    </a:lnTo>
                    <a:lnTo>
                      <a:pt x="259" y="114"/>
                    </a:lnTo>
                    <a:lnTo>
                      <a:pt x="259" y="114"/>
                    </a:lnTo>
                    <a:lnTo>
                      <a:pt x="260" y="113"/>
                    </a:lnTo>
                    <a:lnTo>
                      <a:pt x="260" y="113"/>
                    </a:lnTo>
                    <a:lnTo>
                      <a:pt x="262" y="113"/>
                    </a:lnTo>
                    <a:lnTo>
                      <a:pt x="262" y="113"/>
                    </a:lnTo>
                    <a:lnTo>
                      <a:pt x="265" y="113"/>
                    </a:lnTo>
                    <a:lnTo>
                      <a:pt x="265" y="113"/>
                    </a:lnTo>
                    <a:lnTo>
                      <a:pt x="271" y="114"/>
                    </a:lnTo>
                    <a:lnTo>
                      <a:pt x="275" y="117"/>
                    </a:lnTo>
                    <a:lnTo>
                      <a:pt x="275" y="117"/>
                    </a:lnTo>
                    <a:lnTo>
                      <a:pt x="281" y="120"/>
                    </a:lnTo>
                    <a:lnTo>
                      <a:pt x="281" y="120"/>
                    </a:lnTo>
                    <a:lnTo>
                      <a:pt x="281" y="120"/>
                    </a:lnTo>
                    <a:lnTo>
                      <a:pt x="281" y="121"/>
                    </a:lnTo>
                    <a:lnTo>
                      <a:pt x="281" y="121"/>
                    </a:lnTo>
                    <a:lnTo>
                      <a:pt x="282" y="120"/>
                    </a:lnTo>
                    <a:lnTo>
                      <a:pt x="284" y="121"/>
                    </a:lnTo>
                    <a:lnTo>
                      <a:pt x="284" y="121"/>
                    </a:lnTo>
                    <a:lnTo>
                      <a:pt x="288" y="123"/>
                    </a:lnTo>
                    <a:lnTo>
                      <a:pt x="289" y="127"/>
                    </a:lnTo>
                    <a:lnTo>
                      <a:pt x="289" y="127"/>
                    </a:lnTo>
                    <a:lnTo>
                      <a:pt x="290" y="129"/>
                    </a:lnTo>
                    <a:lnTo>
                      <a:pt x="290" y="129"/>
                    </a:lnTo>
                    <a:lnTo>
                      <a:pt x="288" y="130"/>
                    </a:lnTo>
                    <a:lnTo>
                      <a:pt x="288" y="130"/>
                    </a:lnTo>
                    <a:lnTo>
                      <a:pt x="287" y="134"/>
                    </a:lnTo>
                    <a:lnTo>
                      <a:pt x="287" y="134"/>
                    </a:lnTo>
                    <a:lnTo>
                      <a:pt x="288" y="131"/>
                    </a:lnTo>
                    <a:lnTo>
                      <a:pt x="288" y="131"/>
                    </a:lnTo>
                    <a:lnTo>
                      <a:pt x="292" y="129"/>
                    </a:lnTo>
                    <a:lnTo>
                      <a:pt x="292" y="129"/>
                    </a:lnTo>
                    <a:lnTo>
                      <a:pt x="293" y="128"/>
                    </a:lnTo>
                    <a:lnTo>
                      <a:pt x="296" y="128"/>
                    </a:lnTo>
                    <a:lnTo>
                      <a:pt x="296" y="128"/>
                    </a:lnTo>
                    <a:lnTo>
                      <a:pt x="298" y="128"/>
                    </a:lnTo>
                    <a:lnTo>
                      <a:pt x="301" y="129"/>
                    </a:lnTo>
                    <a:lnTo>
                      <a:pt x="301" y="129"/>
                    </a:lnTo>
                    <a:lnTo>
                      <a:pt x="305" y="130"/>
                    </a:lnTo>
                    <a:lnTo>
                      <a:pt x="307" y="130"/>
                    </a:lnTo>
                    <a:lnTo>
                      <a:pt x="307" y="130"/>
                    </a:lnTo>
                    <a:lnTo>
                      <a:pt x="309" y="133"/>
                    </a:lnTo>
                    <a:lnTo>
                      <a:pt x="309" y="133"/>
                    </a:lnTo>
                    <a:lnTo>
                      <a:pt x="314" y="131"/>
                    </a:lnTo>
                    <a:lnTo>
                      <a:pt x="319" y="131"/>
                    </a:lnTo>
                    <a:lnTo>
                      <a:pt x="322" y="133"/>
                    </a:lnTo>
                    <a:lnTo>
                      <a:pt x="322" y="133"/>
                    </a:lnTo>
                    <a:lnTo>
                      <a:pt x="330" y="136"/>
                    </a:lnTo>
                    <a:lnTo>
                      <a:pt x="337" y="142"/>
                    </a:lnTo>
                    <a:lnTo>
                      <a:pt x="337" y="142"/>
                    </a:lnTo>
                    <a:lnTo>
                      <a:pt x="340" y="145"/>
                    </a:lnTo>
                    <a:lnTo>
                      <a:pt x="343" y="148"/>
                    </a:lnTo>
                    <a:lnTo>
                      <a:pt x="343" y="148"/>
                    </a:lnTo>
                    <a:lnTo>
                      <a:pt x="345" y="150"/>
                    </a:lnTo>
                    <a:lnTo>
                      <a:pt x="348" y="151"/>
                    </a:lnTo>
                    <a:lnTo>
                      <a:pt x="348" y="151"/>
                    </a:lnTo>
                    <a:lnTo>
                      <a:pt x="356" y="151"/>
                    </a:lnTo>
                    <a:lnTo>
                      <a:pt x="356" y="151"/>
                    </a:lnTo>
                    <a:lnTo>
                      <a:pt x="359" y="153"/>
                    </a:lnTo>
                    <a:lnTo>
                      <a:pt x="361" y="157"/>
                    </a:lnTo>
                    <a:lnTo>
                      <a:pt x="361" y="157"/>
                    </a:lnTo>
                    <a:lnTo>
                      <a:pt x="363" y="167"/>
                    </a:lnTo>
                    <a:lnTo>
                      <a:pt x="364" y="174"/>
                    </a:lnTo>
                    <a:lnTo>
                      <a:pt x="363" y="178"/>
                    </a:lnTo>
                    <a:lnTo>
                      <a:pt x="363" y="178"/>
                    </a:lnTo>
                    <a:lnTo>
                      <a:pt x="359" y="188"/>
                    </a:lnTo>
                    <a:lnTo>
                      <a:pt x="359" y="188"/>
                    </a:lnTo>
                    <a:lnTo>
                      <a:pt x="353" y="196"/>
                    </a:lnTo>
                    <a:lnTo>
                      <a:pt x="353" y="196"/>
                    </a:lnTo>
                    <a:lnTo>
                      <a:pt x="350" y="198"/>
                    </a:lnTo>
                    <a:lnTo>
                      <a:pt x="346" y="201"/>
                    </a:lnTo>
                    <a:lnTo>
                      <a:pt x="346" y="201"/>
                    </a:lnTo>
                    <a:lnTo>
                      <a:pt x="342" y="213"/>
                    </a:lnTo>
                    <a:lnTo>
                      <a:pt x="342" y="213"/>
                    </a:lnTo>
                    <a:lnTo>
                      <a:pt x="337" y="219"/>
                    </a:lnTo>
                    <a:lnTo>
                      <a:pt x="337" y="219"/>
                    </a:lnTo>
                    <a:lnTo>
                      <a:pt x="334" y="220"/>
                    </a:lnTo>
                    <a:lnTo>
                      <a:pt x="334" y="220"/>
                    </a:lnTo>
                    <a:lnTo>
                      <a:pt x="332" y="220"/>
                    </a:lnTo>
                    <a:lnTo>
                      <a:pt x="332" y="220"/>
                    </a:lnTo>
                    <a:lnTo>
                      <a:pt x="332" y="221"/>
                    </a:lnTo>
                    <a:lnTo>
                      <a:pt x="332" y="221"/>
                    </a:lnTo>
                    <a:lnTo>
                      <a:pt x="331" y="232"/>
                    </a:lnTo>
                    <a:lnTo>
                      <a:pt x="331" y="242"/>
                    </a:lnTo>
                    <a:lnTo>
                      <a:pt x="331" y="242"/>
                    </a:lnTo>
                    <a:lnTo>
                      <a:pt x="331" y="245"/>
                    </a:lnTo>
                    <a:lnTo>
                      <a:pt x="331" y="245"/>
                    </a:lnTo>
                    <a:lnTo>
                      <a:pt x="331" y="247"/>
                    </a:lnTo>
                    <a:lnTo>
                      <a:pt x="331" y="251"/>
                    </a:lnTo>
                    <a:lnTo>
                      <a:pt x="331" y="251"/>
                    </a:lnTo>
                    <a:lnTo>
                      <a:pt x="330" y="256"/>
                    </a:lnTo>
                    <a:lnTo>
                      <a:pt x="330" y="261"/>
                    </a:lnTo>
                    <a:lnTo>
                      <a:pt x="330" y="261"/>
                    </a:lnTo>
                    <a:lnTo>
                      <a:pt x="330" y="263"/>
                    </a:lnTo>
                    <a:lnTo>
                      <a:pt x="330" y="263"/>
                    </a:lnTo>
                    <a:lnTo>
                      <a:pt x="328" y="264"/>
                    </a:lnTo>
                    <a:lnTo>
                      <a:pt x="327" y="267"/>
                    </a:lnTo>
                    <a:lnTo>
                      <a:pt x="326" y="269"/>
                    </a:lnTo>
                    <a:lnTo>
                      <a:pt x="326" y="269"/>
                    </a:lnTo>
                    <a:lnTo>
                      <a:pt x="326" y="275"/>
                    </a:lnTo>
                    <a:lnTo>
                      <a:pt x="324" y="279"/>
                    </a:lnTo>
                    <a:lnTo>
                      <a:pt x="324" y="279"/>
                    </a:lnTo>
                    <a:lnTo>
                      <a:pt x="323" y="282"/>
                    </a:lnTo>
                    <a:lnTo>
                      <a:pt x="323" y="283"/>
                    </a:lnTo>
                    <a:lnTo>
                      <a:pt x="323" y="283"/>
                    </a:lnTo>
                    <a:lnTo>
                      <a:pt x="322" y="286"/>
                    </a:lnTo>
                    <a:lnTo>
                      <a:pt x="322" y="286"/>
                    </a:lnTo>
                    <a:lnTo>
                      <a:pt x="320" y="292"/>
                    </a:lnTo>
                    <a:lnTo>
                      <a:pt x="320" y="292"/>
                    </a:lnTo>
                    <a:lnTo>
                      <a:pt x="317" y="291"/>
                    </a:lnTo>
                    <a:lnTo>
                      <a:pt x="317" y="291"/>
                    </a:lnTo>
                    <a:lnTo>
                      <a:pt x="315" y="300"/>
                    </a:lnTo>
                    <a:lnTo>
                      <a:pt x="315" y="300"/>
                    </a:lnTo>
                    <a:lnTo>
                      <a:pt x="315" y="302"/>
                    </a:lnTo>
                    <a:lnTo>
                      <a:pt x="315" y="302"/>
                    </a:lnTo>
                    <a:lnTo>
                      <a:pt x="313" y="305"/>
                    </a:lnTo>
                    <a:lnTo>
                      <a:pt x="311" y="306"/>
                    </a:lnTo>
                    <a:lnTo>
                      <a:pt x="308" y="307"/>
                    </a:lnTo>
                    <a:lnTo>
                      <a:pt x="308" y="307"/>
                    </a:lnTo>
                    <a:lnTo>
                      <a:pt x="308" y="309"/>
                    </a:lnTo>
                    <a:lnTo>
                      <a:pt x="308" y="311"/>
                    </a:lnTo>
                    <a:lnTo>
                      <a:pt x="308" y="311"/>
                    </a:lnTo>
                    <a:lnTo>
                      <a:pt x="305" y="311"/>
                    </a:lnTo>
                    <a:lnTo>
                      <a:pt x="299" y="311"/>
                    </a:lnTo>
                    <a:lnTo>
                      <a:pt x="299" y="311"/>
                    </a:lnTo>
                    <a:lnTo>
                      <a:pt x="296" y="313"/>
                    </a:lnTo>
                    <a:lnTo>
                      <a:pt x="296" y="313"/>
                    </a:lnTo>
                    <a:lnTo>
                      <a:pt x="295" y="311"/>
                    </a:lnTo>
                    <a:lnTo>
                      <a:pt x="295" y="311"/>
                    </a:lnTo>
                    <a:lnTo>
                      <a:pt x="291" y="311"/>
                    </a:lnTo>
                    <a:lnTo>
                      <a:pt x="288" y="311"/>
                    </a:lnTo>
                    <a:lnTo>
                      <a:pt x="288" y="311"/>
                    </a:lnTo>
                    <a:lnTo>
                      <a:pt x="287" y="313"/>
                    </a:lnTo>
                    <a:lnTo>
                      <a:pt x="283" y="315"/>
                    </a:lnTo>
                    <a:lnTo>
                      <a:pt x="283" y="315"/>
                    </a:lnTo>
                    <a:lnTo>
                      <a:pt x="281" y="317"/>
                    </a:lnTo>
                    <a:lnTo>
                      <a:pt x="281" y="317"/>
                    </a:lnTo>
                    <a:lnTo>
                      <a:pt x="281" y="320"/>
                    </a:lnTo>
                    <a:lnTo>
                      <a:pt x="281" y="320"/>
                    </a:lnTo>
                    <a:lnTo>
                      <a:pt x="280" y="320"/>
                    </a:lnTo>
                    <a:lnTo>
                      <a:pt x="277" y="318"/>
                    </a:lnTo>
                    <a:lnTo>
                      <a:pt x="277" y="318"/>
                    </a:lnTo>
                    <a:lnTo>
                      <a:pt x="269" y="323"/>
                    </a:lnTo>
                    <a:lnTo>
                      <a:pt x="268" y="325"/>
                    </a:lnTo>
                    <a:lnTo>
                      <a:pt x="268" y="325"/>
                    </a:lnTo>
                    <a:lnTo>
                      <a:pt x="265" y="328"/>
                    </a:lnTo>
                    <a:lnTo>
                      <a:pt x="265" y="328"/>
                    </a:lnTo>
                    <a:lnTo>
                      <a:pt x="260" y="331"/>
                    </a:lnTo>
                    <a:lnTo>
                      <a:pt x="260" y="331"/>
                    </a:lnTo>
                    <a:lnTo>
                      <a:pt x="259" y="333"/>
                    </a:lnTo>
                    <a:lnTo>
                      <a:pt x="259" y="333"/>
                    </a:lnTo>
                    <a:lnTo>
                      <a:pt x="258" y="333"/>
                    </a:lnTo>
                    <a:lnTo>
                      <a:pt x="258" y="333"/>
                    </a:lnTo>
                    <a:lnTo>
                      <a:pt x="257" y="336"/>
                    </a:lnTo>
                    <a:lnTo>
                      <a:pt x="257" y="336"/>
                    </a:lnTo>
                    <a:lnTo>
                      <a:pt x="256" y="337"/>
                    </a:lnTo>
                    <a:lnTo>
                      <a:pt x="256" y="340"/>
                    </a:lnTo>
                    <a:lnTo>
                      <a:pt x="256" y="340"/>
                    </a:lnTo>
                    <a:lnTo>
                      <a:pt x="257" y="352"/>
                    </a:lnTo>
                    <a:lnTo>
                      <a:pt x="257" y="352"/>
                    </a:lnTo>
                    <a:lnTo>
                      <a:pt x="257" y="357"/>
                    </a:lnTo>
                    <a:lnTo>
                      <a:pt x="256" y="360"/>
                    </a:lnTo>
                    <a:lnTo>
                      <a:pt x="256" y="362"/>
                    </a:lnTo>
                    <a:lnTo>
                      <a:pt x="256" y="362"/>
                    </a:lnTo>
                    <a:lnTo>
                      <a:pt x="252" y="364"/>
                    </a:lnTo>
                    <a:lnTo>
                      <a:pt x="250" y="368"/>
                    </a:lnTo>
                    <a:lnTo>
                      <a:pt x="250" y="368"/>
                    </a:lnTo>
                    <a:lnTo>
                      <a:pt x="248" y="371"/>
                    </a:lnTo>
                    <a:lnTo>
                      <a:pt x="245" y="376"/>
                    </a:lnTo>
                    <a:lnTo>
                      <a:pt x="245" y="376"/>
                    </a:lnTo>
                    <a:lnTo>
                      <a:pt x="243" y="381"/>
                    </a:lnTo>
                    <a:lnTo>
                      <a:pt x="241" y="386"/>
                    </a:lnTo>
                    <a:lnTo>
                      <a:pt x="241" y="386"/>
                    </a:lnTo>
                    <a:lnTo>
                      <a:pt x="236" y="392"/>
                    </a:lnTo>
                    <a:lnTo>
                      <a:pt x="233" y="394"/>
                    </a:lnTo>
                    <a:lnTo>
                      <a:pt x="233" y="394"/>
                    </a:lnTo>
                    <a:lnTo>
                      <a:pt x="235" y="389"/>
                    </a:lnTo>
                    <a:lnTo>
                      <a:pt x="235" y="389"/>
                    </a:lnTo>
                    <a:lnTo>
                      <a:pt x="238" y="385"/>
                    </a:lnTo>
                    <a:lnTo>
                      <a:pt x="238" y="385"/>
                    </a:lnTo>
                    <a:lnTo>
                      <a:pt x="238" y="384"/>
                    </a:lnTo>
                    <a:lnTo>
                      <a:pt x="240" y="383"/>
                    </a:lnTo>
                    <a:lnTo>
                      <a:pt x="240" y="383"/>
                    </a:lnTo>
                    <a:lnTo>
                      <a:pt x="238" y="381"/>
                    </a:lnTo>
                    <a:lnTo>
                      <a:pt x="237" y="380"/>
                    </a:lnTo>
                    <a:lnTo>
                      <a:pt x="237" y="380"/>
                    </a:lnTo>
                    <a:lnTo>
                      <a:pt x="236" y="380"/>
                    </a:lnTo>
                    <a:lnTo>
                      <a:pt x="235" y="383"/>
                    </a:lnTo>
                    <a:lnTo>
                      <a:pt x="235" y="383"/>
                    </a:lnTo>
                    <a:lnTo>
                      <a:pt x="235" y="385"/>
                    </a:lnTo>
                    <a:lnTo>
                      <a:pt x="234" y="387"/>
                    </a:lnTo>
                    <a:lnTo>
                      <a:pt x="234" y="387"/>
                    </a:lnTo>
                    <a:lnTo>
                      <a:pt x="230" y="389"/>
                    </a:lnTo>
                    <a:lnTo>
                      <a:pt x="230" y="389"/>
                    </a:lnTo>
                    <a:lnTo>
                      <a:pt x="229" y="391"/>
                    </a:lnTo>
                    <a:lnTo>
                      <a:pt x="229" y="391"/>
                    </a:lnTo>
                    <a:lnTo>
                      <a:pt x="229" y="393"/>
                    </a:lnTo>
                    <a:lnTo>
                      <a:pt x="229" y="393"/>
                    </a:lnTo>
                    <a:lnTo>
                      <a:pt x="232" y="394"/>
                    </a:lnTo>
                    <a:lnTo>
                      <a:pt x="232" y="394"/>
                    </a:lnTo>
                    <a:lnTo>
                      <a:pt x="230" y="395"/>
                    </a:lnTo>
                    <a:lnTo>
                      <a:pt x="230" y="395"/>
                    </a:lnTo>
                    <a:lnTo>
                      <a:pt x="229" y="395"/>
                    </a:lnTo>
                    <a:lnTo>
                      <a:pt x="228" y="396"/>
                    </a:lnTo>
                    <a:lnTo>
                      <a:pt x="227" y="399"/>
                    </a:lnTo>
                    <a:lnTo>
                      <a:pt x="227" y="399"/>
                    </a:lnTo>
                    <a:lnTo>
                      <a:pt x="226" y="403"/>
                    </a:lnTo>
                    <a:lnTo>
                      <a:pt x="224" y="408"/>
                    </a:lnTo>
                    <a:lnTo>
                      <a:pt x="224" y="408"/>
                    </a:lnTo>
                    <a:lnTo>
                      <a:pt x="220" y="411"/>
                    </a:lnTo>
                    <a:lnTo>
                      <a:pt x="220" y="411"/>
                    </a:lnTo>
                    <a:lnTo>
                      <a:pt x="218" y="411"/>
                    </a:lnTo>
                    <a:lnTo>
                      <a:pt x="218" y="411"/>
                    </a:lnTo>
                    <a:lnTo>
                      <a:pt x="219" y="412"/>
                    </a:lnTo>
                    <a:lnTo>
                      <a:pt x="218" y="414"/>
                    </a:lnTo>
                    <a:lnTo>
                      <a:pt x="218" y="414"/>
                    </a:lnTo>
                    <a:lnTo>
                      <a:pt x="217" y="418"/>
                    </a:lnTo>
                    <a:lnTo>
                      <a:pt x="217" y="418"/>
                    </a:lnTo>
                    <a:lnTo>
                      <a:pt x="211" y="422"/>
                    </a:lnTo>
                    <a:lnTo>
                      <a:pt x="211" y="422"/>
                    </a:lnTo>
                    <a:lnTo>
                      <a:pt x="209" y="424"/>
                    </a:lnTo>
                    <a:lnTo>
                      <a:pt x="209" y="424"/>
                    </a:lnTo>
                    <a:lnTo>
                      <a:pt x="202" y="423"/>
                    </a:lnTo>
                    <a:lnTo>
                      <a:pt x="202" y="423"/>
                    </a:lnTo>
                    <a:lnTo>
                      <a:pt x="197" y="422"/>
                    </a:lnTo>
                    <a:lnTo>
                      <a:pt x="195" y="422"/>
                    </a:lnTo>
                    <a:lnTo>
                      <a:pt x="191" y="422"/>
                    </a:lnTo>
                    <a:lnTo>
                      <a:pt x="191" y="422"/>
                    </a:lnTo>
                    <a:lnTo>
                      <a:pt x="190" y="420"/>
                    </a:lnTo>
                    <a:lnTo>
                      <a:pt x="190" y="420"/>
                    </a:lnTo>
                    <a:lnTo>
                      <a:pt x="187" y="419"/>
                    </a:lnTo>
                    <a:lnTo>
                      <a:pt x="185" y="419"/>
                    </a:lnTo>
                    <a:lnTo>
                      <a:pt x="185" y="419"/>
                    </a:lnTo>
                    <a:lnTo>
                      <a:pt x="182" y="417"/>
                    </a:lnTo>
                    <a:lnTo>
                      <a:pt x="182" y="417"/>
                    </a:lnTo>
                    <a:lnTo>
                      <a:pt x="180" y="416"/>
                    </a:lnTo>
                    <a:lnTo>
                      <a:pt x="180" y="416"/>
                    </a:lnTo>
                    <a:lnTo>
                      <a:pt x="181" y="420"/>
                    </a:lnTo>
                    <a:lnTo>
                      <a:pt x="181" y="420"/>
                    </a:lnTo>
                    <a:lnTo>
                      <a:pt x="181" y="422"/>
                    </a:lnTo>
                    <a:lnTo>
                      <a:pt x="183" y="424"/>
                    </a:lnTo>
                    <a:lnTo>
                      <a:pt x="183" y="424"/>
                    </a:lnTo>
                    <a:lnTo>
                      <a:pt x="187" y="426"/>
                    </a:lnTo>
                    <a:lnTo>
                      <a:pt x="189" y="427"/>
                    </a:lnTo>
                    <a:lnTo>
                      <a:pt x="189" y="428"/>
                    </a:lnTo>
                    <a:lnTo>
                      <a:pt x="189" y="428"/>
                    </a:lnTo>
                    <a:lnTo>
                      <a:pt x="188" y="431"/>
                    </a:lnTo>
                    <a:lnTo>
                      <a:pt x="188" y="433"/>
                    </a:lnTo>
                    <a:lnTo>
                      <a:pt x="188" y="433"/>
                    </a:lnTo>
                    <a:lnTo>
                      <a:pt x="189" y="436"/>
                    </a:lnTo>
                    <a:lnTo>
                      <a:pt x="191" y="438"/>
                    </a:lnTo>
                    <a:lnTo>
                      <a:pt x="191" y="438"/>
                    </a:lnTo>
                    <a:lnTo>
                      <a:pt x="193" y="438"/>
                    </a:lnTo>
                    <a:lnTo>
                      <a:pt x="193" y="438"/>
                    </a:lnTo>
                    <a:lnTo>
                      <a:pt x="193" y="440"/>
                    </a:lnTo>
                    <a:lnTo>
                      <a:pt x="193" y="445"/>
                    </a:lnTo>
                    <a:lnTo>
                      <a:pt x="193" y="445"/>
                    </a:lnTo>
                    <a:lnTo>
                      <a:pt x="190" y="448"/>
                    </a:lnTo>
                    <a:lnTo>
                      <a:pt x="188" y="450"/>
                    </a:lnTo>
                    <a:lnTo>
                      <a:pt x="188" y="450"/>
                    </a:lnTo>
                    <a:lnTo>
                      <a:pt x="187" y="453"/>
                    </a:lnTo>
                    <a:lnTo>
                      <a:pt x="187" y="454"/>
                    </a:lnTo>
                    <a:lnTo>
                      <a:pt x="187" y="454"/>
                    </a:lnTo>
                    <a:lnTo>
                      <a:pt x="187" y="455"/>
                    </a:lnTo>
                    <a:lnTo>
                      <a:pt x="186" y="457"/>
                    </a:lnTo>
                    <a:lnTo>
                      <a:pt x="186" y="457"/>
                    </a:lnTo>
                    <a:lnTo>
                      <a:pt x="175" y="462"/>
                    </a:lnTo>
                    <a:lnTo>
                      <a:pt x="175" y="462"/>
                    </a:lnTo>
                    <a:lnTo>
                      <a:pt x="172" y="463"/>
                    </a:lnTo>
                    <a:lnTo>
                      <a:pt x="167" y="464"/>
                    </a:lnTo>
                    <a:lnTo>
                      <a:pt x="163" y="464"/>
                    </a:lnTo>
                    <a:lnTo>
                      <a:pt x="163" y="464"/>
                    </a:lnTo>
                    <a:lnTo>
                      <a:pt x="158" y="465"/>
                    </a:lnTo>
                    <a:lnTo>
                      <a:pt x="156" y="465"/>
                    </a:lnTo>
                    <a:lnTo>
                      <a:pt x="154" y="465"/>
                    </a:lnTo>
                    <a:lnTo>
                      <a:pt x="154" y="465"/>
                    </a:lnTo>
                    <a:lnTo>
                      <a:pt x="151" y="464"/>
                    </a:lnTo>
                    <a:lnTo>
                      <a:pt x="151" y="464"/>
                    </a:lnTo>
                    <a:lnTo>
                      <a:pt x="149" y="463"/>
                    </a:lnTo>
                    <a:lnTo>
                      <a:pt x="149" y="463"/>
                    </a:lnTo>
                    <a:lnTo>
                      <a:pt x="148" y="467"/>
                    </a:lnTo>
                    <a:lnTo>
                      <a:pt x="148" y="467"/>
                    </a:lnTo>
                    <a:lnTo>
                      <a:pt x="149" y="469"/>
                    </a:lnTo>
                    <a:lnTo>
                      <a:pt x="150" y="470"/>
                    </a:lnTo>
                    <a:lnTo>
                      <a:pt x="150" y="470"/>
                    </a:lnTo>
                    <a:lnTo>
                      <a:pt x="151" y="472"/>
                    </a:lnTo>
                    <a:lnTo>
                      <a:pt x="150" y="473"/>
                    </a:lnTo>
                    <a:lnTo>
                      <a:pt x="150" y="473"/>
                    </a:lnTo>
                    <a:lnTo>
                      <a:pt x="148" y="474"/>
                    </a:lnTo>
                    <a:lnTo>
                      <a:pt x="148" y="474"/>
                    </a:lnTo>
                    <a:lnTo>
                      <a:pt x="148" y="478"/>
                    </a:lnTo>
                    <a:lnTo>
                      <a:pt x="148" y="480"/>
                    </a:lnTo>
                    <a:lnTo>
                      <a:pt x="148" y="480"/>
                    </a:lnTo>
                    <a:lnTo>
                      <a:pt x="149" y="481"/>
                    </a:lnTo>
                    <a:lnTo>
                      <a:pt x="150" y="480"/>
                    </a:lnTo>
                    <a:lnTo>
                      <a:pt x="150" y="480"/>
                    </a:lnTo>
                    <a:lnTo>
                      <a:pt x="149" y="484"/>
                    </a:lnTo>
                    <a:lnTo>
                      <a:pt x="147" y="486"/>
                    </a:lnTo>
                    <a:lnTo>
                      <a:pt x="146" y="486"/>
                    </a:lnTo>
                    <a:lnTo>
                      <a:pt x="146" y="486"/>
                    </a:lnTo>
                    <a:lnTo>
                      <a:pt x="141" y="487"/>
                    </a:lnTo>
                    <a:lnTo>
                      <a:pt x="136" y="486"/>
                    </a:lnTo>
                    <a:lnTo>
                      <a:pt x="136" y="486"/>
                    </a:lnTo>
                    <a:lnTo>
                      <a:pt x="132" y="485"/>
                    </a:lnTo>
                    <a:lnTo>
                      <a:pt x="131" y="484"/>
                    </a:lnTo>
                    <a:lnTo>
                      <a:pt x="131" y="484"/>
                    </a:lnTo>
                    <a:lnTo>
                      <a:pt x="128" y="482"/>
                    </a:lnTo>
                    <a:lnTo>
                      <a:pt x="126" y="482"/>
                    </a:lnTo>
                    <a:lnTo>
                      <a:pt x="126" y="482"/>
                    </a:lnTo>
                    <a:lnTo>
                      <a:pt x="126" y="489"/>
                    </a:lnTo>
                    <a:lnTo>
                      <a:pt x="126" y="490"/>
                    </a:lnTo>
                    <a:lnTo>
                      <a:pt x="126" y="490"/>
                    </a:lnTo>
                    <a:lnTo>
                      <a:pt x="127" y="493"/>
                    </a:lnTo>
                    <a:lnTo>
                      <a:pt x="127" y="496"/>
                    </a:lnTo>
                    <a:lnTo>
                      <a:pt x="127" y="496"/>
                    </a:lnTo>
                    <a:lnTo>
                      <a:pt x="131" y="497"/>
                    </a:lnTo>
                    <a:lnTo>
                      <a:pt x="131" y="497"/>
                    </a:lnTo>
                    <a:lnTo>
                      <a:pt x="131" y="500"/>
                    </a:lnTo>
                    <a:lnTo>
                      <a:pt x="131" y="500"/>
                    </a:lnTo>
                    <a:lnTo>
                      <a:pt x="133" y="500"/>
                    </a:lnTo>
                    <a:lnTo>
                      <a:pt x="133" y="500"/>
                    </a:lnTo>
                    <a:lnTo>
                      <a:pt x="133" y="498"/>
                    </a:lnTo>
                    <a:lnTo>
                      <a:pt x="135" y="497"/>
                    </a:lnTo>
                    <a:lnTo>
                      <a:pt x="135" y="497"/>
                    </a:lnTo>
                    <a:lnTo>
                      <a:pt x="138" y="497"/>
                    </a:lnTo>
                    <a:lnTo>
                      <a:pt x="139" y="498"/>
                    </a:lnTo>
                    <a:lnTo>
                      <a:pt x="139" y="500"/>
                    </a:lnTo>
                    <a:lnTo>
                      <a:pt x="139" y="500"/>
                    </a:lnTo>
                    <a:lnTo>
                      <a:pt x="139" y="502"/>
                    </a:lnTo>
                    <a:lnTo>
                      <a:pt x="139" y="503"/>
                    </a:lnTo>
                    <a:lnTo>
                      <a:pt x="139" y="504"/>
                    </a:lnTo>
                    <a:lnTo>
                      <a:pt x="139" y="504"/>
                    </a:lnTo>
                    <a:lnTo>
                      <a:pt x="136" y="504"/>
                    </a:lnTo>
                    <a:lnTo>
                      <a:pt x="134" y="504"/>
                    </a:lnTo>
                    <a:lnTo>
                      <a:pt x="134" y="504"/>
                    </a:lnTo>
                    <a:lnTo>
                      <a:pt x="133" y="502"/>
                    </a:lnTo>
                    <a:lnTo>
                      <a:pt x="133" y="502"/>
                    </a:lnTo>
                    <a:lnTo>
                      <a:pt x="132" y="502"/>
                    </a:lnTo>
                    <a:lnTo>
                      <a:pt x="131" y="502"/>
                    </a:lnTo>
                    <a:lnTo>
                      <a:pt x="131" y="502"/>
                    </a:lnTo>
                    <a:lnTo>
                      <a:pt x="128" y="503"/>
                    </a:lnTo>
                    <a:lnTo>
                      <a:pt x="128" y="504"/>
                    </a:lnTo>
                    <a:lnTo>
                      <a:pt x="128" y="504"/>
                    </a:lnTo>
                    <a:lnTo>
                      <a:pt x="128" y="504"/>
                    </a:lnTo>
                    <a:lnTo>
                      <a:pt x="131" y="505"/>
                    </a:lnTo>
                    <a:lnTo>
                      <a:pt x="133" y="505"/>
                    </a:lnTo>
                    <a:lnTo>
                      <a:pt x="133" y="505"/>
                    </a:lnTo>
                    <a:lnTo>
                      <a:pt x="132" y="506"/>
                    </a:lnTo>
                    <a:lnTo>
                      <a:pt x="132" y="506"/>
                    </a:lnTo>
                    <a:lnTo>
                      <a:pt x="128" y="509"/>
                    </a:lnTo>
                    <a:lnTo>
                      <a:pt x="128" y="509"/>
                    </a:lnTo>
                    <a:lnTo>
                      <a:pt x="127" y="510"/>
                    </a:lnTo>
                    <a:lnTo>
                      <a:pt x="127" y="510"/>
                    </a:lnTo>
                    <a:lnTo>
                      <a:pt x="126" y="511"/>
                    </a:lnTo>
                    <a:lnTo>
                      <a:pt x="126" y="512"/>
                    </a:lnTo>
                    <a:lnTo>
                      <a:pt x="126" y="512"/>
                    </a:lnTo>
                    <a:lnTo>
                      <a:pt x="125" y="520"/>
                    </a:lnTo>
                    <a:lnTo>
                      <a:pt x="125" y="520"/>
                    </a:lnTo>
                    <a:lnTo>
                      <a:pt x="126" y="524"/>
                    </a:lnTo>
                    <a:lnTo>
                      <a:pt x="126" y="524"/>
                    </a:lnTo>
                    <a:lnTo>
                      <a:pt x="123" y="522"/>
                    </a:lnTo>
                    <a:lnTo>
                      <a:pt x="123" y="522"/>
                    </a:lnTo>
                    <a:lnTo>
                      <a:pt x="123" y="527"/>
                    </a:lnTo>
                    <a:lnTo>
                      <a:pt x="123" y="527"/>
                    </a:lnTo>
                    <a:lnTo>
                      <a:pt x="122" y="527"/>
                    </a:lnTo>
                    <a:lnTo>
                      <a:pt x="118" y="527"/>
                    </a:lnTo>
                    <a:lnTo>
                      <a:pt x="118" y="527"/>
                    </a:lnTo>
                    <a:lnTo>
                      <a:pt x="117" y="528"/>
                    </a:lnTo>
                    <a:lnTo>
                      <a:pt x="117" y="528"/>
                    </a:lnTo>
                    <a:lnTo>
                      <a:pt x="116" y="529"/>
                    </a:lnTo>
                    <a:lnTo>
                      <a:pt x="116" y="529"/>
                    </a:lnTo>
                    <a:lnTo>
                      <a:pt x="113" y="529"/>
                    </a:lnTo>
                    <a:lnTo>
                      <a:pt x="111" y="529"/>
                    </a:lnTo>
                    <a:lnTo>
                      <a:pt x="111" y="531"/>
                    </a:lnTo>
                    <a:lnTo>
                      <a:pt x="111" y="531"/>
                    </a:lnTo>
                    <a:lnTo>
                      <a:pt x="110" y="535"/>
                    </a:lnTo>
                    <a:lnTo>
                      <a:pt x="110" y="535"/>
                    </a:lnTo>
                    <a:lnTo>
                      <a:pt x="108" y="536"/>
                    </a:lnTo>
                    <a:lnTo>
                      <a:pt x="108" y="536"/>
                    </a:lnTo>
                    <a:lnTo>
                      <a:pt x="108" y="539"/>
                    </a:lnTo>
                    <a:lnTo>
                      <a:pt x="109" y="542"/>
                    </a:lnTo>
                    <a:lnTo>
                      <a:pt x="109" y="542"/>
                    </a:lnTo>
                    <a:lnTo>
                      <a:pt x="110" y="544"/>
                    </a:lnTo>
                    <a:lnTo>
                      <a:pt x="110" y="544"/>
                    </a:lnTo>
                    <a:lnTo>
                      <a:pt x="113" y="548"/>
                    </a:lnTo>
                    <a:lnTo>
                      <a:pt x="113" y="548"/>
                    </a:lnTo>
                    <a:lnTo>
                      <a:pt x="116" y="549"/>
                    </a:lnTo>
                    <a:lnTo>
                      <a:pt x="116" y="549"/>
                    </a:lnTo>
                    <a:lnTo>
                      <a:pt x="122" y="550"/>
                    </a:lnTo>
                    <a:lnTo>
                      <a:pt x="122" y="550"/>
                    </a:lnTo>
                    <a:lnTo>
                      <a:pt x="122" y="555"/>
                    </a:lnTo>
                    <a:lnTo>
                      <a:pt x="122" y="555"/>
                    </a:lnTo>
                    <a:lnTo>
                      <a:pt x="122" y="558"/>
                    </a:lnTo>
                    <a:lnTo>
                      <a:pt x="122" y="558"/>
                    </a:lnTo>
                    <a:lnTo>
                      <a:pt x="122" y="560"/>
                    </a:lnTo>
                    <a:lnTo>
                      <a:pt x="122" y="560"/>
                    </a:lnTo>
                    <a:lnTo>
                      <a:pt x="118" y="561"/>
                    </a:lnTo>
                    <a:lnTo>
                      <a:pt x="118" y="561"/>
                    </a:lnTo>
                    <a:lnTo>
                      <a:pt x="118" y="563"/>
                    </a:lnTo>
                    <a:lnTo>
                      <a:pt x="118" y="563"/>
                    </a:lnTo>
                    <a:lnTo>
                      <a:pt x="113" y="565"/>
                    </a:lnTo>
                    <a:lnTo>
                      <a:pt x="113" y="565"/>
                    </a:lnTo>
                    <a:lnTo>
                      <a:pt x="109" y="570"/>
                    </a:lnTo>
                    <a:lnTo>
                      <a:pt x="109" y="570"/>
                    </a:lnTo>
                    <a:lnTo>
                      <a:pt x="108" y="570"/>
                    </a:lnTo>
                    <a:lnTo>
                      <a:pt x="108" y="570"/>
                    </a:lnTo>
                    <a:lnTo>
                      <a:pt x="108" y="573"/>
                    </a:lnTo>
                    <a:lnTo>
                      <a:pt x="108" y="578"/>
                    </a:lnTo>
                    <a:lnTo>
                      <a:pt x="108" y="578"/>
                    </a:lnTo>
                    <a:lnTo>
                      <a:pt x="107" y="581"/>
                    </a:lnTo>
                    <a:lnTo>
                      <a:pt x="104" y="582"/>
                    </a:lnTo>
                    <a:lnTo>
                      <a:pt x="104" y="582"/>
                    </a:lnTo>
                    <a:lnTo>
                      <a:pt x="101" y="583"/>
                    </a:lnTo>
                    <a:lnTo>
                      <a:pt x="99" y="584"/>
                    </a:lnTo>
                    <a:lnTo>
                      <a:pt x="99" y="584"/>
                    </a:lnTo>
                    <a:lnTo>
                      <a:pt x="96" y="588"/>
                    </a:lnTo>
                    <a:lnTo>
                      <a:pt x="95" y="591"/>
                    </a:lnTo>
                    <a:lnTo>
                      <a:pt x="95" y="595"/>
                    </a:lnTo>
                    <a:lnTo>
                      <a:pt x="95" y="595"/>
                    </a:lnTo>
                    <a:lnTo>
                      <a:pt x="97" y="602"/>
                    </a:lnTo>
                    <a:lnTo>
                      <a:pt x="99" y="604"/>
                    </a:lnTo>
                    <a:lnTo>
                      <a:pt x="99" y="604"/>
                    </a:lnTo>
                    <a:lnTo>
                      <a:pt x="102" y="608"/>
                    </a:lnTo>
                    <a:lnTo>
                      <a:pt x="102" y="608"/>
                    </a:lnTo>
                    <a:lnTo>
                      <a:pt x="100" y="608"/>
                    </a:lnTo>
                    <a:lnTo>
                      <a:pt x="95" y="606"/>
                    </a:lnTo>
                    <a:lnTo>
                      <a:pt x="95" y="606"/>
                    </a:lnTo>
                    <a:lnTo>
                      <a:pt x="95" y="606"/>
                    </a:lnTo>
                    <a:lnTo>
                      <a:pt x="93" y="608"/>
                    </a:lnTo>
                    <a:lnTo>
                      <a:pt x="93" y="608"/>
                    </a:lnTo>
                    <a:lnTo>
                      <a:pt x="92" y="610"/>
                    </a:lnTo>
                    <a:lnTo>
                      <a:pt x="92" y="610"/>
                    </a:lnTo>
                    <a:lnTo>
                      <a:pt x="89" y="610"/>
                    </a:lnTo>
                    <a:lnTo>
                      <a:pt x="89" y="610"/>
                    </a:lnTo>
                    <a:lnTo>
                      <a:pt x="88" y="612"/>
                    </a:lnTo>
                    <a:lnTo>
                      <a:pt x="87" y="613"/>
                    </a:lnTo>
                    <a:lnTo>
                      <a:pt x="87" y="613"/>
                    </a:lnTo>
                    <a:lnTo>
                      <a:pt x="84" y="612"/>
                    </a:lnTo>
                    <a:lnTo>
                      <a:pt x="84" y="612"/>
                    </a:lnTo>
                    <a:lnTo>
                      <a:pt x="81" y="615"/>
                    </a:lnTo>
                    <a:lnTo>
                      <a:pt x="81" y="615"/>
                    </a:lnTo>
                    <a:lnTo>
                      <a:pt x="81" y="620"/>
                    </a:lnTo>
                    <a:lnTo>
                      <a:pt x="81" y="623"/>
                    </a:lnTo>
                    <a:lnTo>
                      <a:pt x="81" y="623"/>
                    </a:lnTo>
                    <a:lnTo>
                      <a:pt x="81" y="626"/>
                    </a:lnTo>
                    <a:lnTo>
                      <a:pt x="81" y="626"/>
                    </a:lnTo>
                    <a:lnTo>
                      <a:pt x="75" y="623"/>
                    </a:lnTo>
                    <a:lnTo>
                      <a:pt x="75" y="623"/>
                    </a:lnTo>
                    <a:lnTo>
                      <a:pt x="73" y="622"/>
                    </a:lnTo>
                    <a:lnTo>
                      <a:pt x="73" y="622"/>
                    </a:lnTo>
                    <a:lnTo>
                      <a:pt x="73" y="620"/>
                    </a:lnTo>
                    <a:lnTo>
                      <a:pt x="73" y="620"/>
                    </a:lnTo>
                    <a:lnTo>
                      <a:pt x="75" y="619"/>
                    </a:lnTo>
                    <a:lnTo>
                      <a:pt x="77" y="618"/>
                    </a:lnTo>
                    <a:lnTo>
                      <a:pt x="77" y="618"/>
                    </a:lnTo>
                    <a:lnTo>
                      <a:pt x="79" y="614"/>
                    </a:lnTo>
                    <a:lnTo>
                      <a:pt x="79" y="614"/>
                    </a:lnTo>
                    <a:lnTo>
                      <a:pt x="79" y="613"/>
                    </a:lnTo>
                    <a:lnTo>
                      <a:pt x="79" y="613"/>
                    </a:lnTo>
                    <a:lnTo>
                      <a:pt x="77" y="614"/>
                    </a:lnTo>
                    <a:lnTo>
                      <a:pt x="76" y="614"/>
                    </a:lnTo>
                    <a:lnTo>
                      <a:pt x="73" y="615"/>
                    </a:lnTo>
                    <a:lnTo>
                      <a:pt x="70" y="619"/>
                    </a:lnTo>
                    <a:lnTo>
                      <a:pt x="70" y="619"/>
                    </a:lnTo>
                    <a:lnTo>
                      <a:pt x="69" y="621"/>
                    </a:lnTo>
                    <a:lnTo>
                      <a:pt x="69" y="621"/>
                    </a:lnTo>
                    <a:lnTo>
                      <a:pt x="65" y="619"/>
                    </a:lnTo>
                    <a:lnTo>
                      <a:pt x="65" y="619"/>
                    </a:lnTo>
                    <a:lnTo>
                      <a:pt x="63" y="618"/>
                    </a:lnTo>
                    <a:lnTo>
                      <a:pt x="63" y="618"/>
                    </a:lnTo>
                    <a:lnTo>
                      <a:pt x="65" y="618"/>
                    </a:lnTo>
                    <a:lnTo>
                      <a:pt x="65" y="618"/>
                    </a:lnTo>
                    <a:lnTo>
                      <a:pt x="66" y="618"/>
                    </a:lnTo>
                    <a:lnTo>
                      <a:pt x="66" y="618"/>
                    </a:lnTo>
                    <a:lnTo>
                      <a:pt x="65" y="615"/>
                    </a:lnTo>
                    <a:lnTo>
                      <a:pt x="65" y="615"/>
                    </a:lnTo>
                    <a:lnTo>
                      <a:pt x="66" y="614"/>
                    </a:lnTo>
                    <a:lnTo>
                      <a:pt x="66" y="614"/>
                    </a:lnTo>
                    <a:lnTo>
                      <a:pt x="69" y="614"/>
                    </a:lnTo>
                    <a:lnTo>
                      <a:pt x="71" y="613"/>
                    </a:lnTo>
                    <a:lnTo>
                      <a:pt x="71" y="613"/>
                    </a:lnTo>
                    <a:lnTo>
                      <a:pt x="75" y="612"/>
                    </a:lnTo>
                    <a:lnTo>
                      <a:pt x="75" y="612"/>
                    </a:lnTo>
                    <a:lnTo>
                      <a:pt x="71" y="612"/>
                    </a:lnTo>
                    <a:lnTo>
                      <a:pt x="68" y="612"/>
                    </a:lnTo>
                    <a:lnTo>
                      <a:pt x="68" y="612"/>
                    </a:lnTo>
                    <a:lnTo>
                      <a:pt x="65" y="613"/>
                    </a:lnTo>
                    <a:lnTo>
                      <a:pt x="65" y="613"/>
                    </a:lnTo>
                    <a:lnTo>
                      <a:pt x="64" y="613"/>
                    </a:lnTo>
                    <a:lnTo>
                      <a:pt x="63" y="613"/>
                    </a:lnTo>
                    <a:lnTo>
                      <a:pt x="60" y="613"/>
                    </a:lnTo>
                    <a:lnTo>
                      <a:pt x="60" y="613"/>
                    </a:lnTo>
                    <a:lnTo>
                      <a:pt x="57" y="611"/>
                    </a:lnTo>
                    <a:lnTo>
                      <a:pt x="57" y="611"/>
                    </a:lnTo>
                    <a:lnTo>
                      <a:pt x="58" y="610"/>
                    </a:lnTo>
                    <a:lnTo>
                      <a:pt x="58" y="610"/>
                    </a:lnTo>
                    <a:lnTo>
                      <a:pt x="60" y="608"/>
                    </a:lnTo>
                    <a:lnTo>
                      <a:pt x="60" y="608"/>
                    </a:lnTo>
                    <a:lnTo>
                      <a:pt x="58" y="607"/>
                    </a:lnTo>
                    <a:lnTo>
                      <a:pt x="58" y="607"/>
                    </a:lnTo>
                    <a:lnTo>
                      <a:pt x="56" y="605"/>
                    </a:lnTo>
                    <a:lnTo>
                      <a:pt x="56" y="605"/>
                    </a:lnTo>
                    <a:lnTo>
                      <a:pt x="56" y="602"/>
                    </a:lnTo>
                    <a:lnTo>
                      <a:pt x="56" y="602"/>
                    </a:lnTo>
                    <a:lnTo>
                      <a:pt x="56" y="600"/>
                    </a:lnTo>
                    <a:lnTo>
                      <a:pt x="56" y="600"/>
                    </a:lnTo>
                    <a:lnTo>
                      <a:pt x="60" y="600"/>
                    </a:lnTo>
                    <a:lnTo>
                      <a:pt x="60" y="600"/>
                    </a:lnTo>
                    <a:lnTo>
                      <a:pt x="61" y="599"/>
                    </a:lnTo>
                    <a:lnTo>
                      <a:pt x="61" y="599"/>
                    </a:lnTo>
                    <a:lnTo>
                      <a:pt x="58" y="595"/>
                    </a:lnTo>
                    <a:lnTo>
                      <a:pt x="56" y="594"/>
                    </a:lnTo>
                    <a:lnTo>
                      <a:pt x="56" y="594"/>
                    </a:lnTo>
                    <a:lnTo>
                      <a:pt x="54" y="591"/>
                    </a:lnTo>
                    <a:lnTo>
                      <a:pt x="54" y="591"/>
                    </a:lnTo>
                    <a:lnTo>
                      <a:pt x="56" y="591"/>
                    </a:lnTo>
                    <a:lnTo>
                      <a:pt x="56" y="591"/>
                    </a:lnTo>
                    <a:lnTo>
                      <a:pt x="57" y="591"/>
                    </a:lnTo>
                    <a:lnTo>
                      <a:pt x="57" y="591"/>
                    </a:lnTo>
                    <a:lnTo>
                      <a:pt x="56" y="590"/>
                    </a:lnTo>
                    <a:lnTo>
                      <a:pt x="56" y="590"/>
                    </a:lnTo>
                    <a:lnTo>
                      <a:pt x="55" y="588"/>
                    </a:lnTo>
                    <a:lnTo>
                      <a:pt x="55" y="588"/>
                    </a:lnTo>
                    <a:lnTo>
                      <a:pt x="54" y="587"/>
                    </a:lnTo>
                    <a:lnTo>
                      <a:pt x="54" y="587"/>
                    </a:lnTo>
                    <a:lnTo>
                      <a:pt x="56" y="586"/>
                    </a:lnTo>
                    <a:lnTo>
                      <a:pt x="56" y="586"/>
                    </a:lnTo>
                    <a:lnTo>
                      <a:pt x="56" y="584"/>
                    </a:lnTo>
                    <a:lnTo>
                      <a:pt x="56" y="584"/>
                    </a:lnTo>
                    <a:lnTo>
                      <a:pt x="55" y="582"/>
                    </a:lnTo>
                    <a:lnTo>
                      <a:pt x="55" y="582"/>
                    </a:lnTo>
                    <a:lnTo>
                      <a:pt x="53" y="582"/>
                    </a:lnTo>
                    <a:lnTo>
                      <a:pt x="53" y="582"/>
                    </a:lnTo>
                    <a:lnTo>
                      <a:pt x="50" y="581"/>
                    </a:lnTo>
                    <a:lnTo>
                      <a:pt x="50" y="581"/>
                    </a:lnTo>
                    <a:lnTo>
                      <a:pt x="46" y="579"/>
                    </a:lnTo>
                    <a:lnTo>
                      <a:pt x="46" y="579"/>
                    </a:lnTo>
                    <a:lnTo>
                      <a:pt x="47" y="576"/>
                    </a:lnTo>
                    <a:lnTo>
                      <a:pt x="47" y="576"/>
                    </a:lnTo>
                    <a:lnTo>
                      <a:pt x="48" y="576"/>
                    </a:lnTo>
                    <a:lnTo>
                      <a:pt x="48" y="576"/>
                    </a:lnTo>
                    <a:lnTo>
                      <a:pt x="49" y="574"/>
                    </a:lnTo>
                    <a:lnTo>
                      <a:pt x="49" y="574"/>
                    </a:lnTo>
                    <a:lnTo>
                      <a:pt x="47" y="573"/>
                    </a:lnTo>
                    <a:lnTo>
                      <a:pt x="47" y="573"/>
                    </a:lnTo>
                    <a:lnTo>
                      <a:pt x="46" y="572"/>
                    </a:lnTo>
                    <a:lnTo>
                      <a:pt x="46" y="572"/>
                    </a:lnTo>
                    <a:lnTo>
                      <a:pt x="50" y="570"/>
                    </a:lnTo>
                    <a:lnTo>
                      <a:pt x="50" y="570"/>
                    </a:lnTo>
                    <a:lnTo>
                      <a:pt x="52" y="570"/>
                    </a:lnTo>
                    <a:lnTo>
                      <a:pt x="52" y="568"/>
                    </a:lnTo>
                    <a:lnTo>
                      <a:pt x="50" y="568"/>
                    </a:lnTo>
                    <a:lnTo>
                      <a:pt x="50" y="568"/>
                    </a:lnTo>
                    <a:lnTo>
                      <a:pt x="47" y="567"/>
                    </a:lnTo>
                    <a:lnTo>
                      <a:pt x="46" y="566"/>
                    </a:lnTo>
                    <a:lnTo>
                      <a:pt x="46" y="566"/>
                    </a:lnTo>
                    <a:lnTo>
                      <a:pt x="46" y="559"/>
                    </a:lnTo>
                    <a:lnTo>
                      <a:pt x="46" y="559"/>
                    </a:lnTo>
                    <a:lnTo>
                      <a:pt x="48" y="564"/>
                    </a:lnTo>
                    <a:lnTo>
                      <a:pt x="48" y="564"/>
                    </a:lnTo>
                    <a:lnTo>
                      <a:pt x="50" y="564"/>
                    </a:lnTo>
                    <a:lnTo>
                      <a:pt x="50" y="564"/>
                    </a:lnTo>
                    <a:lnTo>
                      <a:pt x="52" y="563"/>
                    </a:lnTo>
                    <a:lnTo>
                      <a:pt x="52" y="563"/>
                    </a:lnTo>
                    <a:lnTo>
                      <a:pt x="53" y="563"/>
                    </a:lnTo>
                    <a:lnTo>
                      <a:pt x="53" y="563"/>
                    </a:lnTo>
                    <a:lnTo>
                      <a:pt x="54" y="561"/>
                    </a:lnTo>
                    <a:lnTo>
                      <a:pt x="54" y="561"/>
                    </a:lnTo>
                    <a:lnTo>
                      <a:pt x="55" y="563"/>
                    </a:lnTo>
                    <a:lnTo>
                      <a:pt x="55" y="563"/>
                    </a:lnTo>
                    <a:lnTo>
                      <a:pt x="56" y="563"/>
                    </a:lnTo>
                    <a:lnTo>
                      <a:pt x="56" y="563"/>
                    </a:lnTo>
                    <a:lnTo>
                      <a:pt x="56" y="558"/>
                    </a:lnTo>
                    <a:lnTo>
                      <a:pt x="56" y="558"/>
                    </a:lnTo>
                    <a:lnTo>
                      <a:pt x="57" y="560"/>
                    </a:lnTo>
                    <a:lnTo>
                      <a:pt x="61" y="563"/>
                    </a:lnTo>
                    <a:lnTo>
                      <a:pt x="61" y="563"/>
                    </a:lnTo>
                    <a:lnTo>
                      <a:pt x="62" y="563"/>
                    </a:lnTo>
                    <a:lnTo>
                      <a:pt x="62" y="563"/>
                    </a:lnTo>
                    <a:lnTo>
                      <a:pt x="62" y="559"/>
                    </a:lnTo>
                    <a:lnTo>
                      <a:pt x="62" y="559"/>
                    </a:lnTo>
                    <a:lnTo>
                      <a:pt x="61" y="558"/>
                    </a:lnTo>
                    <a:lnTo>
                      <a:pt x="61" y="558"/>
                    </a:lnTo>
                    <a:lnTo>
                      <a:pt x="57" y="558"/>
                    </a:lnTo>
                    <a:lnTo>
                      <a:pt x="57" y="558"/>
                    </a:lnTo>
                    <a:lnTo>
                      <a:pt x="53" y="558"/>
                    </a:lnTo>
                    <a:lnTo>
                      <a:pt x="53" y="558"/>
                    </a:lnTo>
                    <a:lnTo>
                      <a:pt x="53" y="557"/>
                    </a:lnTo>
                    <a:lnTo>
                      <a:pt x="53" y="557"/>
                    </a:lnTo>
                    <a:lnTo>
                      <a:pt x="54" y="556"/>
                    </a:lnTo>
                    <a:lnTo>
                      <a:pt x="54" y="556"/>
                    </a:lnTo>
                    <a:lnTo>
                      <a:pt x="54" y="555"/>
                    </a:lnTo>
                    <a:lnTo>
                      <a:pt x="54" y="555"/>
                    </a:lnTo>
                    <a:lnTo>
                      <a:pt x="55" y="552"/>
                    </a:lnTo>
                    <a:lnTo>
                      <a:pt x="55" y="552"/>
                    </a:lnTo>
                    <a:lnTo>
                      <a:pt x="57" y="550"/>
                    </a:lnTo>
                    <a:lnTo>
                      <a:pt x="57" y="550"/>
                    </a:lnTo>
                    <a:lnTo>
                      <a:pt x="57" y="548"/>
                    </a:lnTo>
                    <a:lnTo>
                      <a:pt x="57" y="548"/>
                    </a:lnTo>
                    <a:lnTo>
                      <a:pt x="56" y="547"/>
                    </a:lnTo>
                    <a:lnTo>
                      <a:pt x="56" y="545"/>
                    </a:lnTo>
                    <a:lnTo>
                      <a:pt x="55" y="545"/>
                    </a:lnTo>
                    <a:lnTo>
                      <a:pt x="55" y="545"/>
                    </a:lnTo>
                    <a:lnTo>
                      <a:pt x="54" y="547"/>
                    </a:lnTo>
                    <a:lnTo>
                      <a:pt x="53" y="547"/>
                    </a:lnTo>
                    <a:lnTo>
                      <a:pt x="53" y="547"/>
                    </a:lnTo>
                    <a:lnTo>
                      <a:pt x="49" y="545"/>
                    </a:lnTo>
                    <a:lnTo>
                      <a:pt x="48" y="545"/>
                    </a:lnTo>
                    <a:lnTo>
                      <a:pt x="47" y="545"/>
                    </a:lnTo>
                    <a:lnTo>
                      <a:pt x="47" y="545"/>
                    </a:lnTo>
                    <a:lnTo>
                      <a:pt x="46" y="547"/>
                    </a:lnTo>
                    <a:lnTo>
                      <a:pt x="45" y="547"/>
                    </a:lnTo>
                    <a:lnTo>
                      <a:pt x="45" y="547"/>
                    </a:lnTo>
                    <a:lnTo>
                      <a:pt x="44" y="545"/>
                    </a:lnTo>
                    <a:lnTo>
                      <a:pt x="44" y="545"/>
                    </a:lnTo>
                    <a:lnTo>
                      <a:pt x="45" y="544"/>
                    </a:lnTo>
                    <a:lnTo>
                      <a:pt x="45" y="544"/>
                    </a:lnTo>
                    <a:lnTo>
                      <a:pt x="49" y="542"/>
                    </a:lnTo>
                    <a:lnTo>
                      <a:pt x="49" y="542"/>
                    </a:lnTo>
                    <a:lnTo>
                      <a:pt x="50" y="540"/>
                    </a:lnTo>
                    <a:lnTo>
                      <a:pt x="50" y="540"/>
                    </a:lnTo>
                    <a:lnTo>
                      <a:pt x="54" y="536"/>
                    </a:lnTo>
                    <a:lnTo>
                      <a:pt x="55" y="535"/>
                    </a:lnTo>
                    <a:lnTo>
                      <a:pt x="55" y="535"/>
                    </a:lnTo>
                    <a:lnTo>
                      <a:pt x="57" y="533"/>
                    </a:lnTo>
                    <a:lnTo>
                      <a:pt x="57" y="533"/>
                    </a:lnTo>
                    <a:lnTo>
                      <a:pt x="58" y="533"/>
                    </a:lnTo>
                    <a:lnTo>
                      <a:pt x="58" y="533"/>
                    </a:lnTo>
                    <a:lnTo>
                      <a:pt x="58" y="534"/>
                    </a:lnTo>
                    <a:lnTo>
                      <a:pt x="58" y="534"/>
                    </a:lnTo>
                    <a:lnTo>
                      <a:pt x="61" y="534"/>
                    </a:lnTo>
                    <a:lnTo>
                      <a:pt x="61" y="534"/>
                    </a:lnTo>
                    <a:lnTo>
                      <a:pt x="63" y="533"/>
                    </a:lnTo>
                    <a:lnTo>
                      <a:pt x="63" y="533"/>
                    </a:lnTo>
                    <a:lnTo>
                      <a:pt x="63" y="531"/>
                    </a:lnTo>
                    <a:lnTo>
                      <a:pt x="63" y="531"/>
                    </a:lnTo>
                    <a:lnTo>
                      <a:pt x="61" y="528"/>
                    </a:lnTo>
                    <a:lnTo>
                      <a:pt x="61" y="528"/>
                    </a:lnTo>
                    <a:lnTo>
                      <a:pt x="62" y="526"/>
                    </a:lnTo>
                    <a:lnTo>
                      <a:pt x="62" y="526"/>
                    </a:lnTo>
                    <a:lnTo>
                      <a:pt x="62" y="525"/>
                    </a:lnTo>
                    <a:lnTo>
                      <a:pt x="62" y="525"/>
                    </a:lnTo>
                    <a:lnTo>
                      <a:pt x="62" y="524"/>
                    </a:lnTo>
                    <a:lnTo>
                      <a:pt x="63" y="522"/>
                    </a:lnTo>
                    <a:lnTo>
                      <a:pt x="63" y="522"/>
                    </a:lnTo>
                    <a:lnTo>
                      <a:pt x="64" y="520"/>
                    </a:lnTo>
                    <a:lnTo>
                      <a:pt x="64" y="520"/>
                    </a:lnTo>
                    <a:lnTo>
                      <a:pt x="65" y="517"/>
                    </a:lnTo>
                    <a:lnTo>
                      <a:pt x="65" y="517"/>
                    </a:lnTo>
                    <a:lnTo>
                      <a:pt x="65" y="512"/>
                    </a:lnTo>
                    <a:lnTo>
                      <a:pt x="65" y="511"/>
                    </a:lnTo>
                    <a:lnTo>
                      <a:pt x="65" y="511"/>
                    </a:lnTo>
                    <a:lnTo>
                      <a:pt x="64" y="511"/>
                    </a:lnTo>
                    <a:lnTo>
                      <a:pt x="65" y="508"/>
                    </a:lnTo>
                    <a:lnTo>
                      <a:pt x="65" y="508"/>
                    </a:lnTo>
                    <a:lnTo>
                      <a:pt x="66" y="505"/>
                    </a:lnTo>
                    <a:lnTo>
                      <a:pt x="66" y="505"/>
                    </a:lnTo>
                    <a:lnTo>
                      <a:pt x="66" y="503"/>
                    </a:lnTo>
                    <a:lnTo>
                      <a:pt x="66" y="503"/>
                    </a:lnTo>
                    <a:lnTo>
                      <a:pt x="68" y="502"/>
                    </a:lnTo>
                    <a:lnTo>
                      <a:pt x="68" y="502"/>
                    </a:lnTo>
                    <a:lnTo>
                      <a:pt x="69" y="500"/>
                    </a:lnTo>
                    <a:lnTo>
                      <a:pt x="70" y="498"/>
                    </a:lnTo>
                    <a:lnTo>
                      <a:pt x="70" y="497"/>
                    </a:lnTo>
                    <a:lnTo>
                      <a:pt x="70" y="497"/>
                    </a:lnTo>
                    <a:lnTo>
                      <a:pt x="69" y="496"/>
                    </a:lnTo>
                    <a:lnTo>
                      <a:pt x="69" y="496"/>
                    </a:lnTo>
                    <a:lnTo>
                      <a:pt x="68" y="494"/>
                    </a:lnTo>
                    <a:lnTo>
                      <a:pt x="68" y="494"/>
                    </a:lnTo>
                    <a:lnTo>
                      <a:pt x="68" y="493"/>
                    </a:lnTo>
                    <a:lnTo>
                      <a:pt x="68" y="493"/>
                    </a:lnTo>
                    <a:lnTo>
                      <a:pt x="66" y="490"/>
                    </a:lnTo>
                    <a:lnTo>
                      <a:pt x="66" y="490"/>
                    </a:lnTo>
                    <a:lnTo>
                      <a:pt x="64" y="493"/>
                    </a:lnTo>
                    <a:lnTo>
                      <a:pt x="64" y="493"/>
                    </a:lnTo>
                    <a:lnTo>
                      <a:pt x="62" y="492"/>
                    </a:lnTo>
                    <a:lnTo>
                      <a:pt x="62" y="492"/>
                    </a:lnTo>
                    <a:lnTo>
                      <a:pt x="60" y="492"/>
                    </a:lnTo>
                    <a:lnTo>
                      <a:pt x="60" y="492"/>
                    </a:lnTo>
                    <a:lnTo>
                      <a:pt x="60" y="490"/>
                    </a:lnTo>
                    <a:lnTo>
                      <a:pt x="58" y="487"/>
                    </a:lnTo>
                    <a:lnTo>
                      <a:pt x="58" y="487"/>
                    </a:lnTo>
                    <a:lnTo>
                      <a:pt x="58" y="481"/>
                    </a:lnTo>
                    <a:lnTo>
                      <a:pt x="60" y="478"/>
                    </a:lnTo>
                    <a:lnTo>
                      <a:pt x="60" y="478"/>
                    </a:lnTo>
                    <a:lnTo>
                      <a:pt x="61" y="475"/>
                    </a:lnTo>
                    <a:lnTo>
                      <a:pt x="61" y="475"/>
                    </a:lnTo>
                    <a:lnTo>
                      <a:pt x="62" y="473"/>
                    </a:lnTo>
                    <a:lnTo>
                      <a:pt x="62" y="473"/>
                    </a:lnTo>
                    <a:lnTo>
                      <a:pt x="63" y="471"/>
                    </a:lnTo>
                    <a:lnTo>
                      <a:pt x="63" y="471"/>
                    </a:lnTo>
                    <a:lnTo>
                      <a:pt x="63" y="467"/>
                    </a:lnTo>
                    <a:lnTo>
                      <a:pt x="63" y="467"/>
                    </a:lnTo>
                    <a:lnTo>
                      <a:pt x="61" y="461"/>
                    </a:lnTo>
                    <a:lnTo>
                      <a:pt x="61" y="461"/>
                    </a:lnTo>
                    <a:lnTo>
                      <a:pt x="62" y="458"/>
                    </a:lnTo>
                    <a:lnTo>
                      <a:pt x="62" y="456"/>
                    </a:lnTo>
                    <a:lnTo>
                      <a:pt x="62" y="454"/>
                    </a:lnTo>
                    <a:lnTo>
                      <a:pt x="62" y="454"/>
                    </a:lnTo>
                    <a:lnTo>
                      <a:pt x="61" y="451"/>
                    </a:lnTo>
                    <a:lnTo>
                      <a:pt x="61" y="449"/>
                    </a:lnTo>
                    <a:lnTo>
                      <a:pt x="61" y="449"/>
                    </a:lnTo>
                    <a:lnTo>
                      <a:pt x="61" y="448"/>
                    </a:lnTo>
                    <a:lnTo>
                      <a:pt x="62" y="447"/>
                    </a:lnTo>
                    <a:lnTo>
                      <a:pt x="62" y="447"/>
                    </a:lnTo>
                    <a:lnTo>
                      <a:pt x="64" y="447"/>
                    </a:lnTo>
                    <a:lnTo>
                      <a:pt x="64" y="447"/>
                    </a:lnTo>
                    <a:lnTo>
                      <a:pt x="64" y="446"/>
                    </a:lnTo>
                    <a:lnTo>
                      <a:pt x="63" y="443"/>
                    </a:lnTo>
                    <a:lnTo>
                      <a:pt x="64" y="441"/>
                    </a:lnTo>
                    <a:lnTo>
                      <a:pt x="64" y="441"/>
                    </a:lnTo>
                    <a:lnTo>
                      <a:pt x="66" y="434"/>
                    </a:lnTo>
                    <a:lnTo>
                      <a:pt x="69" y="432"/>
                    </a:lnTo>
                    <a:lnTo>
                      <a:pt x="69" y="432"/>
                    </a:lnTo>
                    <a:lnTo>
                      <a:pt x="69" y="432"/>
                    </a:lnTo>
                    <a:lnTo>
                      <a:pt x="69" y="428"/>
                    </a:lnTo>
                    <a:lnTo>
                      <a:pt x="69" y="428"/>
                    </a:lnTo>
                    <a:lnTo>
                      <a:pt x="72" y="424"/>
                    </a:lnTo>
                    <a:lnTo>
                      <a:pt x="72" y="423"/>
                    </a:lnTo>
                    <a:lnTo>
                      <a:pt x="73" y="420"/>
                    </a:lnTo>
                    <a:lnTo>
                      <a:pt x="73" y="420"/>
                    </a:lnTo>
                    <a:lnTo>
                      <a:pt x="73" y="417"/>
                    </a:lnTo>
                    <a:lnTo>
                      <a:pt x="73" y="417"/>
                    </a:lnTo>
                    <a:lnTo>
                      <a:pt x="76" y="412"/>
                    </a:lnTo>
                    <a:lnTo>
                      <a:pt x="76" y="412"/>
                    </a:lnTo>
                    <a:lnTo>
                      <a:pt x="76" y="411"/>
                    </a:lnTo>
                    <a:lnTo>
                      <a:pt x="76" y="408"/>
                    </a:lnTo>
                    <a:lnTo>
                      <a:pt x="76" y="408"/>
                    </a:lnTo>
                    <a:lnTo>
                      <a:pt x="77" y="406"/>
                    </a:lnTo>
                    <a:lnTo>
                      <a:pt x="77" y="404"/>
                    </a:lnTo>
                    <a:lnTo>
                      <a:pt x="77" y="404"/>
                    </a:lnTo>
                    <a:lnTo>
                      <a:pt x="77" y="393"/>
                    </a:lnTo>
                    <a:lnTo>
                      <a:pt x="76" y="381"/>
                    </a:lnTo>
                    <a:lnTo>
                      <a:pt x="76" y="381"/>
                    </a:lnTo>
                    <a:lnTo>
                      <a:pt x="76" y="380"/>
                    </a:lnTo>
                    <a:lnTo>
                      <a:pt x="77" y="380"/>
                    </a:lnTo>
                    <a:lnTo>
                      <a:pt x="78" y="379"/>
                    </a:lnTo>
                    <a:lnTo>
                      <a:pt x="78" y="379"/>
                    </a:lnTo>
                    <a:lnTo>
                      <a:pt x="79" y="372"/>
                    </a:lnTo>
                    <a:lnTo>
                      <a:pt x="79" y="372"/>
                    </a:lnTo>
                    <a:lnTo>
                      <a:pt x="77" y="370"/>
                    </a:lnTo>
                    <a:lnTo>
                      <a:pt x="77" y="370"/>
                    </a:lnTo>
                    <a:lnTo>
                      <a:pt x="77" y="367"/>
                    </a:lnTo>
                    <a:lnTo>
                      <a:pt x="77" y="367"/>
                    </a:lnTo>
                    <a:lnTo>
                      <a:pt x="78" y="365"/>
                    </a:lnTo>
                    <a:lnTo>
                      <a:pt x="79" y="363"/>
                    </a:lnTo>
                    <a:lnTo>
                      <a:pt x="79" y="363"/>
                    </a:lnTo>
                    <a:lnTo>
                      <a:pt x="79" y="361"/>
                    </a:lnTo>
                    <a:lnTo>
                      <a:pt x="79" y="359"/>
                    </a:lnTo>
                    <a:lnTo>
                      <a:pt x="79" y="357"/>
                    </a:lnTo>
                    <a:lnTo>
                      <a:pt x="79" y="357"/>
                    </a:lnTo>
                    <a:lnTo>
                      <a:pt x="80" y="355"/>
                    </a:lnTo>
                    <a:lnTo>
                      <a:pt x="81" y="354"/>
                    </a:lnTo>
                    <a:lnTo>
                      <a:pt x="81" y="354"/>
                    </a:lnTo>
                    <a:lnTo>
                      <a:pt x="81" y="350"/>
                    </a:lnTo>
                    <a:lnTo>
                      <a:pt x="81" y="350"/>
                    </a:lnTo>
                    <a:lnTo>
                      <a:pt x="83" y="348"/>
                    </a:lnTo>
                    <a:lnTo>
                      <a:pt x="83" y="348"/>
                    </a:lnTo>
                    <a:lnTo>
                      <a:pt x="83" y="346"/>
                    </a:lnTo>
                    <a:lnTo>
                      <a:pt x="84" y="342"/>
                    </a:lnTo>
                    <a:lnTo>
                      <a:pt x="84" y="342"/>
                    </a:lnTo>
                    <a:lnTo>
                      <a:pt x="83" y="340"/>
                    </a:lnTo>
                    <a:lnTo>
                      <a:pt x="83" y="338"/>
                    </a:lnTo>
                    <a:lnTo>
                      <a:pt x="83" y="338"/>
                    </a:lnTo>
                    <a:lnTo>
                      <a:pt x="85" y="334"/>
                    </a:lnTo>
                    <a:lnTo>
                      <a:pt x="85" y="334"/>
                    </a:lnTo>
                    <a:lnTo>
                      <a:pt x="84" y="321"/>
                    </a:lnTo>
                    <a:lnTo>
                      <a:pt x="84" y="321"/>
                    </a:lnTo>
                    <a:lnTo>
                      <a:pt x="85" y="314"/>
                    </a:lnTo>
                    <a:lnTo>
                      <a:pt x="86" y="307"/>
                    </a:lnTo>
                    <a:lnTo>
                      <a:pt x="86" y="307"/>
                    </a:lnTo>
                    <a:lnTo>
                      <a:pt x="87" y="298"/>
                    </a:lnTo>
                    <a:lnTo>
                      <a:pt x="87" y="291"/>
                    </a:lnTo>
                    <a:lnTo>
                      <a:pt x="87" y="291"/>
                    </a:lnTo>
                    <a:lnTo>
                      <a:pt x="87" y="289"/>
                    </a:lnTo>
                    <a:lnTo>
                      <a:pt x="87" y="289"/>
                    </a:lnTo>
                    <a:lnTo>
                      <a:pt x="87" y="283"/>
                    </a:lnTo>
                    <a:lnTo>
                      <a:pt x="87" y="283"/>
                    </a:lnTo>
                    <a:lnTo>
                      <a:pt x="87" y="279"/>
                    </a:lnTo>
                    <a:lnTo>
                      <a:pt x="87" y="279"/>
                    </a:lnTo>
                    <a:lnTo>
                      <a:pt x="86" y="272"/>
                    </a:lnTo>
                    <a:lnTo>
                      <a:pt x="86" y="272"/>
                    </a:lnTo>
                    <a:lnTo>
                      <a:pt x="85" y="269"/>
                    </a:lnTo>
                    <a:lnTo>
                      <a:pt x="83" y="267"/>
                    </a:lnTo>
                    <a:lnTo>
                      <a:pt x="83" y="267"/>
                    </a:lnTo>
                    <a:lnTo>
                      <a:pt x="79" y="266"/>
                    </a:lnTo>
                    <a:lnTo>
                      <a:pt x="77" y="263"/>
                    </a:lnTo>
                    <a:lnTo>
                      <a:pt x="77" y="263"/>
                    </a:lnTo>
                    <a:lnTo>
                      <a:pt x="77" y="261"/>
                    </a:lnTo>
                    <a:lnTo>
                      <a:pt x="75" y="259"/>
                    </a:lnTo>
                    <a:lnTo>
                      <a:pt x="75" y="259"/>
                    </a:lnTo>
                    <a:lnTo>
                      <a:pt x="70" y="255"/>
                    </a:lnTo>
                    <a:lnTo>
                      <a:pt x="70" y="255"/>
                    </a:lnTo>
                    <a:lnTo>
                      <a:pt x="69" y="254"/>
                    </a:lnTo>
                    <a:lnTo>
                      <a:pt x="69" y="254"/>
                    </a:lnTo>
                    <a:lnTo>
                      <a:pt x="61" y="251"/>
                    </a:lnTo>
                    <a:lnTo>
                      <a:pt x="61" y="251"/>
                    </a:lnTo>
                    <a:lnTo>
                      <a:pt x="53" y="245"/>
                    </a:lnTo>
                    <a:lnTo>
                      <a:pt x="53" y="245"/>
                    </a:lnTo>
                    <a:lnTo>
                      <a:pt x="52" y="245"/>
                    </a:lnTo>
                    <a:lnTo>
                      <a:pt x="49" y="243"/>
                    </a:lnTo>
                    <a:lnTo>
                      <a:pt x="49" y="243"/>
                    </a:lnTo>
                    <a:lnTo>
                      <a:pt x="44" y="237"/>
                    </a:lnTo>
                    <a:lnTo>
                      <a:pt x="39" y="231"/>
                    </a:lnTo>
                    <a:lnTo>
                      <a:pt x="39" y="231"/>
                    </a:lnTo>
                    <a:lnTo>
                      <a:pt x="38" y="228"/>
                    </a:lnTo>
                    <a:lnTo>
                      <a:pt x="38" y="228"/>
                    </a:lnTo>
                    <a:lnTo>
                      <a:pt x="40" y="225"/>
                    </a:lnTo>
                    <a:lnTo>
                      <a:pt x="40" y="225"/>
                    </a:lnTo>
                    <a:lnTo>
                      <a:pt x="40" y="222"/>
                    </a:lnTo>
                    <a:lnTo>
                      <a:pt x="40" y="222"/>
                    </a:lnTo>
                    <a:lnTo>
                      <a:pt x="40" y="222"/>
                    </a:lnTo>
                    <a:lnTo>
                      <a:pt x="38" y="221"/>
                    </a:lnTo>
                    <a:lnTo>
                      <a:pt x="38" y="221"/>
                    </a:lnTo>
                    <a:lnTo>
                      <a:pt x="36" y="216"/>
                    </a:lnTo>
                    <a:lnTo>
                      <a:pt x="34" y="212"/>
                    </a:lnTo>
                    <a:lnTo>
                      <a:pt x="34" y="212"/>
                    </a:lnTo>
                    <a:lnTo>
                      <a:pt x="32" y="209"/>
                    </a:lnTo>
                    <a:lnTo>
                      <a:pt x="30" y="206"/>
                    </a:lnTo>
                    <a:lnTo>
                      <a:pt x="30" y="206"/>
                    </a:lnTo>
                    <a:lnTo>
                      <a:pt x="28" y="203"/>
                    </a:lnTo>
                    <a:lnTo>
                      <a:pt x="28" y="203"/>
                    </a:lnTo>
                    <a:lnTo>
                      <a:pt x="25" y="196"/>
                    </a:lnTo>
                    <a:lnTo>
                      <a:pt x="21" y="184"/>
                    </a:lnTo>
                    <a:lnTo>
                      <a:pt x="21" y="184"/>
                    </a:lnTo>
                    <a:lnTo>
                      <a:pt x="16" y="176"/>
                    </a:lnTo>
                    <a:lnTo>
                      <a:pt x="15" y="174"/>
                    </a:lnTo>
                    <a:lnTo>
                      <a:pt x="15" y="174"/>
                    </a:lnTo>
                    <a:lnTo>
                      <a:pt x="14" y="172"/>
                    </a:lnTo>
                    <a:lnTo>
                      <a:pt x="13" y="168"/>
                    </a:lnTo>
                    <a:lnTo>
                      <a:pt x="13" y="168"/>
                    </a:lnTo>
                    <a:lnTo>
                      <a:pt x="8" y="164"/>
                    </a:lnTo>
                    <a:lnTo>
                      <a:pt x="2" y="160"/>
                    </a:lnTo>
                    <a:lnTo>
                      <a:pt x="2" y="160"/>
                    </a:lnTo>
                    <a:lnTo>
                      <a:pt x="1" y="160"/>
                    </a:lnTo>
                    <a:lnTo>
                      <a:pt x="1" y="159"/>
                    </a:lnTo>
                    <a:lnTo>
                      <a:pt x="1" y="159"/>
                    </a:lnTo>
                    <a:lnTo>
                      <a:pt x="1" y="157"/>
                    </a:lnTo>
                    <a:lnTo>
                      <a:pt x="1" y="157"/>
                    </a:lnTo>
                    <a:lnTo>
                      <a:pt x="3" y="157"/>
                    </a:lnTo>
                    <a:lnTo>
                      <a:pt x="3" y="157"/>
                    </a:lnTo>
                    <a:lnTo>
                      <a:pt x="1" y="152"/>
                    </a:lnTo>
                    <a:lnTo>
                      <a:pt x="1" y="152"/>
                    </a:lnTo>
                    <a:lnTo>
                      <a:pt x="0" y="152"/>
                    </a:lnTo>
                    <a:lnTo>
                      <a:pt x="0" y="149"/>
                    </a:lnTo>
                    <a:lnTo>
                      <a:pt x="0" y="149"/>
                    </a:lnTo>
                    <a:lnTo>
                      <a:pt x="0" y="144"/>
                    </a:lnTo>
                    <a:lnTo>
                      <a:pt x="1" y="142"/>
                    </a:lnTo>
                    <a:lnTo>
                      <a:pt x="1" y="142"/>
                    </a:lnTo>
                    <a:lnTo>
                      <a:pt x="2" y="139"/>
                    </a:lnTo>
                    <a:lnTo>
                      <a:pt x="6" y="137"/>
                    </a:lnTo>
                    <a:lnTo>
                      <a:pt x="6" y="137"/>
                    </a:lnTo>
                    <a:lnTo>
                      <a:pt x="10" y="135"/>
                    </a:lnTo>
                    <a:lnTo>
                      <a:pt x="10" y="135"/>
                    </a:lnTo>
                    <a:lnTo>
                      <a:pt x="11" y="131"/>
                    </a:lnTo>
                    <a:lnTo>
                      <a:pt x="11" y="131"/>
                    </a:lnTo>
                    <a:lnTo>
                      <a:pt x="11" y="128"/>
                    </a:lnTo>
                    <a:lnTo>
                      <a:pt x="11" y="128"/>
                    </a:lnTo>
                    <a:lnTo>
                      <a:pt x="9" y="131"/>
                    </a:lnTo>
                    <a:lnTo>
                      <a:pt x="9" y="131"/>
                    </a:lnTo>
                    <a:lnTo>
                      <a:pt x="9" y="134"/>
                    </a:lnTo>
                    <a:lnTo>
                      <a:pt x="8" y="134"/>
                    </a:lnTo>
                    <a:lnTo>
                      <a:pt x="7" y="133"/>
                    </a:lnTo>
                    <a:lnTo>
                      <a:pt x="7" y="133"/>
                    </a:lnTo>
                    <a:lnTo>
                      <a:pt x="5" y="128"/>
                    </a:lnTo>
                    <a:lnTo>
                      <a:pt x="5" y="128"/>
                    </a:lnTo>
                    <a:lnTo>
                      <a:pt x="2" y="126"/>
                    </a:lnTo>
                    <a:lnTo>
                      <a:pt x="2" y="126"/>
                    </a:lnTo>
                    <a:lnTo>
                      <a:pt x="3" y="119"/>
                    </a:lnTo>
                    <a:lnTo>
                      <a:pt x="3" y="119"/>
                    </a:lnTo>
                    <a:lnTo>
                      <a:pt x="2" y="117"/>
                    </a:lnTo>
                    <a:lnTo>
                      <a:pt x="2" y="117"/>
                    </a:lnTo>
                    <a:lnTo>
                      <a:pt x="6" y="114"/>
                    </a:lnTo>
                    <a:lnTo>
                      <a:pt x="6" y="114"/>
                    </a:lnTo>
                    <a:lnTo>
                      <a:pt x="6" y="112"/>
                    </a:lnTo>
                    <a:lnTo>
                      <a:pt x="6" y="110"/>
                    </a:lnTo>
                    <a:lnTo>
                      <a:pt x="6" y="110"/>
                    </a:lnTo>
                    <a:lnTo>
                      <a:pt x="8" y="106"/>
                    </a:lnTo>
                    <a:lnTo>
                      <a:pt x="8" y="106"/>
                    </a:lnTo>
                    <a:lnTo>
                      <a:pt x="9" y="100"/>
                    </a:lnTo>
                    <a:lnTo>
                      <a:pt x="9" y="100"/>
                    </a:lnTo>
                    <a:lnTo>
                      <a:pt x="11" y="99"/>
                    </a:lnTo>
                    <a:lnTo>
                      <a:pt x="16" y="98"/>
                    </a:lnTo>
                    <a:lnTo>
                      <a:pt x="16" y="98"/>
                    </a:lnTo>
                    <a:lnTo>
                      <a:pt x="17" y="96"/>
                    </a:lnTo>
                    <a:lnTo>
                      <a:pt x="17" y="96"/>
                    </a:lnTo>
                    <a:lnTo>
                      <a:pt x="17" y="94"/>
                    </a:lnTo>
                    <a:lnTo>
                      <a:pt x="17" y="94"/>
                    </a:lnTo>
                    <a:lnTo>
                      <a:pt x="21" y="92"/>
                    </a:lnTo>
                    <a:lnTo>
                      <a:pt x="21" y="92"/>
                    </a:lnTo>
                    <a:lnTo>
                      <a:pt x="21" y="90"/>
                    </a:lnTo>
                    <a:lnTo>
                      <a:pt x="20" y="89"/>
                    </a:lnTo>
                    <a:lnTo>
                      <a:pt x="21" y="87"/>
                    </a:lnTo>
                    <a:lnTo>
                      <a:pt x="21" y="87"/>
                    </a:lnTo>
                    <a:lnTo>
                      <a:pt x="23" y="86"/>
                    </a:lnTo>
                    <a:lnTo>
                      <a:pt x="25" y="84"/>
                    </a:lnTo>
                    <a:lnTo>
                      <a:pt x="25" y="84"/>
                    </a:lnTo>
                    <a:lnTo>
                      <a:pt x="28" y="83"/>
                    </a:lnTo>
                    <a:lnTo>
                      <a:pt x="28" y="83"/>
                    </a:lnTo>
                    <a:lnTo>
                      <a:pt x="30" y="79"/>
                    </a:lnTo>
                    <a:lnTo>
                      <a:pt x="30" y="79"/>
                    </a:lnTo>
                    <a:lnTo>
                      <a:pt x="32" y="76"/>
                    </a:lnTo>
                    <a:lnTo>
                      <a:pt x="32" y="76"/>
                    </a:lnTo>
                    <a:lnTo>
                      <a:pt x="31" y="75"/>
                    </a:lnTo>
                    <a:lnTo>
                      <a:pt x="30" y="74"/>
                    </a:lnTo>
                    <a:lnTo>
                      <a:pt x="30" y="73"/>
                    </a:lnTo>
                    <a:lnTo>
                      <a:pt x="30" y="73"/>
                    </a:lnTo>
                    <a:lnTo>
                      <a:pt x="31" y="70"/>
                    </a:lnTo>
                    <a:lnTo>
                      <a:pt x="31" y="70"/>
                    </a:lnTo>
                    <a:lnTo>
                      <a:pt x="31" y="61"/>
                    </a:lnTo>
                    <a:lnTo>
                      <a:pt x="31" y="61"/>
                    </a:lnTo>
                    <a:lnTo>
                      <a:pt x="29" y="59"/>
                    </a:lnTo>
                    <a:lnTo>
                      <a:pt x="29" y="59"/>
                    </a:lnTo>
                    <a:lnTo>
                      <a:pt x="31" y="59"/>
                    </a:lnTo>
                    <a:lnTo>
                      <a:pt x="31" y="59"/>
                    </a:lnTo>
                    <a:lnTo>
                      <a:pt x="31" y="57"/>
                    </a:lnTo>
                    <a:lnTo>
                      <a:pt x="31" y="57"/>
                    </a:lnTo>
                    <a:lnTo>
                      <a:pt x="30" y="55"/>
                    </a:lnTo>
                    <a:lnTo>
                      <a:pt x="30" y="55"/>
                    </a:lnTo>
                    <a:lnTo>
                      <a:pt x="30" y="52"/>
                    </a:lnTo>
                    <a:lnTo>
                      <a:pt x="30" y="52"/>
                    </a:lnTo>
                    <a:lnTo>
                      <a:pt x="30" y="50"/>
                    </a:lnTo>
                    <a:lnTo>
                      <a:pt x="30" y="50"/>
                    </a:lnTo>
                    <a:lnTo>
                      <a:pt x="29" y="49"/>
                    </a:lnTo>
                    <a:lnTo>
                      <a:pt x="29" y="49"/>
                    </a:lnTo>
                    <a:lnTo>
                      <a:pt x="29" y="47"/>
                    </a:lnTo>
                    <a:lnTo>
                      <a:pt x="26" y="4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223"/>
              <p:cNvSpPr>
                <a:spLocks/>
              </p:cNvSpPr>
              <p:nvPr/>
            </p:nvSpPr>
            <p:spPr bwMode="auto">
              <a:xfrm>
                <a:off x="7753351" y="5105401"/>
                <a:ext cx="12700" cy="26988"/>
              </a:xfrm>
              <a:custGeom>
                <a:avLst/>
                <a:gdLst>
                  <a:gd name="T0" fmla="*/ 3 w 8"/>
                  <a:gd name="T1" fmla="*/ 1 h 17"/>
                  <a:gd name="T2" fmla="*/ 3 w 8"/>
                  <a:gd name="T3" fmla="*/ 1 h 17"/>
                  <a:gd name="T4" fmla="*/ 6 w 8"/>
                  <a:gd name="T5" fmla="*/ 0 h 17"/>
                  <a:gd name="T6" fmla="*/ 6 w 8"/>
                  <a:gd name="T7" fmla="*/ 0 h 17"/>
                  <a:gd name="T8" fmla="*/ 7 w 8"/>
                  <a:gd name="T9" fmla="*/ 0 h 17"/>
                  <a:gd name="T10" fmla="*/ 7 w 8"/>
                  <a:gd name="T11" fmla="*/ 1 h 17"/>
                  <a:gd name="T12" fmla="*/ 7 w 8"/>
                  <a:gd name="T13" fmla="*/ 1 h 17"/>
                  <a:gd name="T14" fmla="*/ 8 w 8"/>
                  <a:gd name="T15" fmla="*/ 4 h 17"/>
                  <a:gd name="T16" fmla="*/ 8 w 8"/>
                  <a:gd name="T17" fmla="*/ 4 h 17"/>
                  <a:gd name="T18" fmla="*/ 7 w 8"/>
                  <a:gd name="T19" fmla="*/ 6 h 17"/>
                  <a:gd name="T20" fmla="*/ 6 w 8"/>
                  <a:gd name="T21" fmla="*/ 7 h 17"/>
                  <a:gd name="T22" fmla="*/ 6 w 8"/>
                  <a:gd name="T23" fmla="*/ 7 h 17"/>
                  <a:gd name="T24" fmla="*/ 6 w 8"/>
                  <a:gd name="T25" fmla="*/ 9 h 17"/>
                  <a:gd name="T26" fmla="*/ 6 w 8"/>
                  <a:gd name="T27" fmla="*/ 9 h 17"/>
                  <a:gd name="T28" fmla="*/ 7 w 8"/>
                  <a:gd name="T29" fmla="*/ 9 h 17"/>
                  <a:gd name="T30" fmla="*/ 7 w 8"/>
                  <a:gd name="T31" fmla="*/ 9 h 17"/>
                  <a:gd name="T32" fmla="*/ 8 w 8"/>
                  <a:gd name="T33" fmla="*/ 11 h 17"/>
                  <a:gd name="T34" fmla="*/ 7 w 8"/>
                  <a:gd name="T35" fmla="*/ 14 h 17"/>
                  <a:gd name="T36" fmla="*/ 7 w 8"/>
                  <a:gd name="T37" fmla="*/ 14 h 17"/>
                  <a:gd name="T38" fmla="*/ 7 w 8"/>
                  <a:gd name="T39" fmla="*/ 14 h 17"/>
                  <a:gd name="T40" fmla="*/ 4 w 8"/>
                  <a:gd name="T41" fmla="*/ 16 h 17"/>
                  <a:gd name="T42" fmla="*/ 4 w 8"/>
                  <a:gd name="T43" fmla="*/ 16 h 17"/>
                  <a:gd name="T44" fmla="*/ 4 w 8"/>
                  <a:gd name="T45" fmla="*/ 17 h 17"/>
                  <a:gd name="T46" fmla="*/ 4 w 8"/>
                  <a:gd name="T47" fmla="*/ 17 h 17"/>
                  <a:gd name="T48" fmla="*/ 3 w 8"/>
                  <a:gd name="T49" fmla="*/ 16 h 17"/>
                  <a:gd name="T50" fmla="*/ 3 w 8"/>
                  <a:gd name="T51" fmla="*/ 16 h 17"/>
                  <a:gd name="T52" fmla="*/ 3 w 8"/>
                  <a:gd name="T53" fmla="*/ 16 h 17"/>
                  <a:gd name="T54" fmla="*/ 1 w 8"/>
                  <a:gd name="T55" fmla="*/ 15 h 17"/>
                  <a:gd name="T56" fmla="*/ 0 w 8"/>
                  <a:gd name="T57" fmla="*/ 14 h 17"/>
                  <a:gd name="T58" fmla="*/ 0 w 8"/>
                  <a:gd name="T59" fmla="*/ 14 h 17"/>
                  <a:gd name="T60" fmla="*/ 1 w 8"/>
                  <a:gd name="T61" fmla="*/ 14 h 17"/>
                  <a:gd name="T62" fmla="*/ 2 w 8"/>
                  <a:gd name="T63" fmla="*/ 11 h 17"/>
                  <a:gd name="T64" fmla="*/ 2 w 8"/>
                  <a:gd name="T65" fmla="*/ 11 h 17"/>
                  <a:gd name="T66" fmla="*/ 2 w 8"/>
                  <a:gd name="T67" fmla="*/ 4 h 17"/>
                  <a:gd name="T68" fmla="*/ 2 w 8"/>
                  <a:gd name="T69" fmla="*/ 4 h 17"/>
                  <a:gd name="T70" fmla="*/ 3 w 8"/>
                  <a:gd name="T71" fmla="*/ 1 h 17"/>
                  <a:gd name="T72" fmla="*/ 3 w 8"/>
                  <a:gd name="T73"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17">
                    <a:moveTo>
                      <a:pt x="3" y="1"/>
                    </a:moveTo>
                    <a:lnTo>
                      <a:pt x="3" y="1"/>
                    </a:lnTo>
                    <a:lnTo>
                      <a:pt x="6" y="0"/>
                    </a:lnTo>
                    <a:lnTo>
                      <a:pt x="6" y="0"/>
                    </a:lnTo>
                    <a:lnTo>
                      <a:pt x="7" y="0"/>
                    </a:lnTo>
                    <a:lnTo>
                      <a:pt x="7" y="1"/>
                    </a:lnTo>
                    <a:lnTo>
                      <a:pt x="7" y="1"/>
                    </a:lnTo>
                    <a:lnTo>
                      <a:pt x="8" y="4"/>
                    </a:lnTo>
                    <a:lnTo>
                      <a:pt x="8" y="4"/>
                    </a:lnTo>
                    <a:lnTo>
                      <a:pt x="7" y="6"/>
                    </a:lnTo>
                    <a:lnTo>
                      <a:pt x="6" y="7"/>
                    </a:lnTo>
                    <a:lnTo>
                      <a:pt x="6" y="7"/>
                    </a:lnTo>
                    <a:lnTo>
                      <a:pt x="6" y="9"/>
                    </a:lnTo>
                    <a:lnTo>
                      <a:pt x="6" y="9"/>
                    </a:lnTo>
                    <a:lnTo>
                      <a:pt x="7" y="9"/>
                    </a:lnTo>
                    <a:lnTo>
                      <a:pt x="7" y="9"/>
                    </a:lnTo>
                    <a:lnTo>
                      <a:pt x="8" y="11"/>
                    </a:lnTo>
                    <a:lnTo>
                      <a:pt x="7" y="14"/>
                    </a:lnTo>
                    <a:lnTo>
                      <a:pt x="7" y="14"/>
                    </a:lnTo>
                    <a:lnTo>
                      <a:pt x="7" y="14"/>
                    </a:lnTo>
                    <a:lnTo>
                      <a:pt x="4" y="16"/>
                    </a:lnTo>
                    <a:lnTo>
                      <a:pt x="4" y="16"/>
                    </a:lnTo>
                    <a:lnTo>
                      <a:pt x="4" y="17"/>
                    </a:lnTo>
                    <a:lnTo>
                      <a:pt x="4" y="17"/>
                    </a:lnTo>
                    <a:lnTo>
                      <a:pt x="3" y="16"/>
                    </a:lnTo>
                    <a:lnTo>
                      <a:pt x="3" y="16"/>
                    </a:lnTo>
                    <a:lnTo>
                      <a:pt x="3" y="16"/>
                    </a:lnTo>
                    <a:lnTo>
                      <a:pt x="1" y="15"/>
                    </a:lnTo>
                    <a:lnTo>
                      <a:pt x="0" y="14"/>
                    </a:lnTo>
                    <a:lnTo>
                      <a:pt x="0" y="14"/>
                    </a:lnTo>
                    <a:lnTo>
                      <a:pt x="1" y="14"/>
                    </a:lnTo>
                    <a:lnTo>
                      <a:pt x="2" y="11"/>
                    </a:lnTo>
                    <a:lnTo>
                      <a:pt x="2" y="11"/>
                    </a:lnTo>
                    <a:lnTo>
                      <a:pt x="2" y="4"/>
                    </a:lnTo>
                    <a:lnTo>
                      <a:pt x="2" y="4"/>
                    </a:lnTo>
                    <a:lnTo>
                      <a:pt x="3" y="1"/>
                    </a:lnTo>
                    <a:lnTo>
                      <a:pt x="3"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224"/>
              <p:cNvSpPr>
                <a:spLocks/>
              </p:cNvSpPr>
              <p:nvPr/>
            </p:nvSpPr>
            <p:spPr bwMode="auto">
              <a:xfrm>
                <a:off x="7783513" y="5289551"/>
                <a:ext cx="85725" cy="52388"/>
              </a:xfrm>
              <a:custGeom>
                <a:avLst/>
                <a:gdLst>
                  <a:gd name="T0" fmla="*/ 13 w 54"/>
                  <a:gd name="T1" fmla="*/ 5 h 33"/>
                  <a:gd name="T2" fmla="*/ 16 w 54"/>
                  <a:gd name="T3" fmla="*/ 3 h 33"/>
                  <a:gd name="T4" fmla="*/ 21 w 54"/>
                  <a:gd name="T5" fmla="*/ 0 h 33"/>
                  <a:gd name="T6" fmla="*/ 21 w 54"/>
                  <a:gd name="T7" fmla="*/ 1 h 33"/>
                  <a:gd name="T8" fmla="*/ 24 w 54"/>
                  <a:gd name="T9" fmla="*/ 2 h 33"/>
                  <a:gd name="T10" fmla="*/ 27 w 54"/>
                  <a:gd name="T11" fmla="*/ 1 h 33"/>
                  <a:gd name="T12" fmla="*/ 27 w 54"/>
                  <a:gd name="T13" fmla="*/ 1 h 33"/>
                  <a:gd name="T14" fmla="*/ 29 w 54"/>
                  <a:gd name="T15" fmla="*/ 3 h 33"/>
                  <a:gd name="T16" fmla="*/ 30 w 54"/>
                  <a:gd name="T17" fmla="*/ 7 h 33"/>
                  <a:gd name="T18" fmla="*/ 28 w 54"/>
                  <a:gd name="T19" fmla="*/ 7 h 33"/>
                  <a:gd name="T20" fmla="*/ 27 w 54"/>
                  <a:gd name="T21" fmla="*/ 8 h 33"/>
                  <a:gd name="T22" fmla="*/ 27 w 54"/>
                  <a:gd name="T23" fmla="*/ 9 h 33"/>
                  <a:gd name="T24" fmla="*/ 30 w 54"/>
                  <a:gd name="T25" fmla="*/ 9 h 33"/>
                  <a:gd name="T26" fmla="*/ 30 w 54"/>
                  <a:gd name="T27" fmla="*/ 11 h 33"/>
                  <a:gd name="T28" fmla="*/ 34 w 54"/>
                  <a:gd name="T29" fmla="*/ 15 h 33"/>
                  <a:gd name="T30" fmla="*/ 46 w 54"/>
                  <a:gd name="T31" fmla="*/ 24 h 33"/>
                  <a:gd name="T32" fmla="*/ 52 w 54"/>
                  <a:gd name="T33" fmla="*/ 26 h 33"/>
                  <a:gd name="T34" fmla="*/ 53 w 54"/>
                  <a:gd name="T35" fmla="*/ 26 h 33"/>
                  <a:gd name="T36" fmla="*/ 54 w 54"/>
                  <a:gd name="T37" fmla="*/ 27 h 33"/>
                  <a:gd name="T38" fmla="*/ 53 w 54"/>
                  <a:gd name="T39" fmla="*/ 28 h 33"/>
                  <a:gd name="T40" fmla="*/ 49 w 54"/>
                  <a:gd name="T41" fmla="*/ 28 h 33"/>
                  <a:gd name="T42" fmla="*/ 45 w 54"/>
                  <a:gd name="T43" fmla="*/ 29 h 33"/>
                  <a:gd name="T44" fmla="*/ 40 w 54"/>
                  <a:gd name="T45" fmla="*/ 29 h 33"/>
                  <a:gd name="T46" fmla="*/ 37 w 54"/>
                  <a:gd name="T47" fmla="*/ 28 h 33"/>
                  <a:gd name="T48" fmla="*/ 39 w 54"/>
                  <a:gd name="T49" fmla="*/ 31 h 33"/>
                  <a:gd name="T50" fmla="*/ 40 w 54"/>
                  <a:gd name="T51" fmla="*/ 32 h 33"/>
                  <a:gd name="T52" fmla="*/ 39 w 54"/>
                  <a:gd name="T53" fmla="*/ 32 h 33"/>
                  <a:gd name="T54" fmla="*/ 34 w 54"/>
                  <a:gd name="T55" fmla="*/ 31 h 33"/>
                  <a:gd name="T56" fmla="*/ 30 w 54"/>
                  <a:gd name="T57" fmla="*/ 31 h 33"/>
                  <a:gd name="T58" fmla="*/ 26 w 54"/>
                  <a:gd name="T59" fmla="*/ 31 h 33"/>
                  <a:gd name="T60" fmla="*/ 27 w 54"/>
                  <a:gd name="T61" fmla="*/ 29 h 33"/>
                  <a:gd name="T62" fmla="*/ 27 w 54"/>
                  <a:gd name="T63" fmla="*/ 29 h 33"/>
                  <a:gd name="T64" fmla="*/ 23 w 54"/>
                  <a:gd name="T65" fmla="*/ 29 h 33"/>
                  <a:gd name="T66" fmla="*/ 20 w 54"/>
                  <a:gd name="T67" fmla="*/ 27 h 33"/>
                  <a:gd name="T68" fmla="*/ 15 w 54"/>
                  <a:gd name="T69" fmla="*/ 27 h 33"/>
                  <a:gd name="T70" fmla="*/ 14 w 54"/>
                  <a:gd name="T71" fmla="*/ 27 h 33"/>
                  <a:gd name="T72" fmla="*/ 13 w 54"/>
                  <a:gd name="T73" fmla="*/ 27 h 33"/>
                  <a:gd name="T74" fmla="*/ 0 w 54"/>
                  <a:gd name="T75" fmla="*/ 25 h 33"/>
                  <a:gd name="T76" fmla="*/ 4 w 54"/>
                  <a:gd name="T77" fmla="*/ 23 h 33"/>
                  <a:gd name="T78" fmla="*/ 7 w 54"/>
                  <a:gd name="T79" fmla="*/ 23 h 33"/>
                  <a:gd name="T80" fmla="*/ 8 w 54"/>
                  <a:gd name="T81" fmla="*/ 17 h 33"/>
                  <a:gd name="T82" fmla="*/ 11 w 54"/>
                  <a:gd name="T83" fmla="*/ 12 h 33"/>
                  <a:gd name="T84" fmla="*/ 12 w 54"/>
                  <a:gd name="T85" fmla="*/ 23 h 33"/>
                  <a:gd name="T86" fmla="*/ 13 w 54"/>
                  <a:gd name="T87" fmla="*/ 23 h 33"/>
                  <a:gd name="T88" fmla="*/ 13 w 54"/>
                  <a:gd name="T89" fmla="*/ 18 h 33"/>
                  <a:gd name="T90" fmla="*/ 14 w 54"/>
                  <a:gd name="T91" fmla="*/ 13 h 33"/>
                  <a:gd name="T92" fmla="*/ 18 w 54"/>
                  <a:gd name="T93" fmla="*/ 13 h 33"/>
                  <a:gd name="T94" fmla="*/ 21 w 54"/>
                  <a:gd name="T95" fmla="*/ 13 h 33"/>
                  <a:gd name="T96" fmla="*/ 22 w 54"/>
                  <a:gd name="T97" fmla="*/ 11 h 33"/>
                  <a:gd name="T98" fmla="*/ 22 w 54"/>
                  <a:gd name="T99" fmla="*/ 10 h 33"/>
                  <a:gd name="T100" fmla="*/ 18 w 54"/>
                  <a:gd name="T101" fmla="*/ 10 h 33"/>
                  <a:gd name="T102" fmla="*/ 15 w 54"/>
                  <a:gd name="T103" fmla="*/ 11 h 33"/>
                  <a:gd name="T104" fmla="*/ 13 w 54"/>
                  <a:gd name="T105" fmla="*/ 10 h 33"/>
                  <a:gd name="T106" fmla="*/ 13 w 54"/>
                  <a:gd name="T107" fmla="*/ 8 h 33"/>
                  <a:gd name="T108" fmla="*/ 13 w 54"/>
                  <a:gd name="T10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 h="33">
                    <a:moveTo>
                      <a:pt x="13" y="5"/>
                    </a:moveTo>
                    <a:lnTo>
                      <a:pt x="13" y="5"/>
                    </a:lnTo>
                    <a:lnTo>
                      <a:pt x="16" y="3"/>
                    </a:lnTo>
                    <a:lnTo>
                      <a:pt x="16" y="3"/>
                    </a:lnTo>
                    <a:lnTo>
                      <a:pt x="21" y="0"/>
                    </a:lnTo>
                    <a:lnTo>
                      <a:pt x="21" y="0"/>
                    </a:lnTo>
                    <a:lnTo>
                      <a:pt x="21" y="1"/>
                    </a:lnTo>
                    <a:lnTo>
                      <a:pt x="21" y="1"/>
                    </a:lnTo>
                    <a:lnTo>
                      <a:pt x="22" y="2"/>
                    </a:lnTo>
                    <a:lnTo>
                      <a:pt x="24" y="2"/>
                    </a:lnTo>
                    <a:lnTo>
                      <a:pt x="24" y="2"/>
                    </a:lnTo>
                    <a:lnTo>
                      <a:pt x="27" y="1"/>
                    </a:lnTo>
                    <a:lnTo>
                      <a:pt x="27" y="1"/>
                    </a:lnTo>
                    <a:lnTo>
                      <a:pt x="27" y="1"/>
                    </a:lnTo>
                    <a:lnTo>
                      <a:pt x="29" y="3"/>
                    </a:lnTo>
                    <a:lnTo>
                      <a:pt x="29" y="3"/>
                    </a:lnTo>
                    <a:lnTo>
                      <a:pt x="30" y="7"/>
                    </a:lnTo>
                    <a:lnTo>
                      <a:pt x="30" y="7"/>
                    </a:lnTo>
                    <a:lnTo>
                      <a:pt x="28" y="7"/>
                    </a:lnTo>
                    <a:lnTo>
                      <a:pt x="28" y="7"/>
                    </a:lnTo>
                    <a:lnTo>
                      <a:pt x="27" y="7"/>
                    </a:lnTo>
                    <a:lnTo>
                      <a:pt x="27" y="8"/>
                    </a:lnTo>
                    <a:lnTo>
                      <a:pt x="27" y="9"/>
                    </a:lnTo>
                    <a:lnTo>
                      <a:pt x="27" y="9"/>
                    </a:lnTo>
                    <a:lnTo>
                      <a:pt x="30" y="9"/>
                    </a:lnTo>
                    <a:lnTo>
                      <a:pt x="30" y="9"/>
                    </a:lnTo>
                    <a:lnTo>
                      <a:pt x="29" y="10"/>
                    </a:lnTo>
                    <a:lnTo>
                      <a:pt x="30" y="11"/>
                    </a:lnTo>
                    <a:lnTo>
                      <a:pt x="34" y="15"/>
                    </a:lnTo>
                    <a:lnTo>
                      <a:pt x="34" y="15"/>
                    </a:lnTo>
                    <a:lnTo>
                      <a:pt x="40" y="20"/>
                    </a:lnTo>
                    <a:lnTo>
                      <a:pt x="46" y="24"/>
                    </a:lnTo>
                    <a:lnTo>
                      <a:pt x="46" y="24"/>
                    </a:lnTo>
                    <a:lnTo>
                      <a:pt x="52" y="26"/>
                    </a:lnTo>
                    <a:lnTo>
                      <a:pt x="52" y="26"/>
                    </a:lnTo>
                    <a:lnTo>
                      <a:pt x="53" y="26"/>
                    </a:lnTo>
                    <a:lnTo>
                      <a:pt x="54" y="27"/>
                    </a:lnTo>
                    <a:lnTo>
                      <a:pt x="54" y="27"/>
                    </a:lnTo>
                    <a:lnTo>
                      <a:pt x="53" y="28"/>
                    </a:lnTo>
                    <a:lnTo>
                      <a:pt x="53" y="28"/>
                    </a:lnTo>
                    <a:lnTo>
                      <a:pt x="49" y="28"/>
                    </a:lnTo>
                    <a:lnTo>
                      <a:pt x="49" y="28"/>
                    </a:lnTo>
                    <a:lnTo>
                      <a:pt x="45" y="29"/>
                    </a:lnTo>
                    <a:lnTo>
                      <a:pt x="45" y="29"/>
                    </a:lnTo>
                    <a:lnTo>
                      <a:pt x="43" y="29"/>
                    </a:lnTo>
                    <a:lnTo>
                      <a:pt x="40" y="29"/>
                    </a:lnTo>
                    <a:lnTo>
                      <a:pt x="40" y="29"/>
                    </a:lnTo>
                    <a:lnTo>
                      <a:pt x="37" y="28"/>
                    </a:lnTo>
                    <a:lnTo>
                      <a:pt x="37" y="28"/>
                    </a:lnTo>
                    <a:lnTo>
                      <a:pt x="39" y="31"/>
                    </a:lnTo>
                    <a:lnTo>
                      <a:pt x="39" y="31"/>
                    </a:lnTo>
                    <a:lnTo>
                      <a:pt x="40" y="32"/>
                    </a:lnTo>
                    <a:lnTo>
                      <a:pt x="40" y="33"/>
                    </a:lnTo>
                    <a:lnTo>
                      <a:pt x="39" y="32"/>
                    </a:lnTo>
                    <a:lnTo>
                      <a:pt x="39" y="32"/>
                    </a:lnTo>
                    <a:lnTo>
                      <a:pt x="34" y="31"/>
                    </a:lnTo>
                    <a:lnTo>
                      <a:pt x="34" y="31"/>
                    </a:lnTo>
                    <a:lnTo>
                      <a:pt x="30" y="31"/>
                    </a:lnTo>
                    <a:lnTo>
                      <a:pt x="30" y="31"/>
                    </a:lnTo>
                    <a:lnTo>
                      <a:pt x="26" y="31"/>
                    </a:lnTo>
                    <a:lnTo>
                      <a:pt x="26" y="31"/>
                    </a:lnTo>
                    <a:lnTo>
                      <a:pt x="27" y="29"/>
                    </a:lnTo>
                    <a:lnTo>
                      <a:pt x="27" y="29"/>
                    </a:lnTo>
                    <a:lnTo>
                      <a:pt x="27" y="29"/>
                    </a:lnTo>
                    <a:lnTo>
                      <a:pt x="26" y="29"/>
                    </a:lnTo>
                    <a:lnTo>
                      <a:pt x="23" y="29"/>
                    </a:lnTo>
                    <a:lnTo>
                      <a:pt x="23" y="29"/>
                    </a:lnTo>
                    <a:lnTo>
                      <a:pt x="20" y="27"/>
                    </a:lnTo>
                    <a:lnTo>
                      <a:pt x="20" y="27"/>
                    </a:lnTo>
                    <a:lnTo>
                      <a:pt x="15" y="27"/>
                    </a:lnTo>
                    <a:lnTo>
                      <a:pt x="15" y="27"/>
                    </a:lnTo>
                    <a:lnTo>
                      <a:pt x="14" y="27"/>
                    </a:lnTo>
                    <a:lnTo>
                      <a:pt x="13" y="27"/>
                    </a:lnTo>
                    <a:lnTo>
                      <a:pt x="13" y="27"/>
                    </a:lnTo>
                    <a:lnTo>
                      <a:pt x="0" y="25"/>
                    </a:lnTo>
                    <a:lnTo>
                      <a:pt x="0" y="25"/>
                    </a:lnTo>
                    <a:lnTo>
                      <a:pt x="4" y="23"/>
                    </a:lnTo>
                    <a:lnTo>
                      <a:pt x="4" y="23"/>
                    </a:lnTo>
                    <a:lnTo>
                      <a:pt x="7" y="23"/>
                    </a:lnTo>
                    <a:lnTo>
                      <a:pt x="7" y="23"/>
                    </a:lnTo>
                    <a:lnTo>
                      <a:pt x="8" y="17"/>
                    </a:lnTo>
                    <a:lnTo>
                      <a:pt x="8" y="17"/>
                    </a:lnTo>
                    <a:lnTo>
                      <a:pt x="11" y="12"/>
                    </a:lnTo>
                    <a:lnTo>
                      <a:pt x="11" y="12"/>
                    </a:lnTo>
                    <a:lnTo>
                      <a:pt x="12" y="23"/>
                    </a:lnTo>
                    <a:lnTo>
                      <a:pt x="12" y="23"/>
                    </a:lnTo>
                    <a:lnTo>
                      <a:pt x="13" y="23"/>
                    </a:lnTo>
                    <a:lnTo>
                      <a:pt x="13" y="23"/>
                    </a:lnTo>
                    <a:lnTo>
                      <a:pt x="13" y="18"/>
                    </a:lnTo>
                    <a:lnTo>
                      <a:pt x="13" y="18"/>
                    </a:lnTo>
                    <a:lnTo>
                      <a:pt x="14" y="13"/>
                    </a:lnTo>
                    <a:lnTo>
                      <a:pt x="14" y="13"/>
                    </a:lnTo>
                    <a:lnTo>
                      <a:pt x="18" y="13"/>
                    </a:lnTo>
                    <a:lnTo>
                      <a:pt x="18" y="13"/>
                    </a:lnTo>
                    <a:lnTo>
                      <a:pt x="19" y="13"/>
                    </a:lnTo>
                    <a:lnTo>
                      <a:pt x="21" y="13"/>
                    </a:lnTo>
                    <a:lnTo>
                      <a:pt x="21" y="13"/>
                    </a:lnTo>
                    <a:lnTo>
                      <a:pt x="22" y="11"/>
                    </a:lnTo>
                    <a:lnTo>
                      <a:pt x="22" y="10"/>
                    </a:lnTo>
                    <a:lnTo>
                      <a:pt x="22" y="10"/>
                    </a:lnTo>
                    <a:lnTo>
                      <a:pt x="21" y="9"/>
                    </a:lnTo>
                    <a:lnTo>
                      <a:pt x="18" y="10"/>
                    </a:lnTo>
                    <a:lnTo>
                      <a:pt x="18" y="10"/>
                    </a:lnTo>
                    <a:lnTo>
                      <a:pt x="15" y="11"/>
                    </a:lnTo>
                    <a:lnTo>
                      <a:pt x="14" y="11"/>
                    </a:lnTo>
                    <a:lnTo>
                      <a:pt x="13" y="10"/>
                    </a:lnTo>
                    <a:lnTo>
                      <a:pt x="13" y="10"/>
                    </a:lnTo>
                    <a:lnTo>
                      <a:pt x="13" y="8"/>
                    </a:lnTo>
                    <a:lnTo>
                      <a:pt x="13" y="5"/>
                    </a:lnTo>
                    <a:lnTo>
                      <a:pt x="13"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228"/>
              <p:cNvSpPr>
                <a:spLocks/>
              </p:cNvSpPr>
              <p:nvPr/>
            </p:nvSpPr>
            <p:spPr bwMode="auto">
              <a:xfrm>
                <a:off x="7751763" y="5159376"/>
                <a:ext cx="6350" cy="9525"/>
              </a:xfrm>
              <a:custGeom>
                <a:avLst/>
                <a:gdLst>
                  <a:gd name="T0" fmla="*/ 1 w 4"/>
                  <a:gd name="T1" fmla="*/ 1 h 6"/>
                  <a:gd name="T2" fmla="*/ 1 w 4"/>
                  <a:gd name="T3" fmla="*/ 1 h 6"/>
                  <a:gd name="T4" fmla="*/ 0 w 4"/>
                  <a:gd name="T5" fmla="*/ 5 h 6"/>
                  <a:gd name="T6" fmla="*/ 0 w 4"/>
                  <a:gd name="T7" fmla="*/ 5 h 6"/>
                  <a:gd name="T8" fmla="*/ 1 w 4"/>
                  <a:gd name="T9" fmla="*/ 6 h 6"/>
                  <a:gd name="T10" fmla="*/ 1 w 4"/>
                  <a:gd name="T11" fmla="*/ 6 h 6"/>
                  <a:gd name="T12" fmla="*/ 4 w 4"/>
                  <a:gd name="T13" fmla="*/ 3 h 6"/>
                  <a:gd name="T14" fmla="*/ 4 w 4"/>
                  <a:gd name="T15" fmla="*/ 3 h 6"/>
                  <a:gd name="T16" fmla="*/ 2 w 4"/>
                  <a:gd name="T17" fmla="*/ 0 h 6"/>
                  <a:gd name="T18" fmla="*/ 2 w 4"/>
                  <a:gd name="T19" fmla="*/ 0 h 6"/>
                  <a:gd name="T20" fmla="*/ 1 w 4"/>
                  <a:gd name="T21" fmla="*/ 1 h 6"/>
                  <a:gd name="T22" fmla="*/ 1 w 4"/>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1" y="1"/>
                    </a:moveTo>
                    <a:lnTo>
                      <a:pt x="1" y="1"/>
                    </a:lnTo>
                    <a:lnTo>
                      <a:pt x="0" y="5"/>
                    </a:lnTo>
                    <a:lnTo>
                      <a:pt x="0" y="5"/>
                    </a:lnTo>
                    <a:lnTo>
                      <a:pt x="1" y="6"/>
                    </a:lnTo>
                    <a:lnTo>
                      <a:pt x="1" y="6"/>
                    </a:lnTo>
                    <a:lnTo>
                      <a:pt x="4" y="3"/>
                    </a:lnTo>
                    <a:lnTo>
                      <a:pt x="4" y="3"/>
                    </a:lnTo>
                    <a:lnTo>
                      <a:pt x="2" y="0"/>
                    </a:lnTo>
                    <a:lnTo>
                      <a:pt x="2" y="0"/>
                    </a:lnTo>
                    <a:lnTo>
                      <a:pt x="1" y="1"/>
                    </a:lnTo>
                    <a:lnTo>
                      <a:pt x="1"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229"/>
              <p:cNvSpPr>
                <a:spLocks/>
              </p:cNvSpPr>
              <p:nvPr/>
            </p:nvSpPr>
            <p:spPr bwMode="auto">
              <a:xfrm>
                <a:off x="7764463" y="5305426"/>
                <a:ext cx="14288" cy="11113"/>
              </a:xfrm>
              <a:custGeom>
                <a:avLst/>
                <a:gdLst>
                  <a:gd name="T0" fmla="*/ 3 w 9"/>
                  <a:gd name="T1" fmla="*/ 0 h 7"/>
                  <a:gd name="T2" fmla="*/ 3 w 9"/>
                  <a:gd name="T3" fmla="*/ 0 h 7"/>
                  <a:gd name="T4" fmla="*/ 7 w 9"/>
                  <a:gd name="T5" fmla="*/ 1 h 7"/>
                  <a:gd name="T6" fmla="*/ 7 w 9"/>
                  <a:gd name="T7" fmla="*/ 1 h 7"/>
                  <a:gd name="T8" fmla="*/ 9 w 9"/>
                  <a:gd name="T9" fmla="*/ 2 h 7"/>
                  <a:gd name="T10" fmla="*/ 9 w 9"/>
                  <a:gd name="T11" fmla="*/ 2 h 7"/>
                  <a:gd name="T12" fmla="*/ 9 w 9"/>
                  <a:gd name="T13" fmla="*/ 5 h 7"/>
                  <a:gd name="T14" fmla="*/ 9 w 9"/>
                  <a:gd name="T15" fmla="*/ 5 h 7"/>
                  <a:gd name="T16" fmla="*/ 9 w 9"/>
                  <a:gd name="T17" fmla="*/ 6 h 7"/>
                  <a:gd name="T18" fmla="*/ 9 w 9"/>
                  <a:gd name="T19" fmla="*/ 7 h 7"/>
                  <a:gd name="T20" fmla="*/ 8 w 9"/>
                  <a:gd name="T21" fmla="*/ 7 h 7"/>
                  <a:gd name="T22" fmla="*/ 8 w 9"/>
                  <a:gd name="T23" fmla="*/ 7 h 7"/>
                  <a:gd name="T24" fmla="*/ 7 w 9"/>
                  <a:gd name="T25" fmla="*/ 6 h 7"/>
                  <a:gd name="T26" fmla="*/ 7 w 9"/>
                  <a:gd name="T27" fmla="*/ 6 h 7"/>
                  <a:gd name="T28" fmla="*/ 4 w 9"/>
                  <a:gd name="T29" fmla="*/ 6 h 7"/>
                  <a:gd name="T30" fmla="*/ 4 w 9"/>
                  <a:gd name="T31" fmla="*/ 6 h 7"/>
                  <a:gd name="T32" fmla="*/ 2 w 9"/>
                  <a:gd name="T33" fmla="*/ 6 h 7"/>
                  <a:gd name="T34" fmla="*/ 1 w 9"/>
                  <a:gd name="T35" fmla="*/ 5 h 7"/>
                  <a:gd name="T36" fmla="*/ 1 w 9"/>
                  <a:gd name="T37" fmla="*/ 5 h 7"/>
                  <a:gd name="T38" fmla="*/ 0 w 9"/>
                  <a:gd name="T39" fmla="*/ 2 h 7"/>
                  <a:gd name="T40" fmla="*/ 0 w 9"/>
                  <a:gd name="T41" fmla="*/ 2 h 7"/>
                  <a:gd name="T42" fmla="*/ 1 w 9"/>
                  <a:gd name="T43" fmla="*/ 1 h 7"/>
                  <a:gd name="T44" fmla="*/ 1 w 9"/>
                  <a:gd name="T45" fmla="*/ 1 h 7"/>
                  <a:gd name="T46" fmla="*/ 3 w 9"/>
                  <a:gd name="T47" fmla="*/ 0 h 7"/>
                  <a:gd name="T48" fmla="*/ 3 w 9"/>
                  <a:gd name="T4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7">
                    <a:moveTo>
                      <a:pt x="3" y="0"/>
                    </a:moveTo>
                    <a:lnTo>
                      <a:pt x="3" y="0"/>
                    </a:lnTo>
                    <a:lnTo>
                      <a:pt x="7" y="1"/>
                    </a:lnTo>
                    <a:lnTo>
                      <a:pt x="7" y="1"/>
                    </a:lnTo>
                    <a:lnTo>
                      <a:pt x="9" y="2"/>
                    </a:lnTo>
                    <a:lnTo>
                      <a:pt x="9" y="2"/>
                    </a:lnTo>
                    <a:lnTo>
                      <a:pt x="9" y="5"/>
                    </a:lnTo>
                    <a:lnTo>
                      <a:pt x="9" y="5"/>
                    </a:lnTo>
                    <a:lnTo>
                      <a:pt x="9" y="6"/>
                    </a:lnTo>
                    <a:lnTo>
                      <a:pt x="9" y="7"/>
                    </a:lnTo>
                    <a:lnTo>
                      <a:pt x="8" y="7"/>
                    </a:lnTo>
                    <a:lnTo>
                      <a:pt x="8" y="7"/>
                    </a:lnTo>
                    <a:lnTo>
                      <a:pt x="7" y="6"/>
                    </a:lnTo>
                    <a:lnTo>
                      <a:pt x="7" y="6"/>
                    </a:lnTo>
                    <a:lnTo>
                      <a:pt x="4" y="6"/>
                    </a:lnTo>
                    <a:lnTo>
                      <a:pt x="4" y="6"/>
                    </a:lnTo>
                    <a:lnTo>
                      <a:pt x="2" y="6"/>
                    </a:lnTo>
                    <a:lnTo>
                      <a:pt x="1" y="5"/>
                    </a:lnTo>
                    <a:lnTo>
                      <a:pt x="1" y="5"/>
                    </a:lnTo>
                    <a:lnTo>
                      <a:pt x="0" y="2"/>
                    </a:lnTo>
                    <a:lnTo>
                      <a:pt x="0" y="2"/>
                    </a:lnTo>
                    <a:lnTo>
                      <a:pt x="1" y="1"/>
                    </a:lnTo>
                    <a:lnTo>
                      <a:pt x="1" y="1"/>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230"/>
              <p:cNvSpPr>
                <a:spLocks/>
              </p:cNvSpPr>
              <p:nvPr/>
            </p:nvSpPr>
            <p:spPr bwMode="auto">
              <a:xfrm>
                <a:off x="7753351" y="5297488"/>
                <a:ext cx="14288" cy="6350"/>
              </a:xfrm>
              <a:custGeom>
                <a:avLst/>
                <a:gdLst>
                  <a:gd name="T0" fmla="*/ 9 w 9"/>
                  <a:gd name="T1" fmla="*/ 4 h 4"/>
                  <a:gd name="T2" fmla="*/ 9 w 9"/>
                  <a:gd name="T3" fmla="*/ 4 h 4"/>
                  <a:gd name="T4" fmla="*/ 9 w 9"/>
                  <a:gd name="T5" fmla="*/ 3 h 4"/>
                  <a:gd name="T6" fmla="*/ 7 w 9"/>
                  <a:gd name="T7" fmla="*/ 3 h 4"/>
                  <a:gd name="T8" fmla="*/ 7 w 9"/>
                  <a:gd name="T9" fmla="*/ 3 h 4"/>
                  <a:gd name="T10" fmla="*/ 4 w 9"/>
                  <a:gd name="T11" fmla="*/ 2 h 4"/>
                  <a:gd name="T12" fmla="*/ 4 w 9"/>
                  <a:gd name="T13" fmla="*/ 2 h 4"/>
                  <a:gd name="T14" fmla="*/ 3 w 9"/>
                  <a:gd name="T15" fmla="*/ 0 h 4"/>
                  <a:gd name="T16" fmla="*/ 3 w 9"/>
                  <a:gd name="T17" fmla="*/ 0 h 4"/>
                  <a:gd name="T18" fmla="*/ 0 w 9"/>
                  <a:gd name="T19" fmla="*/ 2 h 4"/>
                  <a:gd name="T20" fmla="*/ 0 w 9"/>
                  <a:gd name="T21" fmla="*/ 2 h 4"/>
                  <a:gd name="T22" fmla="*/ 1 w 9"/>
                  <a:gd name="T23" fmla="*/ 3 h 4"/>
                  <a:gd name="T24" fmla="*/ 2 w 9"/>
                  <a:gd name="T25" fmla="*/ 3 h 4"/>
                  <a:gd name="T26" fmla="*/ 9 w 9"/>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
                    <a:moveTo>
                      <a:pt x="9" y="4"/>
                    </a:moveTo>
                    <a:lnTo>
                      <a:pt x="9" y="4"/>
                    </a:lnTo>
                    <a:lnTo>
                      <a:pt x="9" y="3"/>
                    </a:lnTo>
                    <a:lnTo>
                      <a:pt x="7" y="3"/>
                    </a:lnTo>
                    <a:lnTo>
                      <a:pt x="7" y="3"/>
                    </a:lnTo>
                    <a:lnTo>
                      <a:pt x="4" y="2"/>
                    </a:lnTo>
                    <a:lnTo>
                      <a:pt x="4" y="2"/>
                    </a:lnTo>
                    <a:lnTo>
                      <a:pt x="3" y="0"/>
                    </a:lnTo>
                    <a:lnTo>
                      <a:pt x="3" y="0"/>
                    </a:lnTo>
                    <a:lnTo>
                      <a:pt x="0" y="2"/>
                    </a:lnTo>
                    <a:lnTo>
                      <a:pt x="0" y="2"/>
                    </a:lnTo>
                    <a:lnTo>
                      <a:pt x="1" y="3"/>
                    </a:lnTo>
                    <a:lnTo>
                      <a:pt x="2" y="3"/>
                    </a:lnTo>
                    <a:lnTo>
                      <a:pt x="9"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231"/>
              <p:cNvSpPr>
                <a:spLocks/>
              </p:cNvSpPr>
              <p:nvPr/>
            </p:nvSpPr>
            <p:spPr bwMode="auto">
              <a:xfrm>
                <a:off x="7745413" y="5259388"/>
                <a:ext cx="7938" cy="6350"/>
              </a:xfrm>
              <a:custGeom>
                <a:avLst/>
                <a:gdLst>
                  <a:gd name="T0" fmla="*/ 5 w 5"/>
                  <a:gd name="T1" fmla="*/ 1 h 4"/>
                  <a:gd name="T2" fmla="*/ 5 w 5"/>
                  <a:gd name="T3" fmla="*/ 3 h 4"/>
                  <a:gd name="T4" fmla="*/ 5 w 5"/>
                  <a:gd name="T5" fmla="*/ 3 h 4"/>
                  <a:gd name="T6" fmla="*/ 5 w 5"/>
                  <a:gd name="T7" fmla="*/ 4 h 4"/>
                  <a:gd name="T8" fmla="*/ 4 w 5"/>
                  <a:gd name="T9" fmla="*/ 4 h 4"/>
                  <a:gd name="T10" fmla="*/ 4 w 5"/>
                  <a:gd name="T11" fmla="*/ 4 h 4"/>
                  <a:gd name="T12" fmla="*/ 0 w 5"/>
                  <a:gd name="T13" fmla="*/ 1 h 4"/>
                  <a:gd name="T14" fmla="*/ 0 w 5"/>
                  <a:gd name="T15" fmla="*/ 1 h 4"/>
                  <a:gd name="T16" fmla="*/ 1 w 5"/>
                  <a:gd name="T17" fmla="*/ 0 h 4"/>
                  <a:gd name="T18" fmla="*/ 1 w 5"/>
                  <a:gd name="T19" fmla="*/ 0 h 4"/>
                  <a:gd name="T20" fmla="*/ 5 w 5"/>
                  <a:gd name="T21" fmla="*/ 0 h 4"/>
                  <a:gd name="T22" fmla="*/ 5 w 5"/>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5" y="1"/>
                    </a:moveTo>
                    <a:lnTo>
                      <a:pt x="5" y="3"/>
                    </a:lnTo>
                    <a:lnTo>
                      <a:pt x="5" y="3"/>
                    </a:lnTo>
                    <a:lnTo>
                      <a:pt x="5" y="4"/>
                    </a:lnTo>
                    <a:lnTo>
                      <a:pt x="4" y="4"/>
                    </a:lnTo>
                    <a:lnTo>
                      <a:pt x="4" y="4"/>
                    </a:lnTo>
                    <a:lnTo>
                      <a:pt x="0" y="1"/>
                    </a:lnTo>
                    <a:lnTo>
                      <a:pt x="0" y="1"/>
                    </a:lnTo>
                    <a:lnTo>
                      <a:pt x="1" y="0"/>
                    </a:lnTo>
                    <a:lnTo>
                      <a:pt x="1" y="0"/>
                    </a:lnTo>
                    <a:lnTo>
                      <a:pt x="5" y="0"/>
                    </a:lnTo>
                    <a:lnTo>
                      <a:pt x="5"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232"/>
              <p:cNvSpPr>
                <a:spLocks/>
              </p:cNvSpPr>
              <p:nvPr/>
            </p:nvSpPr>
            <p:spPr bwMode="auto">
              <a:xfrm>
                <a:off x="7745413" y="5264151"/>
                <a:ext cx="6350" cy="7938"/>
              </a:xfrm>
              <a:custGeom>
                <a:avLst/>
                <a:gdLst>
                  <a:gd name="T0" fmla="*/ 1 w 4"/>
                  <a:gd name="T1" fmla="*/ 0 h 5"/>
                  <a:gd name="T2" fmla="*/ 1 w 4"/>
                  <a:gd name="T3" fmla="*/ 0 h 5"/>
                  <a:gd name="T4" fmla="*/ 4 w 4"/>
                  <a:gd name="T5" fmla="*/ 1 h 5"/>
                  <a:gd name="T6" fmla="*/ 4 w 4"/>
                  <a:gd name="T7" fmla="*/ 1 h 5"/>
                  <a:gd name="T8" fmla="*/ 3 w 4"/>
                  <a:gd name="T9" fmla="*/ 3 h 5"/>
                  <a:gd name="T10" fmla="*/ 3 w 4"/>
                  <a:gd name="T11" fmla="*/ 3 h 5"/>
                  <a:gd name="T12" fmla="*/ 3 w 4"/>
                  <a:gd name="T13" fmla="*/ 4 h 5"/>
                  <a:gd name="T14" fmla="*/ 3 w 4"/>
                  <a:gd name="T15" fmla="*/ 4 h 5"/>
                  <a:gd name="T16" fmla="*/ 0 w 4"/>
                  <a:gd name="T17" fmla="*/ 5 h 5"/>
                  <a:gd name="T18" fmla="*/ 0 w 4"/>
                  <a:gd name="T19" fmla="*/ 5 h 5"/>
                  <a:gd name="T20" fmla="*/ 1 w 4"/>
                  <a:gd name="T21" fmla="*/ 0 h 5"/>
                  <a:gd name="T22" fmla="*/ 1 w 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1" y="0"/>
                    </a:moveTo>
                    <a:lnTo>
                      <a:pt x="1" y="0"/>
                    </a:lnTo>
                    <a:lnTo>
                      <a:pt x="4" y="1"/>
                    </a:lnTo>
                    <a:lnTo>
                      <a:pt x="4" y="1"/>
                    </a:lnTo>
                    <a:lnTo>
                      <a:pt x="3" y="3"/>
                    </a:lnTo>
                    <a:lnTo>
                      <a:pt x="3" y="3"/>
                    </a:lnTo>
                    <a:lnTo>
                      <a:pt x="3" y="4"/>
                    </a:lnTo>
                    <a:lnTo>
                      <a:pt x="3" y="4"/>
                    </a:lnTo>
                    <a:lnTo>
                      <a:pt x="0" y="5"/>
                    </a:lnTo>
                    <a:lnTo>
                      <a:pt x="0" y="5"/>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233"/>
              <p:cNvSpPr>
                <a:spLocks/>
              </p:cNvSpPr>
              <p:nvPr/>
            </p:nvSpPr>
            <p:spPr bwMode="auto">
              <a:xfrm>
                <a:off x="7745413" y="5276851"/>
                <a:ext cx="11113" cy="7938"/>
              </a:xfrm>
              <a:custGeom>
                <a:avLst/>
                <a:gdLst>
                  <a:gd name="T0" fmla="*/ 3 w 7"/>
                  <a:gd name="T1" fmla="*/ 0 h 5"/>
                  <a:gd name="T2" fmla="*/ 3 w 7"/>
                  <a:gd name="T3" fmla="*/ 0 h 5"/>
                  <a:gd name="T4" fmla="*/ 5 w 7"/>
                  <a:gd name="T5" fmla="*/ 2 h 5"/>
                  <a:gd name="T6" fmla="*/ 5 w 7"/>
                  <a:gd name="T7" fmla="*/ 3 h 5"/>
                  <a:gd name="T8" fmla="*/ 5 w 7"/>
                  <a:gd name="T9" fmla="*/ 3 h 5"/>
                  <a:gd name="T10" fmla="*/ 7 w 7"/>
                  <a:gd name="T11" fmla="*/ 5 h 5"/>
                  <a:gd name="T12" fmla="*/ 7 w 7"/>
                  <a:gd name="T13" fmla="*/ 5 h 5"/>
                  <a:gd name="T14" fmla="*/ 5 w 7"/>
                  <a:gd name="T15" fmla="*/ 4 h 5"/>
                  <a:gd name="T16" fmla="*/ 4 w 7"/>
                  <a:gd name="T17" fmla="*/ 4 h 5"/>
                  <a:gd name="T18" fmla="*/ 4 w 7"/>
                  <a:gd name="T19" fmla="*/ 4 h 5"/>
                  <a:gd name="T20" fmla="*/ 4 w 7"/>
                  <a:gd name="T21" fmla="*/ 4 h 5"/>
                  <a:gd name="T22" fmla="*/ 4 w 7"/>
                  <a:gd name="T23" fmla="*/ 4 h 5"/>
                  <a:gd name="T24" fmla="*/ 1 w 7"/>
                  <a:gd name="T25" fmla="*/ 4 h 5"/>
                  <a:gd name="T26" fmla="*/ 1 w 7"/>
                  <a:gd name="T27" fmla="*/ 4 h 5"/>
                  <a:gd name="T28" fmla="*/ 1 w 7"/>
                  <a:gd name="T29" fmla="*/ 4 h 5"/>
                  <a:gd name="T30" fmla="*/ 1 w 7"/>
                  <a:gd name="T31" fmla="*/ 3 h 5"/>
                  <a:gd name="T32" fmla="*/ 1 w 7"/>
                  <a:gd name="T33" fmla="*/ 3 h 5"/>
                  <a:gd name="T34" fmla="*/ 0 w 7"/>
                  <a:gd name="T35" fmla="*/ 2 h 5"/>
                  <a:gd name="T36" fmla="*/ 0 w 7"/>
                  <a:gd name="T37" fmla="*/ 2 h 5"/>
                  <a:gd name="T38" fmla="*/ 3 w 7"/>
                  <a:gd name="T39" fmla="*/ 0 h 5"/>
                  <a:gd name="T40" fmla="*/ 3 w 7"/>
                  <a:gd name="T4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5">
                    <a:moveTo>
                      <a:pt x="3" y="0"/>
                    </a:moveTo>
                    <a:lnTo>
                      <a:pt x="3" y="0"/>
                    </a:lnTo>
                    <a:lnTo>
                      <a:pt x="5" y="2"/>
                    </a:lnTo>
                    <a:lnTo>
                      <a:pt x="5" y="3"/>
                    </a:lnTo>
                    <a:lnTo>
                      <a:pt x="5" y="3"/>
                    </a:lnTo>
                    <a:lnTo>
                      <a:pt x="7" y="5"/>
                    </a:lnTo>
                    <a:lnTo>
                      <a:pt x="7" y="5"/>
                    </a:lnTo>
                    <a:lnTo>
                      <a:pt x="5" y="4"/>
                    </a:lnTo>
                    <a:lnTo>
                      <a:pt x="4" y="4"/>
                    </a:lnTo>
                    <a:lnTo>
                      <a:pt x="4" y="4"/>
                    </a:lnTo>
                    <a:lnTo>
                      <a:pt x="4" y="4"/>
                    </a:lnTo>
                    <a:lnTo>
                      <a:pt x="4" y="4"/>
                    </a:lnTo>
                    <a:lnTo>
                      <a:pt x="1" y="4"/>
                    </a:lnTo>
                    <a:lnTo>
                      <a:pt x="1" y="4"/>
                    </a:lnTo>
                    <a:lnTo>
                      <a:pt x="1" y="4"/>
                    </a:lnTo>
                    <a:lnTo>
                      <a:pt x="1" y="3"/>
                    </a:lnTo>
                    <a:lnTo>
                      <a:pt x="1" y="3"/>
                    </a:lnTo>
                    <a:lnTo>
                      <a:pt x="0" y="2"/>
                    </a:lnTo>
                    <a:lnTo>
                      <a:pt x="0" y="2"/>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234"/>
              <p:cNvSpPr>
                <a:spLocks/>
              </p:cNvSpPr>
              <p:nvPr/>
            </p:nvSpPr>
            <p:spPr bwMode="auto">
              <a:xfrm>
                <a:off x="7783513" y="5313363"/>
                <a:ext cx="11113" cy="6350"/>
              </a:xfrm>
              <a:custGeom>
                <a:avLst/>
                <a:gdLst>
                  <a:gd name="T0" fmla="*/ 2 w 7"/>
                  <a:gd name="T1" fmla="*/ 0 h 4"/>
                  <a:gd name="T2" fmla="*/ 2 w 7"/>
                  <a:gd name="T3" fmla="*/ 0 h 4"/>
                  <a:gd name="T4" fmla="*/ 0 w 7"/>
                  <a:gd name="T5" fmla="*/ 2 h 4"/>
                  <a:gd name="T6" fmla="*/ 0 w 7"/>
                  <a:gd name="T7" fmla="*/ 2 h 4"/>
                  <a:gd name="T8" fmla="*/ 2 w 7"/>
                  <a:gd name="T9" fmla="*/ 3 h 4"/>
                  <a:gd name="T10" fmla="*/ 2 w 7"/>
                  <a:gd name="T11" fmla="*/ 3 h 4"/>
                  <a:gd name="T12" fmla="*/ 5 w 7"/>
                  <a:gd name="T13" fmla="*/ 4 h 4"/>
                  <a:gd name="T14" fmla="*/ 5 w 7"/>
                  <a:gd name="T15" fmla="*/ 4 h 4"/>
                  <a:gd name="T16" fmla="*/ 6 w 7"/>
                  <a:gd name="T17" fmla="*/ 4 h 4"/>
                  <a:gd name="T18" fmla="*/ 7 w 7"/>
                  <a:gd name="T19" fmla="*/ 4 h 4"/>
                  <a:gd name="T20" fmla="*/ 7 w 7"/>
                  <a:gd name="T21" fmla="*/ 2 h 4"/>
                  <a:gd name="T22" fmla="*/ 7 w 7"/>
                  <a:gd name="T23" fmla="*/ 2 h 4"/>
                  <a:gd name="T24" fmla="*/ 5 w 7"/>
                  <a:gd name="T25" fmla="*/ 1 h 4"/>
                  <a:gd name="T26" fmla="*/ 5 w 7"/>
                  <a:gd name="T27" fmla="*/ 1 h 4"/>
                  <a:gd name="T28" fmla="*/ 2 w 7"/>
                  <a:gd name="T29" fmla="*/ 0 h 4"/>
                  <a:gd name="T30" fmla="*/ 2 w 7"/>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4">
                    <a:moveTo>
                      <a:pt x="2" y="0"/>
                    </a:moveTo>
                    <a:lnTo>
                      <a:pt x="2" y="0"/>
                    </a:lnTo>
                    <a:lnTo>
                      <a:pt x="0" y="2"/>
                    </a:lnTo>
                    <a:lnTo>
                      <a:pt x="0" y="2"/>
                    </a:lnTo>
                    <a:lnTo>
                      <a:pt x="2" y="3"/>
                    </a:lnTo>
                    <a:lnTo>
                      <a:pt x="2" y="3"/>
                    </a:lnTo>
                    <a:lnTo>
                      <a:pt x="5" y="4"/>
                    </a:lnTo>
                    <a:lnTo>
                      <a:pt x="5" y="4"/>
                    </a:lnTo>
                    <a:lnTo>
                      <a:pt x="6" y="4"/>
                    </a:lnTo>
                    <a:lnTo>
                      <a:pt x="7" y="4"/>
                    </a:lnTo>
                    <a:lnTo>
                      <a:pt x="7" y="2"/>
                    </a:lnTo>
                    <a:lnTo>
                      <a:pt x="7" y="2"/>
                    </a:lnTo>
                    <a:lnTo>
                      <a:pt x="5" y="1"/>
                    </a:lnTo>
                    <a:lnTo>
                      <a:pt x="5"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5" name="Freeform 236"/>
              <p:cNvSpPr>
                <a:spLocks/>
              </p:cNvSpPr>
              <p:nvPr/>
            </p:nvSpPr>
            <p:spPr bwMode="auto">
              <a:xfrm>
                <a:off x="6737351" y="4206876"/>
                <a:ext cx="17463" cy="19050"/>
              </a:xfrm>
              <a:custGeom>
                <a:avLst/>
                <a:gdLst>
                  <a:gd name="T0" fmla="*/ 3 w 11"/>
                  <a:gd name="T1" fmla="*/ 0 h 12"/>
                  <a:gd name="T2" fmla="*/ 3 w 11"/>
                  <a:gd name="T3" fmla="*/ 0 h 12"/>
                  <a:gd name="T4" fmla="*/ 2 w 11"/>
                  <a:gd name="T5" fmla="*/ 3 h 12"/>
                  <a:gd name="T6" fmla="*/ 2 w 11"/>
                  <a:gd name="T7" fmla="*/ 3 h 12"/>
                  <a:gd name="T8" fmla="*/ 2 w 11"/>
                  <a:gd name="T9" fmla="*/ 3 h 12"/>
                  <a:gd name="T10" fmla="*/ 0 w 11"/>
                  <a:gd name="T11" fmla="*/ 4 h 12"/>
                  <a:gd name="T12" fmla="*/ 0 w 11"/>
                  <a:gd name="T13" fmla="*/ 4 h 12"/>
                  <a:gd name="T14" fmla="*/ 2 w 11"/>
                  <a:gd name="T15" fmla="*/ 6 h 12"/>
                  <a:gd name="T16" fmla="*/ 2 w 11"/>
                  <a:gd name="T17" fmla="*/ 8 h 12"/>
                  <a:gd name="T18" fmla="*/ 2 w 11"/>
                  <a:gd name="T19" fmla="*/ 8 h 12"/>
                  <a:gd name="T20" fmla="*/ 2 w 11"/>
                  <a:gd name="T21" fmla="*/ 11 h 12"/>
                  <a:gd name="T22" fmla="*/ 2 w 11"/>
                  <a:gd name="T23" fmla="*/ 11 h 12"/>
                  <a:gd name="T24" fmla="*/ 3 w 11"/>
                  <a:gd name="T25" fmla="*/ 12 h 12"/>
                  <a:gd name="T26" fmla="*/ 4 w 11"/>
                  <a:gd name="T27" fmla="*/ 12 h 12"/>
                  <a:gd name="T28" fmla="*/ 4 w 11"/>
                  <a:gd name="T29" fmla="*/ 12 h 12"/>
                  <a:gd name="T30" fmla="*/ 6 w 11"/>
                  <a:gd name="T31" fmla="*/ 10 h 12"/>
                  <a:gd name="T32" fmla="*/ 6 w 11"/>
                  <a:gd name="T33" fmla="*/ 10 h 12"/>
                  <a:gd name="T34" fmla="*/ 11 w 11"/>
                  <a:gd name="T35" fmla="*/ 8 h 12"/>
                  <a:gd name="T36" fmla="*/ 11 w 11"/>
                  <a:gd name="T37" fmla="*/ 8 h 12"/>
                  <a:gd name="T38" fmla="*/ 11 w 11"/>
                  <a:gd name="T39" fmla="*/ 7 h 12"/>
                  <a:gd name="T40" fmla="*/ 11 w 11"/>
                  <a:gd name="T41" fmla="*/ 7 h 12"/>
                  <a:gd name="T42" fmla="*/ 8 w 11"/>
                  <a:gd name="T43" fmla="*/ 3 h 12"/>
                  <a:gd name="T44" fmla="*/ 8 w 11"/>
                  <a:gd name="T45" fmla="*/ 3 h 12"/>
                  <a:gd name="T46" fmla="*/ 6 w 11"/>
                  <a:gd name="T47" fmla="*/ 2 h 12"/>
                  <a:gd name="T48" fmla="*/ 6 w 11"/>
                  <a:gd name="T49" fmla="*/ 2 h 12"/>
                  <a:gd name="T50" fmla="*/ 3 w 11"/>
                  <a:gd name="T51" fmla="*/ 0 h 12"/>
                  <a:gd name="T52" fmla="*/ 3 w 11"/>
                  <a:gd name="T5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12">
                    <a:moveTo>
                      <a:pt x="3" y="0"/>
                    </a:moveTo>
                    <a:lnTo>
                      <a:pt x="3" y="0"/>
                    </a:lnTo>
                    <a:lnTo>
                      <a:pt x="2" y="3"/>
                    </a:lnTo>
                    <a:lnTo>
                      <a:pt x="2" y="3"/>
                    </a:lnTo>
                    <a:lnTo>
                      <a:pt x="2" y="3"/>
                    </a:lnTo>
                    <a:lnTo>
                      <a:pt x="0" y="4"/>
                    </a:lnTo>
                    <a:lnTo>
                      <a:pt x="0" y="4"/>
                    </a:lnTo>
                    <a:lnTo>
                      <a:pt x="2" y="6"/>
                    </a:lnTo>
                    <a:lnTo>
                      <a:pt x="2" y="8"/>
                    </a:lnTo>
                    <a:lnTo>
                      <a:pt x="2" y="8"/>
                    </a:lnTo>
                    <a:lnTo>
                      <a:pt x="2" y="11"/>
                    </a:lnTo>
                    <a:lnTo>
                      <a:pt x="2" y="11"/>
                    </a:lnTo>
                    <a:lnTo>
                      <a:pt x="3" y="12"/>
                    </a:lnTo>
                    <a:lnTo>
                      <a:pt x="4" y="12"/>
                    </a:lnTo>
                    <a:lnTo>
                      <a:pt x="4" y="12"/>
                    </a:lnTo>
                    <a:lnTo>
                      <a:pt x="6" y="10"/>
                    </a:lnTo>
                    <a:lnTo>
                      <a:pt x="6" y="10"/>
                    </a:lnTo>
                    <a:lnTo>
                      <a:pt x="11" y="8"/>
                    </a:lnTo>
                    <a:lnTo>
                      <a:pt x="11" y="8"/>
                    </a:lnTo>
                    <a:lnTo>
                      <a:pt x="11" y="7"/>
                    </a:lnTo>
                    <a:lnTo>
                      <a:pt x="11" y="7"/>
                    </a:lnTo>
                    <a:lnTo>
                      <a:pt x="8" y="3"/>
                    </a:lnTo>
                    <a:lnTo>
                      <a:pt x="8" y="3"/>
                    </a:lnTo>
                    <a:lnTo>
                      <a:pt x="6" y="2"/>
                    </a:lnTo>
                    <a:lnTo>
                      <a:pt x="6" y="2"/>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237"/>
              <p:cNvSpPr>
                <a:spLocks/>
              </p:cNvSpPr>
              <p:nvPr/>
            </p:nvSpPr>
            <p:spPr bwMode="auto">
              <a:xfrm>
                <a:off x="6726238" y="4197351"/>
                <a:ext cx="14288" cy="4763"/>
              </a:xfrm>
              <a:custGeom>
                <a:avLst/>
                <a:gdLst>
                  <a:gd name="T0" fmla="*/ 2 w 9"/>
                  <a:gd name="T1" fmla="*/ 1 h 3"/>
                  <a:gd name="T2" fmla="*/ 2 w 9"/>
                  <a:gd name="T3" fmla="*/ 1 h 3"/>
                  <a:gd name="T4" fmla="*/ 0 w 9"/>
                  <a:gd name="T5" fmla="*/ 0 h 3"/>
                  <a:gd name="T6" fmla="*/ 2 w 9"/>
                  <a:gd name="T7" fmla="*/ 0 h 3"/>
                  <a:gd name="T8" fmla="*/ 2 w 9"/>
                  <a:gd name="T9" fmla="*/ 0 h 3"/>
                  <a:gd name="T10" fmla="*/ 3 w 9"/>
                  <a:gd name="T11" fmla="*/ 0 h 3"/>
                  <a:gd name="T12" fmla="*/ 4 w 9"/>
                  <a:gd name="T13" fmla="*/ 1 h 3"/>
                  <a:gd name="T14" fmla="*/ 4 w 9"/>
                  <a:gd name="T15" fmla="*/ 1 h 3"/>
                  <a:gd name="T16" fmla="*/ 5 w 9"/>
                  <a:gd name="T17" fmla="*/ 1 h 3"/>
                  <a:gd name="T18" fmla="*/ 5 w 9"/>
                  <a:gd name="T19" fmla="*/ 1 h 3"/>
                  <a:gd name="T20" fmla="*/ 9 w 9"/>
                  <a:gd name="T21" fmla="*/ 1 h 3"/>
                  <a:gd name="T22" fmla="*/ 9 w 9"/>
                  <a:gd name="T23" fmla="*/ 1 h 3"/>
                  <a:gd name="T24" fmla="*/ 7 w 9"/>
                  <a:gd name="T25" fmla="*/ 2 h 3"/>
                  <a:gd name="T26" fmla="*/ 7 w 9"/>
                  <a:gd name="T27" fmla="*/ 2 h 3"/>
                  <a:gd name="T28" fmla="*/ 5 w 9"/>
                  <a:gd name="T29" fmla="*/ 3 h 3"/>
                  <a:gd name="T30" fmla="*/ 5 w 9"/>
                  <a:gd name="T31" fmla="*/ 3 h 3"/>
                  <a:gd name="T32" fmla="*/ 4 w 9"/>
                  <a:gd name="T33" fmla="*/ 3 h 3"/>
                  <a:gd name="T34" fmla="*/ 4 w 9"/>
                  <a:gd name="T35" fmla="*/ 3 h 3"/>
                  <a:gd name="T36" fmla="*/ 4 w 9"/>
                  <a:gd name="T37" fmla="*/ 3 h 3"/>
                  <a:gd name="T38" fmla="*/ 3 w 9"/>
                  <a:gd name="T39" fmla="*/ 2 h 3"/>
                  <a:gd name="T40" fmla="*/ 3 w 9"/>
                  <a:gd name="T41" fmla="*/ 2 h 3"/>
                  <a:gd name="T42" fmla="*/ 2 w 9"/>
                  <a:gd name="T43" fmla="*/ 1 h 3"/>
                  <a:gd name="T44" fmla="*/ 2 w 9"/>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2" y="1"/>
                    </a:moveTo>
                    <a:lnTo>
                      <a:pt x="2" y="1"/>
                    </a:lnTo>
                    <a:lnTo>
                      <a:pt x="0" y="0"/>
                    </a:lnTo>
                    <a:lnTo>
                      <a:pt x="2" y="0"/>
                    </a:lnTo>
                    <a:lnTo>
                      <a:pt x="2" y="0"/>
                    </a:lnTo>
                    <a:lnTo>
                      <a:pt x="3" y="0"/>
                    </a:lnTo>
                    <a:lnTo>
                      <a:pt x="4" y="1"/>
                    </a:lnTo>
                    <a:lnTo>
                      <a:pt x="4" y="1"/>
                    </a:lnTo>
                    <a:lnTo>
                      <a:pt x="5" y="1"/>
                    </a:lnTo>
                    <a:lnTo>
                      <a:pt x="5" y="1"/>
                    </a:lnTo>
                    <a:lnTo>
                      <a:pt x="9" y="1"/>
                    </a:lnTo>
                    <a:lnTo>
                      <a:pt x="9" y="1"/>
                    </a:lnTo>
                    <a:lnTo>
                      <a:pt x="7" y="2"/>
                    </a:lnTo>
                    <a:lnTo>
                      <a:pt x="7" y="2"/>
                    </a:lnTo>
                    <a:lnTo>
                      <a:pt x="5" y="3"/>
                    </a:lnTo>
                    <a:lnTo>
                      <a:pt x="5" y="3"/>
                    </a:lnTo>
                    <a:lnTo>
                      <a:pt x="4" y="3"/>
                    </a:lnTo>
                    <a:lnTo>
                      <a:pt x="4" y="3"/>
                    </a:lnTo>
                    <a:lnTo>
                      <a:pt x="4" y="3"/>
                    </a:lnTo>
                    <a:lnTo>
                      <a:pt x="3" y="2"/>
                    </a:lnTo>
                    <a:lnTo>
                      <a:pt x="3" y="2"/>
                    </a:lnTo>
                    <a:lnTo>
                      <a:pt x="2" y="1"/>
                    </a:lnTo>
                    <a:lnTo>
                      <a:pt x="2"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238"/>
              <p:cNvSpPr>
                <a:spLocks/>
              </p:cNvSpPr>
              <p:nvPr/>
            </p:nvSpPr>
            <p:spPr bwMode="auto">
              <a:xfrm>
                <a:off x="6721476" y="4192588"/>
                <a:ext cx="9525" cy="1588"/>
              </a:xfrm>
              <a:custGeom>
                <a:avLst/>
                <a:gdLst>
                  <a:gd name="T0" fmla="*/ 0 w 6"/>
                  <a:gd name="T1" fmla="*/ 1 h 1"/>
                  <a:gd name="T2" fmla="*/ 0 w 6"/>
                  <a:gd name="T3" fmla="*/ 1 h 1"/>
                  <a:gd name="T4" fmla="*/ 0 w 6"/>
                  <a:gd name="T5" fmla="*/ 1 h 1"/>
                  <a:gd name="T6" fmla="*/ 0 w 6"/>
                  <a:gd name="T7" fmla="*/ 1 h 1"/>
                  <a:gd name="T8" fmla="*/ 1 w 6"/>
                  <a:gd name="T9" fmla="*/ 0 h 1"/>
                  <a:gd name="T10" fmla="*/ 1 w 6"/>
                  <a:gd name="T11" fmla="*/ 0 h 1"/>
                  <a:gd name="T12" fmla="*/ 2 w 6"/>
                  <a:gd name="T13" fmla="*/ 0 h 1"/>
                  <a:gd name="T14" fmla="*/ 2 w 6"/>
                  <a:gd name="T15" fmla="*/ 0 h 1"/>
                  <a:gd name="T16" fmla="*/ 5 w 6"/>
                  <a:gd name="T17" fmla="*/ 0 h 1"/>
                  <a:gd name="T18" fmla="*/ 5 w 6"/>
                  <a:gd name="T19" fmla="*/ 0 h 1"/>
                  <a:gd name="T20" fmla="*/ 6 w 6"/>
                  <a:gd name="T21" fmla="*/ 0 h 1"/>
                  <a:gd name="T22" fmla="*/ 5 w 6"/>
                  <a:gd name="T23" fmla="*/ 1 h 1"/>
                  <a:gd name="T24" fmla="*/ 5 w 6"/>
                  <a:gd name="T25" fmla="*/ 1 h 1"/>
                  <a:gd name="T26" fmla="*/ 3 w 6"/>
                  <a:gd name="T27" fmla="*/ 1 h 1"/>
                  <a:gd name="T28" fmla="*/ 3 w 6"/>
                  <a:gd name="T29" fmla="*/ 1 h 1"/>
                  <a:gd name="T30" fmla="*/ 2 w 6"/>
                  <a:gd name="T31" fmla="*/ 1 h 1"/>
                  <a:gd name="T32" fmla="*/ 2 w 6"/>
                  <a:gd name="T33" fmla="*/ 1 h 1"/>
                  <a:gd name="T34" fmla="*/ 0 w 6"/>
                  <a:gd name="T35" fmla="*/ 1 h 1"/>
                  <a:gd name="T36" fmla="*/ 0 w 6"/>
                  <a:gd name="T3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
                    <a:moveTo>
                      <a:pt x="0" y="1"/>
                    </a:moveTo>
                    <a:lnTo>
                      <a:pt x="0" y="1"/>
                    </a:lnTo>
                    <a:lnTo>
                      <a:pt x="0" y="1"/>
                    </a:lnTo>
                    <a:lnTo>
                      <a:pt x="0" y="1"/>
                    </a:lnTo>
                    <a:lnTo>
                      <a:pt x="1" y="0"/>
                    </a:lnTo>
                    <a:lnTo>
                      <a:pt x="1" y="0"/>
                    </a:lnTo>
                    <a:lnTo>
                      <a:pt x="2" y="0"/>
                    </a:lnTo>
                    <a:lnTo>
                      <a:pt x="2" y="0"/>
                    </a:lnTo>
                    <a:lnTo>
                      <a:pt x="5" y="0"/>
                    </a:lnTo>
                    <a:lnTo>
                      <a:pt x="5" y="0"/>
                    </a:lnTo>
                    <a:lnTo>
                      <a:pt x="6" y="0"/>
                    </a:lnTo>
                    <a:lnTo>
                      <a:pt x="5" y="1"/>
                    </a:lnTo>
                    <a:lnTo>
                      <a:pt x="5" y="1"/>
                    </a:lnTo>
                    <a:lnTo>
                      <a:pt x="3" y="1"/>
                    </a:lnTo>
                    <a:lnTo>
                      <a:pt x="3" y="1"/>
                    </a:lnTo>
                    <a:lnTo>
                      <a:pt x="2" y="1"/>
                    </a:lnTo>
                    <a:lnTo>
                      <a:pt x="2" y="1"/>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239"/>
              <p:cNvSpPr>
                <a:spLocks/>
              </p:cNvSpPr>
              <p:nvPr/>
            </p:nvSpPr>
            <p:spPr bwMode="auto">
              <a:xfrm>
                <a:off x="6724651" y="4197351"/>
                <a:ext cx="1588" cy="3175"/>
              </a:xfrm>
              <a:custGeom>
                <a:avLst/>
                <a:gdLst>
                  <a:gd name="T0" fmla="*/ 0 w 1"/>
                  <a:gd name="T1" fmla="*/ 0 h 2"/>
                  <a:gd name="T2" fmla="*/ 0 w 1"/>
                  <a:gd name="T3" fmla="*/ 0 h 2"/>
                  <a:gd name="T4" fmla="*/ 1 w 1"/>
                  <a:gd name="T5" fmla="*/ 0 h 2"/>
                  <a:gd name="T6" fmla="*/ 1 w 1"/>
                  <a:gd name="T7" fmla="*/ 0 h 2"/>
                  <a:gd name="T8" fmla="*/ 1 w 1"/>
                  <a:gd name="T9" fmla="*/ 1 h 2"/>
                  <a:gd name="T10" fmla="*/ 1 w 1"/>
                  <a:gd name="T11" fmla="*/ 1 h 2"/>
                  <a:gd name="T12" fmla="*/ 1 w 1"/>
                  <a:gd name="T13" fmla="*/ 2 h 2"/>
                  <a:gd name="T14" fmla="*/ 1 w 1"/>
                  <a:gd name="T15" fmla="*/ 2 h 2"/>
                  <a:gd name="T16" fmla="*/ 0 w 1"/>
                  <a:gd name="T17" fmla="*/ 1 h 2"/>
                  <a:gd name="T18" fmla="*/ 0 w 1"/>
                  <a:gd name="T19" fmla="*/ 1 h 2"/>
                  <a:gd name="T20" fmla="*/ 0 w 1"/>
                  <a:gd name="T21" fmla="*/ 0 h 2"/>
                  <a:gd name="T22" fmla="*/ 0 w 1"/>
                  <a:gd name="T23" fmla="*/ 0 h 2"/>
                  <a:gd name="T24" fmla="*/ 0 w 1"/>
                  <a:gd name="T25" fmla="*/ 0 h 2"/>
                  <a:gd name="T26" fmla="*/ 0 w 1"/>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2">
                    <a:moveTo>
                      <a:pt x="0" y="0"/>
                    </a:moveTo>
                    <a:lnTo>
                      <a:pt x="0" y="0"/>
                    </a:lnTo>
                    <a:lnTo>
                      <a:pt x="1" y="0"/>
                    </a:lnTo>
                    <a:lnTo>
                      <a:pt x="1" y="0"/>
                    </a:lnTo>
                    <a:lnTo>
                      <a:pt x="1" y="1"/>
                    </a:lnTo>
                    <a:lnTo>
                      <a:pt x="1" y="1"/>
                    </a:lnTo>
                    <a:lnTo>
                      <a:pt x="1" y="2"/>
                    </a:lnTo>
                    <a:lnTo>
                      <a:pt x="1" y="2"/>
                    </a:lnTo>
                    <a:lnTo>
                      <a:pt x="0" y="1"/>
                    </a:lnTo>
                    <a:lnTo>
                      <a:pt x="0" y="1"/>
                    </a:lnTo>
                    <a:lnTo>
                      <a:pt x="0" y="0"/>
                    </a:lnTo>
                    <a:lnTo>
                      <a:pt x="0"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240"/>
              <p:cNvSpPr>
                <a:spLocks/>
              </p:cNvSpPr>
              <p:nvPr/>
            </p:nvSpPr>
            <p:spPr bwMode="auto">
              <a:xfrm>
                <a:off x="6708776" y="4186238"/>
                <a:ext cx="9525" cy="6350"/>
              </a:xfrm>
              <a:custGeom>
                <a:avLst/>
                <a:gdLst>
                  <a:gd name="T0" fmla="*/ 0 w 6"/>
                  <a:gd name="T1" fmla="*/ 1 h 4"/>
                  <a:gd name="T2" fmla="*/ 0 w 6"/>
                  <a:gd name="T3" fmla="*/ 1 h 4"/>
                  <a:gd name="T4" fmla="*/ 1 w 6"/>
                  <a:gd name="T5" fmla="*/ 1 h 4"/>
                  <a:gd name="T6" fmla="*/ 1 w 6"/>
                  <a:gd name="T7" fmla="*/ 1 h 4"/>
                  <a:gd name="T8" fmla="*/ 2 w 6"/>
                  <a:gd name="T9" fmla="*/ 0 h 4"/>
                  <a:gd name="T10" fmla="*/ 2 w 6"/>
                  <a:gd name="T11" fmla="*/ 0 h 4"/>
                  <a:gd name="T12" fmla="*/ 5 w 6"/>
                  <a:gd name="T13" fmla="*/ 1 h 4"/>
                  <a:gd name="T14" fmla="*/ 5 w 6"/>
                  <a:gd name="T15" fmla="*/ 1 h 4"/>
                  <a:gd name="T16" fmla="*/ 5 w 6"/>
                  <a:gd name="T17" fmla="*/ 2 h 4"/>
                  <a:gd name="T18" fmla="*/ 5 w 6"/>
                  <a:gd name="T19" fmla="*/ 2 h 4"/>
                  <a:gd name="T20" fmla="*/ 6 w 6"/>
                  <a:gd name="T21" fmla="*/ 3 h 4"/>
                  <a:gd name="T22" fmla="*/ 6 w 6"/>
                  <a:gd name="T23" fmla="*/ 3 h 4"/>
                  <a:gd name="T24" fmla="*/ 6 w 6"/>
                  <a:gd name="T25" fmla="*/ 3 h 4"/>
                  <a:gd name="T26" fmla="*/ 6 w 6"/>
                  <a:gd name="T27" fmla="*/ 3 h 4"/>
                  <a:gd name="T28" fmla="*/ 6 w 6"/>
                  <a:gd name="T29" fmla="*/ 3 h 4"/>
                  <a:gd name="T30" fmla="*/ 5 w 6"/>
                  <a:gd name="T31" fmla="*/ 4 h 4"/>
                  <a:gd name="T32" fmla="*/ 5 w 6"/>
                  <a:gd name="T33" fmla="*/ 4 h 4"/>
                  <a:gd name="T34" fmla="*/ 2 w 6"/>
                  <a:gd name="T35" fmla="*/ 3 h 4"/>
                  <a:gd name="T36" fmla="*/ 2 w 6"/>
                  <a:gd name="T37" fmla="*/ 3 h 4"/>
                  <a:gd name="T38" fmla="*/ 1 w 6"/>
                  <a:gd name="T39" fmla="*/ 3 h 4"/>
                  <a:gd name="T40" fmla="*/ 1 w 6"/>
                  <a:gd name="T41" fmla="*/ 3 h 4"/>
                  <a:gd name="T42" fmla="*/ 1 w 6"/>
                  <a:gd name="T43" fmla="*/ 2 h 4"/>
                  <a:gd name="T44" fmla="*/ 1 w 6"/>
                  <a:gd name="T45" fmla="*/ 2 h 4"/>
                  <a:gd name="T46" fmla="*/ 1 w 6"/>
                  <a:gd name="T47" fmla="*/ 2 h 4"/>
                  <a:gd name="T48" fmla="*/ 1 w 6"/>
                  <a:gd name="T49" fmla="*/ 2 h 4"/>
                  <a:gd name="T50" fmla="*/ 0 w 6"/>
                  <a:gd name="T51" fmla="*/ 1 h 4"/>
                  <a:gd name="T52" fmla="*/ 0 w 6"/>
                  <a:gd name="T5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 h="4">
                    <a:moveTo>
                      <a:pt x="0" y="1"/>
                    </a:moveTo>
                    <a:lnTo>
                      <a:pt x="0" y="1"/>
                    </a:lnTo>
                    <a:lnTo>
                      <a:pt x="1" y="1"/>
                    </a:lnTo>
                    <a:lnTo>
                      <a:pt x="1" y="1"/>
                    </a:lnTo>
                    <a:lnTo>
                      <a:pt x="2" y="0"/>
                    </a:lnTo>
                    <a:lnTo>
                      <a:pt x="2" y="0"/>
                    </a:lnTo>
                    <a:lnTo>
                      <a:pt x="5" y="1"/>
                    </a:lnTo>
                    <a:lnTo>
                      <a:pt x="5" y="1"/>
                    </a:lnTo>
                    <a:lnTo>
                      <a:pt x="5" y="2"/>
                    </a:lnTo>
                    <a:lnTo>
                      <a:pt x="5" y="2"/>
                    </a:lnTo>
                    <a:lnTo>
                      <a:pt x="6" y="3"/>
                    </a:lnTo>
                    <a:lnTo>
                      <a:pt x="6" y="3"/>
                    </a:lnTo>
                    <a:lnTo>
                      <a:pt x="6" y="3"/>
                    </a:lnTo>
                    <a:lnTo>
                      <a:pt x="6" y="3"/>
                    </a:lnTo>
                    <a:lnTo>
                      <a:pt x="6" y="3"/>
                    </a:lnTo>
                    <a:lnTo>
                      <a:pt x="5" y="4"/>
                    </a:lnTo>
                    <a:lnTo>
                      <a:pt x="5" y="4"/>
                    </a:lnTo>
                    <a:lnTo>
                      <a:pt x="2" y="3"/>
                    </a:lnTo>
                    <a:lnTo>
                      <a:pt x="2" y="3"/>
                    </a:lnTo>
                    <a:lnTo>
                      <a:pt x="1" y="3"/>
                    </a:lnTo>
                    <a:lnTo>
                      <a:pt x="1" y="3"/>
                    </a:lnTo>
                    <a:lnTo>
                      <a:pt x="1" y="2"/>
                    </a:lnTo>
                    <a:lnTo>
                      <a:pt x="1" y="2"/>
                    </a:lnTo>
                    <a:lnTo>
                      <a:pt x="1" y="2"/>
                    </a:lnTo>
                    <a:lnTo>
                      <a:pt x="1" y="2"/>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241"/>
              <p:cNvSpPr>
                <a:spLocks/>
              </p:cNvSpPr>
              <p:nvPr/>
            </p:nvSpPr>
            <p:spPr bwMode="auto">
              <a:xfrm>
                <a:off x="6691313" y="4178301"/>
                <a:ext cx="6350" cy="6350"/>
              </a:xfrm>
              <a:custGeom>
                <a:avLst/>
                <a:gdLst>
                  <a:gd name="T0" fmla="*/ 2 w 4"/>
                  <a:gd name="T1" fmla="*/ 0 h 4"/>
                  <a:gd name="T2" fmla="*/ 2 w 4"/>
                  <a:gd name="T3" fmla="*/ 0 h 4"/>
                  <a:gd name="T4" fmla="*/ 3 w 4"/>
                  <a:gd name="T5" fmla="*/ 0 h 4"/>
                  <a:gd name="T6" fmla="*/ 3 w 4"/>
                  <a:gd name="T7" fmla="*/ 0 h 4"/>
                  <a:gd name="T8" fmla="*/ 4 w 4"/>
                  <a:gd name="T9" fmla="*/ 2 h 4"/>
                  <a:gd name="T10" fmla="*/ 4 w 4"/>
                  <a:gd name="T11" fmla="*/ 2 h 4"/>
                  <a:gd name="T12" fmla="*/ 4 w 4"/>
                  <a:gd name="T13" fmla="*/ 4 h 4"/>
                  <a:gd name="T14" fmla="*/ 4 w 4"/>
                  <a:gd name="T15" fmla="*/ 4 h 4"/>
                  <a:gd name="T16" fmla="*/ 3 w 4"/>
                  <a:gd name="T17" fmla="*/ 4 h 4"/>
                  <a:gd name="T18" fmla="*/ 3 w 4"/>
                  <a:gd name="T19" fmla="*/ 4 h 4"/>
                  <a:gd name="T20" fmla="*/ 3 w 4"/>
                  <a:gd name="T21" fmla="*/ 4 h 4"/>
                  <a:gd name="T22" fmla="*/ 2 w 4"/>
                  <a:gd name="T23" fmla="*/ 4 h 4"/>
                  <a:gd name="T24" fmla="*/ 2 w 4"/>
                  <a:gd name="T25" fmla="*/ 4 h 4"/>
                  <a:gd name="T26" fmla="*/ 1 w 4"/>
                  <a:gd name="T27" fmla="*/ 4 h 4"/>
                  <a:gd name="T28" fmla="*/ 1 w 4"/>
                  <a:gd name="T29" fmla="*/ 4 h 4"/>
                  <a:gd name="T30" fmla="*/ 0 w 4"/>
                  <a:gd name="T31" fmla="*/ 4 h 4"/>
                  <a:gd name="T32" fmla="*/ 0 w 4"/>
                  <a:gd name="T33" fmla="*/ 4 h 4"/>
                  <a:gd name="T34" fmla="*/ 0 w 4"/>
                  <a:gd name="T35" fmla="*/ 2 h 4"/>
                  <a:gd name="T36" fmla="*/ 1 w 4"/>
                  <a:gd name="T37" fmla="*/ 1 h 4"/>
                  <a:gd name="T38" fmla="*/ 1 w 4"/>
                  <a:gd name="T39" fmla="*/ 1 h 4"/>
                  <a:gd name="T40" fmla="*/ 2 w 4"/>
                  <a:gd name="T41" fmla="*/ 0 h 4"/>
                  <a:gd name="T42" fmla="*/ 2 w 4"/>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
                    <a:moveTo>
                      <a:pt x="2" y="0"/>
                    </a:moveTo>
                    <a:lnTo>
                      <a:pt x="2" y="0"/>
                    </a:lnTo>
                    <a:lnTo>
                      <a:pt x="3" y="0"/>
                    </a:lnTo>
                    <a:lnTo>
                      <a:pt x="3" y="0"/>
                    </a:lnTo>
                    <a:lnTo>
                      <a:pt x="4" y="2"/>
                    </a:lnTo>
                    <a:lnTo>
                      <a:pt x="4" y="2"/>
                    </a:lnTo>
                    <a:lnTo>
                      <a:pt x="4" y="4"/>
                    </a:lnTo>
                    <a:lnTo>
                      <a:pt x="4" y="4"/>
                    </a:lnTo>
                    <a:lnTo>
                      <a:pt x="3" y="4"/>
                    </a:lnTo>
                    <a:lnTo>
                      <a:pt x="3" y="4"/>
                    </a:lnTo>
                    <a:lnTo>
                      <a:pt x="3" y="4"/>
                    </a:lnTo>
                    <a:lnTo>
                      <a:pt x="2" y="4"/>
                    </a:lnTo>
                    <a:lnTo>
                      <a:pt x="2" y="4"/>
                    </a:lnTo>
                    <a:lnTo>
                      <a:pt x="1" y="4"/>
                    </a:lnTo>
                    <a:lnTo>
                      <a:pt x="1" y="4"/>
                    </a:lnTo>
                    <a:lnTo>
                      <a:pt x="0" y="4"/>
                    </a:lnTo>
                    <a:lnTo>
                      <a:pt x="0" y="4"/>
                    </a:lnTo>
                    <a:lnTo>
                      <a:pt x="0" y="2"/>
                    </a:lnTo>
                    <a:lnTo>
                      <a:pt x="1" y="1"/>
                    </a:lnTo>
                    <a:lnTo>
                      <a:pt x="1"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242"/>
              <p:cNvSpPr>
                <a:spLocks/>
              </p:cNvSpPr>
              <p:nvPr/>
            </p:nvSpPr>
            <p:spPr bwMode="auto">
              <a:xfrm>
                <a:off x="6684963" y="4181476"/>
                <a:ext cx="3175" cy="4763"/>
              </a:xfrm>
              <a:custGeom>
                <a:avLst/>
                <a:gdLst>
                  <a:gd name="T0" fmla="*/ 2 w 2"/>
                  <a:gd name="T1" fmla="*/ 0 h 3"/>
                  <a:gd name="T2" fmla="*/ 2 w 2"/>
                  <a:gd name="T3" fmla="*/ 0 h 3"/>
                  <a:gd name="T4" fmla="*/ 2 w 2"/>
                  <a:gd name="T5" fmla="*/ 2 h 3"/>
                  <a:gd name="T6" fmla="*/ 2 w 2"/>
                  <a:gd name="T7" fmla="*/ 2 h 3"/>
                  <a:gd name="T8" fmla="*/ 2 w 2"/>
                  <a:gd name="T9" fmla="*/ 2 h 3"/>
                  <a:gd name="T10" fmla="*/ 2 w 2"/>
                  <a:gd name="T11" fmla="*/ 2 h 3"/>
                  <a:gd name="T12" fmla="*/ 1 w 2"/>
                  <a:gd name="T13" fmla="*/ 3 h 3"/>
                  <a:gd name="T14" fmla="*/ 1 w 2"/>
                  <a:gd name="T15" fmla="*/ 3 h 3"/>
                  <a:gd name="T16" fmla="*/ 1 w 2"/>
                  <a:gd name="T17" fmla="*/ 3 h 3"/>
                  <a:gd name="T18" fmla="*/ 1 w 2"/>
                  <a:gd name="T19" fmla="*/ 3 h 3"/>
                  <a:gd name="T20" fmla="*/ 0 w 2"/>
                  <a:gd name="T21" fmla="*/ 3 h 3"/>
                  <a:gd name="T22" fmla="*/ 0 w 2"/>
                  <a:gd name="T23" fmla="*/ 3 h 3"/>
                  <a:gd name="T24" fmla="*/ 0 w 2"/>
                  <a:gd name="T25" fmla="*/ 3 h 3"/>
                  <a:gd name="T26" fmla="*/ 0 w 2"/>
                  <a:gd name="T27" fmla="*/ 2 h 3"/>
                  <a:gd name="T28" fmla="*/ 0 w 2"/>
                  <a:gd name="T29" fmla="*/ 2 h 3"/>
                  <a:gd name="T30" fmla="*/ 1 w 2"/>
                  <a:gd name="T31" fmla="*/ 0 h 3"/>
                  <a:gd name="T32" fmla="*/ 1 w 2"/>
                  <a:gd name="T33" fmla="*/ 0 h 3"/>
                  <a:gd name="T34" fmla="*/ 1 w 2"/>
                  <a:gd name="T35" fmla="*/ 0 h 3"/>
                  <a:gd name="T36" fmla="*/ 2 w 2"/>
                  <a:gd name="T37" fmla="*/ 0 h 3"/>
                  <a:gd name="T38" fmla="*/ 2 w 2"/>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2" y="0"/>
                    </a:moveTo>
                    <a:lnTo>
                      <a:pt x="2" y="0"/>
                    </a:lnTo>
                    <a:lnTo>
                      <a:pt x="2" y="2"/>
                    </a:lnTo>
                    <a:lnTo>
                      <a:pt x="2" y="2"/>
                    </a:lnTo>
                    <a:lnTo>
                      <a:pt x="2" y="2"/>
                    </a:lnTo>
                    <a:lnTo>
                      <a:pt x="2" y="2"/>
                    </a:lnTo>
                    <a:lnTo>
                      <a:pt x="1" y="3"/>
                    </a:lnTo>
                    <a:lnTo>
                      <a:pt x="1" y="3"/>
                    </a:lnTo>
                    <a:lnTo>
                      <a:pt x="1" y="3"/>
                    </a:lnTo>
                    <a:lnTo>
                      <a:pt x="1" y="3"/>
                    </a:lnTo>
                    <a:lnTo>
                      <a:pt x="0" y="3"/>
                    </a:lnTo>
                    <a:lnTo>
                      <a:pt x="0" y="3"/>
                    </a:lnTo>
                    <a:lnTo>
                      <a:pt x="0" y="3"/>
                    </a:lnTo>
                    <a:lnTo>
                      <a:pt x="0" y="2"/>
                    </a:lnTo>
                    <a:lnTo>
                      <a:pt x="0" y="2"/>
                    </a:lnTo>
                    <a:lnTo>
                      <a:pt x="1" y="0"/>
                    </a:lnTo>
                    <a:lnTo>
                      <a:pt x="1" y="0"/>
                    </a:lnTo>
                    <a:lnTo>
                      <a:pt x="1" y="0"/>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243"/>
              <p:cNvSpPr>
                <a:spLocks/>
              </p:cNvSpPr>
              <p:nvPr/>
            </p:nvSpPr>
            <p:spPr bwMode="auto">
              <a:xfrm>
                <a:off x="6350001" y="4986338"/>
                <a:ext cx="73025" cy="115888"/>
              </a:xfrm>
              <a:custGeom>
                <a:avLst/>
                <a:gdLst>
                  <a:gd name="T0" fmla="*/ 0 w 46"/>
                  <a:gd name="T1" fmla="*/ 0 h 73"/>
                  <a:gd name="T2" fmla="*/ 4 w 46"/>
                  <a:gd name="T3" fmla="*/ 0 h 73"/>
                  <a:gd name="T4" fmla="*/ 4 w 46"/>
                  <a:gd name="T5" fmla="*/ 3 h 73"/>
                  <a:gd name="T6" fmla="*/ 6 w 46"/>
                  <a:gd name="T7" fmla="*/ 4 h 73"/>
                  <a:gd name="T8" fmla="*/ 8 w 46"/>
                  <a:gd name="T9" fmla="*/ 5 h 73"/>
                  <a:gd name="T10" fmla="*/ 9 w 46"/>
                  <a:gd name="T11" fmla="*/ 6 h 73"/>
                  <a:gd name="T12" fmla="*/ 14 w 46"/>
                  <a:gd name="T13" fmla="*/ 9 h 73"/>
                  <a:gd name="T14" fmla="*/ 15 w 46"/>
                  <a:gd name="T15" fmla="*/ 12 h 73"/>
                  <a:gd name="T16" fmla="*/ 17 w 46"/>
                  <a:gd name="T17" fmla="*/ 17 h 73"/>
                  <a:gd name="T18" fmla="*/ 17 w 46"/>
                  <a:gd name="T19" fmla="*/ 20 h 73"/>
                  <a:gd name="T20" fmla="*/ 17 w 46"/>
                  <a:gd name="T21" fmla="*/ 21 h 73"/>
                  <a:gd name="T22" fmla="*/ 16 w 46"/>
                  <a:gd name="T23" fmla="*/ 21 h 73"/>
                  <a:gd name="T24" fmla="*/ 17 w 46"/>
                  <a:gd name="T25" fmla="*/ 24 h 73"/>
                  <a:gd name="T26" fmla="*/ 20 w 46"/>
                  <a:gd name="T27" fmla="*/ 26 h 73"/>
                  <a:gd name="T28" fmla="*/ 22 w 46"/>
                  <a:gd name="T29" fmla="*/ 27 h 73"/>
                  <a:gd name="T30" fmla="*/ 22 w 46"/>
                  <a:gd name="T31" fmla="*/ 27 h 73"/>
                  <a:gd name="T32" fmla="*/ 22 w 46"/>
                  <a:gd name="T33" fmla="*/ 24 h 73"/>
                  <a:gd name="T34" fmla="*/ 22 w 46"/>
                  <a:gd name="T35" fmla="*/ 21 h 73"/>
                  <a:gd name="T36" fmla="*/ 23 w 46"/>
                  <a:gd name="T37" fmla="*/ 22 h 73"/>
                  <a:gd name="T38" fmla="*/ 25 w 46"/>
                  <a:gd name="T39" fmla="*/ 26 h 73"/>
                  <a:gd name="T40" fmla="*/ 28 w 46"/>
                  <a:gd name="T41" fmla="*/ 31 h 73"/>
                  <a:gd name="T42" fmla="*/ 31 w 46"/>
                  <a:gd name="T43" fmla="*/ 34 h 73"/>
                  <a:gd name="T44" fmla="*/ 35 w 46"/>
                  <a:gd name="T45" fmla="*/ 35 h 73"/>
                  <a:gd name="T46" fmla="*/ 39 w 46"/>
                  <a:gd name="T47" fmla="*/ 34 h 73"/>
                  <a:gd name="T48" fmla="*/ 43 w 46"/>
                  <a:gd name="T49" fmla="*/ 31 h 73"/>
                  <a:gd name="T50" fmla="*/ 45 w 46"/>
                  <a:gd name="T51" fmla="*/ 31 h 73"/>
                  <a:gd name="T52" fmla="*/ 46 w 46"/>
                  <a:gd name="T53" fmla="*/ 32 h 73"/>
                  <a:gd name="T54" fmla="*/ 46 w 46"/>
                  <a:gd name="T55" fmla="*/ 35 h 73"/>
                  <a:gd name="T56" fmla="*/ 46 w 46"/>
                  <a:gd name="T57" fmla="*/ 36 h 73"/>
                  <a:gd name="T58" fmla="*/ 45 w 46"/>
                  <a:gd name="T59" fmla="*/ 40 h 73"/>
                  <a:gd name="T60" fmla="*/ 43 w 46"/>
                  <a:gd name="T61" fmla="*/ 43 h 73"/>
                  <a:gd name="T62" fmla="*/ 43 w 46"/>
                  <a:gd name="T63" fmla="*/ 48 h 73"/>
                  <a:gd name="T64" fmla="*/ 41 w 46"/>
                  <a:gd name="T65" fmla="*/ 47 h 73"/>
                  <a:gd name="T66" fmla="*/ 39 w 46"/>
                  <a:gd name="T67" fmla="*/ 47 h 73"/>
                  <a:gd name="T68" fmla="*/ 35 w 46"/>
                  <a:gd name="T69" fmla="*/ 48 h 73"/>
                  <a:gd name="T70" fmla="*/ 35 w 46"/>
                  <a:gd name="T71" fmla="*/ 50 h 73"/>
                  <a:gd name="T72" fmla="*/ 36 w 46"/>
                  <a:gd name="T73" fmla="*/ 52 h 73"/>
                  <a:gd name="T74" fmla="*/ 35 w 46"/>
                  <a:gd name="T75" fmla="*/ 55 h 73"/>
                  <a:gd name="T76" fmla="*/ 29 w 46"/>
                  <a:gd name="T77" fmla="*/ 66 h 73"/>
                  <a:gd name="T78" fmla="*/ 25 w 46"/>
                  <a:gd name="T79" fmla="*/ 70 h 73"/>
                  <a:gd name="T80" fmla="*/ 23 w 46"/>
                  <a:gd name="T81" fmla="*/ 73 h 73"/>
                  <a:gd name="T82" fmla="*/ 19 w 46"/>
                  <a:gd name="T83" fmla="*/ 71 h 73"/>
                  <a:gd name="T84" fmla="*/ 17 w 46"/>
                  <a:gd name="T85" fmla="*/ 68 h 73"/>
                  <a:gd name="T86" fmla="*/ 20 w 46"/>
                  <a:gd name="T87" fmla="*/ 63 h 73"/>
                  <a:gd name="T88" fmla="*/ 21 w 46"/>
                  <a:gd name="T89" fmla="*/ 59 h 73"/>
                  <a:gd name="T90" fmla="*/ 20 w 46"/>
                  <a:gd name="T91" fmla="*/ 55 h 73"/>
                  <a:gd name="T92" fmla="*/ 16 w 46"/>
                  <a:gd name="T93" fmla="*/ 54 h 73"/>
                  <a:gd name="T94" fmla="*/ 11 w 46"/>
                  <a:gd name="T95" fmla="*/ 51 h 73"/>
                  <a:gd name="T96" fmla="*/ 9 w 46"/>
                  <a:gd name="T97" fmla="*/ 48 h 73"/>
                  <a:gd name="T98" fmla="*/ 11 w 46"/>
                  <a:gd name="T99" fmla="*/ 46 h 73"/>
                  <a:gd name="T100" fmla="*/ 14 w 46"/>
                  <a:gd name="T101" fmla="*/ 45 h 73"/>
                  <a:gd name="T102" fmla="*/ 16 w 46"/>
                  <a:gd name="T103" fmla="*/ 43 h 73"/>
                  <a:gd name="T104" fmla="*/ 16 w 46"/>
                  <a:gd name="T105" fmla="*/ 40 h 73"/>
                  <a:gd name="T106" fmla="*/ 19 w 46"/>
                  <a:gd name="T107" fmla="*/ 34 h 73"/>
                  <a:gd name="T108" fmla="*/ 17 w 46"/>
                  <a:gd name="T109" fmla="*/ 31 h 73"/>
                  <a:gd name="T110" fmla="*/ 8 w 46"/>
                  <a:gd name="T111" fmla="*/ 13 h 73"/>
                  <a:gd name="T112" fmla="*/ 4 w 46"/>
                  <a:gd name="T113" fmla="*/ 7 h 73"/>
                  <a:gd name="T114" fmla="*/ 5 w 46"/>
                  <a:gd name="T115" fmla="*/ 6 h 73"/>
                  <a:gd name="T116" fmla="*/ 3 w 46"/>
                  <a:gd name="T117" fmla="*/ 4 h 73"/>
                  <a:gd name="T118" fmla="*/ 0 w 46"/>
                  <a:gd name="T119" fmla="*/ 1 h 73"/>
                  <a:gd name="T120" fmla="*/ 0 w 46"/>
                  <a:gd name="T1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73">
                    <a:moveTo>
                      <a:pt x="0" y="0"/>
                    </a:moveTo>
                    <a:lnTo>
                      <a:pt x="0" y="0"/>
                    </a:lnTo>
                    <a:lnTo>
                      <a:pt x="4" y="0"/>
                    </a:lnTo>
                    <a:lnTo>
                      <a:pt x="4" y="0"/>
                    </a:lnTo>
                    <a:lnTo>
                      <a:pt x="4" y="1"/>
                    </a:lnTo>
                    <a:lnTo>
                      <a:pt x="4" y="3"/>
                    </a:lnTo>
                    <a:lnTo>
                      <a:pt x="4" y="3"/>
                    </a:lnTo>
                    <a:lnTo>
                      <a:pt x="6" y="4"/>
                    </a:lnTo>
                    <a:lnTo>
                      <a:pt x="6" y="4"/>
                    </a:lnTo>
                    <a:lnTo>
                      <a:pt x="8" y="5"/>
                    </a:lnTo>
                    <a:lnTo>
                      <a:pt x="9" y="6"/>
                    </a:lnTo>
                    <a:lnTo>
                      <a:pt x="9" y="6"/>
                    </a:lnTo>
                    <a:lnTo>
                      <a:pt x="13" y="8"/>
                    </a:lnTo>
                    <a:lnTo>
                      <a:pt x="14" y="9"/>
                    </a:lnTo>
                    <a:lnTo>
                      <a:pt x="15" y="12"/>
                    </a:lnTo>
                    <a:lnTo>
                      <a:pt x="15" y="12"/>
                    </a:lnTo>
                    <a:lnTo>
                      <a:pt x="16" y="16"/>
                    </a:lnTo>
                    <a:lnTo>
                      <a:pt x="17" y="17"/>
                    </a:lnTo>
                    <a:lnTo>
                      <a:pt x="17" y="17"/>
                    </a:lnTo>
                    <a:lnTo>
                      <a:pt x="17" y="20"/>
                    </a:lnTo>
                    <a:lnTo>
                      <a:pt x="17" y="21"/>
                    </a:lnTo>
                    <a:lnTo>
                      <a:pt x="17" y="21"/>
                    </a:lnTo>
                    <a:lnTo>
                      <a:pt x="16" y="21"/>
                    </a:lnTo>
                    <a:lnTo>
                      <a:pt x="16" y="21"/>
                    </a:lnTo>
                    <a:lnTo>
                      <a:pt x="17" y="24"/>
                    </a:lnTo>
                    <a:lnTo>
                      <a:pt x="17" y="24"/>
                    </a:lnTo>
                    <a:lnTo>
                      <a:pt x="20" y="26"/>
                    </a:lnTo>
                    <a:lnTo>
                      <a:pt x="20" y="26"/>
                    </a:lnTo>
                    <a:lnTo>
                      <a:pt x="21" y="27"/>
                    </a:lnTo>
                    <a:lnTo>
                      <a:pt x="22" y="27"/>
                    </a:lnTo>
                    <a:lnTo>
                      <a:pt x="22" y="27"/>
                    </a:lnTo>
                    <a:lnTo>
                      <a:pt x="22" y="27"/>
                    </a:lnTo>
                    <a:lnTo>
                      <a:pt x="23" y="26"/>
                    </a:lnTo>
                    <a:lnTo>
                      <a:pt x="22" y="24"/>
                    </a:lnTo>
                    <a:lnTo>
                      <a:pt x="22" y="24"/>
                    </a:lnTo>
                    <a:lnTo>
                      <a:pt x="22" y="21"/>
                    </a:lnTo>
                    <a:lnTo>
                      <a:pt x="22" y="21"/>
                    </a:lnTo>
                    <a:lnTo>
                      <a:pt x="23" y="22"/>
                    </a:lnTo>
                    <a:lnTo>
                      <a:pt x="25" y="26"/>
                    </a:lnTo>
                    <a:lnTo>
                      <a:pt x="25" y="26"/>
                    </a:lnTo>
                    <a:lnTo>
                      <a:pt x="27" y="28"/>
                    </a:lnTo>
                    <a:lnTo>
                      <a:pt x="28" y="31"/>
                    </a:lnTo>
                    <a:lnTo>
                      <a:pt x="28" y="31"/>
                    </a:lnTo>
                    <a:lnTo>
                      <a:pt x="31" y="34"/>
                    </a:lnTo>
                    <a:lnTo>
                      <a:pt x="35" y="35"/>
                    </a:lnTo>
                    <a:lnTo>
                      <a:pt x="35" y="35"/>
                    </a:lnTo>
                    <a:lnTo>
                      <a:pt x="37" y="35"/>
                    </a:lnTo>
                    <a:lnTo>
                      <a:pt x="39" y="34"/>
                    </a:lnTo>
                    <a:lnTo>
                      <a:pt x="39" y="34"/>
                    </a:lnTo>
                    <a:lnTo>
                      <a:pt x="43" y="31"/>
                    </a:lnTo>
                    <a:lnTo>
                      <a:pt x="45" y="31"/>
                    </a:lnTo>
                    <a:lnTo>
                      <a:pt x="45" y="31"/>
                    </a:lnTo>
                    <a:lnTo>
                      <a:pt x="46" y="31"/>
                    </a:lnTo>
                    <a:lnTo>
                      <a:pt x="46" y="32"/>
                    </a:lnTo>
                    <a:lnTo>
                      <a:pt x="46" y="32"/>
                    </a:lnTo>
                    <a:lnTo>
                      <a:pt x="46" y="35"/>
                    </a:lnTo>
                    <a:lnTo>
                      <a:pt x="46" y="36"/>
                    </a:lnTo>
                    <a:lnTo>
                      <a:pt x="46" y="36"/>
                    </a:lnTo>
                    <a:lnTo>
                      <a:pt x="45" y="40"/>
                    </a:lnTo>
                    <a:lnTo>
                      <a:pt x="45" y="40"/>
                    </a:lnTo>
                    <a:lnTo>
                      <a:pt x="44" y="42"/>
                    </a:lnTo>
                    <a:lnTo>
                      <a:pt x="43" y="43"/>
                    </a:lnTo>
                    <a:lnTo>
                      <a:pt x="43" y="43"/>
                    </a:lnTo>
                    <a:lnTo>
                      <a:pt x="43" y="48"/>
                    </a:lnTo>
                    <a:lnTo>
                      <a:pt x="43" y="48"/>
                    </a:lnTo>
                    <a:lnTo>
                      <a:pt x="41" y="47"/>
                    </a:lnTo>
                    <a:lnTo>
                      <a:pt x="39" y="47"/>
                    </a:lnTo>
                    <a:lnTo>
                      <a:pt x="39" y="47"/>
                    </a:lnTo>
                    <a:lnTo>
                      <a:pt x="36" y="47"/>
                    </a:lnTo>
                    <a:lnTo>
                      <a:pt x="35" y="48"/>
                    </a:lnTo>
                    <a:lnTo>
                      <a:pt x="35" y="50"/>
                    </a:lnTo>
                    <a:lnTo>
                      <a:pt x="35" y="50"/>
                    </a:lnTo>
                    <a:lnTo>
                      <a:pt x="36" y="52"/>
                    </a:lnTo>
                    <a:lnTo>
                      <a:pt x="36" y="52"/>
                    </a:lnTo>
                    <a:lnTo>
                      <a:pt x="35" y="55"/>
                    </a:lnTo>
                    <a:lnTo>
                      <a:pt x="35" y="55"/>
                    </a:lnTo>
                    <a:lnTo>
                      <a:pt x="32" y="60"/>
                    </a:lnTo>
                    <a:lnTo>
                      <a:pt x="29" y="66"/>
                    </a:lnTo>
                    <a:lnTo>
                      <a:pt x="29" y="66"/>
                    </a:lnTo>
                    <a:lnTo>
                      <a:pt x="25" y="70"/>
                    </a:lnTo>
                    <a:lnTo>
                      <a:pt x="24" y="71"/>
                    </a:lnTo>
                    <a:lnTo>
                      <a:pt x="23" y="73"/>
                    </a:lnTo>
                    <a:lnTo>
                      <a:pt x="23" y="73"/>
                    </a:lnTo>
                    <a:lnTo>
                      <a:pt x="19" y="71"/>
                    </a:lnTo>
                    <a:lnTo>
                      <a:pt x="17" y="70"/>
                    </a:lnTo>
                    <a:lnTo>
                      <a:pt x="17" y="68"/>
                    </a:lnTo>
                    <a:lnTo>
                      <a:pt x="17" y="68"/>
                    </a:lnTo>
                    <a:lnTo>
                      <a:pt x="20" y="63"/>
                    </a:lnTo>
                    <a:lnTo>
                      <a:pt x="21" y="61"/>
                    </a:lnTo>
                    <a:lnTo>
                      <a:pt x="21" y="59"/>
                    </a:lnTo>
                    <a:lnTo>
                      <a:pt x="21" y="59"/>
                    </a:lnTo>
                    <a:lnTo>
                      <a:pt x="20" y="55"/>
                    </a:lnTo>
                    <a:lnTo>
                      <a:pt x="16" y="54"/>
                    </a:lnTo>
                    <a:lnTo>
                      <a:pt x="16" y="54"/>
                    </a:lnTo>
                    <a:lnTo>
                      <a:pt x="12" y="52"/>
                    </a:lnTo>
                    <a:lnTo>
                      <a:pt x="11" y="51"/>
                    </a:lnTo>
                    <a:lnTo>
                      <a:pt x="9" y="48"/>
                    </a:lnTo>
                    <a:lnTo>
                      <a:pt x="9" y="48"/>
                    </a:lnTo>
                    <a:lnTo>
                      <a:pt x="9" y="47"/>
                    </a:lnTo>
                    <a:lnTo>
                      <a:pt x="11" y="46"/>
                    </a:lnTo>
                    <a:lnTo>
                      <a:pt x="14" y="45"/>
                    </a:lnTo>
                    <a:lnTo>
                      <a:pt x="14" y="45"/>
                    </a:lnTo>
                    <a:lnTo>
                      <a:pt x="16" y="44"/>
                    </a:lnTo>
                    <a:lnTo>
                      <a:pt x="16" y="43"/>
                    </a:lnTo>
                    <a:lnTo>
                      <a:pt x="16" y="40"/>
                    </a:lnTo>
                    <a:lnTo>
                      <a:pt x="16" y="40"/>
                    </a:lnTo>
                    <a:lnTo>
                      <a:pt x="17" y="36"/>
                    </a:lnTo>
                    <a:lnTo>
                      <a:pt x="19" y="34"/>
                    </a:lnTo>
                    <a:lnTo>
                      <a:pt x="17" y="31"/>
                    </a:lnTo>
                    <a:lnTo>
                      <a:pt x="17" y="31"/>
                    </a:lnTo>
                    <a:lnTo>
                      <a:pt x="14" y="22"/>
                    </a:lnTo>
                    <a:lnTo>
                      <a:pt x="8" y="13"/>
                    </a:lnTo>
                    <a:lnTo>
                      <a:pt x="8" y="13"/>
                    </a:lnTo>
                    <a:lnTo>
                      <a:pt x="4" y="7"/>
                    </a:lnTo>
                    <a:lnTo>
                      <a:pt x="5" y="6"/>
                    </a:lnTo>
                    <a:lnTo>
                      <a:pt x="5" y="6"/>
                    </a:lnTo>
                    <a:lnTo>
                      <a:pt x="3" y="4"/>
                    </a:lnTo>
                    <a:lnTo>
                      <a:pt x="3" y="4"/>
                    </a:lnTo>
                    <a:lnTo>
                      <a:pt x="0" y="1"/>
                    </a:lnTo>
                    <a:lnTo>
                      <a:pt x="0" y="1"/>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244"/>
              <p:cNvSpPr>
                <a:spLocks/>
              </p:cNvSpPr>
              <p:nvPr/>
            </p:nvSpPr>
            <p:spPr bwMode="auto">
              <a:xfrm>
                <a:off x="6273801" y="5083176"/>
                <a:ext cx="98425" cy="101600"/>
              </a:xfrm>
              <a:custGeom>
                <a:avLst/>
                <a:gdLst>
                  <a:gd name="T0" fmla="*/ 45 w 62"/>
                  <a:gd name="T1" fmla="*/ 4 h 64"/>
                  <a:gd name="T2" fmla="*/ 46 w 62"/>
                  <a:gd name="T3" fmla="*/ 2 h 64"/>
                  <a:gd name="T4" fmla="*/ 49 w 62"/>
                  <a:gd name="T5" fmla="*/ 2 h 64"/>
                  <a:gd name="T6" fmla="*/ 52 w 62"/>
                  <a:gd name="T7" fmla="*/ 7 h 64"/>
                  <a:gd name="T8" fmla="*/ 53 w 62"/>
                  <a:gd name="T9" fmla="*/ 7 h 64"/>
                  <a:gd name="T10" fmla="*/ 57 w 62"/>
                  <a:gd name="T11" fmla="*/ 2 h 64"/>
                  <a:gd name="T12" fmla="*/ 59 w 62"/>
                  <a:gd name="T13" fmla="*/ 6 h 64"/>
                  <a:gd name="T14" fmla="*/ 61 w 62"/>
                  <a:gd name="T15" fmla="*/ 6 h 64"/>
                  <a:gd name="T16" fmla="*/ 62 w 62"/>
                  <a:gd name="T17" fmla="*/ 8 h 64"/>
                  <a:gd name="T18" fmla="*/ 61 w 62"/>
                  <a:gd name="T19" fmla="*/ 9 h 64"/>
                  <a:gd name="T20" fmla="*/ 61 w 62"/>
                  <a:gd name="T21" fmla="*/ 12 h 64"/>
                  <a:gd name="T22" fmla="*/ 61 w 62"/>
                  <a:gd name="T23" fmla="*/ 14 h 64"/>
                  <a:gd name="T24" fmla="*/ 56 w 62"/>
                  <a:gd name="T25" fmla="*/ 21 h 64"/>
                  <a:gd name="T26" fmla="*/ 55 w 62"/>
                  <a:gd name="T27" fmla="*/ 24 h 64"/>
                  <a:gd name="T28" fmla="*/ 52 w 62"/>
                  <a:gd name="T29" fmla="*/ 26 h 64"/>
                  <a:gd name="T30" fmla="*/ 49 w 62"/>
                  <a:gd name="T31" fmla="*/ 31 h 64"/>
                  <a:gd name="T32" fmla="*/ 53 w 62"/>
                  <a:gd name="T33" fmla="*/ 33 h 64"/>
                  <a:gd name="T34" fmla="*/ 52 w 62"/>
                  <a:gd name="T35" fmla="*/ 36 h 64"/>
                  <a:gd name="T36" fmla="*/ 45 w 62"/>
                  <a:gd name="T37" fmla="*/ 36 h 64"/>
                  <a:gd name="T38" fmla="*/ 38 w 62"/>
                  <a:gd name="T39" fmla="*/ 40 h 64"/>
                  <a:gd name="T40" fmla="*/ 38 w 62"/>
                  <a:gd name="T41" fmla="*/ 44 h 64"/>
                  <a:gd name="T42" fmla="*/ 37 w 62"/>
                  <a:gd name="T43" fmla="*/ 45 h 64"/>
                  <a:gd name="T44" fmla="*/ 34 w 62"/>
                  <a:gd name="T45" fmla="*/ 49 h 64"/>
                  <a:gd name="T46" fmla="*/ 34 w 62"/>
                  <a:gd name="T47" fmla="*/ 56 h 64"/>
                  <a:gd name="T48" fmla="*/ 30 w 62"/>
                  <a:gd name="T49" fmla="*/ 57 h 64"/>
                  <a:gd name="T50" fmla="*/ 26 w 62"/>
                  <a:gd name="T51" fmla="*/ 61 h 64"/>
                  <a:gd name="T52" fmla="*/ 26 w 62"/>
                  <a:gd name="T53" fmla="*/ 63 h 64"/>
                  <a:gd name="T54" fmla="*/ 22 w 62"/>
                  <a:gd name="T55" fmla="*/ 64 h 64"/>
                  <a:gd name="T56" fmla="*/ 15 w 62"/>
                  <a:gd name="T57" fmla="*/ 63 h 64"/>
                  <a:gd name="T58" fmla="*/ 16 w 62"/>
                  <a:gd name="T59" fmla="*/ 63 h 64"/>
                  <a:gd name="T60" fmla="*/ 10 w 62"/>
                  <a:gd name="T61" fmla="*/ 61 h 64"/>
                  <a:gd name="T62" fmla="*/ 8 w 62"/>
                  <a:gd name="T63" fmla="*/ 61 h 64"/>
                  <a:gd name="T64" fmla="*/ 2 w 62"/>
                  <a:gd name="T65" fmla="*/ 57 h 64"/>
                  <a:gd name="T66" fmla="*/ 0 w 62"/>
                  <a:gd name="T67" fmla="*/ 57 h 64"/>
                  <a:gd name="T68" fmla="*/ 1 w 62"/>
                  <a:gd name="T69" fmla="*/ 55 h 64"/>
                  <a:gd name="T70" fmla="*/ 4 w 62"/>
                  <a:gd name="T71" fmla="*/ 55 h 64"/>
                  <a:gd name="T72" fmla="*/ 2 w 62"/>
                  <a:gd name="T73" fmla="*/ 54 h 64"/>
                  <a:gd name="T74" fmla="*/ 4 w 62"/>
                  <a:gd name="T75" fmla="*/ 51 h 64"/>
                  <a:gd name="T76" fmla="*/ 7 w 62"/>
                  <a:gd name="T77" fmla="*/ 46 h 64"/>
                  <a:gd name="T78" fmla="*/ 7 w 62"/>
                  <a:gd name="T79" fmla="*/ 45 h 64"/>
                  <a:gd name="T80" fmla="*/ 10 w 62"/>
                  <a:gd name="T81" fmla="*/ 44 h 64"/>
                  <a:gd name="T82" fmla="*/ 14 w 62"/>
                  <a:gd name="T83" fmla="*/ 38 h 64"/>
                  <a:gd name="T84" fmla="*/ 16 w 62"/>
                  <a:gd name="T85" fmla="*/ 37 h 64"/>
                  <a:gd name="T86" fmla="*/ 18 w 62"/>
                  <a:gd name="T87" fmla="*/ 36 h 64"/>
                  <a:gd name="T88" fmla="*/ 24 w 62"/>
                  <a:gd name="T89" fmla="*/ 31 h 64"/>
                  <a:gd name="T90" fmla="*/ 30 w 62"/>
                  <a:gd name="T91" fmla="*/ 29 h 64"/>
                  <a:gd name="T92" fmla="*/ 36 w 62"/>
                  <a:gd name="T93" fmla="*/ 23 h 64"/>
                  <a:gd name="T94" fmla="*/ 39 w 62"/>
                  <a:gd name="T95" fmla="*/ 17 h 64"/>
                  <a:gd name="T96" fmla="*/ 40 w 62"/>
                  <a:gd name="T9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64">
                    <a:moveTo>
                      <a:pt x="45" y="8"/>
                    </a:moveTo>
                    <a:lnTo>
                      <a:pt x="45" y="8"/>
                    </a:lnTo>
                    <a:lnTo>
                      <a:pt x="45" y="4"/>
                    </a:lnTo>
                    <a:lnTo>
                      <a:pt x="45" y="4"/>
                    </a:lnTo>
                    <a:lnTo>
                      <a:pt x="46" y="2"/>
                    </a:lnTo>
                    <a:lnTo>
                      <a:pt x="46" y="2"/>
                    </a:lnTo>
                    <a:lnTo>
                      <a:pt x="49" y="0"/>
                    </a:lnTo>
                    <a:lnTo>
                      <a:pt x="49" y="0"/>
                    </a:lnTo>
                    <a:lnTo>
                      <a:pt x="49" y="2"/>
                    </a:lnTo>
                    <a:lnTo>
                      <a:pt x="49" y="2"/>
                    </a:lnTo>
                    <a:lnTo>
                      <a:pt x="52" y="7"/>
                    </a:lnTo>
                    <a:lnTo>
                      <a:pt x="52" y="7"/>
                    </a:lnTo>
                    <a:lnTo>
                      <a:pt x="52" y="7"/>
                    </a:lnTo>
                    <a:lnTo>
                      <a:pt x="53" y="7"/>
                    </a:lnTo>
                    <a:lnTo>
                      <a:pt x="53" y="7"/>
                    </a:lnTo>
                    <a:lnTo>
                      <a:pt x="56" y="5"/>
                    </a:lnTo>
                    <a:lnTo>
                      <a:pt x="56" y="5"/>
                    </a:lnTo>
                    <a:lnTo>
                      <a:pt x="57" y="2"/>
                    </a:lnTo>
                    <a:lnTo>
                      <a:pt x="57" y="2"/>
                    </a:lnTo>
                    <a:lnTo>
                      <a:pt x="59" y="5"/>
                    </a:lnTo>
                    <a:lnTo>
                      <a:pt x="59" y="6"/>
                    </a:lnTo>
                    <a:lnTo>
                      <a:pt x="60" y="6"/>
                    </a:lnTo>
                    <a:lnTo>
                      <a:pt x="60" y="6"/>
                    </a:lnTo>
                    <a:lnTo>
                      <a:pt x="61" y="6"/>
                    </a:lnTo>
                    <a:lnTo>
                      <a:pt x="61" y="6"/>
                    </a:lnTo>
                    <a:lnTo>
                      <a:pt x="62" y="7"/>
                    </a:lnTo>
                    <a:lnTo>
                      <a:pt x="62" y="8"/>
                    </a:lnTo>
                    <a:lnTo>
                      <a:pt x="62" y="8"/>
                    </a:lnTo>
                    <a:lnTo>
                      <a:pt x="62" y="8"/>
                    </a:lnTo>
                    <a:lnTo>
                      <a:pt x="61" y="9"/>
                    </a:lnTo>
                    <a:lnTo>
                      <a:pt x="61" y="9"/>
                    </a:lnTo>
                    <a:lnTo>
                      <a:pt x="61" y="12"/>
                    </a:lnTo>
                    <a:lnTo>
                      <a:pt x="61" y="12"/>
                    </a:lnTo>
                    <a:lnTo>
                      <a:pt x="62" y="14"/>
                    </a:lnTo>
                    <a:lnTo>
                      <a:pt x="62" y="14"/>
                    </a:lnTo>
                    <a:lnTo>
                      <a:pt x="61" y="14"/>
                    </a:lnTo>
                    <a:lnTo>
                      <a:pt x="59" y="16"/>
                    </a:lnTo>
                    <a:lnTo>
                      <a:pt x="59" y="16"/>
                    </a:lnTo>
                    <a:lnTo>
                      <a:pt x="56" y="21"/>
                    </a:lnTo>
                    <a:lnTo>
                      <a:pt x="56" y="21"/>
                    </a:lnTo>
                    <a:lnTo>
                      <a:pt x="55" y="24"/>
                    </a:lnTo>
                    <a:lnTo>
                      <a:pt x="55" y="24"/>
                    </a:lnTo>
                    <a:lnTo>
                      <a:pt x="54" y="24"/>
                    </a:lnTo>
                    <a:lnTo>
                      <a:pt x="52" y="26"/>
                    </a:lnTo>
                    <a:lnTo>
                      <a:pt x="52" y="26"/>
                    </a:lnTo>
                    <a:lnTo>
                      <a:pt x="49" y="30"/>
                    </a:lnTo>
                    <a:lnTo>
                      <a:pt x="49" y="31"/>
                    </a:lnTo>
                    <a:lnTo>
                      <a:pt x="49" y="31"/>
                    </a:lnTo>
                    <a:lnTo>
                      <a:pt x="51" y="32"/>
                    </a:lnTo>
                    <a:lnTo>
                      <a:pt x="53" y="33"/>
                    </a:lnTo>
                    <a:lnTo>
                      <a:pt x="53" y="33"/>
                    </a:lnTo>
                    <a:lnTo>
                      <a:pt x="53" y="34"/>
                    </a:lnTo>
                    <a:lnTo>
                      <a:pt x="52" y="36"/>
                    </a:lnTo>
                    <a:lnTo>
                      <a:pt x="52" y="36"/>
                    </a:lnTo>
                    <a:lnTo>
                      <a:pt x="49" y="34"/>
                    </a:lnTo>
                    <a:lnTo>
                      <a:pt x="48" y="34"/>
                    </a:lnTo>
                    <a:lnTo>
                      <a:pt x="45" y="36"/>
                    </a:lnTo>
                    <a:lnTo>
                      <a:pt x="45" y="36"/>
                    </a:lnTo>
                    <a:lnTo>
                      <a:pt x="40" y="38"/>
                    </a:lnTo>
                    <a:lnTo>
                      <a:pt x="38" y="40"/>
                    </a:lnTo>
                    <a:lnTo>
                      <a:pt x="38" y="40"/>
                    </a:lnTo>
                    <a:lnTo>
                      <a:pt x="37" y="42"/>
                    </a:lnTo>
                    <a:lnTo>
                      <a:pt x="38" y="44"/>
                    </a:lnTo>
                    <a:lnTo>
                      <a:pt x="38" y="44"/>
                    </a:lnTo>
                    <a:lnTo>
                      <a:pt x="37" y="45"/>
                    </a:lnTo>
                    <a:lnTo>
                      <a:pt x="37" y="45"/>
                    </a:lnTo>
                    <a:lnTo>
                      <a:pt x="36" y="48"/>
                    </a:lnTo>
                    <a:lnTo>
                      <a:pt x="36" y="48"/>
                    </a:lnTo>
                    <a:lnTo>
                      <a:pt x="34" y="49"/>
                    </a:lnTo>
                    <a:lnTo>
                      <a:pt x="34" y="52"/>
                    </a:lnTo>
                    <a:lnTo>
                      <a:pt x="34" y="52"/>
                    </a:lnTo>
                    <a:lnTo>
                      <a:pt x="34" y="56"/>
                    </a:lnTo>
                    <a:lnTo>
                      <a:pt x="34" y="56"/>
                    </a:lnTo>
                    <a:lnTo>
                      <a:pt x="33" y="56"/>
                    </a:lnTo>
                    <a:lnTo>
                      <a:pt x="30" y="57"/>
                    </a:lnTo>
                    <a:lnTo>
                      <a:pt x="30" y="57"/>
                    </a:lnTo>
                    <a:lnTo>
                      <a:pt x="28" y="60"/>
                    </a:lnTo>
                    <a:lnTo>
                      <a:pt x="26" y="61"/>
                    </a:lnTo>
                    <a:lnTo>
                      <a:pt x="26" y="61"/>
                    </a:lnTo>
                    <a:lnTo>
                      <a:pt x="26" y="63"/>
                    </a:lnTo>
                    <a:lnTo>
                      <a:pt x="26" y="63"/>
                    </a:lnTo>
                    <a:lnTo>
                      <a:pt x="24" y="64"/>
                    </a:lnTo>
                    <a:lnTo>
                      <a:pt x="22" y="64"/>
                    </a:lnTo>
                    <a:lnTo>
                      <a:pt x="22" y="64"/>
                    </a:lnTo>
                    <a:lnTo>
                      <a:pt x="15" y="64"/>
                    </a:lnTo>
                    <a:lnTo>
                      <a:pt x="15" y="64"/>
                    </a:lnTo>
                    <a:lnTo>
                      <a:pt x="15" y="63"/>
                    </a:lnTo>
                    <a:lnTo>
                      <a:pt x="15" y="63"/>
                    </a:lnTo>
                    <a:lnTo>
                      <a:pt x="16" y="63"/>
                    </a:lnTo>
                    <a:lnTo>
                      <a:pt x="16" y="63"/>
                    </a:lnTo>
                    <a:lnTo>
                      <a:pt x="12" y="62"/>
                    </a:lnTo>
                    <a:lnTo>
                      <a:pt x="12" y="62"/>
                    </a:lnTo>
                    <a:lnTo>
                      <a:pt x="10" y="61"/>
                    </a:lnTo>
                    <a:lnTo>
                      <a:pt x="10" y="61"/>
                    </a:lnTo>
                    <a:lnTo>
                      <a:pt x="8" y="61"/>
                    </a:lnTo>
                    <a:lnTo>
                      <a:pt x="8" y="61"/>
                    </a:lnTo>
                    <a:lnTo>
                      <a:pt x="4" y="61"/>
                    </a:lnTo>
                    <a:lnTo>
                      <a:pt x="4" y="61"/>
                    </a:lnTo>
                    <a:lnTo>
                      <a:pt x="2" y="57"/>
                    </a:lnTo>
                    <a:lnTo>
                      <a:pt x="2" y="57"/>
                    </a:lnTo>
                    <a:lnTo>
                      <a:pt x="1" y="57"/>
                    </a:lnTo>
                    <a:lnTo>
                      <a:pt x="0" y="57"/>
                    </a:lnTo>
                    <a:lnTo>
                      <a:pt x="0" y="56"/>
                    </a:lnTo>
                    <a:lnTo>
                      <a:pt x="0" y="56"/>
                    </a:lnTo>
                    <a:lnTo>
                      <a:pt x="1" y="55"/>
                    </a:lnTo>
                    <a:lnTo>
                      <a:pt x="1" y="55"/>
                    </a:lnTo>
                    <a:lnTo>
                      <a:pt x="2" y="55"/>
                    </a:lnTo>
                    <a:lnTo>
                      <a:pt x="4" y="55"/>
                    </a:lnTo>
                    <a:lnTo>
                      <a:pt x="4" y="55"/>
                    </a:lnTo>
                    <a:lnTo>
                      <a:pt x="2" y="54"/>
                    </a:lnTo>
                    <a:lnTo>
                      <a:pt x="2" y="54"/>
                    </a:lnTo>
                    <a:lnTo>
                      <a:pt x="2" y="53"/>
                    </a:lnTo>
                    <a:lnTo>
                      <a:pt x="2" y="53"/>
                    </a:lnTo>
                    <a:lnTo>
                      <a:pt x="4" y="51"/>
                    </a:lnTo>
                    <a:lnTo>
                      <a:pt x="5" y="48"/>
                    </a:lnTo>
                    <a:lnTo>
                      <a:pt x="5" y="48"/>
                    </a:lnTo>
                    <a:lnTo>
                      <a:pt x="7" y="46"/>
                    </a:lnTo>
                    <a:lnTo>
                      <a:pt x="7" y="46"/>
                    </a:lnTo>
                    <a:lnTo>
                      <a:pt x="7" y="45"/>
                    </a:lnTo>
                    <a:lnTo>
                      <a:pt x="7" y="45"/>
                    </a:lnTo>
                    <a:lnTo>
                      <a:pt x="8" y="44"/>
                    </a:lnTo>
                    <a:lnTo>
                      <a:pt x="8" y="44"/>
                    </a:lnTo>
                    <a:lnTo>
                      <a:pt x="10" y="44"/>
                    </a:lnTo>
                    <a:lnTo>
                      <a:pt x="10" y="44"/>
                    </a:lnTo>
                    <a:lnTo>
                      <a:pt x="14" y="38"/>
                    </a:lnTo>
                    <a:lnTo>
                      <a:pt x="14" y="38"/>
                    </a:lnTo>
                    <a:lnTo>
                      <a:pt x="15" y="37"/>
                    </a:lnTo>
                    <a:lnTo>
                      <a:pt x="16" y="37"/>
                    </a:lnTo>
                    <a:lnTo>
                      <a:pt x="16" y="37"/>
                    </a:lnTo>
                    <a:lnTo>
                      <a:pt x="16" y="37"/>
                    </a:lnTo>
                    <a:lnTo>
                      <a:pt x="18" y="36"/>
                    </a:lnTo>
                    <a:lnTo>
                      <a:pt x="18" y="36"/>
                    </a:lnTo>
                    <a:lnTo>
                      <a:pt x="22" y="33"/>
                    </a:lnTo>
                    <a:lnTo>
                      <a:pt x="24" y="31"/>
                    </a:lnTo>
                    <a:lnTo>
                      <a:pt x="24" y="31"/>
                    </a:lnTo>
                    <a:lnTo>
                      <a:pt x="28" y="29"/>
                    </a:lnTo>
                    <a:lnTo>
                      <a:pt x="30" y="29"/>
                    </a:lnTo>
                    <a:lnTo>
                      <a:pt x="30" y="29"/>
                    </a:lnTo>
                    <a:lnTo>
                      <a:pt x="34" y="24"/>
                    </a:lnTo>
                    <a:lnTo>
                      <a:pt x="34" y="24"/>
                    </a:lnTo>
                    <a:lnTo>
                      <a:pt x="36" y="23"/>
                    </a:lnTo>
                    <a:lnTo>
                      <a:pt x="38" y="20"/>
                    </a:lnTo>
                    <a:lnTo>
                      <a:pt x="38" y="20"/>
                    </a:lnTo>
                    <a:lnTo>
                      <a:pt x="39" y="17"/>
                    </a:lnTo>
                    <a:lnTo>
                      <a:pt x="39" y="15"/>
                    </a:lnTo>
                    <a:lnTo>
                      <a:pt x="40" y="12"/>
                    </a:lnTo>
                    <a:lnTo>
                      <a:pt x="40" y="12"/>
                    </a:lnTo>
                    <a:lnTo>
                      <a:pt x="45" y="8"/>
                    </a:lnTo>
                    <a:lnTo>
                      <a:pt x="45" y="8"/>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245"/>
              <p:cNvSpPr>
                <a:spLocks/>
              </p:cNvSpPr>
              <p:nvPr/>
            </p:nvSpPr>
            <p:spPr bwMode="auto">
              <a:xfrm>
                <a:off x="6286501" y="5184776"/>
                <a:ext cx="9525" cy="11113"/>
              </a:xfrm>
              <a:custGeom>
                <a:avLst/>
                <a:gdLst>
                  <a:gd name="T0" fmla="*/ 4 w 6"/>
                  <a:gd name="T1" fmla="*/ 0 h 7"/>
                  <a:gd name="T2" fmla="*/ 4 w 6"/>
                  <a:gd name="T3" fmla="*/ 0 h 7"/>
                  <a:gd name="T4" fmla="*/ 5 w 6"/>
                  <a:gd name="T5" fmla="*/ 1 h 7"/>
                  <a:gd name="T6" fmla="*/ 6 w 6"/>
                  <a:gd name="T7" fmla="*/ 3 h 7"/>
                  <a:gd name="T8" fmla="*/ 6 w 6"/>
                  <a:gd name="T9" fmla="*/ 4 h 7"/>
                  <a:gd name="T10" fmla="*/ 6 w 6"/>
                  <a:gd name="T11" fmla="*/ 4 h 7"/>
                  <a:gd name="T12" fmla="*/ 6 w 6"/>
                  <a:gd name="T13" fmla="*/ 6 h 7"/>
                  <a:gd name="T14" fmla="*/ 4 w 6"/>
                  <a:gd name="T15" fmla="*/ 7 h 7"/>
                  <a:gd name="T16" fmla="*/ 4 w 6"/>
                  <a:gd name="T17" fmla="*/ 7 h 7"/>
                  <a:gd name="T18" fmla="*/ 0 w 6"/>
                  <a:gd name="T19" fmla="*/ 7 h 7"/>
                  <a:gd name="T20" fmla="*/ 0 w 6"/>
                  <a:gd name="T21" fmla="*/ 7 h 7"/>
                  <a:gd name="T22" fmla="*/ 2 w 6"/>
                  <a:gd name="T23" fmla="*/ 4 h 7"/>
                  <a:gd name="T24" fmla="*/ 2 w 6"/>
                  <a:gd name="T25" fmla="*/ 4 h 7"/>
                  <a:gd name="T26" fmla="*/ 2 w 6"/>
                  <a:gd name="T27" fmla="*/ 1 h 7"/>
                  <a:gd name="T28" fmla="*/ 2 w 6"/>
                  <a:gd name="T29" fmla="*/ 0 h 7"/>
                  <a:gd name="T30" fmla="*/ 4 w 6"/>
                  <a:gd name="T31" fmla="*/ 0 h 7"/>
                  <a:gd name="T32" fmla="*/ 4 w 6"/>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7">
                    <a:moveTo>
                      <a:pt x="4" y="0"/>
                    </a:moveTo>
                    <a:lnTo>
                      <a:pt x="4" y="0"/>
                    </a:lnTo>
                    <a:lnTo>
                      <a:pt x="5" y="1"/>
                    </a:lnTo>
                    <a:lnTo>
                      <a:pt x="6" y="3"/>
                    </a:lnTo>
                    <a:lnTo>
                      <a:pt x="6" y="4"/>
                    </a:lnTo>
                    <a:lnTo>
                      <a:pt x="6" y="4"/>
                    </a:lnTo>
                    <a:lnTo>
                      <a:pt x="6" y="6"/>
                    </a:lnTo>
                    <a:lnTo>
                      <a:pt x="4" y="7"/>
                    </a:lnTo>
                    <a:lnTo>
                      <a:pt x="4" y="7"/>
                    </a:lnTo>
                    <a:lnTo>
                      <a:pt x="0" y="7"/>
                    </a:lnTo>
                    <a:lnTo>
                      <a:pt x="0" y="7"/>
                    </a:lnTo>
                    <a:lnTo>
                      <a:pt x="2" y="4"/>
                    </a:lnTo>
                    <a:lnTo>
                      <a:pt x="2" y="4"/>
                    </a:lnTo>
                    <a:lnTo>
                      <a:pt x="2" y="1"/>
                    </a:lnTo>
                    <a:lnTo>
                      <a:pt x="2" y="0"/>
                    </a:lnTo>
                    <a:lnTo>
                      <a:pt x="4" y="0"/>
                    </a:lnTo>
                    <a:lnTo>
                      <a:pt x="4"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246"/>
              <p:cNvSpPr>
                <a:spLocks/>
              </p:cNvSpPr>
              <p:nvPr/>
            </p:nvSpPr>
            <p:spPr bwMode="auto">
              <a:xfrm>
                <a:off x="5618163" y="4640263"/>
                <a:ext cx="504825" cy="415925"/>
              </a:xfrm>
              <a:custGeom>
                <a:avLst/>
                <a:gdLst>
                  <a:gd name="T0" fmla="*/ 240 w 318"/>
                  <a:gd name="T1" fmla="*/ 33 h 262"/>
                  <a:gd name="T2" fmla="*/ 251 w 318"/>
                  <a:gd name="T3" fmla="*/ 39 h 262"/>
                  <a:gd name="T4" fmla="*/ 261 w 318"/>
                  <a:gd name="T5" fmla="*/ 70 h 262"/>
                  <a:gd name="T6" fmla="*/ 270 w 318"/>
                  <a:gd name="T7" fmla="*/ 80 h 262"/>
                  <a:gd name="T8" fmla="*/ 281 w 318"/>
                  <a:gd name="T9" fmla="*/ 90 h 262"/>
                  <a:gd name="T10" fmla="*/ 289 w 318"/>
                  <a:gd name="T11" fmla="*/ 105 h 262"/>
                  <a:gd name="T12" fmla="*/ 297 w 318"/>
                  <a:gd name="T13" fmla="*/ 115 h 262"/>
                  <a:gd name="T14" fmla="*/ 310 w 318"/>
                  <a:gd name="T15" fmla="*/ 129 h 262"/>
                  <a:gd name="T16" fmla="*/ 315 w 318"/>
                  <a:gd name="T17" fmla="*/ 127 h 262"/>
                  <a:gd name="T18" fmla="*/ 315 w 318"/>
                  <a:gd name="T19" fmla="*/ 144 h 262"/>
                  <a:gd name="T20" fmla="*/ 316 w 318"/>
                  <a:gd name="T21" fmla="*/ 185 h 262"/>
                  <a:gd name="T22" fmla="*/ 305 w 318"/>
                  <a:gd name="T23" fmla="*/ 202 h 262"/>
                  <a:gd name="T24" fmla="*/ 295 w 318"/>
                  <a:gd name="T25" fmla="*/ 225 h 262"/>
                  <a:gd name="T26" fmla="*/ 290 w 318"/>
                  <a:gd name="T27" fmla="*/ 250 h 262"/>
                  <a:gd name="T28" fmla="*/ 270 w 318"/>
                  <a:gd name="T29" fmla="*/ 256 h 262"/>
                  <a:gd name="T30" fmla="*/ 256 w 318"/>
                  <a:gd name="T31" fmla="*/ 257 h 262"/>
                  <a:gd name="T32" fmla="*/ 249 w 318"/>
                  <a:gd name="T33" fmla="*/ 255 h 262"/>
                  <a:gd name="T34" fmla="*/ 227 w 318"/>
                  <a:gd name="T35" fmla="*/ 256 h 262"/>
                  <a:gd name="T36" fmla="*/ 214 w 318"/>
                  <a:gd name="T37" fmla="*/ 246 h 262"/>
                  <a:gd name="T38" fmla="*/ 200 w 318"/>
                  <a:gd name="T39" fmla="*/ 232 h 262"/>
                  <a:gd name="T40" fmla="*/ 196 w 318"/>
                  <a:gd name="T41" fmla="*/ 230 h 262"/>
                  <a:gd name="T42" fmla="*/ 201 w 318"/>
                  <a:gd name="T43" fmla="*/ 217 h 262"/>
                  <a:gd name="T44" fmla="*/ 199 w 318"/>
                  <a:gd name="T45" fmla="*/ 222 h 262"/>
                  <a:gd name="T46" fmla="*/ 193 w 318"/>
                  <a:gd name="T47" fmla="*/ 222 h 262"/>
                  <a:gd name="T48" fmla="*/ 200 w 318"/>
                  <a:gd name="T49" fmla="*/ 205 h 262"/>
                  <a:gd name="T50" fmla="*/ 194 w 318"/>
                  <a:gd name="T51" fmla="*/ 206 h 262"/>
                  <a:gd name="T52" fmla="*/ 183 w 318"/>
                  <a:gd name="T53" fmla="*/ 222 h 262"/>
                  <a:gd name="T54" fmla="*/ 174 w 318"/>
                  <a:gd name="T55" fmla="*/ 210 h 262"/>
                  <a:gd name="T56" fmla="*/ 167 w 318"/>
                  <a:gd name="T57" fmla="*/ 198 h 262"/>
                  <a:gd name="T58" fmla="*/ 154 w 318"/>
                  <a:gd name="T59" fmla="*/ 194 h 262"/>
                  <a:gd name="T60" fmla="*/ 132 w 318"/>
                  <a:gd name="T61" fmla="*/ 191 h 262"/>
                  <a:gd name="T62" fmla="*/ 98 w 318"/>
                  <a:gd name="T63" fmla="*/ 201 h 262"/>
                  <a:gd name="T64" fmla="*/ 78 w 318"/>
                  <a:gd name="T65" fmla="*/ 214 h 262"/>
                  <a:gd name="T66" fmla="*/ 53 w 318"/>
                  <a:gd name="T67" fmla="*/ 218 h 262"/>
                  <a:gd name="T68" fmla="*/ 35 w 318"/>
                  <a:gd name="T69" fmla="*/ 225 h 262"/>
                  <a:gd name="T70" fmla="*/ 18 w 318"/>
                  <a:gd name="T71" fmla="*/ 210 h 262"/>
                  <a:gd name="T72" fmla="*/ 23 w 318"/>
                  <a:gd name="T73" fmla="*/ 196 h 262"/>
                  <a:gd name="T74" fmla="*/ 12 w 318"/>
                  <a:gd name="T75" fmla="*/ 158 h 262"/>
                  <a:gd name="T76" fmla="*/ 0 w 318"/>
                  <a:gd name="T77" fmla="*/ 135 h 262"/>
                  <a:gd name="T78" fmla="*/ 12 w 318"/>
                  <a:gd name="T79" fmla="*/ 144 h 262"/>
                  <a:gd name="T80" fmla="*/ 9 w 318"/>
                  <a:gd name="T81" fmla="*/ 115 h 262"/>
                  <a:gd name="T82" fmla="*/ 12 w 318"/>
                  <a:gd name="T83" fmla="*/ 107 h 262"/>
                  <a:gd name="T84" fmla="*/ 39 w 318"/>
                  <a:gd name="T85" fmla="*/ 92 h 262"/>
                  <a:gd name="T86" fmla="*/ 67 w 318"/>
                  <a:gd name="T87" fmla="*/ 80 h 262"/>
                  <a:gd name="T88" fmla="*/ 78 w 318"/>
                  <a:gd name="T89" fmla="*/ 53 h 262"/>
                  <a:gd name="T90" fmla="*/ 84 w 318"/>
                  <a:gd name="T91" fmla="*/ 55 h 262"/>
                  <a:gd name="T92" fmla="*/ 91 w 318"/>
                  <a:gd name="T93" fmla="*/ 46 h 262"/>
                  <a:gd name="T94" fmla="*/ 104 w 318"/>
                  <a:gd name="T95" fmla="*/ 31 h 262"/>
                  <a:gd name="T96" fmla="*/ 116 w 318"/>
                  <a:gd name="T97" fmla="*/ 33 h 262"/>
                  <a:gd name="T98" fmla="*/ 132 w 318"/>
                  <a:gd name="T99" fmla="*/ 36 h 262"/>
                  <a:gd name="T100" fmla="*/ 139 w 318"/>
                  <a:gd name="T101" fmla="*/ 24 h 262"/>
                  <a:gd name="T102" fmla="*/ 144 w 318"/>
                  <a:gd name="T103" fmla="*/ 14 h 262"/>
                  <a:gd name="T104" fmla="*/ 160 w 318"/>
                  <a:gd name="T105" fmla="*/ 8 h 262"/>
                  <a:gd name="T106" fmla="*/ 176 w 318"/>
                  <a:gd name="T107" fmla="*/ 12 h 262"/>
                  <a:gd name="T108" fmla="*/ 188 w 318"/>
                  <a:gd name="T109" fmla="*/ 14 h 262"/>
                  <a:gd name="T110" fmla="*/ 180 w 318"/>
                  <a:gd name="T111" fmla="*/ 24 h 262"/>
                  <a:gd name="T112" fmla="*/ 183 w 318"/>
                  <a:gd name="T113" fmla="*/ 44 h 262"/>
                  <a:gd name="T114" fmla="*/ 208 w 318"/>
                  <a:gd name="T115" fmla="*/ 60 h 262"/>
                  <a:gd name="T116" fmla="*/ 224 w 318"/>
                  <a:gd name="T117" fmla="*/ 45 h 262"/>
                  <a:gd name="T118" fmla="*/ 225 w 318"/>
                  <a:gd name="T119" fmla="*/ 28 h 262"/>
                  <a:gd name="T120" fmla="*/ 226 w 318"/>
                  <a:gd name="T121" fmla="*/ 1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 h="262">
                    <a:moveTo>
                      <a:pt x="233" y="0"/>
                    </a:moveTo>
                    <a:lnTo>
                      <a:pt x="233" y="0"/>
                    </a:lnTo>
                    <a:lnTo>
                      <a:pt x="233" y="5"/>
                    </a:lnTo>
                    <a:lnTo>
                      <a:pt x="235" y="13"/>
                    </a:lnTo>
                    <a:lnTo>
                      <a:pt x="235" y="13"/>
                    </a:lnTo>
                    <a:lnTo>
                      <a:pt x="238" y="18"/>
                    </a:lnTo>
                    <a:lnTo>
                      <a:pt x="238" y="18"/>
                    </a:lnTo>
                    <a:lnTo>
                      <a:pt x="239" y="28"/>
                    </a:lnTo>
                    <a:lnTo>
                      <a:pt x="240" y="33"/>
                    </a:lnTo>
                    <a:lnTo>
                      <a:pt x="241" y="35"/>
                    </a:lnTo>
                    <a:lnTo>
                      <a:pt x="241" y="35"/>
                    </a:lnTo>
                    <a:lnTo>
                      <a:pt x="242" y="35"/>
                    </a:lnTo>
                    <a:lnTo>
                      <a:pt x="243" y="34"/>
                    </a:lnTo>
                    <a:lnTo>
                      <a:pt x="245" y="33"/>
                    </a:lnTo>
                    <a:lnTo>
                      <a:pt x="247" y="34"/>
                    </a:lnTo>
                    <a:lnTo>
                      <a:pt x="247" y="34"/>
                    </a:lnTo>
                    <a:lnTo>
                      <a:pt x="250" y="37"/>
                    </a:lnTo>
                    <a:lnTo>
                      <a:pt x="251" y="39"/>
                    </a:lnTo>
                    <a:lnTo>
                      <a:pt x="253" y="41"/>
                    </a:lnTo>
                    <a:lnTo>
                      <a:pt x="253" y="41"/>
                    </a:lnTo>
                    <a:lnTo>
                      <a:pt x="255" y="49"/>
                    </a:lnTo>
                    <a:lnTo>
                      <a:pt x="255" y="49"/>
                    </a:lnTo>
                    <a:lnTo>
                      <a:pt x="257" y="57"/>
                    </a:lnTo>
                    <a:lnTo>
                      <a:pt x="257" y="57"/>
                    </a:lnTo>
                    <a:lnTo>
                      <a:pt x="261" y="66"/>
                    </a:lnTo>
                    <a:lnTo>
                      <a:pt x="261" y="66"/>
                    </a:lnTo>
                    <a:lnTo>
                      <a:pt x="261" y="70"/>
                    </a:lnTo>
                    <a:lnTo>
                      <a:pt x="261" y="70"/>
                    </a:lnTo>
                    <a:lnTo>
                      <a:pt x="261" y="71"/>
                    </a:lnTo>
                    <a:lnTo>
                      <a:pt x="261" y="74"/>
                    </a:lnTo>
                    <a:lnTo>
                      <a:pt x="261" y="74"/>
                    </a:lnTo>
                    <a:lnTo>
                      <a:pt x="263" y="75"/>
                    </a:lnTo>
                    <a:lnTo>
                      <a:pt x="266" y="77"/>
                    </a:lnTo>
                    <a:lnTo>
                      <a:pt x="266" y="77"/>
                    </a:lnTo>
                    <a:lnTo>
                      <a:pt x="270" y="80"/>
                    </a:lnTo>
                    <a:lnTo>
                      <a:pt x="270" y="80"/>
                    </a:lnTo>
                    <a:lnTo>
                      <a:pt x="273" y="82"/>
                    </a:lnTo>
                    <a:lnTo>
                      <a:pt x="278" y="84"/>
                    </a:lnTo>
                    <a:lnTo>
                      <a:pt x="278" y="84"/>
                    </a:lnTo>
                    <a:lnTo>
                      <a:pt x="281" y="86"/>
                    </a:lnTo>
                    <a:lnTo>
                      <a:pt x="281" y="86"/>
                    </a:lnTo>
                    <a:lnTo>
                      <a:pt x="280" y="88"/>
                    </a:lnTo>
                    <a:lnTo>
                      <a:pt x="280" y="88"/>
                    </a:lnTo>
                    <a:lnTo>
                      <a:pt x="280" y="88"/>
                    </a:lnTo>
                    <a:lnTo>
                      <a:pt x="281" y="90"/>
                    </a:lnTo>
                    <a:lnTo>
                      <a:pt x="284" y="92"/>
                    </a:lnTo>
                    <a:lnTo>
                      <a:pt x="284" y="92"/>
                    </a:lnTo>
                    <a:lnTo>
                      <a:pt x="286" y="99"/>
                    </a:lnTo>
                    <a:lnTo>
                      <a:pt x="286" y="99"/>
                    </a:lnTo>
                    <a:lnTo>
                      <a:pt x="286" y="101"/>
                    </a:lnTo>
                    <a:lnTo>
                      <a:pt x="287" y="104"/>
                    </a:lnTo>
                    <a:lnTo>
                      <a:pt x="288" y="105"/>
                    </a:lnTo>
                    <a:lnTo>
                      <a:pt x="288" y="105"/>
                    </a:lnTo>
                    <a:lnTo>
                      <a:pt x="289" y="105"/>
                    </a:lnTo>
                    <a:lnTo>
                      <a:pt x="290" y="105"/>
                    </a:lnTo>
                    <a:lnTo>
                      <a:pt x="292" y="104"/>
                    </a:lnTo>
                    <a:lnTo>
                      <a:pt x="292" y="104"/>
                    </a:lnTo>
                    <a:lnTo>
                      <a:pt x="295" y="106"/>
                    </a:lnTo>
                    <a:lnTo>
                      <a:pt x="295" y="106"/>
                    </a:lnTo>
                    <a:lnTo>
                      <a:pt x="296" y="108"/>
                    </a:lnTo>
                    <a:lnTo>
                      <a:pt x="296" y="110"/>
                    </a:lnTo>
                    <a:lnTo>
                      <a:pt x="297" y="115"/>
                    </a:lnTo>
                    <a:lnTo>
                      <a:pt x="297" y="115"/>
                    </a:lnTo>
                    <a:lnTo>
                      <a:pt x="300" y="116"/>
                    </a:lnTo>
                    <a:lnTo>
                      <a:pt x="300" y="116"/>
                    </a:lnTo>
                    <a:lnTo>
                      <a:pt x="300" y="117"/>
                    </a:lnTo>
                    <a:lnTo>
                      <a:pt x="303" y="120"/>
                    </a:lnTo>
                    <a:lnTo>
                      <a:pt x="303" y="120"/>
                    </a:lnTo>
                    <a:lnTo>
                      <a:pt x="307" y="123"/>
                    </a:lnTo>
                    <a:lnTo>
                      <a:pt x="309" y="125"/>
                    </a:lnTo>
                    <a:lnTo>
                      <a:pt x="310" y="129"/>
                    </a:lnTo>
                    <a:lnTo>
                      <a:pt x="310" y="129"/>
                    </a:lnTo>
                    <a:lnTo>
                      <a:pt x="311" y="132"/>
                    </a:lnTo>
                    <a:lnTo>
                      <a:pt x="311" y="132"/>
                    </a:lnTo>
                    <a:lnTo>
                      <a:pt x="311" y="132"/>
                    </a:lnTo>
                    <a:lnTo>
                      <a:pt x="313" y="131"/>
                    </a:lnTo>
                    <a:lnTo>
                      <a:pt x="315" y="130"/>
                    </a:lnTo>
                    <a:lnTo>
                      <a:pt x="315" y="130"/>
                    </a:lnTo>
                    <a:lnTo>
                      <a:pt x="315" y="129"/>
                    </a:lnTo>
                    <a:lnTo>
                      <a:pt x="315" y="127"/>
                    </a:lnTo>
                    <a:lnTo>
                      <a:pt x="315" y="127"/>
                    </a:lnTo>
                    <a:lnTo>
                      <a:pt x="316" y="129"/>
                    </a:lnTo>
                    <a:lnTo>
                      <a:pt x="317" y="130"/>
                    </a:lnTo>
                    <a:lnTo>
                      <a:pt x="317" y="130"/>
                    </a:lnTo>
                    <a:lnTo>
                      <a:pt x="316" y="131"/>
                    </a:lnTo>
                    <a:lnTo>
                      <a:pt x="316" y="132"/>
                    </a:lnTo>
                    <a:lnTo>
                      <a:pt x="315" y="135"/>
                    </a:lnTo>
                    <a:lnTo>
                      <a:pt x="315" y="135"/>
                    </a:lnTo>
                    <a:lnTo>
                      <a:pt x="315" y="138"/>
                    </a:lnTo>
                    <a:lnTo>
                      <a:pt x="315" y="144"/>
                    </a:lnTo>
                    <a:lnTo>
                      <a:pt x="315" y="144"/>
                    </a:lnTo>
                    <a:lnTo>
                      <a:pt x="316" y="153"/>
                    </a:lnTo>
                    <a:lnTo>
                      <a:pt x="316" y="153"/>
                    </a:lnTo>
                    <a:lnTo>
                      <a:pt x="318" y="167"/>
                    </a:lnTo>
                    <a:lnTo>
                      <a:pt x="318" y="167"/>
                    </a:lnTo>
                    <a:lnTo>
                      <a:pt x="316" y="175"/>
                    </a:lnTo>
                    <a:lnTo>
                      <a:pt x="316" y="175"/>
                    </a:lnTo>
                    <a:lnTo>
                      <a:pt x="316" y="180"/>
                    </a:lnTo>
                    <a:lnTo>
                      <a:pt x="316" y="185"/>
                    </a:lnTo>
                    <a:lnTo>
                      <a:pt x="313" y="188"/>
                    </a:lnTo>
                    <a:lnTo>
                      <a:pt x="313" y="188"/>
                    </a:lnTo>
                    <a:lnTo>
                      <a:pt x="312" y="191"/>
                    </a:lnTo>
                    <a:lnTo>
                      <a:pt x="311" y="194"/>
                    </a:lnTo>
                    <a:lnTo>
                      <a:pt x="311" y="198"/>
                    </a:lnTo>
                    <a:lnTo>
                      <a:pt x="311" y="198"/>
                    </a:lnTo>
                    <a:lnTo>
                      <a:pt x="309" y="199"/>
                    </a:lnTo>
                    <a:lnTo>
                      <a:pt x="308" y="200"/>
                    </a:lnTo>
                    <a:lnTo>
                      <a:pt x="305" y="202"/>
                    </a:lnTo>
                    <a:lnTo>
                      <a:pt x="305" y="202"/>
                    </a:lnTo>
                    <a:lnTo>
                      <a:pt x="300" y="214"/>
                    </a:lnTo>
                    <a:lnTo>
                      <a:pt x="297" y="222"/>
                    </a:lnTo>
                    <a:lnTo>
                      <a:pt x="297" y="222"/>
                    </a:lnTo>
                    <a:lnTo>
                      <a:pt x="297" y="223"/>
                    </a:lnTo>
                    <a:lnTo>
                      <a:pt x="298" y="224"/>
                    </a:lnTo>
                    <a:lnTo>
                      <a:pt x="298" y="224"/>
                    </a:lnTo>
                    <a:lnTo>
                      <a:pt x="296" y="225"/>
                    </a:lnTo>
                    <a:lnTo>
                      <a:pt x="295" y="225"/>
                    </a:lnTo>
                    <a:lnTo>
                      <a:pt x="295" y="225"/>
                    </a:lnTo>
                    <a:lnTo>
                      <a:pt x="294" y="226"/>
                    </a:lnTo>
                    <a:lnTo>
                      <a:pt x="293" y="229"/>
                    </a:lnTo>
                    <a:lnTo>
                      <a:pt x="293" y="233"/>
                    </a:lnTo>
                    <a:lnTo>
                      <a:pt x="293" y="233"/>
                    </a:lnTo>
                    <a:lnTo>
                      <a:pt x="293" y="244"/>
                    </a:lnTo>
                    <a:lnTo>
                      <a:pt x="293" y="248"/>
                    </a:lnTo>
                    <a:lnTo>
                      <a:pt x="292" y="250"/>
                    </a:lnTo>
                    <a:lnTo>
                      <a:pt x="290" y="250"/>
                    </a:lnTo>
                    <a:lnTo>
                      <a:pt x="290" y="250"/>
                    </a:lnTo>
                    <a:lnTo>
                      <a:pt x="287" y="252"/>
                    </a:lnTo>
                    <a:lnTo>
                      <a:pt x="284" y="250"/>
                    </a:lnTo>
                    <a:lnTo>
                      <a:pt x="281" y="250"/>
                    </a:lnTo>
                    <a:lnTo>
                      <a:pt x="278" y="250"/>
                    </a:lnTo>
                    <a:lnTo>
                      <a:pt x="278" y="250"/>
                    </a:lnTo>
                    <a:lnTo>
                      <a:pt x="274" y="254"/>
                    </a:lnTo>
                    <a:lnTo>
                      <a:pt x="272" y="256"/>
                    </a:lnTo>
                    <a:lnTo>
                      <a:pt x="270" y="256"/>
                    </a:lnTo>
                    <a:lnTo>
                      <a:pt x="270" y="256"/>
                    </a:lnTo>
                    <a:lnTo>
                      <a:pt x="268" y="257"/>
                    </a:lnTo>
                    <a:lnTo>
                      <a:pt x="266" y="260"/>
                    </a:lnTo>
                    <a:lnTo>
                      <a:pt x="265" y="261"/>
                    </a:lnTo>
                    <a:lnTo>
                      <a:pt x="264" y="262"/>
                    </a:lnTo>
                    <a:lnTo>
                      <a:pt x="264" y="262"/>
                    </a:lnTo>
                    <a:lnTo>
                      <a:pt x="262" y="261"/>
                    </a:lnTo>
                    <a:lnTo>
                      <a:pt x="260" y="260"/>
                    </a:lnTo>
                    <a:lnTo>
                      <a:pt x="256" y="257"/>
                    </a:lnTo>
                    <a:lnTo>
                      <a:pt x="256" y="257"/>
                    </a:lnTo>
                    <a:lnTo>
                      <a:pt x="256" y="255"/>
                    </a:lnTo>
                    <a:lnTo>
                      <a:pt x="255" y="253"/>
                    </a:lnTo>
                    <a:lnTo>
                      <a:pt x="253" y="252"/>
                    </a:lnTo>
                    <a:lnTo>
                      <a:pt x="253" y="252"/>
                    </a:lnTo>
                    <a:lnTo>
                      <a:pt x="251" y="252"/>
                    </a:lnTo>
                    <a:lnTo>
                      <a:pt x="250" y="253"/>
                    </a:lnTo>
                    <a:lnTo>
                      <a:pt x="249" y="255"/>
                    </a:lnTo>
                    <a:lnTo>
                      <a:pt x="249" y="255"/>
                    </a:lnTo>
                    <a:lnTo>
                      <a:pt x="247" y="257"/>
                    </a:lnTo>
                    <a:lnTo>
                      <a:pt x="245" y="260"/>
                    </a:lnTo>
                    <a:lnTo>
                      <a:pt x="242" y="261"/>
                    </a:lnTo>
                    <a:lnTo>
                      <a:pt x="242" y="261"/>
                    </a:lnTo>
                    <a:lnTo>
                      <a:pt x="240" y="261"/>
                    </a:lnTo>
                    <a:lnTo>
                      <a:pt x="238" y="260"/>
                    </a:lnTo>
                    <a:lnTo>
                      <a:pt x="233" y="256"/>
                    </a:lnTo>
                    <a:lnTo>
                      <a:pt x="233" y="256"/>
                    </a:lnTo>
                    <a:lnTo>
                      <a:pt x="227" y="256"/>
                    </a:lnTo>
                    <a:lnTo>
                      <a:pt x="227" y="256"/>
                    </a:lnTo>
                    <a:lnTo>
                      <a:pt x="225" y="257"/>
                    </a:lnTo>
                    <a:lnTo>
                      <a:pt x="225" y="257"/>
                    </a:lnTo>
                    <a:lnTo>
                      <a:pt x="224" y="255"/>
                    </a:lnTo>
                    <a:lnTo>
                      <a:pt x="224" y="255"/>
                    </a:lnTo>
                    <a:lnTo>
                      <a:pt x="219" y="253"/>
                    </a:lnTo>
                    <a:lnTo>
                      <a:pt x="219" y="253"/>
                    </a:lnTo>
                    <a:lnTo>
                      <a:pt x="216" y="249"/>
                    </a:lnTo>
                    <a:lnTo>
                      <a:pt x="214" y="246"/>
                    </a:lnTo>
                    <a:lnTo>
                      <a:pt x="213" y="242"/>
                    </a:lnTo>
                    <a:lnTo>
                      <a:pt x="213" y="242"/>
                    </a:lnTo>
                    <a:lnTo>
                      <a:pt x="213" y="239"/>
                    </a:lnTo>
                    <a:lnTo>
                      <a:pt x="210" y="235"/>
                    </a:lnTo>
                    <a:lnTo>
                      <a:pt x="210" y="235"/>
                    </a:lnTo>
                    <a:lnTo>
                      <a:pt x="207" y="229"/>
                    </a:lnTo>
                    <a:lnTo>
                      <a:pt x="207" y="229"/>
                    </a:lnTo>
                    <a:lnTo>
                      <a:pt x="203" y="231"/>
                    </a:lnTo>
                    <a:lnTo>
                      <a:pt x="200" y="232"/>
                    </a:lnTo>
                    <a:lnTo>
                      <a:pt x="196" y="233"/>
                    </a:lnTo>
                    <a:lnTo>
                      <a:pt x="196" y="233"/>
                    </a:lnTo>
                    <a:lnTo>
                      <a:pt x="191" y="233"/>
                    </a:lnTo>
                    <a:lnTo>
                      <a:pt x="187" y="233"/>
                    </a:lnTo>
                    <a:lnTo>
                      <a:pt x="187" y="233"/>
                    </a:lnTo>
                    <a:lnTo>
                      <a:pt x="187" y="232"/>
                    </a:lnTo>
                    <a:lnTo>
                      <a:pt x="187" y="231"/>
                    </a:lnTo>
                    <a:lnTo>
                      <a:pt x="187" y="231"/>
                    </a:lnTo>
                    <a:lnTo>
                      <a:pt x="196" y="230"/>
                    </a:lnTo>
                    <a:lnTo>
                      <a:pt x="196" y="230"/>
                    </a:lnTo>
                    <a:lnTo>
                      <a:pt x="199" y="229"/>
                    </a:lnTo>
                    <a:lnTo>
                      <a:pt x="201" y="227"/>
                    </a:lnTo>
                    <a:lnTo>
                      <a:pt x="202" y="225"/>
                    </a:lnTo>
                    <a:lnTo>
                      <a:pt x="202" y="225"/>
                    </a:lnTo>
                    <a:lnTo>
                      <a:pt x="202" y="222"/>
                    </a:lnTo>
                    <a:lnTo>
                      <a:pt x="202" y="219"/>
                    </a:lnTo>
                    <a:lnTo>
                      <a:pt x="202" y="219"/>
                    </a:lnTo>
                    <a:lnTo>
                      <a:pt x="201" y="217"/>
                    </a:lnTo>
                    <a:lnTo>
                      <a:pt x="200" y="214"/>
                    </a:lnTo>
                    <a:lnTo>
                      <a:pt x="200" y="214"/>
                    </a:lnTo>
                    <a:lnTo>
                      <a:pt x="200" y="216"/>
                    </a:lnTo>
                    <a:lnTo>
                      <a:pt x="200" y="216"/>
                    </a:lnTo>
                    <a:lnTo>
                      <a:pt x="198" y="217"/>
                    </a:lnTo>
                    <a:lnTo>
                      <a:pt x="198" y="218"/>
                    </a:lnTo>
                    <a:lnTo>
                      <a:pt x="199" y="219"/>
                    </a:lnTo>
                    <a:lnTo>
                      <a:pt x="199" y="219"/>
                    </a:lnTo>
                    <a:lnTo>
                      <a:pt x="199" y="222"/>
                    </a:lnTo>
                    <a:lnTo>
                      <a:pt x="198" y="223"/>
                    </a:lnTo>
                    <a:lnTo>
                      <a:pt x="196" y="225"/>
                    </a:lnTo>
                    <a:lnTo>
                      <a:pt x="196" y="225"/>
                    </a:lnTo>
                    <a:lnTo>
                      <a:pt x="188" y="226"/>
                    </a:lnTo>
                    <a:lnTo>
                      <a:pt x="188" y="226"/>
                    </a:lnTo>
                    <a:lnTo>
                      <a:pt x="191" y="222"/>
                    </a:lnTo>
                    <a:lnTo>
                      <a:pt x="191" y="222"/>
                    </a:lnTo>
                    <a:lnTo>
                      <a:pt x="193" y="222"/>
                    </a:lnTo>
                    <a:lnTo>
                      <a:pt x="193" y="222"/>
                    </a:lnTo>
                    <a:lnTo>
                      <a:pt x="193" y="216"/>
                    </a:lnTo>
                    <a:lnTo>
                      <a:pt x="193" y="216"/>
                    </a:lnTo>
                    <a:lnTo>
                      <a:pt x="198" y="210"/>
                    </a:lnTo>
                    <a:lnTo>
                      <a:pt x="198" y="210"/>
                    </a:lnTo>
                    <a:lnTo>
                      <a:pt x="196" y="207"/>
                    </a:lnTo>
                    <a:lnTo>
                      <a:pt x="196" y="207"/>
                    </a:lnTo>
                    <a:lnTo>
                      <a:pt x="199" y="207"/>
                    </a:lnTo>
                    <a:lnTo>
                      <a:pt x="200" y="206"/>
                    </a:lnTo>
                    <a:lnTo>
                      <a:pt x="200" y="205"/>
                    </a:lnTo>
                    <a:lnTo>
                      <a:pt x="200" y="205"/>
                    </a:lnTo>
                    <a:lnTo>
                      <a:pt x="198" y="200"/>
                    </a:lnTo>
                    <a:lnTo>
                      <a:pt x="196" y="198"/>
                    </a:lnTo>
                    <a:lnTo>
                      <a:pt x="196" y="198"/>
                    </a:lnTo>
                    <a:lnTo>
                      <a:pt x="196" y="203"/>
                    </a:lnTo>
                    <a:lnTo>
                      <a:pt x="196" y="203"/>
                    </a:lnTo>
                    <a:lnTo>
                      <a:pt x="194" y="203"/>
                    </a:lnTo>
                    <a:lnTo>
                      <a:pt x="194" y="203"/>
                    </a:lnTo>
                    <a:lnTo>
                      <a:pt x="194" y="206"/>
                    </a:lnTo>
                    <a:lnTo>
                      <a:pt x="192" y="210"/>
                    </a:lnTo>
                    <a:lnTo>
                      <a:pt x="192" y="210"/>
                    </a:lnTo>
                    <a:lnTo>
                      <a:pt x="191" y="211"/>
                    </a:lnTo>
                    <a:lnTo>
                      <a:pt x="188" y="213"/>
                    </a:lnTo>
                    <a:lnTo>
                      <a:pt x="185" y="214"/>
                    </a:lnTo>
                    <a:lnTo>
                      <a:pt x="184" y="216"/>
                    </a:lnTo>
                    <a:lnTo>
                      <a:pt x="184" y="216"/>
                    </a:lnTo>
                    <a:lnTo>
                      <a:pt x="183" y="221"/>
                    </a:lnTo>
                    <a:lnTo>
                      <a:pt x="183" y="222"/>
                    </a:lnTo>
                    <a:lnTo>
                      <a:pt x="183" y="222"/>
                    </a:lnTo>
                    <a:lnTo>
                      <a:pt x="182" y="223"/>
                    </a:lnTo>
                    <a:lnTo>
                      <a:pt x="180" y="222"/>
                    </a:lnTo>
                    <a:lnTo>
                      <a:pt x="180" y="222"/>
                    </a:lnTo>
                    <a:lnTo>
                      <a:pt x="179" y="217"/>
                    </a:lnTo>
                    <a:lnTo>
                      <a:pt x="179" y="217"/>
                    </a:lnTo>
                    <a:lnTo>
                      <a:pt x="177" y="213"/>
                    </a:lnTo>
                    <a:lnTo>
                      <a:pt x="177" y="213"/>
                    </a:lnTo>
                    <a:lnTo>
                      <a:pt x="174" y="210"/>
                    </a:lnTo>
                    <a:lnTo>
                      <a:pt x="174" y="210"/>
                    </a:lnTo>
                    <a:lnTo>
                      <a:pt x="174" y="206"/>
                    </a:lnTo>
                    <a:lnTo>
                      <a:pt x="174" y="206"/>
                    </a:lnTo>
                    <a:lnTo>
                      <a:pt x="169" y="203"/>
                    </a:lnTo>
                    <a:lnTo>
                      <a:pt x="169" y="203"/>
                    </a:lnTo>
                    <a:lnTo>
                      <a:pt x="170" y="201"/>
                    </a:lnTo>
                    <a:lnTo>
                      <a:pt x="170" y="201"/>
                    </a:lnTo>
                    <a:lnTo>
                      <a:pt x="167" y="198"/>
                    </a:lnTo>
                    <a:lnTo>
                      <a:pt x="167" y="198"/>
                    </a:lnTo>
                    <a:lnTo>
                      <a:pt x="167" y="196"/>
                    </a:lnTo>
                    <a:lnTo>
                      <a:pt x="167" y="196"/>
                    </a:lnTo>
                    <a:lnTo>
                      <a:pt x="166" y="196"/>
                    </a:lnTo>
                    <a:lnTo>
                      <a:pt x="164" y="196"/>
                    </a:lnTo>
                    <a:lnTo>
                      <a:pt x="162" y="196"/>
                    </a:lnTo>
                    <a:lnTo>
                      <a:pt x="162" y="196"/>
                    </a:lnTo>
                    <a:lnTo>
                      <a:pt x="158" y="194"/>
                    </a:lnTo>
                    <a:lnTo>
                      <a:pt x="158" y="194"/>
                    </a:lnTo>
                    <a:lnTo>
                      <a:pt x="154" y="194"/>
                    </a:lnTo>
                    <a:lnTo>
                      <a:pt x="154" y="194"/>
                    </a:lnTo>
                    <a:lnTo>
                      <a:pt x="151" y="192"/>
                    </a:lnTo>
                    <a:lnTo>
                      <a:pt x="148" y="190"/>
                    </a:lnTo>
                    <a:lnTo>
                      <a:pt x="146" y="188"/>
                    </a:lnTo>
                    <a:lnTo>
                      <a:pt x="146" y="188"/>
                    </a:lnTo>
                    <a:lnTo>
                      <a:pt x="143" y="188"/>
                    </a:lnTo>
                    <a:lnTo>
                      <a:pt x="143" y="188"/>
                    </a:lnTo>
                    <a:lnTo>
                      <a:pt x="140" y="190"/>
                    </a:lnTo>
                    <a:lnTo>
                      <a:pt x="132" y="191"/>
                    </a:lnTo>
                    <a:lnTo>
                      <a:pt x="132" y="191"/>
                    </a:lnTo>
                    <a:lnTo>
                      <a:pt x="111" y="196"/>
                    </a:lnTo>
                    <a:lnTo>
                      <a:pt x="111" y="196"/>
                    </a:lnTo>
                    <a:lnTo>
                      <a:pt x="109" y="195"/>
                    </a:lnTo>
                    <a:lnTo>
                      <a:pt x="107" y="195"/>
                    </a:lnTo>
                    <a:lnTo>
                      <a:pt x="105" y="196"/>
                    </a:lnTo>
                    <a:lnTo>
                      <a:pt x="105" y="196"/>
                    </a:lnTo>
                    <a:lnTo>
                      <a:pt x="103" y="199"/>
                    </a:lnTo>
                    <a:lnTo>
                      <a:pt x="98" y="201"/>
                    </a:lnTo>
                    <a:lnTo>
                      <a:pt x="91" y="203"/>
                    </a:lnTo>
                    <a:lnTo>
                      <a:pt x="91" y="203"/>
                    </a:lnTo>
                    <a:lnTo>
                      <a:pt x="90" y="208"/>
                    </a:lnTo>
                    <a:lnTo>
                      <a:pt x="88" y="210"/>
                    </a:lnTo>
                    <a:lnTo>
                      <a:pt x="85" y="213"/>
                    </a:lnTo>
                    <a:lnTo>
                      <a:pt x="85" y="213"/>
                    </a:lnTo>
                    <a:lnTo>
                      <a:pt x="82" y="214"/>
                    </a:lnTo>
                    <a:lnTo>
                      <a:pt x="78" y="214"/>
                    </a:lnTo>
                    <a:lnTo>
                      <a:pt x="78" y="214"/>
                    </a:lnTo>
                    <a:lnTo>
                      <a:pt x="76" y="214"/>
                    </a:lnTo>
                    <a:lnTo>
                      <a:pt x="76" y="214"/>
                    </a:lnTo>
                    <a:lnTo>
                      <a:pt x="72" y="213"/>
                    </a:lnTo>
                    <a:lnTo>
                      <a:pt x="69" y="213"/>
                    </a:lnTo>
                    <a:lnTo>
                      <a:pt x="66" y="213"/>
                    </a:lnTo>
                    <a:lnTo>
                      <a:pt x="66" y="213"/>
                    </a:lnTo>
                    <a:lnTo>
                      <a:pt x="56" y="214"/>
                    </a:lnTo>
                    <a:lnTo>
                      <a:pt x="56" y="214"/>
                    </a:lnTo>
                    <a:lnTo>
                      <a:pt x="53" y="218"/>
                    </a:lnTo>
                    <a:lnTo>
                      <a:pt x="53" y="218"/>
                    </a:lnTo>
                    <a:lnTo>
                      <a:pt x="51" y="218"/>
                    </a:lnTo>
                    <a:lnTo>
                      <a:pt x="51" y="218"/>
                    </a:lnTo>
                    <a:lnTo>
                      <a:pt x="50" y="221"/>
                    </a:lnTo>
                    <a:lnTo>
                      <a:pt x="47" y="223"/>
                    </a:lnTo>
                    <a:lnTo>
                      <a:pt x="45" y="224"/>
                    </a:lnTo>
                    <a:lnTo>
                      <a:pt x="45" y="224"/>
                    </a:lnTo>
                    <a:lnTo>
                      <a:pt x="39" y="225"/>
                    </a:lnTo>
                    <a:lnTo>
                      <a:pt x="35" y="225"/>
                    </a:lnTo>
                    <a:lnTo>
                      <a:pt x="35" y="225"/>
                    </a:lnTo>
                    <a:lnTo>
                      <a:pt x="30" y="223"/>
                    </a:lnTo>
                    <a:lnTo>
                      <a:pt x="26" y="219"/>
                    </a:lnTo>
                    <a:lnTo>
                      <a:pt x="26" y="219"/>
                    </a:lnTo>
                    <a:lnTo>
                      <a:pt x="23" y="217"/>
                    </a:lnTo>
                    <a:lnTo>
                      <a:pt x="23" y="217"/>
                    </a:lnTo>
                    <a:lnTo>
                      <a:pt x="18" y="217"/>
                    </a:lnTo>
                    <a:lnTo>
                      <a:pt x="18" y="217"/>
                    </a:lnTo>
                    <a:lnTo>
                      <a:pt x="18" y="210"/>
                    </a:lnTo>
                    <a:lnTo>
                      <a:pt x="18" y="210"/>
                    </a:lnTo>
                    <a:lnTo>
                      <a:pt x="22" y="211"/>
                    </a:lnTo>
                    <a:lnTo>
                      <a:pt x="22" y="211"/>
                    </a:lnTo>
                    <a:lnTo>
                      <a:pt x="23" y="208"/>
                    </a:lnTo>
                    <a:lnTo>
                      <a:pt x="23" y="208"/>
                    </a:lnTo>
                    <a:lnTo>
                      <a:pt x="22" y="202"/>
                    </a:lnTo>
                    <a:lnTo>
                      <a:pt x="22" y="202"/>
                    </a:lnTo>
                    <a:lnTo>
                      <a:pt x="23" y="200"/>
                    </a:lnTo>
                    <a:lnTo>
                      <a:pt x="23" y="196"/>
                    </a:lnTo>
                    <a:lnTo>
                      <a:pt x="23" y="196"/>
                    </a:lnTo>
                    <a:lnTo>
                      <a:pt x="23" y="191"/>
                    </a:lnTo>
                    <a:lnTo>
                      <a:pt x="20" y="185"/>
                    </a:lnTo>
                    <a:lnTo>
                      <a:pt x="20" y="185"/>
                    </a:lnTo>
                    <a:lnTo>
                      <a:pt x="19" y="182"/>
                    </a:lnTo>
                    <a:lnTo>
                      <a:pt x="19" y="177"/>
                    </a:lnTo>
                    <a:lnTo>
                      <a:pt x="18" y="171"/>
                    </a:lnTo>
                    <a:lnTo>
                      <a:pt x="18" y="171"/>
                    </a:lnTo>
                    <a:lnTo>
                      <a:pt x="12" y="158"/>
                    </a:lnTo>
                    <a:lnTo>
                      <a:pt x="11" y="154"/>
                    </a:lnTo>
                    <a:lnTo>
                      <a:pt x="11" y="154"/>
                    </a:lnTo>
                    <a:lnTo>
                      <a:pt x="10" y="151"/>
                    </a:lnTo>
                    <a:lnTo>
                      <a:pt x="6" y="145"/>
                    </a:lnTo>
                    <a:lnTo>
                      <a:pt x="6" y="145"/>
                    </a:lnTo>
                    <a:lnTo>
                      <a:pt x="2" y="140"/>
                    </a:lnTo>
                    <a:lnTo>
                      <a:pt x="0" y="138"/>
                    </a:lnTo>
                    <a:lnTo>
                      <a:pt x="0" y="138"/>
                    </a:lnTo>
                    <a:lnTo>
                      <a:pt x="0" y="135"/>
                    </a:lnTo>
                    <a:lnTo>
                      <a:pt x="0" y="135"/>
                    </a:lnTo>
                    <a:lnTo>
                      <a:pt x="5" y="140"/>
                    </a:lnTo>
                    <a:lnTo>
                      <a:pt x="5" y="140"/>
                    </a:lnTo>
                    <a:lnTo>
                      <a:pt x="9" y="145"/>
                    </a:lnTo>
                    <a:lnTo>
                      <a:pt x="9" y="145"/>
                    </a:lnTo>
                    <a:lnTo>
                      <a:pt x="6" y="136"/>
                    </a:lnTo>
                    <a:lnTo>
                      <a:pt x="6" y="136"/>
                    </a:lnTo>
                    <a:lnTo>
                      <a:pt x="12" y="144"/>
                    </a:lnTo>
                    <a:lnTo>
                      <a:pt x="12" y="144"/>
                    </a:lnTo>
                    <a:lnTo>
                      <a:pt x="12" y="140"/>
                    </a:lnTo>
                    <a:lnTo>
                      <a:pt x="12" y="140"/>
                    </a:lnTo>
                    <a:lnTo>
                      <a:pt x="6" y="127"/>
                    </a:lnTo>
                    <a:lnTo>
                      <a:pt x="6" y="127"/>
                    </a:lnTo>
                    <a:lnTo>
                      <a:pt x="6" y="124"/>
                    </a:lnTo>
                    <a:lnTo>
                      <a:pt x="6" y="122"/>
                    </a:lnTo>
                    <a:lnTo>
                      <a:pt x="7" y="117"/>
                    </a:lnTo>
                    <a:lnTo>
                      <a:pt x="7" y="117"/>
                    </a:lnTo>
                    <a:lnTo>
                      <a:pt x="9" y="115"/>
                    </a:lnTo>
                    <a:lnTo>
                      <a:pt x="9" y="115"/>
                    </a:lnTo>
                    <a:lnTo>
                      <a:pt x="7" y="108"/>
                    </a:lnTo>
                    <a:lnTo>
                      <a:pt x="7" y="108"/>
                    </a:lnTo>
                    <a:lnTo>
                      <a:pt x="10" y="102"/>
                    </a:lnTo>
                    <a:lnTo>
                      <a:pt x="11" y="99"/>
                    </a:lnTo>
                    <a:lnTo>
                      <a:pt x="11" y="99"/>
                    </a:lnTo>
                    <a:lnTo>
                      <a:pt x="11" y="99"/>
                    </a:lnTo>
                    <a:lnTo>
                      <a:pt x="11" y="99"/>
                    </a:lnTo>
                    <a:lnTo>
                      <a:pt x="12" y="107"/>
                    </a:lnTo>
                    <a:lnTo>
                      <a:pt x="12" y="107"/>
                    </a:lnTo>
                    <a:lnTo>
                      <a:pt x="15" y="100"/>
                    </a:lnTo>
                    <a:lnTo>
                      <a:pt x="15" y="100"/>
                    </a:lnTo>
                    <a:lnTo>
                      <a:pt x="22" y="97"/>
                    </a:lnTo>
                    <a:lnTo>
                      <a:pt x="22" y="97"/>
                    </a:lnTo>
                    <a:lnTo>
                      <a:pt x="29" y="93"/>
                    </a:lnTo>
                    <a:lnTo>
                      <a:pt x="33" y="91"/>
                    </a:lnTo>
                    <a:lnTo>
                      <a:pt x="33" y="91"/>
                    </a:lnTo>
                    <a:lnTo>
                      <a:pt x="39" y="92"/>
                    </a:lnTo>
                    <a:lnTo>
                      <a:pt x="39" y="92"/>
                    </a:lnTo>
                    <a:lnTo>
                      <a:pt x="44" y="88"/>
                    </a:lnTo>
                    <a:lnTo>
                      <a:pt x="44" y="88"/>
                    </a:lnTo>
                    <a:lnTo>
                      <a:pt x="46" y="86"/>
                    </a:lnTo>
                    <a:lnTo>
                      <a:pt x="53" y="85"/>
                    </a:lnTo>
                    <a:lnTo>
                      <a:pt x="53" y="85"/>
                    </a:lnTo>
                    <a:lnTo>
                      <a:pt x="61" y="83"/>
                    </a:lnTo>
                    <a:lnTo>
                      <a:pt x="65" y="81"/>
                    </a:lnTo>
                    <a:lnTo>
                      <a:pt x="67" y="80"/>
                    </a:lnTo>
                    <a:lnTo>
                      <a:pt x="67" y="80"/>
                    </a:lnTo>
                    <a:lnTo>
                      <a:pt x="69" y="75"/>
                    </a:lnTo>
                    <a:lnTo>
                      <a:pt x="70" y="71"/>
                    </a:lnTo>
                    <a:lnTo>
                      <a:pt x="70" y="71"/>
                    </a:lnTo>
                    <a:lnTo>
                      <a:pt x="74" y="69"/>
                    </a:lnTo>
                    <a:lnTo>
                      <a:pt x="74" y="69"/>
                    </a:lnTo>
                    <a:lnTo>
                      <a:pt x="74" y="60"/>
                    </a:lnTo>
                    <a:lnTo>
                      <a:pt x="74" y="60"/>
                    </a:lnTo>
                    <a:lnTo>
                      <a:pt x="78" y="53"/>
                    </a:lnTo>
                    <a:lnTo>
                      <a:pt x="78" y="53"/>
                    </a:lnTo>
                    <a:lnTo>
                      <a:pt x="82" y="60"/>
                    </a:lnTo>
                    <a:lnTo>
                      <a:pt x="82" y="60"/>
                    </a:lnTo>
                    <a:lnTo>
                      <a:pt x="83" y="62"/>
                    </a:lnTo>
                    <a:lnTo>
                      <a:pt x="83" y="62"/>
                    </a:lnTo>
                    <a:lnTo>
                      <a:pt x="85" y="59"/>
                    </a:lnTo>
                    <a:lnTo>
                      <a:pt x="85" y="59"/>
                    </a:lnTo>
                    <a:lnTo>
                      <a:pt x="84" y="55"/>
                    </a:lnTo>
                    <a:lnTo>
                      <a:pt x="84" y="55"/>
                    </a:lnTo>
                    <a:lnTo>
                      <a:pt x="84" y="52"/>
                    </a:lnTo>
                    <a:lnTo>
                      <a:pt x="84" y="52"/>
                    </a:lnTo>
                    <a:lnTo>
                      <a:pt x="90" y="54"/>
                    </a:lnTo>
                    <a:lnTo>
                      <a:pt x="90" y="54"/>
                    </a:lnTo>
                    <a:lnTo>
                      <a:pt x="91" y="52"/>
                    </a:lnTo>
                    <a:lnTo>
                      <a:pt x="91" y="52"/>
                    </a:lnTo>
                    <a:lnTo>
                      <a:pt x="90" y="47"/>
                    </a:lnTo>
                    <a:lnTo>
                      <a:pt x="90" y="47"/>
                    </a:lnTo>
                    <a:lnTo>
                      <a:pt x="91" y="46"/>
                    </a:lnTo>
                    <a:lnTo>
                      <a:pt x="93" y="43"/>
                    </a:lnTo>
                    <a:lnTo>
                      <a:pt x="93" y="43"/>
                    </a:lnTo>
                    <a:lnTo>
                      <a:pt x="97" y="39"/>
                    </a:lnTo>
                    <a:lnTo>
                      <a:pt x="97" y="39"/>
                    </a:lnTo>
                    <a:lnTo>
                      <a:pt x="100" y="34"/>
                    </a:lnTo>
                    <a:lnTo>
                      <a:pt x="100" y="34"/>
                    </a:lnTo>
                    <a:lnTo>
                      <a:pt x="104" y="35"/>
                    </a:lnTo>
                    <a:lnTo>
                      <a:pt x="104" y="35"/>
                    </a:lnTo>
                    <a:lnTo>
                      <a:pt x="104" y="31"/>
                    </a:lnTo>
                    <a:lnTo>
                      <a:pt x="104" y="31"/>
                    </a:lnTo>
                    <a:lnTo>
                      <a:pt x="106" y="31"/>
                    </a:lnTo>
                    <a:lnTo>
                      <a:pt x="106" y="31"/>
                    </a:lnTo>
                    <a:lnTo>
                      <a:pt x="111" y="29"/>
                    </a:lnTo>
                    <a:lnTo>
                      <a:pt x="111" y="29"/>
                    </a:lnTo>
                    <a:lnTo>
                      <a:pt x="113" y="30"/>
                    </a:lnTo>
                    <a:lnTo>
                      <a:pt x="115" y="31"/>
                    </a:lnTo>
                    <a:lnTo>
                      <a:pt x="116" y="33"/>
                    </a:lnTo>
                    <a:lnTo>
                      <a:pt x="116" y="33"/>
                    </a:lnTo>
                    <a:lnTo>
                      <a:pt x="121" y="38"/>
                    </a:lnTo>
                    <a:lnTo>
                      <a:pt x="121" y="38"/>
                    </a:lnTo>
                    <a:lnTo>
                      <a:pt x="127" y="39"/>
                    </a:lnTo>
                    <a:lnTo>
                      <a:pt x="127" y="39"/>
                    </a:lnTo>
                    <a:lnTo>
                      <a:pt x="131" y="39"/>
                    </a:lnTo>
                    <a:lnTo>
                      <a:pt x="132" y="39"/>
                    </a:lnTo>
                    <a:lnTo>
                      <a:pt x="132" y="39"/>
                    </a:lnTo>
                    <a:lnTo>
                      <a:pt x="132" y="36"/>
                    </a:lnTo>
                    <a:lnTo>
                      <a:pt x="132" y="36"/>
                    </a:lnTo>
                    <a:lnTo>
                      <a:pt x="130" y="35"/>
                    </a:lnTo>
                    <a:lnTo>
                      <a:pt x="129" y="35"/>
                    </a:lnTo>
                    <a:lnTo>
                      <a:pt x="129" y="35"/>
                    </a:lnTo>
                    <a:lnTo>
                      <a:pt x="131" y="31"/>
                    </a:lnTo>
                    <a:lnTo>
                      <a:pt x="131" y="31"/>
                    </a:lnTo>
                    <a:lnTo>
                      <a:pt x="133" y="28"/>
                    </a:lnTo>
                    <a:lnTo>
                      <a:pt x="135" y="26"/>
                    </a:lnTo>
                    <a:lnTo>
                      <a:pt x="135" y="26"/>
                    </a:lnTo>
                    <a:lnTo>
                      <a:pt x="139" y="24"/>
                    </a:lnTo>
                    <a:lnTo>
                      <a:pt x="139" y="24"/>
                    </a:lnTo>
                    <a:lnTo>
                      <a:pt x="136" y="22"/>
                    </a:lnTo>
                    <a:lnTo>
                      <a:pt x="136" y="22"/>
                    </a:lnTo>
                    <a:lnTo>
                      <a:pt x="137" y="20"/>
                    </a:lnTo>
                    <a:lnTo>
                      <a:pt x="139" y="16"/>
                    </a:lnTo>
                    <a:lnTo>
                      <a:pt x="139" y="16"/>
                    </a:lnTo>
                    <a:lnTo>
                      <a:pt x="141" y="14"/>
                    </a:lnTo>
                    <a:lnTo>
                      <a:pt x="144" y="14"/>
                    </a:lnTo>
                    <a:lnTo>
                      <a:pt x="144" y="14"/>
                    </a:lnTo>
                    <a:lnTo>
                      <a:pt x="146" y="13"/>
                    </a:lnTo>
                    <a:lnTo>
                      <a:pt x="149" y="13"/>
                    </a:lnTo>
                    <a:lnTo>
                      <a:pt x="149" y="13"/>
                    </a:lnTo>
                    <a:lnTo>
                      <a:pt x="153" y="13"/>
                    </a:lnTo>
                    <a:lnTo>
                      <a:pt x="154" y="12"/>
                    </a:lnTo>
                    <a:lnTo>
                      <a:pt x="154" y="12"/>
                    </a:lnTo>
                    <a:lnTo>
                      <a:pt x="158" y="7"/>
                    </a:lnTo>
                    <a:lnTo>
                      <a:pt x="158" y="7"/>
                    </a:lnTo>
                    <a:lnTo>
                      <a:pt x="160" y="8"/>
                    </a:lnTo>
                    <a:lnTo>
                      <a:pt x="160" y="8"/>
                    </a:lnTo>
                    <a:lnTo>
                      <a:pt x="162" y="10"/>
                    </a:lnTo>
                    <a:lnTo>
                      <a:pt x="163" y="10"/>
                    </a:lnTo>
                    <a:lnTo>
                      <a:pt x="163" y="10"/>
                    </a:lnTo>
                    <a:lnTo>
                      <a:pt x="163" y="11"/>
                    </a:lnTo>
                    <a:lnTo>
                      <a:pt x="164" y="12"/>
                    </a:lnTo>
                    <a:lnTo>
                      <a:pt x="169" y="12"/>
                    </a:lnTo>
                    <a:lnTo>
                      <a:pt x="169" y="12"/>
                    </a:lnTo>
                    <a:lnTo>
                      <a:pt x="176" y="12"/>
                    </a:lnTo>
                    <a:lnTo>
                      <a:pt x="176" y="12"/>
                    </a:lnTo>
                    <a:lnTo>
                      <a:pt x="180" y="14"/>
                    </a:lnTo>
                    <a:lnTo>
                      <a:pt x="180" y="14"/>
                    </a:lnTo>
                    <a:lnTo>
                      <a:pt x="183" y="13"/>
                    </a:lnTo>
                    <a:lnTo>
                      <a:pt x="183" y="13"/>
                    </a:lnTo>
                    <a:lnTo>
                      <a:pt x="185" y="12"/>
                    </a:lnTo>
                    <a:lnTo>
                      <a:pt x="185" y="12"/>
                    </a:lnTo>
                    <a:lnTo>
                      <a:pt x="188" y="14"/>
                    </a:lnTo>
                    <a:lnTo>
                      <a:pt x="188" y="14"/>
                    </a:lnTo>
                    <a:lnTo>
                      <a:pt x="188" y="14"/>
                    </a:lnTo>
                    <a:lnTo>
                      <a:pt x="186" y="16"/>
                    </a:lnTo>
                    <a:lnTo>
                      <a:pt x="186" y="16"/>
                    </a:lnTo>
                    <a:lnTo>
                      <a:pt x="185" y="22"/>
                    </a:lnTo>
                    <a:lnTo>
                      <a:pt x="185" y="22"/>
                    </a:lnTo>
                    <a:lnTo>
                      <a:pt x="183" y="22"/>
                    </a:lnTo>
                    <a:lnTo>
                      <a:pt x="183" y="22"/>
                    </a:lnTo>
                    <a:lnTo>
                      <a:pt x="180" y="24"/>
                    </a:lnTo>
                    <a:lnTo>
                      <a:pt x="180" y="24"/>
                    </a:lnTo>
                    <a:lnTo>
                      <a:pt x="180" y="28"/>
                    </a:lnTo>
                    <a:lnTo>
                      <a:pt x="180" y="28"/>
                    </a:lnTo>
                    <a:lnTo>
                      <a:pt x="180" y="31"/>
                    </a:lnTo>
                    <a:lnTo>
                      <a:pt x="180" y="31"/>
                    </a:lnTo>
                    <a:lnTo>
                      <a:pt x="177" y="36"/>
                    </a:lnTo>
                    <a:lnTo>
                      <a:pt x="177" y="36"/>
                    </a:lnTo>
                    <a:lnTo>
                      <a:pt x="178" y="38"/>
                    </a:lnTo>
                    <a:lnTo>
                      <a:pt x="179" y="41"/>
                    </a:lnTo>
                    <a:lnTo>
                      <a:pt x="183" y="44"/>
                    </a:lnTo>
                    <a:lnTo>
                      <a:pt x="183" y="44"/>
                    </a:lnTo>
                    <a:lnTo>
                      <a:pt x="192" y="51"/>
                    </a:lnTo>
                    <a:lnTo>
                      <a:pt x="192" y="51"/>
                    </a:lnTo>
                    <a:lnTo>
                      <a:pt x="195" y="53"/>
                    </a:lnTo>
                    <a:lnTo>
                      <a:pt x="195" y="53"/>
                    </a:lnTo>
                    <a:lnTo>
                      <a:pt x="206" y="57"/>
                    </a:lnTo>
                    <a:lnTo>
                      <a:pt x="206" y="57"/>
                    </a:lnTo>
                    <a:lnTo>
                      <a:pt x="208" y="60"/>
                    </a:lnTo>
                    <a:lnTo>
                      <a:pt x="208" y="60"/>
                    </a:lnTo>
                    <a:lnTo>
                      <a:pt x="214" y="62"/>
                    </a:lnTo>
                    <a:lnTo>
                      <a:pt x="214" y="62"/>
                    </a:lnTo>
                    <a:lnTo>
                      <a:pt x="217" y="61"/>
                    </a:lnTo>
                    <a:lnTo>
                      <a:pt x="219" y="61"/>
                    </a:lnTo>
                    <a:lnTo>
                      <a:pt x="221" y="60"/>
                    </a:lnTo>
                    <a:lnTo>
                      <a:pt x="221" y="60"/>
                    </a:lnTo>
                    <a:lnTo>
                      <a:pt x="224" y="51"/>
                    </a:lnTo>
                    <a:lnTo>
                      <a:pt x="224" y="51"/>
                    </a:lnTo>
                    <a:lnTo>
                      <a:pt x="224" y="45"/>
                    </a:lnTo>
                    <a:lnTo>
                      <a:pt x="224" y="45"/>
                    </a:lnTo>
                    <a:lnTo>
                      <a:pt x="225" y="41"/>
                    </a:lnTo>
                    <a:lnTo>
                      <a:pt x="225" y="41"/>
                    </a:lnTo>
                    <a:lnTo>
                      <a:pt x="225" y="34"/>
                    </a:lnTo>
                    <a:lnTo>
                      <a:pt x="225" y="34"/>
                    </a:lnTo>
                    <a:lnTo>
                      <a:pt x="225" y="31"/>
                    </a:lnTo>
                    <a:lnTo>
                      <a:pt x="225" y="31"/>
                    </a:lnTo>
                    <a:lnTo>
                      <a:pt x="225" y="28"/>
                    </a:lnTo>
                    <a:lnTo>
                      <a:pt x="225" y="28"/>
                    </a:lnTo>
                    <a:lnTo>
                      <a:pt x="225" y="21"/>
                    </a:lnTo>
                    <a:lnTo>
                      <a:pt x="225" y="21"/>
                    </a:lnTo>
                    <a:lnTo>
                      <a:pt x="227" y="18"/>
                    </a:lnTo>
                    <a:lnTo>
                      <a:pt x="227" y="18"/>
                    </a:lnTo>
                    <a:lnTo>
                      <a:pt x="225" y="16"/>
                    </a:lnTo>
                    <a:lnTo>
                      <a:pt x="224" y="16"/>
                    </a:lnTo>
                    <a:lnTo>
                      <a:pt x="224" y="16"/>
                    </a:lnTo>
                    <a:lnTo>
                      <a:pt x="225" y="16"/>
                    </a:lnTo>
                    <a:lnTo>
                      <a:pt x="226" y="14"/>
                    </a:lnTo>
                    <a:lnTo>
                      <a:pt x="227" y="12"/>
                    </a:lnTo>
                    <a:lnTo>
                      <a:pt x="227" y="12"/>
                    </a:lnTo>
                    <a:lnTo>
                      <a:pt x="230" y="3"/>
                    </a:lnTo>
                    <a:lnTo>
                      <a:pt x="230" y="3"/>
                    </a:lnTo>
                    <a:lnTo>
                      <a:pt x="231" y="2"/>
                    </a:lnTo>
                    <a:lnTo>
                      <a:pt x="233" y="0"/>
                    </a:lnTo>
                    <a:lnTo>
                      <a:pt x="23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247"/>
              <p:cNvSpPr>
                <a:spLocks/>
              </p:cNvSpPr>
              <p:nvPr/>
            </p:nvSpPr>
            <p:spPr bwMode="auto">
              <a:xfrm>
                <a:off x="6015038" y="5086351"/>
                <a:ext cx="47625" cy="49213"/>
              </a:xfrm>
              <a:custGeom>
                <a:avLst/>
                <a:gdLst>
                  <a:gd name="T0" fmla="*/ 0 w 30"/>
                  <a:gd name="T1" fmla="*/ 2 h 31"/>
                  <a:gd name="T2" fmla="*/ 7 w 30"/>
                  <a:gd name="T3" fmla="*/ 3 h 31"/>
                  <a:gd name="T4" fmla="*/ 14 w 30"/>
                  <a:gd name="T5" fmla="*/ 5 h 31"/>
                  <a:gd name="T6" fmla="*/ 16 w 30"/>
                  <a:gd name="T7" fmla="*/ 5 h 31"/>
                  <a:gd name="T8" fmla="*/ 20 w 30"/>
                  <a:gd name="T9" fmla="*/ 3 h 31"/>
                  <a:gd name="T10" fmla="*/ 27 w 30"/>
                  <a:gd name="T11" fmla="*/ 0 h 31"/>
                  <a:gd name="T12" fmla="*/ 29 w 30"/>
                  <a:gd name="T13" fmla="*/ 2 h 31"/>
                  <a:gd name="T14" fmla="*/ 30 w 30"/>
                  <a:gd name="T15" fmla="*/ 6 h 31"/>
                  <a:gd name="T16" fmla="*/ 30 w 30"/>
                  <a:gd name="T17" fmla="*/ 12 h 31"/>
                  <a:gd name="T18" fmla="*/ 30 w 30"/>
                  <a:gd name="T19" fmla="*/ 18 h 31"/>
                  <a:gd name="T20" fmla="*/ 28 w 30"/>
                  <a:gd name="T21" fmla="*/ 15 h 31"/>
                  <a:gd name="T22" fmla="*/ 28 w 30"/>
                  <a:gd name="T23" fmla="*/ 18 h 31"/>
                  <a:gd name="T24" fmla="*/ 27 w 30"/>
                  <a:gd name="T25" fmla="*/ 21 h 31"/>
                  <a:gd name="T26" fmla="*/ 28 w 30"/>
                  <a:gd name="T27" fmla="*/ 27 h 31"/>
                  <a:gd name="T28" fmla="*/ 27 w 30"/>
                  <a:gd name="T29" fmla="*/ 27 h 31"/>
                  <a:gd name="T30" fmla="*/ 26 w 30"/>
                  <a:gd name="T31" fmla="*/ 24 h 31"/>
                  <a:gd name="T32" fmla="*/ 24 w 30"/>
                  <a:gd name="T33" fmla="*/ 24 h 31"/>
                  <a:gd name="T34" fmla="*/ 23 w 30"/>
                  <a:gd name="T35" fmla="*/ 24 h 31"/>
                  <a:gd name="T36" fmla="*/ 22 w 30"/>
                  <a:gd name="T37" fmla="*/ 24 h 31"/>
                  <a:gd name="T38" fmla="*/ 22 w 30"/>
                  <a:gd name="T39" fmla="*/ 29 h 31"/>
                  <a:gd name="T40" fmla="*/ 21 w 30"/>
                  <a:gd name="T41" fmla="*/ 29 h 31"/>
                  <a:gd name="T42" fmla="*/ 20 w 30"/>
                  <a:gd name="T43" fmla="*/ 28 h 31"/>
                  <a:gd name="T44" fmla="*/ 19 w 30"/>
                  <a:gd name="T45" fmla="*/ 29 h 31"/>
                  <a:gd name="T46" fmla="*/ 19 w 30"/>
                  <a:gd name="T47" fmla="*/ 31 h 31"/>
                  <a:gd name="T48" fmla="*/ 16 w 30"/>
                  <a:gd name="T49" fmla="*/ 31 h 31"/>
                  <a:gd name="T50" fmla="*/ 13 w 30"/>
                  <a:gd name="T51" fmla="*/ 30 h 31"/>
                  <a:gd name="T52" fmla="*/ 12 w 30"/>
                  <a:gd name="T53" fmla="*/ 31 h 31"/>
                  <a:gd name="T54" fmla="*/ 12 w 30"/>
                  <a:gd name="T55" fmla="*/ 29 h 31"/>
                  <a:gd name="T56" fmla="*/ 12 w 30"/>
                  <a:gd name="T57" fmla="*/ 29 h 31"/>
                  <a:gd name="T58" fmla="*/ 10 w 30"/>
                  <a:gd name="T59" fmla="*/ 28 h 31"/>
                  <a:gd name="T60" fmla="*/ 10 w 30"/>
                  <a:gd name="T61" fmla="*/ 27 h 31"/>
                  <a:gd name="T62" fmla="*/ 8 w 30"/>
                  <a:gd name="T63" fmla="*/ 26 h 31"/>
                  <a:gd name="T64" fmla="*/ 7 w 30"/>
                  <a:gd name="T65" fmla="*/ 23 h 31"/>
                  <a:gd name="T66" fmla="*/ 6 w 30"/>
                  <a:gd name="T67" fmla="*/ 20 h 31"/>
                  <a:gd name="T68" fmla="*/ 6 w 30"/>
                  <a:gd name="T69" fmla="*/ 15 h 31"/>
                  <a:gd name="T70" fmla="*/ 5 w 30"/>
                  <a:gd name="T71" fmla="*/ 13 h 31"/>
                  <a:gd name="T72" fmla="*/ 4 w 30"/>
                  <a:gd name="T73" fmla="*/ 12 h 31"/>
                  <a:gd name="T74" fmla="*/ 0 w 30"/>
                  <a:gd name="T75" fmla="*/ 7 h 31"/>
                  <a:gd name="T76" fmla="*/ 0 w 30"/>
                  <a:gd name="T7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31">
                    <a:moveTo>
                      <a:pt x="0" y="2"/>
                    </a:moveTo>
                    <a:lnTo>
                      <a:pt x="0" y="2"/>
                    </a:lnTo>
                    <a:lnTo>
                      <a:pt x="3" y="0"/>
                    </a:lnTo>
                    <a:lnTo>
                      <a:pt x="7" y="3"/>
                    </a:lnTo>
                    <a:lnTo>
                      <a:pt x="7" y="3"/>
                    </a:lnTo>
                    <a:lnTo>
                      <a:pt x="14" y="5"/>
                    </a:lnTo>
                    <a:lnTo>
                      <a:pt x="14" y="5"/>
                    </a:lnTo>
                    <a:lnTo>
                      <a:pt x="16" y="5"/>
                    </a:lnTo>
                    <a:lnTo>
                      <a:pt x="20" y="3"/>
                    </a:lnTo>
                    <a:lnTo>
                      <a:pt x="20" y="3"/>
                    </a:lnTo>
                    <a:lnTo>
                      <a:pt x="27" y="0"/>
                    </a:lnTo>
                    <a:lnTo>
                      <a:pt x="27" y="0"/>
                    </a:lnTo>
                    <a:lnTo>
                      <a:pt x="28" y="0"/>
                    </a:lnTo>
                    <a:lnTo>
                      <a:pt x="29" y="2"/>
                    </a:lnTo>
                    <a:lnTo>
                      <a:pt x="29" y="2"/>
                    </a:lnTo>
                    <a:lnTo>
                      <a:pt x="30" y="6"/>
                    </a:lnTo>
                    <a:lnTo>
                      <a:pt x="30" y="12"/>
                    </a:lnTo>
                    <a:lnTo>
                      <a:pt x="30" y="12"/>
                    </a:lnTo>
                    <a:lnTo>
                      <a:pt x="30" y="18"/>
                    </a:lnTo>
                    <a:lnTo>
                      <a:pt x="30" y="18"/>
                    </a:lnTo>
                    <a:lnTo>
                      <a:pt x="28" y="15"/>
                    </a:lnTo>
                    <a:lnTo>
                      <a:pt x="28" y="15"/>
                    </a:lnTo>
                    <a:lnTo>
                      <a:pt x="28" y="18"/>
                    </a:lnTo>
                    <a:lnTo>
                      <a:pt x="28" y="18"/>
                    </a:lnTo>
                    <a:lnTo>
                      <a:pt x="27" y="20"/>
                    </a:lnTo>
                    <a:lnTo>
                      <a:pt x="27" y="21"/>
                    </a:lnTo>
                    <a:lnTo>
                      <a:pt x="27" y="21"/>
                    </a:lnTo>
                    <a:lnTo>
                      <a:pt x="28" y="27"/>
                    </a:lnTo>
                    <a:lnTo>
                      <a:pt x="28" y="27"/>
                    </a:lnTo>
                    <a:lnTo>
                      <a:pt x="27" y="27"/>
                    </a:lnTo>
                    <a:lnTo>
                      <a:pt x="27" y="27"/>
                    </a:lnTo>
                    <a:lnTo>
                      <a:pt x="26" y="24"/>
                    </a:lnTo>
                    <a:lnTo>
                      <a:pt x="26" y="24"/>
                    </a:lnTo>
                    <a:lnTo>
                      <a:pt x="24" y="24"/>
                    </a:lnTo>
                    <a:lnTo>
                      <a:pt x="24" y="24"/>
                    </a:lnTo>
                    <a:lnTo>
                      <a:pt x="23" y="24"/>
                    </a:lnTo>
                    <a:lnTo>
                      <a:pt x="23" y="24"/>
                    </a:lnTo>
                    <a:lnTo>
                      <a:pt x="22" y="24"/>
                    </a:lnTo>
                    <a:lnTo>
                      <a:pt x="22" y="24"/>
                    </a:lnTo>
                    <a:lnTo>
                      <a:pt x="22" y="29"/>
                    </a:lnTo>
                    <a:lnTo>
                      <a:pt x="22" y="29"/>
                    </a:lnTo>
                    <a:lnTo>
                      <a:pt x="21" y="29"/>
                    </a:lnTo>
                    <a:lnTo>
                      <a:pt x="21" y="29"/>
                    </a:lnTo>
                    <a:lnTo>
                      <a:pt x="20" y="28"/>
                    </a:lnTo>
                    <a:lnTo>
                      <a:pt x="20" y="28"/>
                    </a:lnTo>
                    <a:lnTo>
                      <a:pt x="19" y="29"/>
                    </a:lnTo>
                    <a:lnTo>
                      <a:pt x="19" y="29"/>
                    </a:lnTo>
                    <a:lnTo>
                      <a:pt x="19" y="31"/>
                    </a:lnTo>
                    <a:lnTo>
                      <a:pt x="19" y="31"/>
                    </a:lnTo>
                    <a:lnTo>
                      <a:pt x="16" y="31"/>
                    </a:lnTo>
                    <a:lnTo>
                      <a:pt x="16" y="31"/>
                    </a:lnTo>
                    <a:lnTo>
                      <a:pt x="13" y="30"/>
                    </a:lnTo>
                    <a:lnTo>
                      <a:pt x="12" y="31"/>
                    </a:lnTo>
                    <a:lnTo>
                      <a:pt x="12" y="31"/>
                    </a:lnTo>
                    <a:lnTo>
                      <a:pt x="12" y="30"/>
                    </a:lnTo>
                    <a:lnTo>
                      <a:pt x="12" y="29"/>
                    </a:lnTo>
                    <a:lnTo>
                      <a:pt x="12" y="29"/>
                    </a:lnTo>
                    <a:lnTo>
                      <a:pt x="12" y="29"/>
                    </a:lnTo>
                    <a:lnTo>
                      <a:pt x="12" y="29"/>
                    </a:lnTo>
                    <a:lnTo>
                      <a:pt x="10" y="28"/>
                    </a:lnTo>
                    <a:lnTo>
                      <a:pt x="10" y="28"/>
                    </a:lnTo>
                    <a:lnTo>
                      <a:pt x="10" y="27"/>
                    </a:lnTo>
                    <a:lnTo>
                      <a:pt x="10" y="27"/>
                    </a:lnTo>
                    <a:lnTo>
                      <a:pt x="8" y="26"/>
                    </a:lnTo>
                    <a:lnTo>
                      <a:pt x="7" y="23"/>
                    </a:lnTo>
                    <a:lnTo>
                      <a:pt x="7" y="23"/>
                    </a:lnTo>
                    <a:lnTo>
                      <a:pt x="6" y="20"/>
                    </a:lnTo>
                    <a:lnTo>
                      <a:pt x="6" y="20"/>
                    </a:lnTo>
                    <a:lnTo>
                      <a:pt x="6" y="19"/>
                    </a:lnTo>
                    <a:lnTo>
                      <a:pt x="6" y="15"/>
                    </a:lnTo>
                    <a:lnTo>
                      <a:pt x="6" y="15"/>
                    </a:lnTo>
                    <a:lnTo>
                      <a:pt x="5" y="13"/>
                    </a:lnTo>
                    <a:lnTo>
                      <a:pt x="4" y="12"/>
                    </a:lnTo>
                    <a:lnTo>
                      <a:pt x="4" y="12"/>
                    </a:lnTo>
                    <a:lnTo>
                      <a:pt x="0" y="7"/>
                    </a:lnTo>
                    <a:lnTo>
                      <a:pt x="0" y="7"/>
                    </a:lnTo>
                    <a:lnTo>
                      <a:pt x="0" y="4"/>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2" name="Freeform 248"/>
              <p:cNvSpPr>
                <a:spLocks/>
              </p:cNvSpPr>
              <p:nvPr/>
            </p:nvSpPr>
            <p:spPr bwMode="auto">
              <a:xfrm>
                <a:off x="6056313" y="5070476"/>
                <a:ext cx="4763" cy="9525"/>
              </a:xfrm>
              <a:custGeom>
                <a:avLst/>
                <a:gdLst>
                  <a:gd name="T0" fmla="*/ 0 w 3"/>
                  <a:gd name="T1" fmla="*/ 0 h 6"/>
                  <a:gd name="T2" fmla="*/ 0 w 3"/>
                  <a:gd name="T3" fmla="*/ 0 h 6"/>
                  <a:gd name="T4" fmla="*/ 1 w 3"/>
                  <a:gd name="T5" fmla="*/ 3 h 6"/>
                  <a:gd name="T6" fmla="*/ 1 w 3"/>
                  <a:gd name="T7" fmla="*/ 3 h 6"/>
                  <a:gd name="T8" fmla="*/ 2 w 3"/>
                  <a:gd name="T9" fmla="*/ 6 h 6"/>
                  <a:gd name="T10" fmla="*/ 2 w 3"/>
                  <a:gd name="T11" fmla="*/ 6 h 6"/>
                  <a:gd name="T12" fmla="*/ 3 w 3"/>
                  <a:gd name="T13" fmla="*/ 6 h 6"/>
                  <a:gd name="T14" fmla="*/ 3 w 3"/>
                  <a:gd name="T15" fmla="*/ 6 h 6"/>
                  <a:gd name="T16" fmla="*/ 3 w 3"/>
                  <a:gd name="T17" fmla="*/ 6 h 6"/>
                  <a:gd name="T18" fmla="*/ 3 w 3"/>
                  <a:gd name="T19" fmla="*/ 3 h 6"/>
                  <a:gd name="T20" fmla="*/ 3 w 3"/>
                  <a:gd name="T21" fmla="*/ 3 h 6"/>
                  <a:gd name="T22" fmla="*/ 3 w 3"/>
                  <a:gd name="T23" fmla="*/ 2 h 6"/>
                  <a:gd name="T24" fmla="*/ 2 w 3"/>
                  <a:gd name="T25" fmla="*/ 2 h 6"/>
                  <a:gd name="T26" fmla="*/ 2 w 3"/>
                  <a:gd name="T27" fmla="*/ 1 h 6"/>
                  <a:gd name="T28" fmla="*/ 2 w 3"/>
                  <a:gd name="T29" fmla="*/ 1 h 6"/>
                  <a:gd name="T30" fmla="*/ 1 w 3"/>
                  <a:gd name="T31" fmla="*/ 0 h 6"/>
                  <a:gd name="T32" fmla="*/ 0 w 3"/>
                  <a:gd name="T33" fmla="*/ 0 h 6"/>
                  <a:gd name="T34" fmla="*/ 0 w 3"/>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6">
                    <a:moveTo>
                      <a:pt x="0" y="0"/>
                    </a:moveTo>
                    <a:lnTo>
                      <a:pt x="0" y="0"/>
                    </a:lnTo>
                    <a:lnTo>
                      <a:pt x="1" y="3"/>
                    </a:lnTo>
                    <a:lnTo>
                      <a:pt x="1" y="3"/>
                    </a:lnTo>
                    <a:lnTo>
                      <a:pt x="2" y="6"/>
                    </a:lnTo>
                    <a:lnTo>
                      <a:pt x="2" y="6"/>
                    </a:lnTo>
                    <a:lnTo>
                      <a:pt x="3" y="6"/>
                    </a:lnTo>
                    <a:lnTo>
                      <a:pt x="3" y="6"/>
                    </a:lnTo>
                    <a:lnTo>
                      <a:pt x="3" y="6"/>
                    </a:lnTo>
                    <a:lnTo>
                      <a:pt x="3" y="3"/>
                    </a:lnTo>
                    <a:lnTo>
                      <a:pt x="3" y="3"/>
                    </a:lnTo>
                    <a:lnTo>
                      <a:pt x="3" y="2"/>
                    </a:lnTo>
                    <a:lnTo>
                      <a:pt x="2" y="2"/>
                    </a:lnTo>
                    <a:lnTo>
                      <a:pt x="2" y="1"/>
                    </a:lnTo>
                    <a:lnTo>
                      <a:pt x="2" y="1"/>
                    </a:lnTo>
                    <a:lnTo>
                      <a:pt x="1"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3" name="Freeform 249"/>
              <p:cNvSpPr>
                <a:spLocks/>
              </p:cNvSpPr>
              <p:nvPr/>
            </p:nvSpPr>
            <p:spPr bwMode="auto">
              <a:xfrm>
                <a:off x="6059488" y="5080001"/>
                <a:ext cx="3175" cy="3175"/>
              </a:xfrm>
              <a:custGeom>
                <a:avLst/>
                <a:gdLst>
                  <a:gd name="T0" fmla="*/ 0 w 2"/>
                  <a:gd name="T1" fmla="*/ 0 h 2"/>
                  <a:gd name="T2" fmla="*/ 0 w 2"/>
                  <a:gd name="T3" fmla="*/ 0 h 2"/>
                  <a:gd name="T4" fmla="*/ 2 w 2"/>
                  <a:gd name="T5" fmla="*/ 1 h 2"/>
                  <a:gd name="T6" fmla="*/ 2 w 2"/>
                  <a:gd name="T7" fmla="*/ 1 h 2"/>
                  <a:gd name="T8" fmla="*/ 2 w 2"/>
                  <a:gd name="T9" fmla="*/ 2 h 2"/>
                  <a:gd name="T10" fmla="*/ 2 w 2"/>
                  <a:gd name="T11" fmla="*/ 2 h 2"/>
                  <a:gd name="T12" fmla="*/ 0 w 2"/>
                  <a:gd name="T13" fmla="*/ 1 h 2"/>
                  <a:gd name="T14" fmla="*/ 0 w 2"/>
                  <a:gd name="T15" fmla="*/ 1 h 2"/>
                  <a:gd name="T16" fmla="*/ 0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0" y="0"/>
                    </a:lnTo>
                    <a:lnTo>
                      <a:pt x="2" y="1"/>
                    </a:lnTo>
                    <a:lnTo>
                      <a:pt x="2" y="1"/>
                    </a:lnTo>
                    <a:lnTo>
                      <a:pt x="2" y="2"/>
                    </a:lnTo>
                    <a:lnTo>
                      <a:pt x="2" y="2"/>
                    </a:lnTo>
                    <a:lnTo>
                      <a:pt x="0" y="1"/>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4" name="Freeform 250"/>
              <p:cNvSpPr>
                <a:spLocks/>
              </p:cNvSpPr>
              <p:nvPr/>
            </p:nvSpPr>
            <p:spPr bwMode="auto">
              <a:xfrm>
                <a:off x="6007101" y="5068888"/>
                <a:ext cx="3175" cy="12700"/>
              </a:xfrm>
              <a:custGeom>
                <a:avLst/>
                <a:gdLst>
                  <a:gd name="T0" fmla="*/ 0 w 2"/>
                  <a:gd name="T1" fmla="*/ 0 h 8"/>
                  <a:gd name="T2" fmla="*/ 0 w 2"/>
                  <a:gd name="T3" fmla="*/ 0 h 8"/>
                  <a:gd name="T4" fmla="*/ 1 w 2"/>
                  <a:gd name="T5" fmla="*/ 0 h 8"/>
                  <a:gd name="T6" fmla="*/ 2 w 2"/>
                  <a:gd name="T7" fmla="*/ 1 h 8"/>
                  <a:gd name="T8" fmla="*/ 2 w 2"/>
                  <a:gd name="T9" fmla="*/ 1 h 8"/>
                  <a:gd name="T10" fmla="*/ 2 w 2"/>
                  <a:gd name="T11" fmla="*/ 2 h 8"/>
                  <a:gd name="T12" fmla="*/ 2 w 2"/>
                  <a:gd name="T13" fmla="*/ 3 h 8"/>
                  <a:gd name="T14" fmla="*/ 2 w 2"/>
                  <a:gd name="T15" fmla="*/ 3 h 8"/>
                  <a:gd name="T16" fmla="*/ 0 w 2"/>
                  <a:gd name="T17" fmla="*/ 8 h 8"/>
                  <a:gd name="T18" fmla="*/ 0 w 2"/>
                  <a:gd name="T19" fmla="*/ 8 h 8"/>
                  <a:gd name="T20" fmla="*/ 0 w 2"/>
                  <a:gd name="T21" fmla="*/ 6 h 8"/>
                  <a:gd name="T22" fmla="*/ 0 w 2"/>
                  <a:gd name="T23" fmla="*/ 6 h 8"/>
                  <a:gd name="T24" fmla="*/ 0 w 2"/>
                  <a:gd name="T25" fmla="*/ 0 h 8"/>
                  <a:gd name="T26" fmla="*/ 0 w 2"/>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8">
                    <a:moveTo>
                      <a:pt x="0" y="0"/>
                    </a:moveTo>
                    <a:lnTo>
                      <a:pt x="0" y="0"/>
                    </a:lnTo>
                    <a:lnTo>
                      <a:pt x="1" y="0"/>
                    </a:lnTo>
                    <a:lnTo>
                      <a:pt x="2" y="1"/>
                    </a:lnTo>
                    <a:lnTo>
                      <a:pt x="2" y="1"/>
                    </a:lnTo>
                    <a:lnTo>
                      <a:pt x="2" y="2"/>
                    </a:lnTo>
                    <a:lnTo>
                      <a:pt x="2" y="3"/>
                    </a:lnTo>
                    <a:lnTo>
                      <a:pt x="2" y="3"/>
                    </a:lnTo>
                    <a:lnTo>
                      <a:pt x="0" y="8"/>
                    </a:lnTo>
                    <a:lnTo>
                      <a:pt x="0" y="8"/>
                    </a:lnTo>
                    <a:lnTo>
                      <a:pt x="0" y="6"/>
                    </a:lnTo>
                    <a:lnTo>
                      <a:pt x="0" y="6"/>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251"/>
              <p:cNvSpPr>
                <a:spLocks/>
              </p:cNvSpPr>
              <p:nvPr/>
            </p:nvSpPr>
            <p:spPr bwMode="auto">
              <a:xfrm>
                <a:off x="6243638" y="4773613"/>
                <a:ext cx="38100" cy="33338"/>
              </a:xfrm>
              <a:custGeom>
                <a:avLst/>
                <a:gdLst>
                  <a:gd name="T0" fmla="*/ 0 w 24"/>
                  <a:gd name="T1" fmla="*/ 0 h 21"/>
                  <a:gd name="T2" fmla="*/ 0 w 24"/>
                  <a:gd name="T3" fmla="*/ 0 h 21"/>
                  <a:gd name="T4" fmla="*/ 0 w 24"/>
                  <a:gd name="T5" fmla="*/ 2 h 21"/>
                  <a:gd name="T6" fmla="*/ 3 w 24"/>
                  <a:gd name="T7" fmla="*/ 6 h 21"/>
                  <a:gd name="T8" fmla="*/ 3 w 24"/>
                  <a:gd name="T9" fmla="*/ 6 h 21"/>
                  <a:gd name="T10" fmla="*/ 6 w 24"/>
                  <a:gd name="T11" fmla="*/ 10 h 21"/>
                  <a:gd name="T12" fmla="*/ 6 w 24"/>
                  <a:gd name="T13" fmla="*/ 10 h 21"/>
                  <a:gd name="T14" fmla="*/ 9 w 24"/>
                  <a:gd name="T15" fmla="*/ 14 h 21"/>
                  <a:gd name="T16" fmla="*/ 11 w 24"/>
                  <a:gd name="T17" fmla="*/ 16 h 21"/>
                  <a:gd name="T18" fmla="*/ 15 w 24"/>
                  <a:gd name="T19" fmla="*/ 18 h 21"/>
                  <a:gd name="T20" fmla="*/ 15 w 24"/>
                  <a:gd name="T21" fmla="*/ 18 h 21"/>
                  <a:gd name="T22" fmla="*/ 20 w 24"/>
                  <a:gd name="T23" fmla="*/ 21 h 21"/>
                  <a:gd name="T24" fmla="*/ 23 w 24"/>
                  <a:gd name="T25" fmla="*/ 21 h 21"/>
                  <a:gd name="T26" fmla="*/ 23 w 24"/>
                  <a:gd name="T27" fmla="*/ 21 h 21"/>
                  <a:gd name="T28" fmla="*/ 24 w 24"/>
                  <a:gd name="T29" fmla="*/ 20 h 21"/>
                  <a:gd name="T30" fmla="*/ 23 w 24"/>
                  <a:gd name="T31" fmla="*/ 20 h 21"/>
                  <a:gd name="T32" fmla="*/ 21 w 24"/>
                  <a:gd name="T33" fmla="*/ 18 h 21"/>
                  <a:gd name="T34" fmla="*/ 21 w 24"/>
                  <a:gd name="T35" fmla="*/ 18 h 21"/>
                  <a:gd name="T36" fmla="*/ 17 w 24"/>
                  <a:gd name="T37" fmla="*/ 15 h 21"/>
                  <a:gd name="T38" fmla="*/ 13 w 24"/>
                  <a:gd name="T39" fmla="*/ 12 h 21"/>
                  <a:gd name="T40" fmla="*/ 13 w 24"/>
                  <a:gd name="T41" fmla="*/ 12 h 21"/>
                  <a:gd name="T42" fmla="*/ 11 w 24"/>
                  <a:gd name="T43" fmla="*/ 9 h 21"/>
                  <a:gd name="T44" fmla="*/ 9 w 24"/>
                  <a:gd name="T45" fmla="*/ 7 h 21"/>
                  <a:gd name="T46" fmla="*/ 9 w 24"/>
                  <a:gd name="T47" fmla="*/ 7 h 21"/>
                  <a:gd name="T48" fmla="*/ 3 w 24"/>
                  <a:gd name="T49" fmla="*/ 2 h 21"/>
                  <a:gd name="T50" fmla="*/ 0 w 24"/>
                  <a:gd name="T51" fmla="*/ 0 h 21"/>
                  <a:gd name="T52" fmla="*/ 0 w 24"/>
                  <a:gd name="T5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1">
                    <a:moveTo>
                      <a:pt x="0" y="0"/>
                    </a:moveTo>
                    <a:lnTo>
                      <a:pt x="0" y="0"/>
                    </a:lnTo>
                    <a:lnTo>
                      <a:pt x="0" y="2"/>
                    </a:lnTo>
                    <a:lnTo>
                      <a:pt x="3" y="6"/>
                    </a:lnTo>
                    <a:lnTo>
                      <a:pt x="3" y="6"/>
                    </a:lnTo>
                    <a:lnTo>
                      <a:pt x="6" y="10"/>
                    </a:lnTo>
                    <a:lnTo>
                      <a:pt x="6" y="10"/>
                    </a:lnTo>
                    <a:lnTo>
                      <a:pt x="9" y="14"/>
                    </a:lnTo>
                    <a:lnTo>
                      <a:pt x="11" y="16"/>
                    </a:lnTo>
                    <a:lnTo>
                      <a:pt x="15" y="18"/>
                    </a:lnTo>
                    <a:lnTo>
                      <a:pt x="15" y="18"/>
                    </a:lnTo>
                    <a:lnTo>
                      <a:pt x="20" y="21"/>
                    </a:lnTo>
                    <a:lnTo>
                      <a:pt x="23" y="21"/>
                    </a:lnTo>
                    <a:lnTo>
                      <a:pt x="23" y="21"/>
                    </a:lnTo>
                    <a:lnTo>
                      <a:pt x="24" y="20"/>
                    </a:lnTo>
                    <a:lnTo>
                      <a:pt x="23" y="20"/>
                    </a:lnTo>
                    <a:lnTo>
                      <a:pt x="21" y="18"/>
                    </a:lnTo>
                    <a:lnTo>
                      <a:pt x="21" y="18"/>
                    </a:lnTo>
                    <a:lnTo>
                      <a:pt x="17" y="15"/>
                    </a:lnTo>
                    <a:lnTo>
                      <a:pt x="13" y="12"/>
                    </a:lnTo>
                    <a:lnTo>
                      <a:pt x="13" y="12"/>
                    </a:lnTo>
                    <a:lnTo>
                      <a:pt x="11" y="9"/>
                    </a:lnTo>
                    <a:lnTo>
                      <a:pt x="9" y="7"/>
                    </a:lnTo>
                    <a:lnTo>
                      <a:pt x="9" y="7"/>
                    </a:lnTo>
                    <a:lnTo>
                      <a:pt x="3" y="2"/>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252"/>
              <p:cNvSpPr>
                <a:spLocks/>
              </p:cNvSpPr>
              <p:nvPr/>
            </p:nvSpPr>
            <p:spPr bwMode="auto">
              <a:xfrm>
                <a:off x="6407151" y="4732338"/>
                <a:ext cx="17463" cy="17463"/>
              </a:xfrm>
              <a:custGeom>
                <a:avLst/>
                <a:gdLst>
                  <a:gd name="T0" fmla="*/ 0 w 11"/>
                  <a:gd name="T1" fmla="*/ 9 h 11"/>
                  <a:gd name="T2" fmla="*/ 0 w 11"/>
                  <a:gd name="T3" fmla="*/ 9 h 11"/>
                  <a:gd name="T4" fmla="*/ 1 w 11"/>
                  <a:gd name="T5" fmla="*/ 3 h 11"/>
                  <a:gd name="T6" fmla="*/ 1 w 11"/>
                  <a:gd name="T7" fmla="*/ 3 h 11"/>
                  <a:gd name="T8" fmla="*/ 3 w 11"/>
                  <a:gd name="T9" fmla="*/ 2 h 11"/>
                  <a:gd name="T10" fmla="*/ 3 w 11"/>
                  <a:gd name="T11" fmla="*/ 2 h 11"/>
                  <a:gd name="T12" fmla="*/ 4 w 11"/>
                  <a:gd name="T13" fmla="*/ 1 h 11"/>
                  <a:gd name="T14" fmla="*/ 5 w 11"/>
                  <a:gd name="T15" fmla="*/ 0 h 11"/>
                  <a:gd name="T16" fmla="*/ 7 w 11"/>
                  <a:gd name="T17" fmla="*/ 0 h 11"/>
                  <a:gd name="T18" fmla="*/ 7 w 11"/>
                  <a:gd name="T19" fmla="*/ 0 h 11"/>
                  <a:gd name="T20" fmla="*/ 9 w 11"/>
                  <a:gd name="T21" fmla="*/ 3 h 11"/>
                  <a:gd name="T22" fmla="*/ 10 w 11"/>
                  <a:gd name="T23" fmla="*/ 4 h 11"/>
                  <a:gd name="T24" fmla="*/ 11 w 11"/>
                  <a:gd name="T25" fmla="*/ 7 h 11"/>
                  <a:gd name="T26" fmla="*/ 11 w 11"/>
                  <a:gd name="T27" fmla="*/ 7 h 11"/>
                  <a:gd name="T28" fmla="*/ 11 w 11"/>
                  <a:gd name="T29" fmla="*/ 9 h 11"/>
                  <a:gd name="T30" fmla="*/ 11 w 11"/>
                  <a:gd name="T31" fmla="*/ 9 h 11"/>
                  <a:gd name="T32" fmla="*/ 3 w 11"/>
                  <a:gd name="T33" fmla="*/ 11 h 11"/>
                  <a:gd name="T34" fmla="*/ 3 w 11"/>
                  <a:gd name="T35" fmla="*/ 11 h 11"/>
                  <a:gd name="T36" fmla="*/ 0 w 11"/>
                  <a:gd name="T37" fmla="*/ 9 h 11"/>
                  <a:gd name="T38" fmla="*/ 0 w 11"/>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1">
                    <a:moveTo>
                      <a:pt x="0" y="9"/>
                    </a:moveTo>
                    <a:lnTo>
                      <a:pt x="0" y="9"/>
                    </a:lnTo>
                    <a:lnTo>
                      <a:pt x="1" y="3"/>
                    </a:lnTo>
                    <a:lnTo>
                      <a:pt x="1" y="3"/>
                    </a:lnTo>
                    <a:lnTo>
                      <a:pt x="3" y="2"/>
                    </a:lnTo>
                    <a:lnTo>
                      <a:pt x="3" y="2"/>
                    </a:lnTo>
                    <a:lnTo>
                      <a:pt x="4" y="1"/>
                    </a:lnTo>
                    <a:lnTo>
                      <a:pt x="5" y="0"/>
                    </a:lnTo>
                    <a:lnTo>
                      <a:pt x="7" y="0"/>
                    </a:lnTo>
                    <a:lnTo>
                      <a:pt x="7" y="0"/>
                    </a:lnTo>
                    <a:lnTo>
                      <a:pt x="9" y="3"/>
                    </a:lnTo>
                    <a:lnTo>
                      <a:pt x="10" y="4"/>
                    </a:lnTo>
                    <a:lnTo>
                      <a:pt x="11" y="7"/>
                    </a:lnTo>
                    <a:lnTo>
                      <a:pt x="11" y="7"/>
                    </a:lnTo>
                    <a:lnTo>
                      <a:pt x="11" y="9"/>
                    </a:lnTo>
                    <a:lnTo>
                      <a:pt x="11" y="9"/>
                    </a:lnTo>
                    <a:lnTo>
                      <a:pt x="3" y="11"/>
                    </a:lnTo>
                    <a:lnTo>
                      <a:pt x="3" y="11"/>
                    </a:lnTo>
                    <a:lnTo>
                      <a:pt x="0" y="9"/>
                    </a:lnTo>
                    <a:lnTo>
                      <a:pt x="0" y="9"/>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7" name="Freeform 253"/>
              <p:cNvSpPr>
                <a:spLocks/>
              </p:cNvSpPr>
              <p:nvPr/>
            </p:nvSpPr>
            <p:spPr bwMode="auto">
              <a:xfrm>
                <a:off x="6423026" y="4714876"/>
                <a:ext cx="20638" cy="15875"/>
              </a:xfrm>
              <a:custGeom>
                <a:avLst/>
                <a:gdLst>
                  <a:gd name="T0" fmla="*/ 1 w 13"/>
                  <a:gd name="T1" fmla="*/ 7 h 10"/>
                  <a:gd name="T2" fmla="*/ 1 w 13"/>
                  <a:gd name="T3" fmla="*/ 7 h 10"/>
                  <a:gd name="T4" fmla="*/ 1 w 13"/>
                  <a:gd name="T5" fmla="*/ 10 h 10"/>
                  <a:gd name="T6" fmla="*/ 1 w 13"/>
                  <a:gd name="T7" fmla="*/ 10 h 10"/>
                  <a:gd name="T8" fmla="*/ 6 w 13"/>
                  <a:gd name="T9" fmla="*/ 7 h 10"/>
                  <a:gd name="T10" fmla="*/ 6 w 13"/>
                  <a:gd name="T11" fmla="*/ 7 h 10"/>
                  <a:gd name="T12" fmla="*/ 13 w 13"/>
                  <a:gd name="T13" fmla="*/ 7 h 10"/>
                  <a:gd name="T14" fmla="*/ 13 w 13"/>
                  <a:gd name="T15" fmla="*/ 7 h 10"/>
                  <a:gd name="T16" fmla="*/ 12 w 13"/>
                  <a:gd name="T17" fmla="*/ 4 h 10"/>
                  <a:gd name="T18" fmla="*/ 12 w 13"/>
                  <a:gd name="T19" fmla="*/ 4 h 10"/>
                  <a:gd name="T20" fmla="*/ 9 w 13"/>
                  <a:gd name="T21" fmla="*/ 5 h 10"/>
                  <a:gd name="T22" fmla="*/ 9 w 13"/>
                  <a:gd name="T23" fmla="*/ 5 h 10"/>
                  <a:gd name="T24" fmla="*/ 8 w 13"/>
                  <a:gd name="T25" fmla="*/ 6 h 10"/>
                  <a:gd name="T26" fmla="*/ 8 w 13"/>
                  <a:gd name="T27" fmla="*/ 6 h 10"/>
                  <a:gd name="T28" fmla="*/ 12 w 13"/>
                  <a:gd name="T29" fmla="*/ 0 h 10"/>
                  <a:gd name="T30" fmla="*/ 12 w 13"/>
                  <a:gd name="T31" fmla="*/ 0 h 10"/>
                  <a:gd name="T32" fmla="*/ 7 w 13"/>
                  <a:gd name="T33" fmla="*/ 3 h 10"/>
                  <a:gd name="T34" fmla="*/ 7 w 13"/>
                  <a:gd name="T35" fmla="*/ 3 h 10"/>
                  <a:gd name="T36" fmla="*/ 5 w 13"/>
                  <a:gd name="T37" fmla="*/ 4 h 10"/>
                  <a:gd name="T38" fmla="*/ 5 w 13"/>
                  <a:gd name="T39" fmla="*/ 4 h 10"/>
                  <a:gd name="T40" fmla="*/ 0 w 13"/>
                  <a:gd name="T41" fmla="*/ 6 h 10"/>
                  <a:gd name="T42" fmla="*/ 0 w 13"/>
                  <a:gd name="T43" fmla="*/ 6 h 10"/>
                  <a:gd name="T44" fmla="*/ 1 w 13"/>
                  <a:gd name="T45" fmla="*/ 7 h 10"/>
                  <a:gd name="T46" fmla="*/ 1 w 13"/>
                  <a:gd name="T4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10">
                    <a:moveTo>
                      <a:pt x="1" y="7"/>
                    </a:moveTo>
                    <a:lnTo>
                      <a:pt x="1" y="7"/>
                    </a:lnTo>
                    <a:lnTo>
                      <a:pt x="1" y="10"/>
                    </a:lnTo>
                    <a:lnTo>
                      <a:pt x="1" y="10"/>
                    </a:lnTo>
                    <a:lnTo>
                      <a:pt x="6" y="7"/>
                    </a:lnTo>
                    <a:lnTo>
                      <a:pt x="6" y="7"/>
                    </a:lnTo>
                    <a:lnTo>
                      <a:pt x="13" y="7"/>
                    </a:lnTo>
                    <a:lnTo>
                      <a:pt x="13" y="7"/>
                    </a:lnTo>
                    <a:lnTo>
                      <a:pt x="12" y="4"/>
                    </a:lnTo>
                    <a:lnTo>
                      <a:pt x="12" y="4"/>
                    </a:lnTo>
                    <a:lnTo>
                      <a:pt x="9" y="5"/>
                    </a:lnTo>
                    <a:lnTo>
                      <a:pt x="9" y="5"/>
                    </a:lnTo>
                    <a:lnTo>
                      <a:pt x="8" y="6"/>
                    </a:lnTo>
                    <a:lnTo>
                      <a:pt x="8" y="6"/>
                    </a:lnTo>
                    <a:lnTo>
                      <a:pt x="12" y="0"/>
                    </a:lnTo>
                    <a:lnTo>
                      <a:pt x="12" y="0"/>
                    </a:lnTo>
                    <a:lnTo>
                      <a:pt x="7" y="3"/>
                    </a:lnTo>
                    <a:lnTo>
                      <a:pt x="7" y="3"/>
                    </a:lnTo>
                    <a:lnTo>
                      <a:pt x="5" y="4"/>
                    </a:lnTo>
                    <a:lnTo>
                      <a:pt x="5" y="4"/>
                    </a:lnTo>
                    <a:lnTo>
                      <a:pt x="0" y="6"/>
                    </a:lnTo>
                    <a:lnTo>
                      <a:pt x="0" y="6"/>
                    </a:lnTo>
                    <a:lnTo>
                      <a:pt x="1" y="7"/>
                    </a:lnTo>
                    <a:lnTo>
                      <a:pt x="1" y="7"/>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254"/>
              <p:cNvSpPr>
                <a:spLocks/>
              </p:cNvSpPr>
              <p:nvPr/>
            </p:nvSpPr>
            <p:spPr bwMode="auto">
              <a:xfrm>
                <a:off x="6135688" y="4560888"/>
                <a:ext cx="14288" cy="30163"/>
              </a:xfrm>
              <a:custGeom>
                <a:avLst/>
                <a:gdLst>
                  <a:gd name="T0" fmla="*/ 0 w 9"/>
                  <a:gd name="T1" fmla="*/ 0 h 19"/>
                  <a:gd name="T2" fmla="*/ 0 w 9"/>
                  <a:gd name="T3" fmla="*/ 0 h 19"/>
                  <a:gd name="T4" fmla="*/ 1 w 9"/>
                  <a:gd name="T5" fmla="*/ 2 h 19"/>
                  <a:gd name="T6" fmla="*/ 5 w 9"/>
                  <a:gd name="T7" fmla="*/ 7 h 19"/>
                  <a:gd name="T8" fmla="*/ 5 w 9"/>
                  <a:gd name="T9" fmla="*/ 7 h 19"/>
                  <a:gd name="T10" fmla="*/ 9 w 9"/>
                  <a:gd name="T11" fmla="*/ 14 h 19"/>
                  <a:gd name="T12" fmla="*/ 9 w 9"/>
                  <a:gd name="T13" fmla="*/ 14 h 19"/>
                  <a:gd name="T14" fmla="*/ 9 w 9"/>
                  <a:gd name="T15" fmla="*/ 19 h 19"/>
                  <a:gd name="T16" fmla="*/ 9 w 9"/>
                  <a:gd name="T17" fmla="*/ 19 h 19"/>
                  <a:gd name="T18" fmla="*/ 6 w 9"/>
                  <a:gd name="T19" fmla="*/ 16 h 19"/>
                  <a:gd name="T20" fmla="*/ 6 w 9"/>
                  <a:gd name="T21" fmla="*/ 16 h 19"/>
                  <a:gd name="T22" fmla="*/ 5 w 9"/>
                  <a:gd name="T23" fmla="*/ 13 h 19"/>
                  <a:gd name="T24" fmla="*/ 5 w 9"/>
                  <a:gd name="T25" fmla="*/ 13 h 19"/>
                  <a:gd name="T26" fmla="*/ 2 w 9"/>
                  <a:gd name="T27" fmla="*/ 10 h 19"/>
                  <a:gd name="T28" fmla="*/ 2 w 9"/>
                  <a:gd name="T29" fmla="*/ 10 h 19"/>
                  <a:gd name="T30" fmla="*/ 1 w 9"/>
                  <a:gd name="T31" fmla="*/ 5 h 19"/>
                  <a:gd name="T32" fmla="*/ 0 w 9"/>
                  <a:gd name="T33" fmla="*/ 0 h 19"/>
                  <a:gd name="T34" fmla="*/ 0 w 9"/>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9">
                    <a:moveTo>
                      <a:pt x="0" y="0"/>
                    </a:moveTo>
                    <a:lnTo>
                      <a:pt x="0" y="0"/>
                    </a:lnTo>
                    <a:lnTo>
                      <a:pt x="1" y="2"/>
                    </a:lnTo>
                    <a:lnTo>
                      <a:pt x="5" y="7"/>
                    </a:lnTo>
                    <a:lnTo>
                      <a:pt x="5" y="7"/>
                    </a:lnTo>
                    <a:lnTo>
                      <a:pt x="9" y="14"/>
                    </a:lnTo>
                    <a:lnTo>
                      <a:pt x="9" y="14"/>
                    </a:lnTo>
                    <a:lnTo>
                      <a:pt x="9" y="19"/>
                    </a:lnTo>
                    <a:lnTo>
                      <a:pt x="9" y="19"/>
                    </a:lnTo>
                    <a:lnTo>
                      <a:pt x="6" y="16"/>
                    </a:lnTo>
                    <a:lnTo>
                      <a:pt x="6" y="16"/>
                    </a:lnTo>
                    <a:lnTo>
                      <a:pt x="5" y="13"/>
                    </a:lnTo>
                    <a:lnTo>
                      <a:pt x="5" y="13"/>
                    </a:lnTo>
                    <a:lnTo>
                      <a:pt x="2" y="10"/>
                    </a:lnTo>
                    <a:lnTo>
                      <a:pt x="2" y="10"/>
                    </a:lnTo>
                    <a:lnTo>
                      <a:pt x="1" y="5"/>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255"/>
              <p:cNvSpPr>
                <a:spLocks/>
              </p:cNvSpPr>
              <p:nvPr/>
            </p:nvSpPr>
            <p:spPr bwMode="auto">
              <a:xfrm>
                <a:off x="6159501" y="4584701"/>
                <a:ext cx="33338" cy="23813"/>
              </a:xfrm>
              <a:custGeom>
                <a:avLst/>
                <a:gdLst>
                  <a:gd name="T0" fmla="*/ 0 w 21"/>
                  <a:gd name="T1" fmla="*/ 0 h 15"/>
                  <a:gd name="T2" fmla="*/ 0 w 21"/>
                  <a:gd name="T3" fmla="*/ 0 h 15"/>
                  <a:gd name="T4" fmla="*/ 1 w 21"/>
                  <a:gd name="T5" fmla="*/ 0 h 15"/>
                  <a:gd name="T6" fmla="*/ 2 w 21"/>
                  <a:gd name="T7" fmla="*/ 1 h 15"/>
                  <a:gd name="T8" fmla="*/ 3 w 21"/>
                  <a:gd name="T9" fmla="*/ 3 h 15"/>
                  <a:gd name="T10" fmla="*/ 3 w 21"/>
                  <a:gd name="T11" fmla="*/ 3 h 15"/>
                  <a:gd name="T12" fmla="*/ 7 w 21"/>
                  <a:gd name="T13" fmla="*/ 6 h 15"/>
                  <a:gd name="T14" fmla="*/ 7 w 21"/>
                  <a:gd name="T15" fmla="*/ 6 h 15"/>
                  <a:gd name="T16" fmla="*/ 16 w 21"/>
                  <a:gd name="T17" fmla="*/ 9 h 15"/>
                  <a:gd name="T18" fmla="*/ 21 w 21"/>
                  <a:gd name="T19" fmla="*/ 15 h 15"/>
                  <a:gd name="T20" fmla="*/ 21 w 21"/>
                  <a:gd name="T21" fmla="*/ 15 h 15"/>
                  <a:gd name="T22" fmla="*/ 19 w 21"/>
                  <a:gd name="T23" fmla="*/ 15 h 15"/>
                  <a:gd name="T24" fmla="*/ 18 w 21"/>
                  <a:gd name="T25" fmla="*/ 15 h 15"/>
                  <a:gd name="T26" fmla="*/ 17 w 21"/>
                  <a:gd name="T27" fmla="*/ 15 h 15"/>
                  <a:gd name="T28" fmla="*/ 17 w 21"/>
                  <a:gd name="T29" fmla="*/ 15 h 15"/>
                  <a:gd name="T30" fmla="*/ 16 w 21"/>
                  <a:gd name="T31" fmla="*/ 11 h 15"/>
                  <a:gd name="T32" fmla="*/ 15 w 21"/>
                  <a:gd name="T33" fmla="*/ 10 h 15"/>
                  <a:gd name="T34" fmla="*/ 14 w 21"/>
                  <a:gd name="T35" fmla="*/ 10 h 15"/>
                  <a:gd name="T36" fmla="*/ 14 w 21"/>
                  <a:gd name="T37" fmla="*/ 10 h 15"/>
                  <a:gd name="T38" fmla="*/ 11 w 21"/>
                  <a:gd name="T39" fmla="*/ 10 h 15"/>
                  <a:gd name="T40" fmla="*/ 9 w 21"/>
                  <a:gd name="T41" fmla="*/ 9 h 15"/>
                  <a:gd name="T42" fmla="*/ 8 w 21"/>
                  <a:gd name="T43" fmla="*/ 8 h 15"/>
                  <a:gd name="T44" fmla="*/ 8 w 21"/>
                  <a:gd name="T45" fmla="*/ 8 h 15"/>
                  <a:gd name="T46" fmla="*/ 3 w 21"/>
                  <a:gd name="T47" fmla="*/ 3 h 15"/>
                  <a:gd name="T48" fmla="*/ 0 w 21"/>
                  <a:gd name="T49" fmla="*/ 1 h 15"/>
                  <a:gd name="T50" fmla="*/ 0 w 21"/>
                  <a:gd name="T51" fmla="*/ 0 h 15"/>
                  <a:gd name="T52" fmla="*/ 0 w 21"/>
                  <a:gd name="T5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15">
                    <a:moveTo>
                      <a:pt x="0" y="0"/>
                    </a:moveTo>
                    <a:lnTo>
                      <a:pt x="0" y="0"/>
                    </a:lnTo>
                    <a:lnTo>
                      <a:pt x="1" y="0"/>
                    </a:lnTo>
                    <a:lnTo>
                      <a:pt x="2" y="1"/>
                    </a:lnTo>
                    <a:lnTo>
                      <a:pt x="3" y="3"/>
                    </a:lnTo>
                    <a:lnTo>
                      <a:pt x="3" y="3"/>
                    </a:lnTo>
                    <a:lnTo>
                      <a:pt x="7" y="6"/>
                    </a:lnTo>
                    <a:lnTo>
                      <a:pt x="7" y="6"/>
                    </a:lnTo>
                    <a:lnTo>
                      <a:pt x="16" y="9"/>
                    </a:lnTo>
                    <a:lnTo>
                      <a:pt x="21" y="15"/>
                    </a:lnTo>
                    <a:lnTo>
                      <a:pt x="21" y="15"/>
                    </a:lnTo>
                    <a:lnTo>
                      <a:pt x="19" y="15"/>
                    </a:lnTo>
                    <a:lnTo>
                      <a:pt x="18" y="15"/>
                    </a:lnTo>
                    <a:lnTo>
                      <a:pt x="17" y="15"/>
                    </a:lnTo>
                    <a:lnTo>
                      <a:pt x="17" y="15"/>
                    </a:lnTo>
                    <a:lnTo>
                      <a:pt x="16" y="11"/>
                    </a:lnTo>
                    <a:lnTo>
                      <a:pt x="15" y="10"/>
                    </a:lnTo>
                    <a:lnTo>
                      <a:pt x="14" y="10"/>
                    </a:lnTo>
                    <a:lnTo>
                      <a:pt x="14" y="10"/>
                    </a:lnTo>
                    <a:lnTo>
                      <a:pt x="11" y="10"/>
                    </a:lnTo>
                    <a:lnTo>
                      <a:pt x="9" y="9"/>
                    </a:lnTo>
                    <a:lnTo>
                      <a:pt x="8" y="8"/>
                    </a:lnTo>
                    <a:lnTo>
                      <a:pt x="8" y="8"/>
                    </a:lnTo>
                    <a:lnTo>
                      <a:pt x="3" y="3"/>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256"/>
              <p:cNvSpPr>
                <a:spLocks/>
              </p:cNvSpPr>
              <p:nvPr/>
            </p:nvSpPr>
            <p:spPr bwMode="auto">
              <a:xfrm>
                <a:off x="6159501" y="4598988"/>
                <a:ext cx="26988" cy="17463"/>
              </a:xfrm>
              <a:custGeom>
                <a:avLst/>
                <a:gdLst>
                  <a:gd name="T0" fmla="*/ 2 w 17"/>
                  <a:gd name="T1" fmla="*/ 0 h 11"/>
                  <a:gd name="T2" fmla="*/ 2 w 17"/>
                  <a:gd name="T3" fmla="*/ 0 h 11"/>
                  <a:gd name="T4" fmla="*/ 6 w 17"/>
                  <a:gd name="T5" fmla="*/ 2 h 11"/>
                  <a:gd name="T6" fmla="*/ 6 w 17"/>
                  <a:gd name="T7" fmla="*/ 2 h 11"/>
                  <a:gd name="T8" fmla="*/ 7 w 17"/>
                  <a:gd name="T9" fmla="*/ 5 h 11"/>
                  <a:gd name="T10" fmla="*/ 9 w 17"/>
                  <a:gd name="T11" fmla="*/ 7 h 11"/>
                  <a:gd name="T12" fmla="*/ 9 w 17"/>
                  <a:gd name="T13" fmla="*/ 7 h 11"/>
                  <a:gd name="T14" fmla="*/ 15 w 17"/>
                  <a:gd name="T15" fmla="*/ 9 h 11"/>
                  <a:gd name="T16" fmla="*/ 15 w 17"/>
                  <a:gd name="T17" fmla="*/ 9 h 11"/>
                  <a:gd name="T18" fmla="*/ 17 w 17"/>
                  <a:gd name="T19" fmla="*/ 11 h 11"/>
                  <a:gd name="T20" fmla="*/ 17 w 17"/>
                  <a:gd name="T21" fmla="*/ 11 h 11"/>
                  <a:gd name="T22" fmla="*/ 13 w 17"/>
                  <a:gd name="T23" fmla="*/ 10 h 11"/>
                  <a:gd name="T24" fmla="*/ 7 w 17"/>
                  <a:gd name="T25" fmla="*/ 8 h 11"/>
                  <a:gd name="T26" fmla="*/ 7 w 17"/>
                  <a:gd name="T27" fmla="*/ 8 h 11"/>
                  <a:gd name="T28" fmla="*/ 6 w 17"/>
                  <a:gd name="T29" fmla="*/ 7 h 11"/>
                  <a:gd name="T30" fmla="*/ 4 w 17"/>
                  <a:gd name="T31" fmla="*/ 6 h 11"/>
                  <a:gd name="T32" fmla="*/ 3 w 17"/>
                  <a:gd name="T33" fmla="*/ 6 h 11"/>
                  <a:gd name="T34" fmla="*/ 3 w 17"/>
                  <a:gd name="T35" fmla="*/ 6 h 11"/>
                  <a:gd name="T36" fmla="*/ 1 w 17"/>
                  <a:gd name="T37" fmla="*/ 5 h 11"/>
                  <a:gd name="T38" fmla="*/ 0 w 17"/>
                  <a:gd name="T39" fmla="*/ 3 h 11"/>
                  <a:gd name="T40" fmla="*/ 0 w 17"/>
                  <a:gd name="T41" fmla="*/ 3 h 11"/>
                  <a:gd name="T42" fmla="*/ 0 w 17"/>
                  <a:gd name="T43" fmla="*/ 1 h 11"/>
                  <a:gd name="T44" fmla="*/ 2 w 17"/>
                  <a:gd name="T45" fmla="*/ 0 h 11"/>
                  <a:gd name="T46" fmla="*/ 2 w 17"/>
                  <a:gd name="T4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11">
                    <a:moveTo>
                      <a:pt x="2" y="0"/>
                    </a:moveTo>
                    <a:lnTo>
                      <a:pt x="2" y="0"/>
                    </a:lnTo>
                    <a:lnTo>
                      <a:pt x="6" y="2"/>
                    </a:lnTo>
                    <a:lnTo>
                      <a:pt x="6" y="2"/>
                    </a:lnTo>
                    <a:lnTo>
                      <a:pt x="7" y="5"/>
                    </a:lnTo>
                    <a:lnTo>
                      <a:pt x="9" y="7"/>
                    </a:lnTo>
                    <a:lnTo>
                      <a:pt x="9" y="7"/>
                    </a:lnTo>
                    <a:lnTo>
                      <a:pt x="15" y="9"/>
                    </a:lnTo>
                    <a:lnTo>
                      <a:pt x="15" y="9"/>
                    </a:lnTo>
                    <a:lnTo>
                      <a:pt x="17" y="11"/>
                    </a:lnTo>
                    <a:lnTo>
                      <a:pt x="17" y="11"/>
                    </a:lnTo>
                    <a:lnTo>
                      <a:pt x="13" y="10"/>
                    </a:lnTo>
                    <a:lnTo>
                      <a:pt x="7" y="8"/>
                    </a:lnTo>
                    <a:lnTo>
                      <a:pt x="7" y="8"/>
                    </a:lnTo>
                    <a:lnTo>
                      <a:pt x="6" y="7"/>
                    </a:lnTo>
                    <a:lnTo>
                      <a:pt x="4" y="6"/>
                    </a:lnTo>
                    <a:lnTo>
                      <a:pt x="3" y="6"/>
                    </a:lnTo>
                    <a:lnTo>
                      <a:pt x="3" y="6"/>
                    </a:lnTo>
                    <a:lnTo>
                      <a:pt x="1" y="5"/>
                    </a:lnTo>
                    <a:lnTo>
                      <a:pt x="0" y="3"/>
                    </a:lnTo>
                    <a:lnTo>
                      <a:pt x="0" y="3"/>
                    </a:lnTo>
                    <a:lnTo>
                      <a:pt x="0"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257"/>
              <p:cNvSpPr>
                <a:spLocks/>
              </p:cNvSpPr>
              <p:nvPr/>
            </p:nvSpPr>
            <p:spPr bwMode="auto">
              <a:xfrm>
                <a:off x="6202363" y="4603751"/>
                <a:ext cx="11113" cy="22225"/>
              </a:xfrm>
              <a:custGeom>
                <a:avLst/>
                <a:gdLst>
                  <a:gd name="T0" fmla="*/ 0 w 7"/>
                  <a:gd name="T1" fmla="*/ 0 h 14"/>
                  <a:gd name="T2" fmla="*/ 0 w 7"/>
                  <a:gd name="T3" fmla="*/ 0 h 14"/>
                  <a:gd name="T4" fmla="*/ 3 w 7"/>
                  <a:gd name="T5" fmla="*/ 6 h 14"/>
                  <a:gd name="T6" fmla="*/ 3 w 7"/>
                  <a:gd name="T7" fmla="*/ 6 h 14"/>
                  <a:gd name="T8" fmla="*/ 5 w 7"/>
                  <a:gd name="T9" fmla="*/ 10 h 14"/>
                  <a:gd name="T10" fmla="*/ 7 w 7"/>
                  <a:gd name="T11" fmla="*/ 14 h 14"/>
                  <a:gd name="T12" fmla="*/ 7 w 7"/>
                  <a:gd name="T13" fmla="*/ 14 h 14"/>
                  <a:gd name="T14" fmla="*/ 2 w 7"/>
                  <a:gd name="T15" fmla="*/ 8 h 14"/>
                  <a:gd name="T16" fmla="*/ 2 w 7"/>
                  <a:gd name="T17" fmla="*/ 8 h 14"/>
                  <a:gd name="T18" fmla="*/ 0 w 7"/>
                  <a:gd name="T19" fmla="*/ 0 h 14"/>
                  <a:gd name="T20" fmla="*/ 0 w 7"/>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4">
                    <a:moveTo>
                      <a:pt x="0" y="0"/>
                    </a:moveTo>
                    <a:lnTo>
                      <a:pt x="0" y="0"/>
                    </a:lnTo>
                    <a:lnTo>
                      <a:pt x="3" y="6"/>
                    </a:lnTo>
                    <a:lnTo>
                      <a:pt x="3" y="6"/>
                    </a:lnTo>
                    <a:lnTo>
                      <a:pt x="5" y="10"/>
                    </a:lnTo>
                    <a:lnTo>
                      <a:pt x="7" y="14"/>
                    </a:lnTo>
                    <a:lnTo>
                      <a:pt x="7" y="14"/>
                    </a:lnTo>
                    <a:lnTo>
                      <a:pt x="2" y="8"/>
                    </a:lnTo>
                    <a:lnTo>
                      <a:pt x="2" y="8"/>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258"/>
              <p:cNvSpPr>
                <a:spLocks/>
              </p:cNvSpPr>
              <p:nvPr/>
            </p:nvSpPr>
            <p:spPr bwMode="auto">
              <a:xfrm>
                <a:off x="6208713" y="4630738"/>
                <a:ext cx="14288" cy="9525"/>
              </a:xfrm>
              <a:custGeom>
                <a:avLst/>
                <a:gdLst>
                  <a:gd name="T0" fmla="*/ 0 w 9"/>
                  <a:gd name="T1" fmla="*/ 0 h 6"/>
                  <a:gd name="T2" fmla="*/ 0 w 9"/>
                  <a:gd name="T3" fmla="*/ 0 h 6"/>
                  <a:gd name="T4" fmla="*/ 7 w 9"/>
                  <a:gd name="T5" fmla="*/ 3 h 6"/>
                  <a:gd name="T6" fmla="*/ 7 w 9"/>
                  <a:gd name="T7" fmla="*/ 3 h 6"/>
                  <a:gd name="T8" fmla="*/ 9 w 9"/>
                  <a:gd name="T9" fmla="*/ 6 h 6"/>
                  <a:gd name="T10" fmla="*/ 9 w 9"/>
                  <a:gd name="T11" fmla="*/ 6 h 6"/>
                  <a:gd name="T12" fmla="*/ 3 w 9"/>
                  <a:gd name="T13" fmla="*/ 5 h 6"/>
                  <a:gd name="T14" fmla="*/ 3 w 9"/>
                  <a:gd name="T15" fmla="*/ 5 h 6"/>
                  <a:gd name="T16" fmla="*/ 3 w 9"/>
                  <a:gd name="T17" fmla="*/ 3 h 6"/>
                  <a:gd name="T18" fmla="*/ 3 w 9"/>
                  <a:gd name="T19" fmla="*/ 3 h 6"/>
                  <a:gd name="T20" fmla="*/ 0 w 9"/>
                  <a:gd name="T21" fmla="*/ 0 h 6"/>
                  <a:gd name="T22" fmla="*/ 0 w 9"/>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6">
                    <a:moveTo>
                      <a:pt x="0" y="0"/>
                    </a:moveTo>
                    <a:lnTo>
                      <a:pt x="0" y="0"/>
                    </a:lnTo>
                    <a:lnTo>
                      <a:pt x="7" y="3"/>
                    </a:lnTo>
                    <a:lnTo>
                      <a:pt x="7" y="3"/>
                    </a:lnTo>
                    <a:lnTo>
                      <a:pt x="9" y="6"/>
                    </a:lnTo>
                    <a:lnTo>
                      <a:pt x="9" y="6"/>
                    </a:lnTo>
                    <a:lnTo>
                      <a:pt x="3" y="5"/>
                    </a:lnTo>
                    <a:lnTo>
                      <a:pt x="3" y="5"/>
                    </a:lnTo>
                    <a:lnTo>
                      <a:pt x="3" y="3"/>
                    </a:lnTo>
                    <a:lnTo>
                      <a:pt x="3" y="3"/>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3" name="Freeform 259"/>
              <p:cNvSpPr>
                <a:spLocks/>
              </p:cNvSpPr>
              <p:nvPr/>
            </p:nvSpPr>
            <p:spPr bwMode="auto">
              <a:xfrm>
                <a:off x="6192838" y="4614863"/>
                <a:ext cx="9525" cy="11113"/>
              </a:xfrm>
              <a:custGeom>
                <a:avLst/>
                <a:gdLst>
                  <a:gd name="T0" fmla="*/ 2 w 6"/>
                  <a:gd name="T1" fmla="*/ 0 h 7"/>
                  <a:gd name="T2" fmla="*/ 2 w 6"/>
                  <a:gd name="T3" fmla="*/ 0 h 7"/>
                  <a:gd name="T4" fmla="*/ 3 w 6"/>
                  <a:gd name="T5" fmla="*/ 3 h 7"/>
                  <a:gd name="T6" fmla="*/ 3 w 6"/>
                  <a:gd name="T7" fmla="*/ 4 h 7"/>
                  <a:gd name="T8" fmla="*/ 4 w 6"/>
                  <a:gd name="T9" fmla="*/ 5 h 7"/>
                  <a:gd name="T10" fmla="*/ 4 w 6"/>
                  <a:gd name="T11" fmla="*/ 5 h 7"/>
                  <a:gd name="T12" fmla="*/ 6 w 6"/>
                  <a:gd name="T13" fmla="*/ 6 h 7"/>
                  <a:gd name="T14" fmla="*/ 6 w 6"/>
                  <a:gd name="T15" fmla="*/ 6 h 7"/>
                  <a:gd name="T16" fmla="*/ 6 w 6"/>
                  <a:gd name="T17" fmla="*/ 6 h 7"/>
                  <a:gd name="T18" fmla="*/ 3 w 6"/>
                  <a:gd name="T19" fmla="*/ 7 h 7"/>
                  <a:gd name="T20" fmla="*/ 1 w 6"/>
                  <a:gd name="T21" fmla="*/ 7 h 7"/>
                  <a:gd name="T22" fmla="*/ 1 w 6"/>
                  <a:gd name="T23" fmla="*/ 7 h 7"/>
                  <a:gd name="T24" fmla="*/ 0 w 6"/>
                  <a:gd name="T25" fmla="*/ 1 h 7"/>
                  <a:gd name="T26" fmla="*/ 0 w 6"/>
                  <a:gd name="T27" fmla="*/ 1 h 7"/>
                  <a:gd name="T28" fmla="*/ 1 w 6"/>
                  <a:gd name="T29" fmla="*/ 0 h 7"/>
                  <a:gd name="T30" fmla="*/ 2 w 6"/>
                  <a:gd name="T31" fmla="*/ 0 h 7"/>
                  <a:gd name="T32" fmla="*/ 2 w 6"/>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7">
                    <a:moveTo>
                      <a:pt x="2" y="0"/>
                    </a:moveTo>
                    <a:lnTo>
                      <a:pt x="2" y="0"/>
                    </a:lnTo>
                    <a:lnTo>
                      <a:pt x="3" y="3"/>
                    </a:lnTo>
                    <a:lnTo>
                      <a:pt x="3" y="4"/>
                    </a:lnTo>
                    <a:lnTo>
                      <a:pt x="4" y="5"/>
                    </a:lnTo>
                    <a:lnTo>
                      <a:pt x="4" y="5"/>
                    </a:lnTo>
                    <a:lnTo>
                      <a:pt x="6" y="6"/>
                    </a:lnTo>
                    <a:lnTo>
                      <a:pt x="6" y="6"/>
                    </a:lnTo>
                    <a:lnTo>
                      <a:pt x="6" y="6"/>
                    </a:lnTo>
                    <a:lnTo>
                      <a:pt x="3" y="7"/>
                    </a:lnTo>
                    <a:lnTo>
                      <a:pt x="1" y="7"/>
                    </a:lnTo>
                    <a:lnTo>
                      <a:pt x="1" y="7"/>
                    </a:lnTo>
                    <a:lnTo>
                      <a:pt x="0" y="1"/>
                    </a:lnTo>
                    <a:lnTo>
                      <a:pt x="0" y="1"/>
                    </a:lnTo>
                    <a:lnTo>
                      <a:pt x="1" y="0"/>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4" name="Freeform 260"/>
              <p:cNvSpPr>
                <a:spLocks/>
              </p:cNvSpPr>
              <p:nvPr/>
            </p:nvSpPr>
            <p:spPr bwMode="auto">
              <a:xfrm>
                <a:off x="6273801" y="4694238"/>
                <a:ext cx="9525" cy="15875"/>
              </a:xfrm>
              <a:custGeom>
                <a:avLst/>
                <a:gdLst>
                  <a:gd name="T0" fmla="*/ 1 w 6"/>
                  <a:gd name="T1" fmla="*/ 0 h 10"/>
                  <a:gd name="T2" fmla="*/ 1 w 6"/>
                  <a:gd name="T3" fmla="*/ 0 h 10"/>
                  <a:gd name="T4" fmla="*/ 2 w 6"/>
                  <a:gd name="T5" fmla="*/ 5 h 10"/>
                  <a:gd name="T6" fmla="*/ 2 w 6"/>
                  <a:gd name="T7" fmla="*/ 5 h 10"/>
                  <a:gd name="T8" fmla="*/ 5 w 6"/>
                  <a:gd name="T9" fmla="*/ 3 h 10"/>
                  <a:gd name="T10" fmla="*/ 5 w 6"/>
                  <a:gd name="T11" fmla="*/ 3 h 10"/>
                  <a:gd name="T12" fmla="*/ 5 w 6"/>
                  <a:gd name="T13" fmla="*/ 3 h 10"/>
                  <a:gd name="T14" fmla="*/ 6 w 6"/>
                  <a:gd name="T15" fmla="*/ 4 h 10"/>
                  <a:gd name="T16" fmla="*/ 6 w 6"/>
                  <a:gd name="T17" fmla="*/ 7 h 10"/>
                  <a:gd name="T18" fmla="*/ 6 w 6"/>
                  <a:gd name="T19" fmla="*/ 7 h 10"/>
                  <a:gd name="T20" fmla="*/ 5 w 6"/>
                  <a:gd name="T21" fmla="*/ 10 h 10"/>
                  <a:gd name="T22" fmla="*/ 5 w 6"/>
                  <a:gd name="T23" fmla="*/ 10 h 10"/>
                  <a:gd name="T24" fmla="*/ 1 w 6"/>
                  <a:gd name="T25" fmla="*/ 10 h 10"/>
                  <a:gd name="T26" fmla="*/ 1 w 6"/>
                  <a:gd name="T27" fmla="*/ 10 h 10"/>
                  <a:gd name="T28" fmla="*/ 0 w 6"/>
                  <a:gd name="T29" fmla="*/ 3 h 10"/>
                  <a:gd name="T30" fmla="*/ 0 w 6"/>
                  <a:gd name="T31" fmla="*/ 3 h 10"/>
                  <a:gd name="T32" fmla="*/ 1 w 6"/>
                  <a:gd name="T33" fmla="*/ 0 h 10"/>
                  <a:gd name="T34" fmla="*/ 1 w 6"/>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10">
                    <a:moveTo>
                      <a:pt x="1" y="0"/>
                    </a:moveTo>
                    <a:lnTo>
                      <a:pt x="1" y="0"/>
                    </a:lnTo>
                    <a:lnTo>
                      <a:pt x="2" y="5"/>
                    </a:lnTo>
                    <a:lnTo>
                      <a:pt x="2" y="5"/>
                    </a:lnTo>
                    <a:lnTo>
                      <a:pt x="5" y="3"/>
                    </a:lnTo>
                    <a:lnTo>
                      <a:pt x="5" y="3"/>
                    </a:lnTo>
                    <a:lnTo>
                      <a:pt x="5" y="3"/>
                    </a:lnTo>
                    <a:lnTo>
                      <a:pt x="6" y="4"/>
                    </a:lnTo>
                    <a:lnTo>
                      <a:pt x="6" y="7"/>
                    </a:lnTo>
                    <a:lnTo>
                      <a:pt x="6" y="7"/>
                    </a:lnTo>
                    <a:lnTo>
                      <a:pt x="5" y="10"/>
                    </a:lnTo>
                    <a:lnTo>
                      <a:pt x="5" y="10"/>
                    </a:lnTo>
                    <a:lnTo>
                      <a:pt x="1" y="10"/>
                    </a:lnTo>
                    <a:lnTo>
                      <a:pt x="1" y="10"/>
                    </a:lnTo>
                    <a:lnTo>
                      <a:pt x="0" y="3"/>
                    </a:lnTo>
                    <a:lnTo>
                      <a:pt x="0" y="3"/>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261"/>
              <p:cNvSpPr>
                <a:spLocks/>
              </p:cNvSpPr>
              <p:nvPr/>
            </p:nvSpPr>
            <p:spPr bwMode="auto">
              <a:xfrm>
                <a:off x="6281738" y="4713288"/>
                <a:ext cx="11113" cy="11113"/>
              </a:xfrm>
              <a:custGeom>
                <a:avLst/>
                <a:gdLst>
                  <a:gd name="T0" fmla="*/ 2 w 7"/>
                  <a:gd name="T1" fmla="*/ 4 h 7"/>
                  <a:gd name="T2" fmla="*/ 2 w 7"/>
                  <a:gd name="T3" fmla="*/ 4 h 7"/>
                  <a:gd name="T4" fmla="*/ 0 w 7"/>
                  <a:gd name="T5" fmla="*/ 3 h 7"/>
                  <a:gd name="T6" fmla="*/ 0 w 7"/>
                  <a:gd name="T7" fmla="*/ 3 h 7"/>
                  <a:gd name="T8" fmla="*/ 0 w 7"/>
                  <a:gd name="T9" fmla="*/ 0 h 7"/>
                  <a:gd name="T10" fmla="*/ 0 w 7"/>
                  <a:gd name="T11" fmla="*/ 0 h 7"/>
                  <a:gd name="T12" fmla="*/ 4 w 7"/>
                  <a:gd name="T13" fmla="*/ 3 h 7"/>
                  <a:gd name="T14" fmla="*/ 4 w 7"/>
                  <a:gd name="T15" fmla="*/ 3 h 7"/>
                  <a:gd name="T16" fmla="*/ 7 w 7"/>
                  <a:gd name="T17" fmla="*/ 6 h 7"/>
                  <a:gd name="T18" fmla="*/ 7 w 7"/>
                  <a:gd name="T19" fmla="*/ 6 h 7"/>
                  <a:gd name="T20" fmla="*/ 2 w 7"/>
                  <a:gd name="T21" fmla="*/ 7 h 7"/>
                  <a:gd name="T22" fmla="*/ 2 w 7"/>
                  <a:gd name="T23" fmla="*/ 7 h 7"/>
                  <a:gd name="T24" fmla="*/ 2 w 7"/>
                  <a:gd name="T25" fmla="*/ 4 h 7"/>
                  <a:gd name="T26" fmla="*/ 2 w 7"/>
                  <a:gd name="T2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7">
                    <a:moveTo>
                      <a:pt x="2" y="4"/>
                    </a:moveTo>
                    <a:lnTo>
                      <a:pt x="2" y="4"/>
                    </a:lnTo>
                    <a:lnTo>
                      <a:pt x="0" y="3"/>
                    </a:lnTo>
                    <a:lnTo>
                      <a:pt x="0" y="3"/>
                    </a:lnTo>
                    <a:lnTo>
                      <a:pt x="0" y="0"/>
                    </a:lnTo>
                    <a:lnTo>
                      <a:pt x="0" y="0"/>
                    </a:lnTo>
                    <a:lnTo>
                      <a:pt x="4" y="3"/>
                    </a:lnTo>
                    <a:lnTo>
                      <a:pt x="4" y="3"/>
                    </a:lnTo>
                    <a:lnTo>
                      <a:pt x="7" y="6"/>
                    </a:lnTo>
                    <a:lnTo>
                      <a:pt x="7" y="6"/>
                    </a:lnTo>
                    <a:lnTo>
                      <a:pt x="2" y="7"/>
                    </a:lnTo>
                    <a:lnTo>
                      <a:pt x="2" y="7"/>
                    </a:lnTo>
                    <a:lnTo>
                      <a:pt x="2" y="4"/>
                    </a:lnTo>
                    <a:lnTo>
                      <a:pt x="2"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262"/>
              <p:cNvSpPr>
                <a:spLocks/>
              </p:cNvSpPr>
              <p:nvPr/>
            </p:nvSpPr>
            <p:spPr bwMode="auto">
              <a:xfrm>
                <a:off x="6292851" y="4735513"/>
                <a:ext cx="14288" cy="9525"/>
              </a:xfrm>
              <a:custGeom>
                <a:avLst/>
                <a:gdLst>
                  <a:gd name="T0" fmla="*/ 0 w 9"/>
                  <a:gd name="T1" fmla="*/ 6 h 6"/>
                  <a:gd name="T2" fmla="*/ 0 w 9"/>
                  <a:gd name="T3" fmla="*/ 6 h 6"/>
                  <a:gd name="T4" fmla="*/ 3 w 9"/>
                  <a:gd name="T5" fmla="*/ 0 h 6"/>
                  <a:gd name="T6" fmla="*/ 3 w 9"/>
                  <a:gd name="T7" fmla="*/ 0 h 6"/>
                  <a:gd name="T8" fmla="*/ 9 w 9"/>
                  <a:gd name="T9" fmla="*/ 5 h 6"/>
                  <a:gd name="T10" fmla="*/ 9 w 9"/>
                  <a:gd name="T11" fmla="*/ 5 h 6"/>
                  <a:gd name="T12" fmla="*/ 0 w 9"/>
                  <a:gd name="T13" fmla="*/ 6 h 6"/>
                  <a:gd name="T14" fmla="*/ 0 w 9"/>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6"/>
                    </a:moveTo>
                    <a:lnTo>
                      <a:pt x="0" y="6"/>
                    </a:lnTo>
                    <a:lnTo>
                      <a:pt x="3" y="0"/>
                    </a:lnTo>
                    <a:lnTo>
                      <a:pt x="3" y="0"/>
                    </a:lnTo>
                    <a:lnTo>
                      <a:pt x="9" y="5"/>
                    </a:lnTo>
                    <a:lnTo>
                      <a:pt x="9" y="5"/>
                    </a:lnTo>
                    <a:lnTo>
                      <a:pt x="0" y="6"/>
                    </a:lnTo>
                    <a:lnTo>
                      <a:pt x="0" y="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263"/>
              <p:cNvSpPr>
                <a:spLocks/>
              </p:cNvSpPr>
              <p:nvPr/>
            </p:nvSpPr>
            <p:spPr bwMode="auto">
              <a:xfrm>
                <a:off x="6294438" y="4699001"/>
                <a:ext cx="1588" cy="9525"/>
              </a:xfrm>
              <a:custGeom>
                <a:avLst/>
                <a:gdLst>
                  <a:gd name="T0" fmla="*/ 0 w 1"/>
                  <a:gd name="T1" fmla="*/ 0 h 6"/>
                  <a:gd name="T2" fmla="*/ 0 w 1"/>
                  <a:gd name="T3" fmla="*/ 0 h 6"/>
                  <a:gd name="T4" fmla="*/ 0 w 1"/>
                  <a:gd name="T5" fmla="*/ 1 h 6"/>
                  <a:gd name="T6" fmla="*/ 0 w 1"/>
                  <a:gd name="T7" fmla="*/ 1 h 6"/>
                  <a:gd name="T8" fmla="*/ 0 w 1"/>
                  <a:gd name="T9" fmla="*/ 6 h 6"/>
                  <a:gd name="T10" fmla="*/ 0 w 1"/>
                  <a:gd name="T11" fmla="*/ 6 h 6"/>
                  <a:gd name="T12" fmla="*/ 1 w 1"/>
                  <a:gd name="T13" fmla="*/ 5 h 6"/>
                  <a:gd name="T14" fmla="*/ 1 w 1"/>
                  <a:gd name="T15" fmla="*/ 5 h 6"/>
                  <a:gd name="T16" fmla="*/ 1 w 1"/>
                  <a:gd name="T17" fmla="*/ 4 h 6"/>
                  <a:gd name="T18" fmla="*/ 1 w 1"/>
                  <a:gd name="T19" fmla="*/ 4 h 6"/>
                  <a:gd name="T20" fmla="*/ 0 w 1"/>
                  <a:gd name="T21" fmla="*/ 0 h 6"/>
                  <a:gd name="T22" fmla="*/ 0 w 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6">
                    <a:moveTo>
                      <a:pt x="0" y="0"/>
                    </a:moveTo>
                    <a:lnTo>
                      <a:pt x="0" y="0"/>
                    </a:lnTo>
                    <a:lnTo>
                      <a:pt x="0" y="1"/>
                    </a:lnTo>
                    <a:lnTo>
                      <a:pt x="0" y="1"/>
                    </a:lnTo>
                    <a:lnTo>
                      <a:pt x="0" y="6"/>
                    </a:lnTo>
                    <a:lnTo>
                      <a:pt x="0" y="6"/>
                    </a:lnTo>
                    <a:lnTo>
                      <a:pt x="1" y="5"/>
                    </a:lnTo>
                    <a:lnTo>
                      <a:pt x="1" y="5"/>
                    </a:lnTo>
                    <a:lnTo>
                      <a:pt x="1" y="4"/>
                    </a:lnTo>
                    <a:lnTo>
                      <a:pt x="1" y="4"/>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264"/>
              <p:cNvSpPr>
                <a:spLocks/>
              </p:cNvSpPr>
              <p:nvPr/>
            </p:nvSpPr>
            <p:spPr bwMode="auto">
              <a:xfrm>
                <a:off x="6294438" y="4708526"/>
                <a:ext cx="1588" cy="6350"/>
              </a:xfrm>
              <a:custGeom>
                <a:avLst/>
                <a:gdLst>
                  <a:gd name="T0" fmla="*/ 1 w 1"/>
                  <a:gd name="T1" fmla="*/ 0 h 4"/>
                  <a:gd name="T2" fmla="*/ 1 w 1"/>
                  <a:gd name="T3" fmla="*/ 0 h 4"/>
                  <a:gd name="T4" fmla="*/ 1 w 1"/>
                  <a:gd name="T5" fmla="*/ 1 h 4"/>
                  <a:gd name="T6" fmla="*/ 1 w 1"/>
                  <a:gd name="T7" fmla="*/ 1 h 4"/>
                  <a:gd name="T8" fmla="*/ 1 w 1"/>
                  <a:gd name="T9" fmla="*/ 2 h 4"/>
                  <a:gd name="T10" fmla="*/ 1 w 1"/>
                  <a:gd name="T11" fmla="*/ 2 h 4"/>
                  <a:gd name="T12" fmla="*/ 1 w 1"/>
                  <a:gd name="T13" fmla="*/ 4 h 4"/>
                  <a:gd name="T14" fmla="*/ 1 w 1"/>
                  <a:gd name="T15" fmla="*/ 4 h 4"/>
                  <a:gd name="T16" fmla="*/ 0 w 1"/>
                  <a:gd name="T17" fmla="*/ 4 h 4"/>
                  <a:gd name="T18" fmla="*/ 0 w 1"/>
                  <a:gd name="T19" fmla="*/ 4 h 4"/>
                  <a:gd name="T20" fmla="*/ 0 w 1"/>
                  <a:gd name="T21" fmla="*/ 2 h 4"/>
                  <a:gd name="T22" fmla="*/ 0 w 1"/>
                  <a:gd name="T23" fmla="*/ 2 h 4"/>
                  <a:gd name="T24" fmla="*/ 1 w 1"/>
                  <a:gd name="T25" fmla="*/ 0 h 4"/>
                  <a:gd name="T26" fmla="*/ 1 w 1"/>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4">
                    <a:moveTo>
                      <a:pt x="1" y="0"/>
                    </a:moveTo>
                    <a:lnTo>
                      <a:pt x="1" y="0"/>
                    </a:lnTo>
                    <a:lnTo>
                      <a:pt x="1" y="1"/>
                    </a:lnTo>
                    <a:lnTo>
                      <a:pt x="1" y="1"/>
                    </a:lnTo>
                    <a:lnTo>
                      <a:pt x="1" y="2"/>
                    </a:lnTo>
                    <a:lnTo>
                      <a:pt x="1" y="2"/>
                    </a:lnTo>
                    <a:lnTo>
                      <a:pt x="1" y="4"/>
                    </a:lnTo>
                    <a:lnTo>
                      <a:pt x="1" y="4"/>
                    </a:lnTo>
                    <a:lnTo>
                      <a:pt x="0" y="4"/>
                    </a:lnTo>
                    <a:lnTo>
                      <a:pt x="0" y="4"/>
                    </a:lnTo>
                    <a:lnTo>
                      <a:pt x="0" y="2"/>
                    </a:lnTo>
                    <a:lnTo>
                      <a:pt x="0" y="2"/>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265"/>
              <p:cNvSpPr>
                <a:spLocks/>
              </p:cNvSpPr>
              <p:nvPr/>
            </p:nvSpPr>
            <p:spPr bwMode="auto">
              <a:xfrm>
                <a:off x="6288088" y="4705351"/>
                <a:ext cx="4763" cy="3175"/>
              </a:xfrm>
              <a:custGeom>
                <a:avLst/>
                <a:gdLst>
                  <a:gd name="T0" fmla="*/ 3 w 3"/>
                  <a:gd name="T1" fmla="*/ 1 h 2"/>
                  <a:gd name="T2" fmla="*/ 1 w 3"/>
                  <a:gd name="T3" fmla="*/ 2 h 2"/>
                  <a:gd name="T4" fmla="*/ 1 w 3"/>
                  <a:gd name="T5" fmla="*/ 2 h 2"/>
                  <a:gd name="T6" fmla="*/ 1 w 3"/>
                  <a:gd name="T7" fmla="*/ 2 h 2"/>
                  <a:gd name="T8" fmla="*/ 0 w 3"/>
                  <a:gd name="T9" fmla="*/ 2 h 2"/>
                  <a:gd name="T10" fmla="*/ 0 w 3"/>
                  <a:gd name="T11" fmla="*/ 2 h 2"/>
                  <a:gd name="T12" fmla="*/ 0 w 3"/>
                  <a:gd name="T13" fmla="*/ 1 h 2"/>
                  <a:gd name="T14" fmla="*/ 0 w 3"/>
                  <a:gd name="T15" fmla="*/ 1 h 2"/>
                  <a:gd name="T16" fmla="*/ 0 w 3"/>
                  <a:gd name="T17" fmla="*/ 1 h 2"/>
                  <a:gd name="T18" fmla="*/ 3 w 3"/>
                  <a:gd name="T19" fmla="*/ 0 h 2"/>
                  <a:gd name="T20" fmla="*/ 3 w 3"/>
                  <a:gd name="T21" fmla="*/ 1 h 2"/>
                  <a:gd name="T22" fmla="*/ 3 w 3"/>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3" y="1"/>
                    </a:moveTo>
                    <a:lnTo>
                      <a:pt x="1" y="2"/>
                    </a:lnTo>
                    <a:lnTo>
                      <a:pt x="1" y="2"/>
                    </a:lnTo>
                    <a:lnTo>
                      <a:pt x="1" y="2"/>
                    </a:lnTo>
                    <a:lnTo>
                      <a:pt x="0" y="2"/>
                    </a:lnTo>
                    <a:lnTo>
                      <a:pt x="0" y="2"/>
                    </a:lnTo>
                    <a:lnTo>
                      <a:pt x="0" y="1"/>
                    </a:lnTo>
                    <a:lnTo>
                      <a:pt x="0" y="1"/>
                    </a:lnTo>
                    <a:lnTo>
                      <a:pt x="0" y="1"/>
                    </a:lnTo>
                    <a:lnTo>
                      <a:pt x="3" y="0"/>
                    </a:lnTo>
                    <a:lnTo>
                      <a:pt x="3" y="1"/>
                    </a:lnTo>
                    <a:lnTo>
                      <a:pt x="3"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266"/>
              <p:cNvSpPr>
                <a:spLocks/>
              </p:cNvSpPr>
              <p:nvPr/>
            </p:nvSpPr>
            <p:spPr bwMode="auto">
              <a:xfrm>
                <a:off x="6530976" y="4676776"/>
                <a:ext cx="6350" cy="6350"/>
              </a:xfrm>
              <a:custGeom>
                <a:avLst/>
                <a:gdLst>
                  <a:gd name="T0" fmla="*/ 0 w 4"/>
                  <a:gd name="T1" fmla="*/ 1 h 4"/>
                  <a:gd name="T2" fmla="*/ 0 w 4"/>
                  <a:gd name="T3" fmla="*/ 1 h 4"/>
                  <a:gd name="T4" fmla="*/ 1 w 4"/>
                  <a:gd name="T5" fmla="*/ 3 h 4"/>
                  <a:gd name="T6" fmla="*/ 2 w 4"/>
                  <a:gd name="T7" fmla="*/ 4 h 4"/>
                  <a:gd name="T8" fmla="*/ 2 w 4"/>
                  <a:gd name="T9" fmla="*/ 4 h 4"/>
                  <a:gd name="T10" fmla="*/ 3 w 4"/>
                  <a:gd name="T11" fmla="*/ 4 h 4"/>
                  <a:gd name="T12" fmla="*/ 3 w 4"/>
                  <a:gd name="T13" fmla="*/ 4 h 4"/>
                  <a:gd name="T14" fmla="*/ 4 w 4"/>
                  <a:gd name="T15" fmla="*/ 3 h 4"/>
                  <a:gd name="T16" fmla="*/ 4 w 4"/>
                  <a:gd name="T17" fmla="*/ 3 h 4"/>
                  <a:gd name="T18" fmla="*/ 4 w 4"/>
                  <a:gd name="T19" fmla="*/ 1 h 4"/>
                  <a:gd name="T20" fmla="*/ 4 w 4"/>
                  <a:gd name="T21" fmla="*/ 1 h 4"/>
                  <a:gd name="T22" fmla="*/ 3 w 4"/>
                  <a:gd name="T23" fmla="*/ 0 h 4"/>
                  <a:gd name="T24" fmla="*/ 3 w 4"/>
                  <a:gd name="T25" fmla="*/ 0 h 4"/>
                  <a:gd name="T26" fmla="*/ 0 w 4"/>
                  <a:gd name="T27" fmla="*/ 1 h 4"/>
                  <a:gd name="T28" fmla="*/ 0 w 4"/>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0" y="1"/>
                    </a:moveTo>
                    <a:lnTo>
                      <a:pt x="0" y="1"/>
                    </a:lnTo>
                    <a:lnTo>
                      <a:pt x="1" y="3"/>
                    </a:lnTo>
                    <a:lnTo>
                      <a:pt x="2" y="4"/>
                    </a:lnTo>
                    <a:lnTo>
                      <a:pt x="2" y="4"/>
                    </a:lnTo>
                    <a:lnTo>
                      <a:pt x="3" y="4"/>
                    </a:lnTo>
                    <a:lnTo>
                      <a:pt x="3" y="4"/>
                    </a:lnTo>
                    <a:lnTo>
                      <a:pt x="4" y="3"/>
                    </a:lnTo>
                    <a:lnTo>
                      <a:pt x="4" y="3"/>
                    </a:lnTo>
                    <a:lnTo>
                      <a:pt x="4" y="1"/>
                    </a:lnTo>
                    <a:lnTo>
                      <a:pt x="4" y="1"/>
                    </a:lnTo>
                    <a:lnTo>
                      <a:pt x="3" y="0"/>
                    </a:lnTo>
                    <a:lnTo>
                      <a:pt x="3"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267"/>
              <p:cNvSpPr>
                <a:spLocks/>
              </p:cNvSpPr>
              <p:nvPr/>
            </p:nvSpPr>
            <p:spPr bwMode="auto">
              <a:xfrm>
                <a:off x="6538913" y="4681538"/>
                <a:ext cx="11113" cy="4763"/>
              </a:xfrm>
              <a:custGeom>
                <a:avLst/>
                <a:gdLst>
                  <a:gd name="T0" fmla="*/ 0 w 7"/>
                  <a:gd name="T1" fmla="*/ 1 h 3"/>
                  <a:gd name="T2" fmla="*/ 0 w 7"/>
                  <a:gd name="T3" fmla="*/ 1 h 3"/>
                  <a:gd name="T4" fmla="*/ 3 w 7"/>
                  <a:gd name="T5" fmla="*/ 0 h 3"/>
                  <a:gd name="T6" fmla="*/ 3 w 7"/>
                  <a:gd name="T7" fmla="*/ 0 h 3"/>
                  <a:gd name="T8" fmla="*/ 7 w 7"/>
                  <a:gd name="T9" fmla="*/ 2 h 3"/>
                  <a:gd name="T10" fmla="*/ 7 w 7"/>
                  <a:gd name="T11" fmla="*/ 2 h 3"/>
                  <a:gd name="T12" fmla="*/ 7 w 7"/>
                  <a:gd name="T13" fmla="*/ 3 h 3"/>
                  <a:gd name="T14" fmla="*/ 7 w 7"/>
                  <a:gd name="T15" fmla="*/ 3 h 3"/>
                  <a:gd name="T16" fmla="*/ 7 w 7"/>
                  <a:gd name="T17" fmla="*/ 3 h 3"/>
                  <a:gd name="T18" fmla="*/ 4 w 7"/>
                  <a:gd name="T19" fmla="*/ 3 h 3"/>
                  <a:gd name="T20" fmla="*/ 4 w 7"/>
                  <a:gd name="T21" fmla="*/ 3 h 3"/>
                  <a:gd name="T22" fmla="*/ 0 w 7"/>
                  <a:gd name="T23" fmla="*/ 2 h 3"/>
                  <a:gd name="T24" fmla="*/ 0 w 7"/>
                  <a:gd name="T25" fmla="*/ 2 h 3"/>
                  <a:gd name="T26" fmla="*/ 0 w 7"/>
                  <a:gd name="T27" fmla="*/ 1 h 3"/>
                  <a:gd name="T28" fmla="*/ 0 w 7"/>
                  <a:gd name="T29" fmla="*/ 1 h 3"/>
                  <a:gd name="T30" fmla="*/ 0 w 7"/>
                  <a:gd name="T3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
                    <a:moveTo>
                      <a:pt x="0" y="1"/>
                    </a:moveTo>
                    <a:lnTo>
                      <a:pt x="0" y="1"/>
                    </a:lnTo>
                    <a:lnTo>
                      <a:pt x="3" y="0"/>
                    </a:lnTo>
                    <a:lnTo>
                      <a:pt x="3" y="0"/>
                    </a:lnTo>
                    <a:lnTo>
                      <a:pt x="7" y="2"/>
                    </a:lnTo>
                    <a:lnTo>
                      <a:pt x="7" y="2"/>
                    </a:lnTo>
                    <a:lnTo>
                      <a:pt x="7" y="3"/>
                    </a:lnTo>
                    <a:lnTo>
                      <a:pt x="7" y="3"/>
                    </a:lnTo>
                    <a:lnTo>
                      <a:pt x="7" y="3"/>
                    </a:lnTo>
                    <a:lnTo>
                      <a:pt x="4" y="3"/>
                    </a:lnTo>
                    <a:lnTo>
                      <a:pt x="4" y="3"/>
                    </a:lnTo>
                    <a:lnTo>
                      <a:pt x="0" y="2"/>
                    </a:lnTo>
                    <a:lnTo>
                      <a:pt x="0" y="2"/>
                    </a:lnTo>
                    <a:lnTo>
                      <a:pt x="0" y="1"/>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268"/>
              <p:cNvSpPr>
                <a:spLocks/>
              </p:cNvSpPr>
              <p:nvPr/>
            </p:nvSpPr>
            <p:spPr bwMode="auto">
              <a:xfrm>
                <a:off x="5926138" y="4595813"/>
                <a:ext cx="17463" cy="15875"/>
              </a:xfrm>
              <a:custGeom>
                <a:avLst/>
                <a:gdLst>
                  <a:gd name="T0" fmla="*/ 8 w 11"/>
                  <a:gd name="T1" fmla="*/ 0 h 10"/>
                  <a:gd name="T2" fmla="*/ 8 w 11"/>
                  <a:gd name="T3" fmla="*/ 0 h 10"/>
                  <a:gd name="T4" fmla="*/ 9 w 11"/>
                  <a:gd name="T5" fmla="*/ 2 h 10"/>
                  <a:gd name="T6" fmla="*/ 11 w 11"/>
                  <a:gd name="T7" fmla="*/ 4 h 10"/>
                  <a:gd name="T8" fmla="*/ 11 w 11"/>
                  <a:gd name="T9" fmla="*/ 4 h 10"/>
                  <a:gd name="T10" fmla="*/ 11 w 11"/>
                  <a:gd name="T11" fmla="*/ 8 h 10"/>
                  <a:gd name="T12" fmla="*/ 11 w 11"/>
                  <a:gd name="T13" fmla="*/ 8 h 10"/>
                  <a:gd name="T14" fmla="*/ 0 w 11"/>
                  <a:gd name="T15" fmla="*/ 10 h 10"/>
                  <a:gd name="T16" fmla="*/ 0 w 11"/>
                  <a:gd name="T17" fmla="*/ 10 h 10"/>
                  <a:gd name="T18" fmla="*/ 4 w 11"/>
                  <a:gd name="T19" fmla="*/ 2 h 10"/>
                  <a:gd name="T20" fmla="*/ 4 w 11"/>
                  <a:gd name="T21" fmla="*/ 2 h 10"/>
                  <a:gd name="T22" fmla="*/ 8 w 11"/>
                  <a:gd name="T23" fmla="*/ 0 h 10"/>
                  <a:gd name="T24" fmla="*/ 8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8" y="0"/>
                    </a:moveTo>
                    <a:lnTo>
                      <a:pt x="8" y="0"/>
                    </a:lnTo>
                    <a:lnTo>
                      <a:pt x="9" y="2"/>
                    </a:lnTo>
                    <a:lnTo>
                      <a:pt x="11" y="4"/>
                    </a:lnTo>
                    <a:lnTo>
                      <a:pt x="11" y="4"/>
                    </a:lnTo>
                    <a:lnTo>
                      <a:pt x="11" y="8"/>
                    </a:lnTo>
                    <a:lnTo>
                      <a:pt x="11" y="8"/>
                    </a:lnTo>
                    <a:lnTo>
                      <a:pt x="0" y="10"/>
                    </a:lnTo>
                    <a:lnTo>
                      <a:pt x="0" y="10"/>
                    </a:lnTo>
                    <a:lnTo>
                      <a:pt x="4" y="2"/>
                    </a:lnTo>
                    <a:lnTo>
                      <a:pt x="4" y="2"/>
                    </a:lnTo>
                    <a:lnTo>
                      <a:pt x="8" y="0"/>
                    </a:lnTo>
                    <a:lnTo>
                      <a:pt x="8"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269"/>
              <p:cNvSpPr>
                <a:spLocks/>
              </p:cNvSpPr>
              <p:nvPr/>
            </p:nvSpPr>
            <p:spPr bwMode="auto">
              <a:xfrm>
                <a:off x="6061076" y="4551363"/>
                <a:ext cx="47625" cy="26988"/>
              </a:xfrm>
              <a:custGeom>
                <a:avLst/>
                <a:gdLst>
                  <a:gd name="T0" fmla="*/ 0 w 30"/>
                  <a:gd name="T1" fmla="*/ 12 h 17"/>
                  <a:gd name="T2" fmla="*/ 0 w 30"/>
                  <a:gd name="T3" fmla="*/ 12 h 17"/>
                  <a:gd name="T4" fmla="*/ 5 w 30"/>
                  <a:gd name="T5" fmla="*/ 15 h 17"/>
                  <a:gd name="T6" fmla="*/ 5 w 30"/>
                  <a:gd name="T7" fmla="*/ 15 h 17"/>
                  <a:gd name="T8" fmla="*/ 11 w 30"/>
                  <a:gd name="T9" fmla="*/ 17 h 17"/>
                  <a:gd name="T10" fmla="*/ 11 w 30"/>
                  <a:gd name="T11" fmla="*/ 17 h 17"/>
                  <a:gd name="T12" fmla="*/ 19 w 30"/>
                  <a:gd name="T13" fmla="*/ 15 h 17"/>
                  <a:gd name="T14" fmla="*/ 19 w 30"/>
                  <a:gd name="T15" fmla="*/ 15 h 17"/>
                  <a:gd name="T16" fmla="*/ 24 w 30"/>
                  <a:gd name="T17" fmla="*/ 14 h 17"/>
                  <a:gd name="T18" fmla="*/ 24 w 30"/>
                  <a:gd name="T19" fmla="*/ 14 h 17"/>
                  <a:gd name="T20" fmla="*/ 24 w 30"/>
                  <a:gd name="T21" fmla="*/ 12 h 17"/>
                  <a:gd name="T22" fmla="*/ 24 w 30"/>
                  <a:gd name="T23" fmla="*/ 12 h 17"/>
                  <a:gd name="T24" fmla="*/ 26 w 30"/>
                  <a:gd name="T25" fmla="*/ 11 h 17"/>
                  <a:gd name="T26" fmla="*/ 26 w 30"/>
                  <a:gd name="T27" fmla="*/ 11 h 17"/>
                  <a:gd name="T28" fmla="*/ 29 w 30"/>
                  <a:gd name="T29" fmla="*/ 6 h 17"/>
                  <a:gd name="T30" fmla="*/ 29 w 30"/>
                  <a:gd name="T31" fmla="*/ 6 h 17"/>
                  <a:gd name="T32" fmla="*/ 30 w 30"/>
                  <a:gd name="T33" fmla="*/ 4 h 17"/>
                  <a:gd name="T34" fmla="*/ 30 w 30"/>
                  <a:gd name="T35" fmla="*/ 1 h 17"/>
                  <a:gd name="T36" fmla="*/ 30 w 30"/>
                  <a:gd name="T37" fmla="*/ 1 h 17"/>
                  <a:gd name="T38" fmla="*/ 28 w 30"/>
                  <a:gd name="T39" fmla="*/ 0 h 17"/>
                  <a:gd name="T40" fmla="*/ 24 w 30"/>
                  <a:gd name="T41" fmla="*/ 0 h 17"/>
                  <a:gd name="T42" fmla="*/ 24 w 30"/>
                  <a:gd name="T43" fmla="*/ 0 h 17"/>
                  <a:gd name="T44" fmla="*/ 25 w 30"/>
                  <a:gd name="T45" fmla="*/ 1 h 17"/>
                  <a:gd name="T46" fmla="*/ 25 w 30"/>
                  <a:gd name="T47" fmla="*/ 3 h 17"/>
                  <a:gd name="T48" fmla="*/ 25 w 30"/>
                  <a:gd name="T49" fmla="*/ 3 h 17"/>
                  <a:gd name="T50" fmla="*/ 24 w 30"/>
                  <a:gd name="T51" fmla="*/ 4 h 17"/>
                  <a:gd name="T52" fmla="*/ 23 w 30"/>
                  <a:gd name="T53" fmla="*/ 6 h 17"/>
                  <a:gd name="T54" fmla="*/ 21 w 30"/>
                  <a:gd name="T55" fmla="*/ 7 h 17"/>
                  <a:gd name="T56" fmla="*/ 21 w 30"/>
                  <a:gd name="T57" fmla="*/ 7 h 17"/>
                  <a:gd name="T58" fmla="*/ 19 w 30"/>
                  <a:gd name="T59" fmla="*/ 8 h 17"/>
                  <a:gd name="T60" fmla="*/ 19 w 30"/>
                  <a:gd name="T61" fmla="*/ 8 h 17"/>
                  <a:gd name="T62" fmla="*/ 14 w 30"/>
                  <a:gd name="T63" fmla="*/ 9 h 17"/>
                  <a:gd name="T64" fmla="*/ 14 w 30"/>
                  <a:gd name="T65" fmla="*/ 9 h 17"/>
                  <a:gd name="T66" fmla="*/ 11 w 30"/>
                  <a:gd name="T67" fmla="*/ 6 h 17"/>
                  <a:gd name="T68" fmla="*/ 11 w 30"/>
                  <a:gd name="T69" fmla="*/ 6 h 17"/>
                  <a:gd name="T70" fmla="*/ 11 w 30"/>
                  <a:gd name="T71" fmla="*/ 8 h 17"/>
                  <a:gd name="T72" fmla="*/ 10 w 30"/>
                  <a:gd name="T73" fmla="*/ 11 h 17"/>
                  <a:gd name="T74" fmla="*/ 10 w 30"/>
                  <a:gd name="T75" fmla="*/ 11 h 17"/>
                  <a:gd name="T76" fmla="*/ 0 w 30"/>
                  <a:gd name="T77" fmla="*/ 12 h 17"/>
                  <a:gd name="T78" fmla="*/ 0 w 30"/>
                  <a:gd name="T7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17">
                    <a:moveTo>
                      <a:pt x="0" y="12"/>
                    </a:moveTo>
                    <a:lnTo>
                      <a:pt x="0" y="12"/>
                    </a:lnTo>
                    <a:lnTo>
                      <a:pt x="5" y="15"/>
                    </a:lnTo>
                    <a:lnTo>
                      <a:pt x="5" y="15"/>
                    </a:lnTo>
                    <a:lnTo>
                      <a:pt x="11" y="17"/>
                    </a:lnTo>
                    <a:lnTo>
                      <a:pt x="11" y="17"/>
                    </a:lnTo>
                    <a:lnTo>
                      <a:pt x="19" y="15"/>
                    </a:lnTo>
                    <a:lnTo>
                      <a:pt x="19" y="15"/>
                    </a:lnTo>
                    <a:lnTo>
                      <a:pt x="24" y="14"/>
                    </a:lnTo>
                    <a:lnTo>
                      <a:pt x="24" y="14"/>
                    </a:lnTo>
                    <a:lnTo>
                      <a:pt x="24" y="12"/>
                    </a:lnTo>
                    <a:lnTo>
                      <a:pt x="24" y="12"/>
                    </a:lnTo>
                    <a:lnTo>
                      <a:pt x="26" y="11"/>
                    </a:lnTo>
                    <a:lnTo>
                      <a:pt x="26" y="11"/>
                    </a:lnTo>
                    <a:lnTo>
                      <a:pt x="29" y="6"/>
                    </a:lnTo>
                    <a:lnTo>
                      <a:pt x="29" y="6"/>
                    </a:lnTo>
                    <a:lnTo>
                      <a:pt x="30" y="4"/>
                    </a:lnTo>
                    <a:lnTo>
                      <a:pt x="30" y="1"/>
                    </a:lnTo>
                    <a:lnTo>
                      <a:pt x="30" y="1"/>
                    </a:lnTo>
                    <a:lnTo>
                      <a:pt x="28" y="0"/>
                    </a:lnTo>
                    <a:lnTo>
                      <a:pt x="24" y="0"/>
                    </a:lnTo>
                    <a:lnTo>
                      <a:pt x="24" y="0"/>
                    </a:lnTo>
                    <a:lnTo>
                      <a:pt x="25" y="1"/>
                    </a:lnTo>
                    <a:lnTo>
                      <a:pt x="25" y="3"/>
                    </a:lnTo>
                    <a:lnTo>
                      <a:pt x="25" y="3"/>
                    </a:lnTo>
                    <a:lnTo>
                      <a:pt x="24" y="4"/>
                    </a:lnTo>
                    <a:lnTo>
                      <a:pt x="23" y="6"/>
                    </a:lnTo>
                    <a:lnTo>
                      <a:pt x="21" y="7"/>
                    </a:lnTo>
                    <a:lnTo>
                      <a:pt x="21" y="7"/>
                    </a:lnTo>
                    <a:lnTo>
                      <a:pt x="19" y="8"/>
                    </a:lnTo>
                    <a:lnTo>
                      <a:pt x="19" y="8"/>
                    </a:lnTo>
                    <a:lnTo>
                      <a:pt x="14" y="9"/>
                    </a:lnTo>
                    <a:lnTo>
                      <a:pt x="14" y="9"/>
                    </a:lnTo>
                    <a:lnTo>
                      <a:pt x="11" y="6"/>
                    </a:lnTo>
                    <a:lnTo>
                      <a:pt x="11" y="6"/>
                    </a:lnTo>
                    <a:lnTo>
                      <a:pt x="11" y="8"/>
                    </a:lnTo>
                    <a:lnTo>
                      <a:pt x="10" y="11"/>
                    </a:lnTo>
                    <a:lnTo>
                      <a:pt x="10" y="11"/>
                    </a:lnTo>
                    <a:lnTo>
                      <a:pt x="0" y="12"/>
                    </a:lnTo>
                    <a:lnTo>
                      <a:pt x="0" y="1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270"/>
              <p:cNvSpPr>
                <a:spLocks/>
              </p:cNvSpPr>
              <p:nvPr/>
            </p:nvSpPr>
            <p:spPr bwMode="auto">
              <a:xfrm>
                <a:off x="6088063" y="4529138"/>
                <a:ext cx="31750" cy="31750"/>
              </a:xfrm>
              <a:custGeom>
                <a:avLst/>
                <a:gdLst>
                  <a:gd name="T0" fmla="*/ 0 w 20"/>
                  <a:gd name="T1" fmla="*/ 0 h 20"/>
                  <a:gd name="T2" fmla="*/ 0 w 20"/>
                  <a:gd name="T3" fmla="*/ 0 h 20"/>
                  <a:gd name="T4" fmla="*/ 5 w 20"/>
                  <a:gd name="T5" fmla="*/ 4 h 20"/>
                  <a:gd name="T6" fmla="*/ 9 w 20"/>
                  <a:gd name="T7" fmla="*/ 7 h 20"/>
                  <a:gd name="T8" fmla="*/ 9 w 20"/>
                  <a:gd name="T9" fmla="*/ 7 h 20"/>
                  <a:gd name="T10" fmla="*/ 12 w 20"/>
                  <a:gd name="T11" fmla="*/ 8 h 20"/>
                  <a:gd name="T12" fmla="*/ 14 w 20"/>
                  <a:gd name="T13" fmla="*/ 11 h 20"/>
                  <a:gd name="T14" fmla="*/ 15 w 20"/>
                  <a:gd name="T15" fmla="*/ 13 h 20"/>
                  <a:gd name="T16" fmla="*/ 15 w 20"/>
                  <a:gd name="T17" fmla="*/ 13 h 20"/>
                  <a:gd name="T18" fmla="*/ 17 w 20"/>
                  <a:gd name="T19" fmla="*/ 20 h 20"/>
                  <a:gd name="T20" fmla="*/ 17 w 20"/>
                  <a:gd name="T21" fmla="*/ 20 h 20"/>
                  <a:gd name="T22" fmla="*/ 19 w 20"/>
                  <a:gd name="T23" fmla="*/ 18 h 20"/>
                  <a:gd name="T24" fmla="*/ 20 w 20"/>
                  <a:gd name="T25" fmla="*/ 15 h 20"/>
                  <a:gd name="T26" fmla="*/ 19 w 20"/>
                  <a:gd name="T27" fmla="*/ 13 h 20"/>
                  <a:gd name="T28" fmla="*/ 19 w 20"/>
                  <a:gd name="T29" fmla="*/ 13 h 20"/>
                  <a:gd name="T30" fmla="*/ 16 w 20"/>
                  <a:gd name="T31" fmla="*/ 11 h 20"/>
                  <a:gd name="T32" fmla="*/ 12 w 20"/>
                  <a:gd name="T33" fmla="*/ 7 h 20"/>
                  <a:gd name="T34" fmla="*/ 6 w 20"/>
                  <a:gd name="T35" fmla="*/ 2 h 20"/>
                  <a:gd name="T36" fmla="*/ 6 w 20"/>
                  <a:gd name="T37" fmla="*/ 2 h 20"/>
                  <a:gd name="T38" fmla="*/ 2 w 20"/>
                  <a:gd name="T39" fmla="*/ 0 h 20"/>
                  <a:gd name="T40" fmla="*/ 0 w 20"/>
                  <a:gd name="T41" fmla="*/ 0 h 20"/>
                  <a:gd name="T42" fmla="*/ 0 w 20"/>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0" y="0"/>
                    </a:moveTo>
                    <a:lnTo>
                      <a:pt x="0" y="0"/>
                    </a:lnTo>
                    <a:lnTo>
                      <a:pt x="5" y="4"/>
                    </a:lnTo>
                    <a:lnTo>
                      <a:pt x="9" y="7"/>
                    </a:lnTo>
                    <a:lnTo>
                      <a:pt x="9" y="7"/>
                    </a:lnTo>
                    <a:lnTo>
                      <a:pt x="12" y="8"/>
                    </a:lnTo>
                    <a:lnTo>
                      <a:pt x="14" y="11"/>
                    </a:lnTo>
                    <a:lnTo>
                      <a:pt x="15" y="13"/>
                    </a:lnTo>
                    <a:lnTo>
                      <a:pt x="15" y="13"/>
                    </a:lnTo>
                    <a:lnTo>
                      <a:pt x="17" y="20"/>
                    </a:lnTo>
                    <a:lnTo>
                      <a:pt x="17" y="20"/>
                    </a:lnTo>
                    <a:lnTo>
                      <a:pt x="19" y="18"/>
                    </a:lnTo>
                    <a:lnTo>
                      <a:pt x="20" y="15"/>
                    </a:lnTo>
                    <a:lnTo>
                      <a:pt x="19" y="13"/>
                    </a:lnTo>
                    <a:lnTo>
                      <a:pt x="19" y="13"/>
                    </a:lnTo>
                    <a:lnTo>
                      <a:pt x="16" y="11"/>
                    </a:lnTo>
                    <a:lnTo>
                      <a:pt x="12" y="7"/>
                    </a:lnTo>
                    <a:lnTo>
                      <a:pt x="6" y="2"/>
                    </a:lnTo>
                    <a:lnTo>
                      <a:pt x="6" y="2"/>
                    </a:lnTo>
                    <a:lnTo>
                      <a:pt x="2"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271"/>
              <p:cNvSpPr>
                <a:spLocks/>
              </p:cNvSpPr>
              <p:nvPr/>
            </p:nvSpPr>
            <p:spPr bwMode="auto">
              <a:xfrm>
                <a:off x="5835651" y="4498976"/>
                <a:ext cx="255588" cy="139700"/>
              </a:xfrm>
              <a:custGeom>
                <a:avLst/>
                <a:gdLst>
                  <a:gd name="T0" fmla="*/ 153 w 161"/>
                  <a:gd name="T1" fmla="*/ 81 h 88"/>
                  <a:gd name="T2" fmla="*/ 148 w 161"/>
                  <a:gd name="T3" fmla="*/ 77 h 88"/>
                  <a:gd name="T4" fmla="*/ 147 w 161"/>
                  <a:gd name="T5" fmla="*/ 74 h 88"/>
                  <a:gd name="T6" fmla="*/ 141 w 161"/>
                  <a:gd name="T7" fmla="*/ 73 h 88"/>
                  <a:gd name="T8" fmla="*/ 137 w 161"/>
                  <a:gd name="T9" fmla="*/ 66 h 88"/>
                  <a:gd name="T10" fmla="*/ 129 w 161"/>
                  <a:gd name="T11" fmla="*/ 58 h 88"/>
                  <a:gd name="T12" fmla="*/ 129 w 161"/>
                  <a:gd name="T13" fmla="*/ 54 h 88"/>
                  <a:gd name="T14" fmla="*/ 135 w 161"/>
                  <a:gd name="T15" fmla="*/ 54 h 88"/>
                  <a:gd name="T16" fmla="*/ 132 w 161"/>
                  <a:gd name="T17" fmla="*/ 47 h 88"/>
                  <a:gd name="T18" fmla="*/ 126 w 161"/>
                  <a:gd name="T19" fmla="*/ 45 h 88"/>
                  <a:gd name="T20" fmla="*/ 119 w 161"/>
                  <a:gd name="T21" fmla="*/ 42 h 88"/>
                  <a:gd name="T22" fmla="*/ 119 w 161"/>
                  <a:gd name="T23" fmla="*/ 37 h 88"/>
                  <a:gd name="T24" fmla="*/ 111 w 161"/>
                  <a:gd name="T25" fmla="*/ 31 h 88"/>
                  <a:gd name="T26" fmla="*/ 90 w 161"/>
                  <a:gd name="T27" fmla="*/ 19 h 88"/>
                  <a:gd name="T28" fmla="*/ 76 w 161"/>
                  <a:gd name="T29" fmla="*/ 17 h 88"/>
                  <a:gd name="T30" fmla="*/ 64 w 161"/>
                  <a:gd name="T31" fmla="*/ 13 h 88"/>
                  <a:gd name="T32" fmla="*/ 54 w 161"/>
                  <a:gd name="T33" fmla="*/ 11 h 88"/>
                  <a:gd name="T34" fmla="*/ 46 w 161"/>
                  <a:gd name="T35" fmla="*/ 17 h 88"/>
                  <a:gd name="T36" fmla="*/ 41 w 161"/>
                  <a:gd name="T37" fmla="*/ 25 h 88"/>
                  <a:gd name="T38" fmla="*/ 33 w 161"/>
                  <a:gd name="T39" fmla="*/ 23 h 88"/>
                  <a:gd name="T40" fmla="*/ 31 w 161"/>
                  <a:gd name="T41" fmla="*/ 18 h 88"/>
                  <a:gd name="T42" fmla="*/ 30 w 161"/>
                  <a:gd name="T43" fmla="*/ 15 h 88"/>
                  <a:gd name="T44" fmla="*/ 30 w 161"/>
                  <a:gd name="T45" fmla="*/ 3 h 88"/>
                  <a:gd name="T46" fmla="*/ 17 w 161"/>
                  <a:gd name="T47" fmla="*/ 0 h 88"/>
                  <a:gd name="T48" fmla="*/ 2 w 161"/>
                  <a:gd name="T49" fmla="*/ 3 h 88"/>
                  <a:gd name="T50" fmla="*/ 1 w 161"/>
                  <a:gd name="T51" fmla="*/ 6 h 88"/>
                  <a:gd name="T52" fmla="*/ 14 w 161"/>
                  <a:gd name="T53" fmla="*/ 11 h 88"/>
                  <a:gd name="T54" fmla="*/ 17 w 161"/>
                  <a:gd name="T55" fmla="*/ 16 h 88"/>
                  <a:gd name="T56" fmla="*/ 27 w 161"/>
                  <a:gd name="T57" fmla="*/ 16 h 88"/>
                  <a:gd name="T58" fmla="*/ 27 w 161"/>
                  <a:gd name="T59" fmla="*/ 18 h 88"/>
                  <a:gd name="T60" fmla="*/ 18 w 161"/>
                  <a:gd name="T61" fmla="*/ 21 h 88"/>
                  <a:gd name="T62" fmla="*/ 18 w 161"/>
                  <a:gd name="T63" fmla="*/ 24 h 88"/>
                  <a:gd name="T64" fmla="*/ 19 w 161"/>
                  <a:gd name="T65" fmla="*/ 32 h 88"/>
                  <a:gd name="T66" fmla="*/ 26 w 161"/>
                  <a:gd name="T67" fmla="*/ 30 h 88"/>
                  <a:gd name="T68" fmla="*/ 39 w 161"/>
                  <a:gd name="T69" fmla="*/ 36 h 88"/>
                  <a:gd name="T70" fmla="*/ 57 w 161"/>
                  <a:gd name="T71" fmla="*/ 44 h 88"/>
                  <a:gd name="T72" fmla="*/ 62 w 161"/>
                  <a:gd name="T73" fmla="*/ 52 h 88"/>
                  <a:gd name="T74" fmla="*/ 68 w 161"/>
                  <a:gd name="T75" fmla="*/ 55 h 88"/>
                  <a:gd name="T76" fmla="*/ 66 w 161"/>
                  <a:gd name="T77" fmla="*/ 61 h 88"/>
                  <a:gd name="T78" fmla="*/ 69 w 161"/>
                  <a:gd name="T79" fmla="*/ 68 h 88"/>
                  <a:gd name="T80" fmla="*/ 85 w 161"/>
                  <a:gd name="T81" fmla="*/ 76 h 88"/>
                  <a:gd name="T82" fmla="*/ 98 w 161"/>
                  <a:gd name="T83" fmla="*/ 76 h 88"/>
                  <a:gd name="T84" fmla="*/ 104 w 161"/>
                  <a:gd name="T85" fmla="*/ 66 h 88"/>
                  <a:gd name="T86" fmla="*/ 103 w 161"/>
                  <a:gd name="T87" fmla="*/ 63 h 88"/>
                  <a:gd name="T88" fmla="*/ 117 w 161"/>
                  <a:gd name="T89" fmla="*/ 65 h 88"/>
                  <a:gd name="T90" fmla="*/ 129 w 161"/>
                  <a:gd name="T91" fmla="*/ 76 h 88"/>
                  <a:gd name="T92" fmla="*/ 144 w 161"/>
                  <a:gd name="T93" fmla="*/ 86 h 88"/>
                  <a:gd name="T94" fmla="*/ 157 w 161"/>
                  <a:gd name="T95" fmla="*/ 88 h 88"/>
                  <a:gd name="T96" fmla="*/ 161 w 161"/>
                  <a:gd name="T97"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 h="88">
                    <a:moveTo>
                      <a:pt x="158" y="86"/>
                    </a:moveTo>
                    <a:lnTo>
                      <a:pt x="158" y="86"/>
                    </a:lnTo>
                    <a:lnTo>
                      <a:pt x="153" y="81"/>
                    </a:lnTo>
                    <a:lnTo>
                      <a:pt x="153" y="81"/>
                    </a:lnTo>
                    <a:lnTo>
                      <a:pt x="149" y="80"/>
                    </a:lnTo>
                    <a:lnTo>
                      <a:pt x="149" y="80"/>
                    </a:lnTo>
                    <a:lnTo>
                      <a:pt x="148" y="78"/>
                    </a:lnTo>
                    <a:lnTo>
                      <a:pt x="148" y="77"/>
                    </a:lnTo>
                    <a:lnTo>
                      <a:pt x="148" y="77"/>
                    </a:lnTo>
                    <a:lnTo>
                      <a:pt x="148" y="76"/>
                    </a:lnTo>
                    <a:lnTo>
                      <a:pt x="147" y="74"/>
                    </a:lnTo>
                    <a:lnTo>
                      <a:pt x="147" y="74"/>
                    </a:lnTo>
                    <a:lnTo>
                      <a:pt x="145" y="76"/>
                    </a:lnTo>
                    <a:lnTo>
                      <a:pt x="143" y="76"/>
                    </a:lnTo>
                    <a:lnTo>
                      <a:pt x="143" y="76"/>
                    </a:lnTo>
                    <a:lnTo>
                      <a:pt x="141" y="73"/>
                    </a:lnTo>
                    <a:lnTo>
                      <a:pt x="140" y="72"/>
                    </a:lnTo>
                    <a:lnTo>
                      <a:pt x="140" y="72"/>
                    </a:lnTo>
                    <a:lnTo>
                      <a:pt x="137" y="66"/>
                    </a:lnTo>
                    <a:lnTo>
                      <a:pt x="137" y="66"/>
                    </a:lnTo>
                    <a:lnTo>
                      <a:pt x="135" y="66"/>
                    </a:lnTo>
                    <a:lnTo>
                      <a:pt x="135" y="66"/>
                    </a:lnTo>
                    <a:lnTo>
                      <a:pt x="133" y="64"/>
                    </a:lnTo>
                    <a:lnTo>
                      <a:pt x="129" y="58"/>
                    </a:lnTo>
                    <a:lnTo>
                      <a:pt x="129" y="58"/>
                    </a:lnTo>
                    <a:lnTo>
                      <a:pt x="128" y="57"/>
                    </a:lnTo>
                    <a:lnTo>
                      <a:pt x="128" y="55"/>
                    </a:lnTo>
                    <a:lnTo>
                      <a:pt x="129" y="54"/>
                    </a:lnTo>
                    <a:lnTo>
                      <a:pt x="129" y="54"/>
                    </a:lnTo>
                    <a:lnTo>
                      <a:pt x="133" y="55"/>
                    </a:lnTo>
                    <a:lnTo>
                      <a:pt x="133" y="55"/>
                    </a:lnTo>
                    <a:lnTo>
                      <a:pt x="135" y="54"/>
                    </a:lnTo>
                    <a:lnTo>
                      <a:pt x="137" y="53"/>
                    </a:lnTo>
                    <a:lnTo>
                      <a:pt x="137" y="53"/>
                    </a:lnTo>
                    <a:lnTo>
                      <a:pt x="134" y="49"/>
                    </a:lnTo>
                    <a:lnTo>
                      <a:pt x="132" y="47"/>
                    </a:lnTo>
                    <a:lnTo>
                      <a:pt x="132" y="47"/>
                    </a:lnTo>
                    <a:lnTo>
                      <a:pt x="129" y="47"/>
                    </a:lnTo>
                    <a:lnTo>
                      <a:pt x="126" y="45"/>
                    </a:lnTo>
                    <a:lnTo>
                      <a:pt x="126" y="45"/>
                    </a:lnTo>
                    <a:lnTo>
                      <a:pt x="124" y="42"/>
                    </a:lnTo>
                    <a:lnTo>
                      <a:pt x="124" y="42"/>
                    </a:lnTo>
                    <a:lnTo>
                      <a:pt x="119" y="42"/>
                    </a:lnTo>
                    <a:lnTo>
                      <a:pt x="119" y="42"/>
                    </a:lnTo>
                    <a:lnTo>
                      <a:pt x="120" y="40"/>
                    </a:lnTo>
                    <a:lnTo>
                      <a:pt x="120" y="40"/>
                    </a:lnTo>
                    <a:lnTo>
                      <a:pt x="119" y="37"/>
                    </a:lnTo>
                    <a:lnTo>
                      <a:pt x="119" y="37"/>
                    </a:lnTo>
                    <a:lnTo>
                      <a:pt x="118" y="34"/>
                    </a:lnTo>
                    <a:lnTo>
                      <a:pt x="114" y="32"/>
                    </a:lnTo>
                    <a:lnTo>
                      <a:pt x="111" y="31"/>
                    </a:lnTo>
                    <a:lnTo>
                      <a:pt x="111" y="31"/>
                    </a:lnTo>
                    <a:lnTo>
                      <a:pt x="105" y="29"/>
                    </a:lnTo>
                    <a:lnTo>
                      <a:pt x="96" y="23"/>
                    </a:lnTo>
                    <a:lnTo>
                      <a:pt x="96" y="23"/>
                    </a:lnTo>
                    <a:lnTo>
                      <a:pt x="90" y="19"/>
                    </a:lnTo>
                    <a:lnTo>
                      <a:pt x="85" y="18"/>
                    </a:lnTo>
                    <a:lnTo>
                      <a:pt x="79" y="18"/>
                    </a:lnTo>
                    <a:lnTo>
                      <a:pt x="76" y="17"/>
                    </a:lnTo>
                    <a:lnTo>
                      <a:pt x="76" y="17"/>
                    </a:lnTo>
                    <a:lnTo>
                      <a:pt x="71" y="16"/>
                    </a:lnTo>
                    <a:lnTo>
                      <a:pt x="71" y="16"/>
                    </a:lnTo>
                    <a:lnTo>
                      <a:pt x="66" y="14"/>
                    </a:lnTo>
                    <a:lnTo>
                      <a:pt x="64" y="13"/>
                    </a:lnTo>
                    <a:lnTo>
                      <a:pt x="64" y="13"/>
                    </a:lnTo>
                    <a:lnTo>
                      <a:pt x="58" y="9"/>
                    </a:lnTo>
                    <a:lnTo>
                      <a:pt x="58" y="9"/>
                    </a:lnTo>
                    <a:lnTo>
                      <a:pt x="54" y="11"/>
                    </a:lnTo>
                    <a:lnTo>
                      <a:pt x="54" y="11"/>
                    </a:lnTo>
                    <a:lnTo>
                      <a:pt x="54" y="15"/>
                    </a:lnTo>
                    <a:lnTo>
                      <a:pt x="54" y="15"/>
                    </a:lnTo>
                    <a:lnTo>
                      <a:pt x="46" y="17"/>
                    </a:lnTo>
                    <a:lnTo>
                      <a:pt x="46" y="17"/>
                    </a:lnTo>
                    <a:lnTo>
                      <a:pt x="42" y="24"/>
                    </a:lnTo>
                    <a:lnTo>
                      <a:pt x="42" y="24"/>
                    </a:lnTo>
                    <a:lnTo>
                      <a:pt x="41" y="25"/>
                    </a:lnTo>
                    <a:lnTo>
                      <a:pt x="39" y="25"/>
                    </a:lnTo>
                    <a:lnTo>
                      <a:pt x="35" y="25"/>
                    </a:lnTo>
                    <a:lnTo>
                      <a:pt x="35" y="25"/>
                    </a:lnTo>
                    <a:lnTo>
                      <a:pt x="33" y="23"/>
                    </a:lnTo>
                    <a:lnTo>
                      <a:pt x="33" y="22"/>
                    </a:lnTo>
                    <a:lnTo>
                      <a:pt x="32" y="18"/>
                    </a:lnTo>
                    <a:lnTo>
                      <a:pt x="32" y="18"/>
                    </a:lnTo>
                    <a:lnTo>
                      <a:pt x="31" y="18"/>
                    </a:lnTo>
                    <a:lnTo>
                      <a:pt x="31" y="18"/>
                    </a:lnTo>
                    <a:lnTo>
                      <a:pt x="30" y="17"/>
                    </a:lnTo>
                    <a:lnTo>
                      <a:pt x="30" y="15"/>
                    </a:lnTo>
                    <a:lnTo>
                      <a:pt x="30" y="15"/>
                    </a:lnTo>
                    <a:lnTo>
                      <a:pt x="31" y="10"/>
                    </a:lnTo>
                    <a:lnTo>
                      <a:pt x="31" y="10"/>
                    </a:lnTo>
                    <a:lnTo>
                      <a:pt x="30" y="3"/>
                    </a:lnTo>
                    <a:lnTo>
                      <a:pt x="30" y="3"/>
                    </a:lnTo>
                    <a:lnTo>
                      <a:pt x="22" y="1"/>
                    </a:lnTo>
                    <a:lnTo>
                      <a:pt x="22" y="1"/>
                    </a:lnTo>
                    <a:lnTo>
                      <a:pt x="17" y="0"/>
                    </a:lnTo>
                    <a:lnTo>
                      <a:pt x="17" y="0"/>
                    </a:lnTo>
                    <a:lnTo>
                      <a:pt x="15" y="0"/>
                    </a:lnTo>
                    <a:lnTo>
                      <a:pt x="11" y="0"/>
                    </a:lnTo>
                    <a:lnTo>
                      <a:pt x="10" y="2"/>
                    </a:lnTo>
                    <a:lnTo>
                      <a:pt x="2" y="3"/>
                    </a:lnTo>
                    <a:lnTo>
                      <a:pt x="2" y="3"/>
                    </a:lnTo>
                    <a:lnTo>
                      <a:pt x="0" y="3"/>
                    </a:lnTo>
                    <a:lnTo>
                      <a:pt x="0" y="3"/>
                    </a:lnTo>
                    <a:lnTo>
                      <a:pt x="1" y="6"/>
                    </a:lnTo>
                    <a:lnTo>
                      <a:pt x="7" y="10"/>
                    </a:lnTo>
                    <a:lnTo>
                      <a:pt x="7" y="10"/>
                    </a:lnTo>
                    <a:lnTo>
                      <a:pt x="11" y="11"/>
                    </a:lnTo>
                    <a:lnTo>
                      <a:pt x="14" y="11"/>
                    </a:lnTo>
                    <a:lnTo>
                      <a:pt x="14" y="11"/>
                    </a:lnTo>
                    <a:lnTo>
                      <a:pt x="15" y="16"/>
                    </a:lnTo>
                    <a:lnTo>
                      <a:pt x="15" y="16"/>
                    </a:lnTo>
                    <a:lnTo>
                      <a:pt x="17" y="16"/>
                    </a:lnTo>
                    <a:lnTo>
                      <a:pt x="19" y="16"/>
                    </a:lnTo>
                    <a:lnTo>
                      <a:pt x="23" y="16"/>
                    </a:lnTo>
                    <a:lnTo>
                      <a:pt x="23" y="16"/>
                    </a:lnTo>
                    <a:lnTo>
                      <a:pt x="27" y="16"/>
                    </a:lnTo>
                    <a:lnTo>
                      <a:pt x="27" y="16"/>
                    </a:lnTo>
                    <a:lnTo>
                      <a:pt x="29" y="18"/>
                    </a:lnTo>
                    <a:lnTo>
                      <a:pt x="29" y="18"/>
                    </a:lnTo>
                    <a:lnTo>
                      <a:pt x="27" y="18"/>
                    </a:lnTo>
                    <a:lnTo>
                      <a:pt x="27" y="18"/>
                    </a:lnTo>
                    <a:lnTo>
                      <a:pt x="22" y="19"/>
                    </a:lnTo>
                    <a:lnTo>
                      <a:pt x="18" y="21"/>
                    </a:lnTo>
                    <a:lnTo>
                      <a:pt x="18" y="21"/>
                    </a:lnTo>
                    <a:lnTo>
                      <a:pt x="15" y="23"/>
                    </a:lnTo>
                    <a:lnTo>
                      <a:pt x="15" y="23"/>
                    </a:lnTo>
                    <a:lnTo>
                      <a:pt x="18" y="24"/>
                    </a:lnTo>
                    <a:lnTo>
                      <a:pt x="18" y="24"/>
                    </a:lnTo>
                    <a:lnTo>
                      <a:pt x="19" y="26"/>
                    </a:lnTo>
                    <a:lnTo>
                      <a:pt x="19" y="29"/>
                    </a:lnTo>
                    <a:lnTo>
                      <a:pt x="19" y="32"/>
                    </a:lnTo>
                    <a:lnTo>
                      <a:pt x="19" y="32"/>
                    </a:lnTo>
                    <a:lnTo>
                      <a:pt x="24" y="32"/>
                    </a:lnTo>
                    <a:lnTo>
                      <a:pt x="24" y="32"/>
                    </a:lnTo>
                    <a:lnTo>
                      <a:pt x="25" y="32"/>
                    </a:lnTo>
                    <a:lnTo>
                      <a:pt x="26" y="30"/>
                    </a:lnTo>
                    <a:lnTo>
                      <a:pt x="26" y="27"/>
                    </a:lnTo>
                    <a:lnTo>
                      <a:pt x="26" y="27"/>
                    </a:lnTo>
                    <a:lnTo>
                      <a:pt x="33" y="31"/>
                    </a:lnTo>
                    <a:lnTo>
                      <a:pt x="39" y="36"/>
                    </a:lnTo>
                    <a:lnTo>
                      <a:pt x="39" y="36"/>
                    </a:lnTo>
                    <a:lnTo>
                      <a:pt x="46" y="38"/>
                    </a:lnTo>
                    <a:lnTo>
                      <a:pt x="51" y="40"/>
                    </a:lnTo>
                    <a:lnTo>
                      <a:pt x="57" y="44"/>
                    </a:lnTo>
                    <a:lnTo>
                      <a:pt x="57" y="44"/>
                    </a:lnTo>
                    <a:lnTo>
                      <a:pt x="62" y="47"/>
                    </a:lnTo>
                    <a:lnTo>
                      <a:pt x="63" y="49"/>
                    </a:lnTo>
                    <a:lnTo>
                      <a:pt x="62" y="52"/>
                    </a:lnTo>
                    <a:lnTo>
                      <a:pt x="62" y="52"/>
                    </a:lnTo>
                    <a:lnTo>
                      <a:pt x="62" y="52"/>
                    </a:lnTo>
                    <a:lnTo>
                      <a:pt x="64" y="54"/>
                    </a:lnTo>
                    <a:lnTo>
                      <a:pt x="68" y="55"/>
                    </a:lnTo>
                    <a:lnTo>
                      <a:pt x="68" y="55"/>
                    </a:lnTo>
                    <a:lnTo>
                      <a:pt x="65" y="57"/>
                    </a:lnTo>
                    <a:lnTo>
                      <a:pt x="65" y="57"/>
                    </a:lnTo>
                    <a:lnTo>
                      <a:pt x="66" y="61"/>
                    </a:lnTo>
                    <a:lnTo>
                      <a:pt x="69" y="63"/>
                    </a:lnTo>
                    <a:lnTo>
                      <a:pt x="69" y="63"/>
                    </a:lnTo>
                    <a:lnTo>
                      <a:pt x="69" y="68"/>
                    </a:lnTo>
                    <a:lnTo>
                      <a:pt x="69" y="68"/>
                    </a:lnTo>
                    <a:lnTo>
                      <a:pt x="76" y="66"/>
                    </a:lnTo>
                    <a:lnTo>
                      <a:pt x="76" y="66"/>
                    </a:lnTo>
                    <a:lnTo>
                      <a:pt x="85" y="76"/>
                    </a:lnTo>
                    <a:lnTo>
                      <a:pt x="85" y="76"/>
                    </a:lnTo>
                    <a:lnTo>
                      <a:pt x="90" y="76"/>
                    </a:lnTo>
                    <a:lnTo>
                      <a:pt x="90" y="76"/>
                    </a:lnTo>
                    <a:lnTo>
                      <a:pt x="98" y="76"/>
                    </a:lnTo>
                    <a:lnTo>
                      <a:pt x="98" y="76"/>
                    </a:lnTo>
                    <a:lnTo>
                      <a:pt x="103" y="72"/>
                    </a:lnTo>
                    <a:lnTo>
                      <a:pt x="103" y="70"/>
                    </a:lnTo>
                    <a:lnTo>
                      <a:pt x="103" y="70"/>
                    </a:lnTo>
                    <a:lnTo>
                      <a:pt x="104" y="66"/>
                    </a:lnTo>
                    <a:lnTo>
                      <a:pt x="104" y="66"/>
                    </a:lnTo>
                    <a:lnTo>
                      <a:pt x="101" y="65"/>
                    </a:lnTo>
                    <a:lnTo>
                      <a:pt x="101" y="65"/>
                    </a:lnTo>
                    <a:lnTo>
                      <a:pt x="103" y="63"/>
                    </a:lnTo>
                    <a:lnTo>
                      <a:pt x="103" y="63"/>
                    </a:lnTo>
                    <a:lnTo>
                      <a:pt x="108" y="64"/>
                    </a:lnTo>
                    <a:lnTo>
                      <a:pt x="108" y="64"/>
                    </a:lnTo>
                    <a:lnTo>
                      <a:pt x="117" y="65"/>
                    </a:lnTo>
                    <a:lnTo>
                      <a:pt x="120" y="68"/>
                    </a:lnTo>
                    <a:lnTo>
                      <a:pt x="125" y="70"/>
                    </a:lnTo>
                    <a:lnTo>
                      <a:pt x="125" y="70"/>
                    </a:lnTo>
                    <a:lnTo>
                      <a:pt x="129" y="76"/>
                    </a:lnTo>
                    <a:lnTo>
                      <a:pt x="135" y="83"/>
                    </a:lnTo>
                    <a:lnTo>
                      <a:pt x="135" y="83"/>
                    </a:lnTo>
                    <a:lnTo>
                      <a:pt x="140" y="85"/>
                    </a:lnTo>
                    <a:lnTo>
                      <a:pt x="144" y="86"/>
                    </a:lnTo>
                    <a:lnTo>
                      <a:pt x="149" y="86"/>
                    </a:lnTo>
                    <a:lnTo>
                      <a:pt x="153" y="87"/>
                    </a:lnTo>
                    <a:lnTo>
                      <a:pt x="153" y="87"/>
                    </a:lnTo>
                    <a:lnTo>
                      <a:pt x="157" y="88"/>
                    </a:lnTo>
                    <a:lnTo>
                      <a:pt x="157" y="88"/>
                    </a:lnTo>
                    <a:lnTo>
                      <a:pt x="159" y="88"/>
                    </a:lnTo>
                    <a:lnTo>
                      <a:pt x="159" y="88"/>
                    </a:lnTo>
                    <a:lnTo>
                      <a:pt x="161" y="86"/>
                    </a:lnTo>
                    <a:lnTo>
                      <a:pt x="161" y="86"/>
                    </a:lnTo>
                    <a:lnTo>
                      <a:pt x="158" y="86"/>
                    </a:lnTo>
                    <a:lnTo>
                      <a:pt x="158" y="8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272"/>
              <p:cNvSpPr>
                <a:spLocks/>
              </p:cNvSpPr>
              <p:nvPr/>
            </p:nvSpPr>
            <p:spPr bwMode="auto">
              <a:xfrm>
                <a:off x="5810251" y="4457701"/>
                <a:ext cx="4763" cy="7938"/>
              </a:xfrm>
              <a:custGeom>
                <a:avLst/>
                <a:gdLst>
                  <a:gd name="T0" fmla="*/ 3 w 3"/>
                  <a:gd name="T1" fmla="*/ 5 h 5"/>
                  <a:gd name="T2" fmla="*/ 3 w 3"/>
                  <a:gd name="T3" fmla="*/ 5 h 5"/>
                  <a:gd name="T4" fmla="*/ 0 w 3"/>
                  <a:gd name="T5" fmla="*/ 4 h 5"/>
                  <a:gd name="T6" fmla="*/ 0 w 3"/>
                  <a:gd name="T7" fmla="*/ 4 h 5"/>
                  <a:gd name="T8" fmla="*/ 0 w 3"/>
                  <a:gd name="T9" fmla="*/ 2 h 5"/>
                  <a:gd name="T10" fmla="*/ 0 w 3"/>
                  <a:gd name="T11" fmla="*/ 2 h 5"/>
                  <a:gd name="T12" fmla="*/ 2 w 3"/>
                  <a:gd name="T13" fmla="*/ 0 h 5"/>
                  <a:gd name="T14" fmla="*/ 2 w 3"/>
                  <a:gd name="T15" fmla="*/ 0 h 5"/>
                  <a:gd name="T16" fmla="*/ 3 w 3"/>
                  <a:gd name="T17" fmla="*/ 5 h 5"/>
                  <a:gd name="T18" fmla="*/ 3 w 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3" y="5"/>
                    </a:moveTo>
                    <a:lnTo>
                      <a:pt x="3" y="5"/>
                    </a:lnTo>
                    <a:lnTo>
                      <a:pt x="0" y="4"/>
                    </a:lnTo>
                    <a:lnTo>
                      <a:pt x="0" y="4"/>
                    </a:lnTo>
                    <a:lnTo>
                      <a:pt x="0" y="2"/>
                    </a:lnTo>
                    <a:lnTo>
                      <a:pt x="0" y="2"/>
                    </a:lnTo>
                    <a:lnTo>
                      <a:pt x="2" y="0"/>
                    </a:lnTo>
                    <a:lnTo>
                      <a:pt x="2" y="0"/>
                    </a:lnTo>
                    <a:lnTo>
                      <a:pt x="3" y="5"/>
                    </a:lnTo>
                    <a:lnTo>
                      <a:pt x="3"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273"/>
              <p:cNvSpPr>
                <a:spLocks/>
              </p:cNvSpPr>
              <p:nvPr/>
            </p:nvSpPr>
            <p:spPr bwMode="auto">
              <a:xfrm>
                <a:off x="5799138" y="4464051"/>
                <a:ext cx="17463" cy="44450"/>
              </a:xfrm>
              <a:custGeom>
                <a:avLst/>
                <a:gdLst>
                  <a:gd name="T0" fmla="*/ 5 w 11"/>
                  <a:gd name="T1" fmla="*/ 2 h 28"/>
                  <a:gd name="T2" fmla="*/ 5 w 11"/>
                  <a:gd name="T3" fmla="*/ 2 h 28"/>
                  <a:gd name="T4" fmla="*/ 5 w 11"/>
                  <a:gd name="T5" fmla="*/ 5 h 28"/>
                  <a:gd name="T6" fmla="*/ 5 w 11"/>
                  <a:gd name="T7" fmla="*/ 7 h 28"/>
                  <a:gd name="T8" fmla="*/ 5 w 11"/>
                  <a:gd name="T9" fmla="*/ 7 h 28"/>
                  <a:gd name="T10" fmla="*/ 10 w 11"/>
                  <a:gd name="T11" fmla="*/ 5 h 28"/>
                  <a:gd name="T12" fmla="*/ 10 w 11"/>
                  <a:gd name="T13" fmla="*/ 5 h 28"/>
                  <a:gd name="T14" fmla="*/ 10 w 11"/>
                  <a:gd name="T15" fmla="*/ 9 h 28"/>
                  <a:gd name="T16" fmla="*/ 10 w 11"/>
                  <a:gd name="T17" fmla="*/ 9 h 28"/>
                  <a:gd name="T18" fmla="*/ 5 w 11"/>
                  <a:gd name="T19" fmla="*/ 12 h 28"/>
                  <a:gd name="T20" fmla="*/ 5 w 11"/>
                  <a:gd name="T21" fmla="*/ 12 h 28"/>
                  <a:gd name="T22" fmla="*/ 8 w 11"/>
                  <a:gd name="T23" fmla="*/ 12 h 28"/>
                  <a:gd name="T24" fmla="*/ 10 w 11"/>
                  <a:gd name="T25" fmla="*/ 13 h 28"/>
                  <a:gd name="T26" fmla="*/ 10 w 11"/>
                  <a:gd name="T27" fmla="*/ 13 h 28"/>
                  <a:gd name="T28" fmla="*/ 8 w 11"/>
                  <a:gd name="T29" fmla="*/ 14 h 28"/>
                  <a:gd name="T30" fmla="*/ 7 w 11"/>
                  <a:gd name="T31" fmla="*/ 14 h 28"/>
                  <a:gd name="T32" fmla="*/ 7 w 11"/>
                  <a:gd name="T33" fmla="*/ 14 h 28"/>
                  <a:gd name="T34" fmla="*/ 11 w 11"/>
                  <a:gd name="T35" fmla="*/ 17 h 28"/>
                  <a:gd name="T36" fmla="*/ 11 w 11"/>
                  <a:gd name="T37" fmla="*/ 17 h 28"/>
                  <a:gd name="T38" fmla="*/ 5 w 11"/>
                  <a:gd name="T39" fmla="*/ 16 h 28"/>
                  <a:gd name="T40" fmla="*/ 5 w 11"/>
                  <a:gd name="T41" fmla="*/ 16 h 28"/>
                  <a:gd name="T42" fmla="*/ 7 w 11"/>
                  <a:gd name="T43" fmla="*/ 22 h 28"/>
                  <a:gd name="T44" fmla="*/ 8 w 11"/>
                  <a:gd name="T45" fmla="*/ 28 h 28"/>
                  <a:gd name="T46" fmla="*/ 8 w 11"/>
                  <a:gd name="T47" fmla="*/ 28 h 28"/>
                  <a:gd name="T48" fmla="*/ 3 w 11"/>
                  <a:gd name="T49" fmla="*/ 21 h 28"/>
                  <a:gd name="T50" fmla="*/ 0 w 11"/>
                  <a:gd name="T51" fmla="*/ 14 h 28"/>
                  <a:gd name="T52" fmla="*/ 0 w 11"/>
                  <a:gd name="T53" fmla="*/ 14 h 28"/>
                  <a:gd name="T54" fmla="*/ 1 w 11"/>
                  <a:gd name="T55" fmla="*/ 2 h 28"/>
                  <a:gd name="T56" fmla="*/ 1 w 11"/>
                  <a:gd name="T57" fmla="*/ 2 h 28"/>
                  <a:gd name="T58" fmla="*/ 3 w 11"/>
                  <a:gd name="T59" fmla="*/ 0 h 28"/>
                  <a:gd name="T60" fmla="*/ 3 w 11"/>
                  <a:gd name="T61" fmla="*/ 0 h 28"/>
                  <a:gd name="T62" fmla="*/ 5 w 11"/>
                  <a:gd name="T63" fmla="*/ 2 h 28"/>
                  <a:gd name="T64" fmla="*/ 5 w 11"/>
                  <a:gd name="T6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28">
                    <a:moveTo>
                      <a:pt x="5" y="2"/>
                    </a:moveTo>
                    <a:lnTo>
                      <a:pt x="5" y="2"/>
                    </a:lnTo>
                    <a:lnTo>
                      <a:pt x="5" y="5"/>
                    </a:lnTo>
                    <a:lnTo>
                      <a:pt x="5" y="7"/>
                    </a:lnTo>
                    <a:lnTo>
                      <a:pt x="5" y="7"/>
                    </a:lnTo>
                    <a:lnTo>
                      <a:pt x="10" y="5"/>
                    </a:lnTo>
                    <a:lnTo>
                      <a:pt x="10" y="5"/>
                    </a:lnTo>
                    <a:lnTo>
                      <a:pt x="10" y="9"/>
                    </a:lnTo>
                    <a:lnTo>
                      <a:pt x="10" y="9"/>
                    </a:lnTo>
                    <a:lnTo>
                      <a:pt x="5" y="12"/>
                    </a:lnTo>
                    <a:lnTo>
                      <a:pt x="5" y="12"/>
                    </a:lnTo>
                    <a:lnTo>
                      <a:pt x="8" y="12"/>
                    </a:lnTo>
                    <a:lnTo>
                      <a:pt x="10" y="13"/>
                    </a:lnTo>
                    <a:lnTo>
                      <a:pt x="10" y="13"/>
                    </a:lnTo>
                    <a:lnTo>
                      <a:pt x="8" y="14"/>
                    </a:lnTo>
                    <a:lnTo>
                      <a:pt x="7" y="14"/>
                    </a:lnTo>
                    <a:lnTo>
                      <a:pt x="7" y="14"/>
                    </a:lnTo>
                    <a:lnTo>
                      <a:pt x="11" y="17"/>
                    </a:lnTo>
                    <a:lnTo>
                      <a:pt x="11" y="17"/>
                    </a:lnTo>
                    <a:lnTo>
                      <a:pt x="5" y="16"/>
                    </a:lnTo>
                    <a:lnTo>
                      <a:pt x="5" y="16"/>
                    </a:lnTo>
                    <a:lnTo>
                      <a:pt x="7" y="22"/>
                    </a:lnTo>
                    <a:lnTo>
                      <a:pt x="8" y="28"/>
                    </a:lnTo>
                    <a:lnTo>
                      <a:pt x="8" y="28"/>
                    </a:lnTo>
                    <a:lnTo>
                      <a:pt x="3" y="21"/>
                    </a:lnTo>
                    <a:lnTo>
                      <a:pt x="0" y="14"/>
                    </a:lnTo>
                    <a:lnTo>
                      <a:pt x="0" y="14"/>
                    </a:lnTo>
                    <a:lnTo>
                      <a:pt x="1" y="2"/>
                    </a:lnTo>
                    <a:lnTo>
                      <a:pt x="1" y="2"/>
                    </a:lnTo>
                    <a:lnTo>
                      <a:pt x="3" y="0"/>
                    </a:lnTo>
                    <a:lnTo>
                      <a:pt x="3" y="0"/>
                    </a:lnTo>
                    <a:lnTo>
                      <a:pt x="5" y="2"/>
                    </a:lnTo>
                    <a:lnTo>
                      <a:pt x="5"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274"/>
              <p:cNvSpPr>
                <a:spLocks/>
              </p:cNvSpPr>
              <p:nvPr/>
            </p:nvSpPr>
            <p:spPr bwMode="auto">
              <a:xfrm>
                <a:off x="5783263" y="4537076"/>
                <a:ext cx="14288" cy="9525"/>
              </a:xfrm>
              <a:custGeom>
                <a:avLst/>
                <a:gdLst>
                  <a:gd name="T0" fmla="*/ 0 w 9"/>
                  <a:gd name="T1" fmla="*/ 0 h 6"/>
                  <a:gd name="T2" fmla="*/ 0 w 9"/>
                  <a:gd name="T3" fmla="*/ 0 h 6"/>
                  <a:gd name="T4" fmla="*/ 2 w 9"/>
                  <a:gd name="T5" fmla="*/ 0 h 6"/>
                  <a:gd name="T6" fmla="*/ 2 w 9"/>
                  <a:gd name="T7" fmla="*/ 0 h 6"/>
                  <a:gd name="T8" fmla="*/ 3 w 9"/>
                  <a:gd name="T9" fmla="*/ 0 h 6"/>
                  <a:gd name="T10" fmla="*/ 5 w 9"/>
                  <a:gd name="T11" fmla="*/ 0 h 6"/>
                  <a:gd name="T12" fmla="*/ 5 w 9"/>
                  <a:gd name="T13" fmla="*/ 0 h 6"/>
                  <a:gd name="T14" fmla="*/ 8 w 9"/>
                  <a:gd name="T15" fmla="*/ 1 h 6"/>
                  <a:gd name="T16" fmla="*/ 9 w 9"/>
                  <a:gd name="T17" fmla="*/ 2 h 6"/>
                  <a:gd name="T18" fmla="*/ 9 w 9"/>
                  <a:gd name="T19" fmla="*/ 2 h 6"/>
                  <a:gd name="T20" fmla="*/ 9 w 9"/>
                  <a:gd name="T21" fmla="*/ 2 h 6"/>
                  <a:gd name="T22" fmla="*/ 8 w 9"/>
                  <a:gd name="T23" fmla="*/ 6 h 6"/>
                  <a:gd name="T24" fmla="*/ 7 w 9"/>
                  <a:gd name="T25" fmla="*/ 6 h 6"/>
                  <a:gd name="T26" fmla="*/ 7 w 9"/>
                  <a:gd name="T27" fmla="*/ 6 h 6"/>
                  <a:gd name="T28" fmla="*/ 2 w 9"/>
                  <a:gd name="T29" fmla="*/ 5 h 6"/>
                  <a:gd name="T30" fmla="*/ 1 w 9"/>
                  <a:gd name="T31" fmla="*/ 3 h 6"/>
                  <a:gd name="T32" fmla="*/ 1 w 9"/>
                  <a:gd name="T33" fmla="*/ 3 h 6"/>
                  <a:gd name="T34" fmla="*/ 0 w 9"/>
                  <a:gd name="T35" fmla="*/ 2 h 6"/>
                  <a:gd name="T36" fmla="*/ 0 w 9"/>
                  <a:gd name="T37" fmla="*/ 2 h 6"/>
                  <a:gd name="T38" fmla="*/ 0 w 9"/>
                  <a:gd name="T39" fmla="*/ 0 h 6"/>
                  <a:gd name="T40" fmla="*/ 0 w 9"/>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6">
                    <a:moveTo>
                      <a:pt x="0" y="0"/>
                    </a:moveTo>
                    <a:lnTo>
                      <a:pt x="0" y="0"/>
                    </a:lnTo>
                    <a:lnTo>
                      <a:pt x="2" y="0"/>
                    </a:lnTo>
                    <a:lnTo>
                      <a:pt x="2" y="0"/>
                    </a:lnTo>
                    <a:lnTo>
                      <a:pt x="3" y="0"/>
                    </a:lnTo>
                    <a:lnTo>
                      <a:pt x="5" y="0"/>
                    </a:lnTo>
                    <a:lnTo>
                      <a:pt x="5" y="0"/>
                    </a:lnTo>
                    <a:lnTo>
                      <a:pt x="8" y="1"/>
                    </a:lnTo>
                    <a:lnTo>
                      <a:pt x="9" y="2"/>
                    </a:lnTo>
                    <a:lnTo>
                      <a:pt x="9" y="2"/>
                    </a:lnTo>
                    <a:lnTo>
                      <a:pt x="9" y="2"/>
                    </a:lnTo>
                    <a:lnTo>
                      <a:pt x="8" y="6"/>
                    </a:lnTo>
                    <a:lnTo>
                      <a:pt x="7" y="6"/>
                    </a:lnTo>
                    <a:lnTo>
                      <a:pt x="7" y="6"/>
                    </a:lnTo>
                    <a:lnTo>
                      <a:pt x="2" y="5"/>
                    </a:lnTo>
                    <a:lnTo>
                      <a:pt x="1" y="3"/>
                    </a:lnTo>
                    <a:lnTo>
                      <a:pt x="1" y="3"/>
                    </a:lnTo>
                    <a:lnTo>
                      <a:pt x="0" y="2"/>
                    </a:lnTo>
                    <a:lnTo>
                      <a:pt x="0" y="2"/>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275"/>
              <p:cNvSpPr>
                <a:spLocks/>
              </p:cNvSpPr>
              <p:nvPr/>
            </p:nvSpPr>
            <p:spPr bwMode="auto">
              <a:xfrm>
                <a:off x="5802313" y="4532313"/>
                <a:ext cx="38100" cy="15875"/>
              </a:xfrm>
              <a:custGeom>
                <a:avLst/>
                <a:gdLst>
                  <a:gd name="T0" fmla="*/ 0 w 24"/>
                  <a:gd name="T1" fmla="*/ 4 h 10"/>
                  <a:gd name="T2" fmla="*/ 0 w 24"/>
                  <a:gd name="T3" fmla="*/ 4 h 10"/>
                  <a:gd name="T4" fmla="*/ 1 w 24"/>
                  <a:gd name="T5" fmla="*/ 3 h 10"/>
                  <a:gd name="T6" fmla="*/ 3 w 24"/>
                  <a:gd name="T7" fmla="*/ 3 h 10"/>
                  <a:gd name="T8" fmla="*/ 4 w 24"/>
                  <a:gd name="T9" fmla="*/ 4 h 10"/>
                  <a:gd name="T10" fmla="*/ 4 w 24"/>
                  <a:gd name="T11" fmla="*/ 4 h 10"/>
                  <a:gd name="T12" fmla="*/ 5 w 24"/>
                  <a:gd name="T13" fmla="*/ 6 h 10"/>
                  <a:gd name="T14" fmla="*/ 5 w 24"/>
                  <a:gd name="T15" fmla="*/ 6 h 10"/>
                  <a:gd name="T16" fmla="*/ 6 w 24"/>
                  <a:gd name="T17" fmla="*/ 6 h 10"/>
                  <a:gd name="T18" fmla="*/ 6 w 24"/>
                  <a:gd name="T19" fmla="*/ 6 h 10"/>
                  <a:gd name="T20" fmla="*/ 7 w 24"/>
                  <a:gd name="T21" fmla="*/ 6 h 10"/>
                  <a:gd name="T22" fmla="*/ 8 w 24"/>
                  <a:gd name="T23" fmla="*/ 5 h 10"/>
                  <a:gd name="T24" fmla="*/ 8 w 24"/>
                  <a:gd name="T25" fmla="*/ 4 h 10"/>
                  <a:gd name="T26" fmla="*/ 8 w 24"/>
                  <a:gd name="T27" fmla="*/ 4 h 10"/>
                  <a:gd name="T28" fmla="*/ 11 w 24"/>
                  <a:gd name="T29" fmla="*/ 5 h 10"/>
                  <a:gd name="T30" fmla="*/ 11 w 24"/>
                  <a:gd name="T31" fmla="*/ 5 h 10"/>
                  <a:gd name="T32" fmla="*/ 12 w 24"/>
                  <a:gd name="T33" fmla="*/ 5 h 10"/>
                  <a:gd name="T34" fmla="*/ 14 w 24"/>
                  <a:gd name="T35" fmla="*/ 5 h 10"/>
                  <a:gd name="T36" fmla="*/ 14 w 24"/>
                  <a:gd name="T37" fmla="*/ 5 h 10"/>
                  <a:gd name="T38" fmla="*/ 17 w 24"/>
                  <a:gd name="T39" fmla="*/ 5 h 10"/>
                  <a:gd name="T40" fmla="*/ 20 w 24"/>
                  <a:gd name="T41" fmla="*/ 6 h 10"/>
                  <a:gd name="T42" fmla="*/ 20 w 24"/>
                  <a:gd name="T43" fmla="*/ 6 h 10"/>
                  <a:gd name="T44" fmla="*/ 24 w 24"/>
                  <a:gd name="T45" fmla="*/ 10 h 10"/>
                  <a:gd name="T46" fmla="*/ 24 w 24"/>
                  <a:gd name="T47" fmla="*/ 10 h 10"/>
                  <a:gd name="T48" fmla="*/ 24 w 24"/>
                  <a:gd name="T49" fmla="*/ 8 h 10"/>
                  <a:gd name="T50" fmla="*/ 23 w 24"/>
                  <a:gd name="T51" fmla="*/ 4 h 10"/>
                  <a:gd name="T52" fmla="*/ 23 w 24"/>
                  <a:gd name="T53" fmla="*/ 4 h 10"/>
                  <a:gd name="T54" fmla="*/ 21 w 24"/>
                  <a:gd name="T55" fmla="*/ 2 h 10"/>
                  <a:gd name="T56" fmla="*/ 19 w 24"/>
                  <a:gd name="T57" fmla="*/ 2 h 10"/>
                  <a:gd name="T58" fmla="*/ 19 w 24"/>
                  <a:gd name="T59" fmla="*/ 2 h 10"/>
                  <a:gd name="T60" fmla="*/ 19 w 24"/>
                  <a:gd name="T61" fmla="*/ 1 h 10"/>
                  <a:gd name="T62" fmla="*/ 16 w 24"/>
                  <a:gd name="T63" fmla="*/ 0 h 10"/>
                  <a:gd name="T64" fmla="*/ 16 w 24"/>
                  <a:gd name="T65" fmla="*/ 0 h 10"/>
                  <a:gd name="T66" fmla="*/ 9 w 24"/>
                  <a:gd name="T67" fmla="*/ 0 h 10"/>
                  <a:gd name="T68" fmla="*/ 9 w 24"/>
                  <a:gd name="T69" fmla="*/ 0 h 10"/>
                  <a:gd name="T70" fmla="*/ 3 w 24"/>
                  <a:gd name="T71" fmla="*/ 2 h 10"/>
                  <a:gd name="T72" fmla="*/ 3 w 24"/>
                  <a:gd name="T73" fmla="*/ 2 h 10"/>
                  <a:gd name="T74" fmla="*/ 0 w 24"/>
                  <a:gd name="T75" fmla="*/ 4 h 10"/>
                  <a:gd name="T76" fmla="*/ 0 w 24"/>
                  <a:gd name="T7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10">
                    <a:moveTo>
                      <a:pt x="0" y="4"/>
                    </a:moveTo>
                    <a:lnTo>
                      <a:pt x="0" y="4"/>
                    </a:lnTo>
                    <a:lnTo>
                      <a:pt x="1" y="3"/>
                    </a:lnTo>
                    <a:lnTo>
                      <a:pt x="3" y="3"/>
                    </a:lnTo>
                    <a:lnTo>
                      <a:pt x="4" y="4"/>
                    </a:lnTo>
                    <a:lnTo>
                      <a:pt x="4" y="4"/>
                    </a:lnTo>
                    <a:lnTo>
                      <a:pt x="5" y="6"/>
                    </a:lnTo>
                    <a:lnTo>
                      <a:pt x="5" y="6"/>
                    </a:lnTo>
                    <a:lnTo>
                      <a:pt x="6" y="6"/>
                    </a:lnTo>
                    <a:lnTo>
                      <a:pt x="6" y="6"/>
                    </a:lnTo>
                    <a:lnTo>
                      <a:pt x="7" y="6"/>
                    </a:lnTo>
                    <a:lnTo>
                      <a:pt x="8" y="5"/>
                    </a:lnTo>
                    <a:lnTo>
                      <a:pt x="8" y="4"/>
                    </a:lnTo>
                    <a:lnTo>
                      <a:pt x="8" y="4"/>
                    </a:lnTo>
                    <a:lnTo>
                      <a:pt x="11" y="5"/>
                    </a:lnTo>
                    <a:lnTo>
                      <a:pt x="11" y="5"/>
                    </a:lnTo>
                    <a:lnTo>
                      <a:pt x="12" y="5"/>
                    </a:lnTo>
                    <a:lnTo>
                      <a:pt x="14" y="5"/>
                    </a:lnTo>
                    <a:lnTo>
                      <a:pt x="14" y="5"/>
                    </a:lnTo>
                    <a:lnTo>
                      <a:pt x="17" y="5"/>
                    </a:lnTo>
                    <a:lnTo>
                      <a:pt x="20" y="6"/>
                    </a:lnTo>
                    <a:lnTo>
                      <a:pt x="20" y="6"/>
                    </a:lnTo>
                    <a:lnTo>
                      <a:pt x="24" y="10"/>
                    </a:lnTo>
                    <a:lnTo>
                      <a:pt x="24" y="10"/>
                    </a:lnTo>
                    <a:lnTo>
                      <a:pt x="24" y="8"/>
                    </a:lnTo>
                    <a:lnTo>
                      <a:pt x="23" y="4"/>
                    </a:lnTo>
                    <a:lnTo>
                      <a:pt x="23" y="4"/>
                    </a:lnTo>
                    <a:lnTo>
                      <a:pt x="21" y="2"/>
                    </a:lnTo>
                    <a:lnTo>
                      <a:pt x="19" y="2"/>
                    </a:lnTo>
                    <a:lnTo>
                      <a:pt x="19" y="2"/>
                    </a:lnTo>
                    <a:lnTo>
                      <a:pt x="19" y="1"/>
                    </a:lnTo>
                    <a:lnTo>
                      <a:pt x="16" y="0"/>
                    </a:lnTo>
                    <a:lnTo>
                      <a:pt x="16" y="0"/>
                    </a:lnTo>
                    <a:lnTo>
                      <a:pt x="9" y="0"/>
                    </a:lnTo>
                    <a:lnTo>
                      <a:pt x="9" y="0"/>
                    </a:lnTo>
                    <a:lnTo>
                      <a:pt x="3" y="2"/>
                    </a:lnTo>
                    <a:lnTo>
                      <a:pt x="3" y="2"/>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276"/>
              <p:cNvSpPr>
                <a:spLocks/>
              </p:cNvSpPr>
              <p:nvPr/>
            </p:nvSpPr>
            <p:spPr bwMode="auto">
              <a:xfrm>
                <a:off x="5795963" y="4497388"/>
                <a:ext cx="7938" cy="6350"/>
              </a:xfrm>
              <a:custGeom>
                <a:avLst/>
                <a:gdLst>
                  <a:gd name="T0" fmla="*/ 4 w 5"/>
                  <a:gd name="T1" fmla="*/ 2 h 4"/>
                  <a:gd name="T2" fmla="*/ 4 w 5"/>
                  <a:gd name="T3" fmla="*/ 2 h 4"/>
                  <a:gd name="T4" fmla="*/ 5 w 5"/>
                  <a:gd name="T5" fmla="*/ 4 h 4"/>
                  <a:gd name="T6" fmla="*/ 5 w 5"/>
                  <a:gd name="T7" fmla="*/ 4 h 4"/>
                  <a:gd name="T8" fmla="*/ 1 w 5"/>
                  <a:gd name="T9" fmla="*/ 3 h 4"/>
                  <a:gd name="T10" fmla="*/ 1 w 5"/>
                  <a:gd name="T11" fmla="*/ 3 h 4"/>
                  <a:gd name="T12" fmla="*/ 0 w 5"/>
                  <a:gd name="T13" fmla="*/ 0 h 4"/>
                  <a:gd name="T14" fmla="*/ 0 w 5"/>
                  <a:gd name="T15" fmla="*/ 0 h 4"/>
                  <a:gd name="T16" fmla="*/ 4 w 5"/>
                  <a:gd name="T17" fmla="*/ 2 h 4"/>
                  <a:gd name="T18" fmla="*/ 4 w 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4" y="2"/>
                    </a:moveTo>
                    <a:lnTo>
                      <a:pt x="4" y="2"/>
                    </a:lnTo>
                    <a:lnTo>
                      <a:pt x="5" y="4"/>
                    </a:lnTo>
                    <a:lnTo>
                      <a:pt x="5" y="4"/>
                    </a:lnTo>
                    <a:lnTo>
                      <a:pt x="1" y="3"/>
                    </a:lnTo>
                    <a:lnTo>
                      <a:pt x="1" y="3"/>
                    </a:lnTo>
                    <a:lnTo>
                      <a:pt x="0" y="0"/>
                    </a:lnTo>
                    <a:lnTo>
                      <a:pt x="0" y="0"/>
                    </a:lnTo>
                    <a:lnTo>
                      <a:pt x="4" y="2"/>
                    </a:lnTo>
                    <a:lnTo>
                      <a:pt x="4"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277"/>
              <p:cNvSpPr>
                <a:spLocks/>
              </p:cNvSpPr>
              <p:nvPr/>
            </p:nvSpPr>
            <p:spPr bwMode="auto">
              <a:xfrm>
                <a:off x="5883276" y="4570413"/>
                <a:ext cx="7938" cy="17463"/>
              </a:xfrm>
              <a:custGeom>
                <a:avLst/>
                <a:gdLst>
                  <a:gd name="T0" fmla="*/ 4 w 5"/>
                  <a:gd name="T1" fmla="*/ 0 h 11"/>
                  <a:gd name="T2" fmla="*/ 4 w 5"/>
                  <a:gd name="T3" fmla="*/ 0 h 11"/>
                  <a:gd name="T4" fmla="*/ 5 w 5"/>
                  <a:gd name="T5" fmla="*/ 2 h 11"/>
                  <a:gd name="T6" fmla="*/ 5 w 5"/>
                  <a:gd name="T7" fmla="*/ 7 h 11"/>
                  <a:gd name="T8" fmla="*/ 5 w 5"/>
                  <a:gd name="T9" fmla="*/ 7 h 11"/>
                  <a:gd name="T10" fmla="*/ 3 w 5"/>
                  <a:gd name="T11" fmla="*/ 10 h 11"/>
                  <a:gd name="T12" fmla="*/ 1 w 5"/>
                  <a:gd name="T13" fmla="*/ 11 h 11"/>
                  <a:gd name="T14" fmla="*/ 1 w 5"/>
                  <a:gd name="T15" fmla="*/ 11 h 11"/>
                  <a:gd name="T16" fmla="*/ 0 w 5"/>
                  <a:gd name="T17" fmla="*/ 7 h 11"/>
                  <a:gd name="T18" fmla="*/ 0 w 5"/>
                  <a:gd name="T19" fmla="*/ 7 h 11"/>
                  <a:gd name="T20" fmla="*/ 1 w 5"/>
                  <a:gd name="T21" fmla="*/ 4 h 11"/>
                  <a:gd name="T22" fmla="*/ 2 w 5"/>
                  <a:gd name="T23" fmla="*/ 1 h 11"/>
                  <a:gd name="T24" fmla="*/ 2 w 5"/>
                  <a:gd name="T25" fmla="*/ 1 h 11"/>
                  <a:gd name="T26" fmla="*/ 4 w 5"/>
                  <a:gd name="T27" fmla="*/ 0 h 11"/>
                  <a:gd name="T28" fmla="*/ 4 w 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11">
                    <a:moveTo>
                      <a:pt x="4" y="0"/>
                    </a:moveTo>
                    <a:lnTo>
                      <a:pt x="4" y="0"/>
                    </a:lnTo>
                    <a:lnTo>
                      <a:pt x="5" y="2"/>
                    </a:lnTo>
                    <a:lnTo>
                      <a:pt x="5" y="7"/>
                    </a:lnTo>
                    <a:lnTo>
                      <a:pt x="5" y="7"/>
                    </a:lnTo>
                    <a:lnTo>
                      <a:pt x="3" y="10"/>
                    </a:lnTo>
                    <a:lnTo>
                      <a:pt x="1" y="11"/>
                    </a:lnTo>
                    <a:lnTo>
                      <a:pt x="1" y="11"/>
                    </a:lnTo>
                    <a:lnTo>
                      <a:pt x="0" y="7"/>
                    </a:lnTo>
                    <a:lnTo>
                      <a:pt x="0" y="7"/>
                    </a:lnTo>
                    <a:lnTo>
                      <a:pt x="1" y="4"/>
                    </a:lnTo>
                    <a:lnTo>
                      <a:pt x="2" y="1"/>
                    </a:lnTo>
                    <a:lnTo>
                      <a:pt x="2" y="1"/>
                    </a:lnTo>
                    <a:lnTo>
                      <a:pt x="4" y="0"/>
                    </a:lnTo>
                    <a:lnTo>
                      <a:pt x="4"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278"/>
              <p:cNvSpPr>
                <a:spLocks/>
              </p:cNvSpPr>
              <p:nvPr/>
            </p:nvSpPr>
            <p:spPr bwMode="auto">
              <a:xfrm>
                <a:off x="5837238" y="4649788"/>
                <a:ext cx="14288" cy="9525"/>
              </a:xfrm>
              <a:custGeom>
                <a:avLst/>
                <a:gdLst>
                  <a:gd name="T0" fmla="*/ 0 w 9"/>
                  <a:gd name="T1" fmla="*/ 0 h 6"/>
                  <a:gd name="T2" fmla="*/ 0 w 9"/>
                  <a:gd name="T3" fmla="*/ 0 h 6"/>
                  <a:gd name="T4" fmla="*/ 2 w 9"/>
                  <a:gd name="T5" fmla="*/ 5 h 6"/>
                  <a:gd name="T6" fmla="*/ 2 w 9"/>
                  <a:gd name="T7" fmla="*/ 5 h 6"/>
                  <a:gd name="T8" fmla="*/ 2 w 9"/>
                  <a:gd name="T9" fmla="*/ 6 h 6"/>
                  <a:gd name="T10" fmla="*/ 5 w 9"/>
                  <a:gd name="T11" fmla="*/ 6 h 6"/>
                  <a:gd name="T12" fmla="*/ 5 w 9"/>
                  <a:gd name="T13" fmla="*/ 6 h 6"/>
                  <a:gd name="T14" fmla="*/ 8 w 9"/>
                  <a:gd name="T15" fmla="*/ 5 h 6"/>
                  <a:gd name="T16" fmla="*/ 9 w 9"/>
                  <a:gd name="T17" fmla="*/ 2 h 6"/>
                  <a:gd name="T18" fmla="*/ 9 w 9"/>
                  <a:gd name="T19" fmla="*/ 2 h 6"/>
                  <a:gd name="T20" fmla="*/ 8 w 9"/>
                  <a:gd name="T21" fmla="*/ 1 h 6"/>
                  <a:gd name="T22" fmla="*/ 7 w 9"/>
                  <a:gd name="T23" fmla="*/ 0 h 6"/>
                  <a:gd name="T24" fmla="*/ 7 w 9"/>
                  <a:gd name="T25" fmla="*/ 0 h 6"/>
                  <a:gd name="T26" fmla="*/ 5 w 9"/>
                  <a:gd name="T27" fmla="*/ 0 h 6"/>
                  <a:gd name="T28" fmla="*/ 3 w 9"/>
                  <a:gd name="T29" fmla="*/ 1 h 6"/>
                  <a:gd name="T30" fmla="*/ 2 w 9"/>
                  <a:gd name="T31" fmla="*/ 1 h 6"/>
                  <a:gd name="T32" fmla="*/ 2 w 9"/>
                  <a:gd name="T33" fmla="*/ 1 h 6"/>
                  <a:gd name="T34" fmla="*/ 0 w 9"/>
                  <a:gd name="T35" fmla="*/ 0 h 6"/>
                  <a:gd name="T36" fmla="*/ 0 w 9"/>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6">
                    <a:moveTo>
                      <a:pt x="0" y="0"/>
                    </a:moveTo>
                    <a:lnTo>
                      <a:pt x="0" y="0"/>
                    </a:lnTo>
                    <a:lnTo>
                      <a:pt x="2" y="5"/>
                    </a:lnTo>
                    <a:lnTo>
                      <a:pt x="2" y="5"/>
                    </a:lnTo>
                    <a:lnTo>
                      <a:pt x="2" y="6"/>
                    </a:lnTo>
                    <a:lnTo>
                      <a:pt x="5" y="6"/>
                    </a:lnTo>
                    <a:lnTo>
                      <a:pt x="5" y="6"/>
                    </a:lnTo>
                    <a:lnTo>
                      <a:pt x="8" y="5"/>
                    </a:lnTo>
                    <a:lnTo>
                      <a:pt x="9" y="2"/>
                    </a:lnTo>
                    <a:lnTo>
                      <a:pt x="9" y="2"/>
                    </a:lnTo>
                    <a:lnTo>
                      <a:pt x="8" y="1"/>
                    </a:lnTo>
                    <a:lnTo>
                      <a:pt x="7" y="0"/>
                    </a:lnTo>
                    <a:lnTo>
                      <a:pt x="7" y="0"/>
                    </a:lnTo>
                    <a:lnTo>
                      <a:pt x="5" y="0"/>
                    </a:lnTo>
                    <a:lnTo>
                      <a:pt x="3" y="1"/>
                    </a:lnTo>
                    <a:lnTo>
                      <a:pt x="2" y="1"/>
                    </a:lnTo>
                    <a:lnTo>
                      <a:pt x="2"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279"/>
              <p:cNvSpPr>
                <a:spLocks/>
              </p:cNvSpPr>
              <p:nvPr/>
            </p:nvSpPr>
            <p:spPr bwMode="auto">
              <a:xfrm>
                <a:off x="5832476" y="4651376"/>
                <a:ext cx="6350" cy="6350"/>
              </a:xfrm>
              <a:custGeom>
                <a:avLst/>
                <a:gdLst>
                  <a:gd name="T0" fmla="*/ 2 w 4"/>
                  <a:gd name="T1" fmla="*/ 3 h 4"/>
                  <a:gd name="T2" fmla="*/ 2 w 4"/>
                  <a:gd name="T3" fmla="*/ 3 h 4"/>
                  <a:gd name="T4" fmla="*/ 2 w 4"/>
                  <a:gd name="T5" fmla="*/ 1 h 4"/>
                  <a:gd name="T6" fmla="*/ 3 w 4"/>
                  <a:gd name="T7" fmla="*/ 0 h 4"/>
                  <a:gd name="T8" fmla="*/ 3 w 4"/>
                  <a:gd name="T9" fmla="*/ 0 h 4"/>
                  <a:gd name="T10" fmla="*/ 3 w 4"/>
                  <a:gd name="T11" fmla="*/ 0 h 4"/>
                  <a:gd name="T12" fmla="*/ 4 w 4"/>
                  <a:gd name="T13" fmla="*/ 1 h 4"/>
                  <a:gd name="T14" fmla="*/ 4 w 4"/>
                  <a:gd name="T15" fmla="*/ 4 h 4"/>
                  <a:gd name="T16" fmla="*/ 4 w 4"/>
                  <a:gd name="T17" fmla="*/ 4 h 4"/>
                  <a:gd name="T18" fmla="*/ 0 w 4"/>
                  <a:gd name="T19" fmla="*/ 4 h 4"/>
                  <a:gd name="T20" fmla="*/ 0 w 4"/>
                  <a:gd name="T21" fmla="*/ 4 h 4"/>
                  <a:gd name="T22" fmla="*/ 2 w 4"/>
                  <a:gd name="T23" fmla="*/ 3 h 4"/>
                  <a:gd name="T24" fmla="*/ 2 w 4"/>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2" y="3"/>
                    </a:moveTo>
                    <a:lnTo>
                      <a:pt x="2" y="3"/>
                    </a:lnTo>
                    <a:lnTo>
                      <a:pt x="2" y="1"/>
                    </a:lnTo>
                    <a:lnTo>
                      <a:pt x="3" y="0"/>
                    </a:lnTo>
                    <a:lnTo>
                      <a:pt x="3" y="0"/>
                    </a:lnTo>
                    <a:lnTo>
                      <a:pt x="3" y="0"/>
                    </a:lnTo>
                    <a:lnTo>
                      <a:pt x="4" y="1"/>
                    </a:lnTo>
                    <a:lnTo>
                      <a:pt x="4" y="4"/>
                    </a:lnTo>
                    <a:lnTo>
                      <a:pt x="4" y="4"/>
                    </a:lnTo>
                    <a:lnTo>
                      <a:pt x="0" y="4"/>
                    </a:lnTo>
                    <a:lnTo>
                      <a:pt x="0" y="4"/>
                    </a:lnTo>
                    <a:lnTo>
                      <a:pt x="2" y="3"/>
                    </a:lnTo>
                    <a:lnTo>
                      <a:pt x="2"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280"/>
              <p:cNvSpPr>
                <a:spLocks/>
              </p:cNvSpPr>
              <p:nvPr/>
            </p:nvSpPr>
            <p:spPr bwMode="auto">
              <a:xfrm>
                <a:off x="5910263" y="4684713"/>
                <a:ext cx="11113" cy="9525"/>
              </a:xfrm>
              <a:custGeom>
                <a:avLst/>
                <a:gdLst>
                  <a:gd name="T0" fmla="*/ 3 w 7"/>
                  <a:gd name="T1" fmla="*/ 0 h 6"/>
                  <a:gd name="T2" fmla="*/ 3 w 7"/>
                  <a:gd name="T3" fmla="*/ 0 h 6"/>
                  <a:gd name="T4" fmla="*/ 4 w 7"/>
                  <a:gd name="T5" fmla="*/ 0 h 6"/>
                  <a:gd name="T6" fmla="*/ 4 w 7"/>
                  <a:gd name="T7" fmla="*/ 1 h 6"/>
                  <a:gd name="T8" fmla="*/ 6 w 7"/>
                  <a:gd name="T9" fmla="*/ 1 h 6"/>
                  <a:gd name="T10" fmla="*/ 6 w 7"/>
                  <a:gd name="T11" fmla="*/ 1 h 6"/>
                  <a:gd name="T12" fmla="*/ 4 w 7"/>
                  <a:gd name="T13" fmla="*/ 2 h 6"/>
                  <a:gd name="T14" fmla="*/ 4 w 7"/>
                  <a:gd name="T15" fmla="*/ 2 h 6"/>
                  <a:gd name="T16" fmla="*/ 4 w 7"/>
                  <a:gd name="T17" fmla="*/ 3 h 6"/>
                  <a:gd name="T18" fmla="*/ 4 w 7"/>
                  <a:gd name="T19" fmla="*/ 3 h 6"/>
                  <a:gd name="T20" fmla="*/ 3 w 7"/>
                  <a:gd name="T21" fmla="*/ 3 h 6"/>
                  <a:gd name="T22" fmla="*/ 4 w 7"/>
                  <a:gd name="T23" fmla="*/ 5 h 6"/>
                  <a:gd name="T24" fmla="*/ 4 w 7"/>
                  <a:gd name="T25" fmla="*/ 5 h 6"/>
                  <a:gd name="T26" fmla="*/ 6 w 7"/>
                  <a:gd name="T27" fmla="*/ 3 h 6"/>
                  <a:gd name="T28" fmla="*/ 7 w 7"/>
                  <a:gd name="T29" fmla="*/ 6 h 6"/>
                  <a:gd name="T30" fmla="*/ 7 w 7"/>
                  <a:gd name="T31" fmla="*/ 6 h 6"/>
                  <a:gd name="T32" fmla="*/ 3 w 7"/>
                  <a:gd name="T33" fmla="*/ 6 h 6"/>
                  <a:gd name="T34" fmla="*/ 3 w 7"/>
                  <a:gd name="T35" fmla="*/ 6 h 6"/>
                  <a:gd name="T36" fmla="*/ 0 w 7"/>
                  <a:gd name="T37" fmla="*/ 5 h 6"/>
                  <a:gd name="T38" fmla="*/ 1 w 7"/>
                  <a:gd name="T39" fmla="*/ 5 h 6"/>
                  <a:gd name="T40" fmla="*/ 1 w 7"/>
                  <a:gd name="T41" fmla="*/ 5 h 6"/>
                  <a:gd name="T42" fmla="*/ 0 w 7"/>
                  <a:gd name="T43" fmla="*/ 1 h 6"/>
                  <a:gd name="T44" fmla="*/ 0 w 7"/>
                  <a:gd name="T45" fmla="*/ 1 h 6"/>
                  <a:gd name="T46" fmla="*/ 2 w 7"/>
                  <a:gd name="T47" fmla="*/ 1 h 6"/>
                  <a:gd name="T48" fmla="*/ 2 w 7"/>
                  <a:gd name="T49" fmla="*/ 1 h 6"/>
                  <a:gd name="T50" fmla="*/ 2 w 7"/>
                  <a:gd name="T51" fmla="*/ 0 h 6"/>
                  <a:gd name="T52" fmla="*/ 3 w 7"/>
                  <a:gd name="T53" fmla="*/ 0 h 6"/>
                  <a:gd name="T54" fmla="*/ 3 w 7"/>
                  <a:gd name="T5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6">
                    <a:moveTo>
                      <a:pt x="3" y="0"/>
                    </a:moveTo>
                    <a:lnTo>
                      <a:pt x="3" y="0"/>
                    </a:lnTo>
                    <a:lnTo>
                      <a:pt x="4" y="0"/>
                    </a:lnTo>
                    <a:lnTo>
                      <a:pt x="4" y="1"/>
                    </a:lnTo>
                    <a:lnTo>
                      <a:pt x="6" y="1"/>
                    </a:lnTo>
                    <a:lnTo>
                      <a:pt x="6" y="1"/>
                    </a:lnTo>
                    <a:lnTo>
                      <a:pt x="4" y="2"/>
                    </a:lnTo>
                    <a:lnTo>
                      <a:pt x="4" y="2"/>
                    </a:lnTo>
                    <a:lnTo>
                      <a:pt x="4" y="3"/>
                    </a:lnTo>
                    <a:lnTo>
                      <a:pt x="4" y="3"/>
                    </a:lnTo>
                    <a:lnTo>
                      <a:pt x="3" y="3"/>
                    </a:lnTo>
                    <a:lnTo>
                      <a:pt x="4" y="5"/>
                    </a:lnTo>
                    <a:lnTo>
                      <a:pt x="4" y="5"/>
                    </a:lnTo>
                    <a:lnTo>
                      <a:pt x="6" y="3"/>
                    </a:lnTo>
                    <a:lnTo>
                      <a:pt x="7" y="6"/>
                    </a:lnTo>
                    <a:lnTo>
                      <a:pt x="7" y="6"/>
                    </a:lnTo>
                    <a:lnTo>
                      <a:pt x="3" y="6"/>
                    </a:lnTo>
                    <a:lnTo>
                      <a:pt x="3" y="6"/>
                    </a:lnTo>
                    <a:lnTo>
                      <a:pt x="0" y="5"/>
                    </a:lnTo>
                    <a:lnTo>
                      <a:pt x="1" y="5"/>
                    </a:lnTo>
                    <a:lnTo>
                      <a:pt x="1" y="5"/>
                    </a:lnTo>
                    <a:lnTo>
                      <a:pt x="0" y="1"/>
                    </a:lnTo>
                    <a:lnTo>
                      <a:pt x="0" y="1"/>
                    </a:lnTo>
                    <a:lnTo>
                      <a:pt x="2" y="1"/>
                    </a:lnTo>
                    <a:lnTo>
                      <a:pt x="2" y="1"/>
                    </a:lnTo>
                    <a:lnTo>
                      <a:pt x="2" y="0"/>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281"/>
              <p:cNvSpPr>
                <a:spLocks/>
              </p:cNvSpPr>
              <p:nvPr/>
            </p:nvSpPr>
            <p:spPr bwMode="auto">
              <a:xfrm>
                <a:off x="5691188" y="4470401"/>
                <a:ext cx="80963" cy="101600"/>
              </a:xfrm>
              <a:custGeom>
                <a:avLst/>
                <a:gdLst>
                  <a:gd name="T0" fmla="*/ 15 w 51"/>
                  <a:gd name="T1" fmla="*/ 4 h 64"/>
                  <a:gd name="T2" fmla="*/ 20 w 51"/>
                  <a:gd name="T3" fmla="*/ 4 h 64"/>
                  <a:gd name="T4" fmla="*/ 30 w 51"/>
                  <a:gd name="T5" fmla="*/ 6 h 64"/>
                  <a:gd name="T6" fmla="*/ 34 w 51"/>
                  <a:gd name="T7" fmla="*/ 6 h 64"/>
                  <a:gd name="T8" fmla="*/ 45 w 51"/>
                  <a:gd name="T9" fmla="*/ 4 h 64"/>
                  <a:gd name="T10" fmla="*/ 47 w 51"/>
                  <a:gd name="T11" fmla="*/ 0 h 64"/>
                  <a:gd name="T12" fmla="*/ 51 w 51"/>
                  <a:gd name="T13" fmla="*/ 1 h 64"/>
                  <a:gd name="T14" fmla="*/ 46 w 51"/>
                  <a:gd name="T15" fmla="*/ 9 h 64"/>
                  <a:gd name="T16" fmla="*/ 42 w 51"/>
                  <a:gd name="T17" fmla="*/ 12 h 64"/>
                  <a:gd name="T18" fmla="*/ 38 w 51"/>
                  <a:gd name="T19" fmla="*/ 12 h 64"/>
                  <a:gd name="T20" fmla="*/ 30 w 51"/>
                  <a:gd name="T21" fmla="*/ 11 h 64"/>
                  <a:gd name="T22" fmla="*/ 19 w 51"/>
                  <a:gd name="T23" fmla="*/ 11 h 64"/>
                  <a:gd name="T24" fmla="*/ 15 w 51"/>
                  <a:gd name="T25" fmla="*/ 11 h 64"/>
                  <a:gd name="T26" fmla="*/ 11 w 51"/>
                  <a:gd name="T27" fmla="*/ 17 h 64"/>
                  <a:gd name="T28" fmla="*/ 13 w 51"/>
                  <a:gd name="T29" fmla="*/ 24 h 64"/>
                  <a:gd name="T30" fmla="*/ 19 w 51"/>
                  <a:gd name="T31" fmla="*/ 27 h 64"/>
                  <a:gd name="T32" fmla="*/ 20 w 51"/>
                  <a:gd name="T33" fmla="*/ 24 h 64"/>
                  <a:gd name="T34" fmla="*/ 24 w 51"/>
                  <a:gd name="T35" fmla="*/ 23 h 64"/>
                  <a:gd name="T36" fmla="*/ 31 w 51"/>
                  <a:gd name="T37" fmla="*/ 23 h 64"/>
                  <a:gd name="T38" fmla="*/ 30 w 51"/>
                  <a:gd name="T39" fmla="*/ 19 h 64"/>
                  <a:gd name="T40" fmla="*/ 36 w 51"/>
                  <a:gd name="T41" fmla="*/ 23 h 64"/>
                  <a:gd name="T42" fmla="*/ 34 w 51"/>
                  <a:gd name="T43" fmla="*/ 24 h 64"/>
                  <a:gd name="T44" fmla="*/ 24 w 51"/>
                  <a:gd name="T45" fmla="*/ 29 h 64"/>
                  <a:gd name="T46" fmla="*/ 23 w 51"/>
                  <a:gd name="T47" fmla="*/ 33 h 64"/>
                  <a:gd name="T48" fmla="*/ 26 w 51"/>
                  <a:gd name="T49" fmla="*/ 36 h 64"/>
                  <a:gd name="T50" fmla="*/ 28 w 51"/>
                  <a:gd name="T51" fmla="*/ 42 h 64"/>
                  <a:gd name="T52" fmla="*/ 28 w 51"/>
                  <a:gd name="T53" fmla="*/ 45 h 64"/>
                  <a:gd name="T54" fmla="*/ 34 w 51"/>
                  <a:gd name="T55" fmla="*/ 50 h 64"/>
                  <a:gd name="T56" fmla="*/ 35 w 51"/>
                  <a:gd name="T57" fmla="*/ 54 h 64"/>
                  <a:gd name="T58" fmla="*/ 32 w 51"/>
                  <a:gd name="T59" fmla="*/ 54 h 64"/>
                  <a:gd name="T60" fmla="*/ 26 w 51"/>
                  <a:gd name="T61" fmla="*/ 56 h 64"/>
                  <a:gd name="T62" fmla="*/ 23 w 51"/>
                  <a:gd name="T63" fmla="*/ 56 h 64"/>
                  <a:gd name="T64" fmla="*/ 20 w 51"/>
                  <a:gd name="T65" fmla="*/ 49 h 64"/>
                  <a:gd name="T66" fmla="*/ 19 w 51"/>
                  <a:gd name="T67" fmla="*/ 42 h 64"/>
                  <a:gd name="T68" fmla="*/ 16 w 51"/>
                  <a:gd name="T69" fmla="*/ 39 h 64"/>
                  <a:gd name="T70" fmla="*/ 13 w 51"/>
                  <a:gd name="T71" fmla="*/ 43 h 64"/>
                  <a:gd name="T72" fmla="*/ 13 w 51"/>
                  <a:gd name="T73" fmla="*/ 48 h 64"/>
                  <a:gd name="T74" fmla="*/ 14 w 51"/>
                  <a:gd name="T75" fmla="*/ 54 h 64"/>
                  <a:gd name="T76" fmla="*/ 13 w 51"/>
                  <a:gd name="T77" fmla="*/ 58 h 64"/>
                  <a:gd name="T78" fmla="*/ 11 w 51"/>
                  <a:gd name="T79" fmla="*/ 64 h 64"/>
                  <a:gd name="T80" fmla="*/ 5 w 51"/>
                  <a:gd name="T81" fmla="*/ 63 h 64"/>
                  <a:gd name="T82" fmla="*/ 7 w 51"/>
                  <a:gd name="T83" fmla="*/ 51 h 64"/>
                  <a:gd name="T84" fmla="*/ 6 w 51"/>
                  <a:gd name="T85" fmla="*/ 47 h 64"/>
                  <a:gd name="T86" fmla="*/ 1 w 51"/>
                  <a:gd name="T87" fmla="*/ 44 h 64"/>
                  <a:gd name="T88" fmla="*/ 1 w 51"/>
                  <a:gd name="T89" fmla="*/ 39 h 64"/>
                  <a:gd name="T90" fmla="*/ 4 w 51"/>
                  <a:gd name="T91" fmla="*/ 29 h 64"/>
                  <a:gd name="T92" fmla="*/ 8 w 51"/>
                  <a:gd name="T93" fmla="*/ 24 h 64"/>
                  <a:gd name="T94" fmla="*/ 10 w 51"/>
                  <a:gd name="T95"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64">
                    <a:moveTo>
                      <a:pt x="14" y="6"/>
                    </a:moveTo>
                    <a:lnTo>
                      <a:pt x="15" y="5"/>
                    </a:lnTo>
                    <a:lnTo>
                      <a:pt x="15" y="5"/>
                    </a:lnTo>
                    <a:lnTo>
                      <a:pt x="15" y="4"/>
                    </a:lnTo>
                    <a:lnTo>
                      <a:pt x="15" y="4"/>
                    </a:lnTo>
                    <a:lnTo>
                      <a:pt x="18" y="4"/>
                    </a:lnTo>
                    <a:lnTo>
                      <a:pt x="18" y="4"/>
                    </a:lnTo>
                    <a:lnTo>
                      <a:pt x="20" y="4"/>
                    </a:lnTo>
                    <a:lnTo>
                      <a:pt x="22" y="5"/>
                    </a:lnTo>
                    <a:lnTo>
                      <a:pt x="22" y="5"/>
                    </a:lnTo>
                    <a:lnTo>
                      <a:pt x="27" y="6"/>
                    </a:lnTo>
                    <a:lnTo>
                      <a:pt x="30" y="6"/>
                    </a:lnTo>
                    <a:lnTo>
                      <a:pt x="31" y="6"/>
                    </a:lnTo>
                    <a:lnTo>
                      <a:pt x="31" y="6"/>
                    </a:lnTo>
                    <a:lnTo>
                      <a:pt x="31" y="6"/>
                    </a:lnTo>
                    <a:lnTo>
                      <a:pt x="34" y="6"/>
                    </a:lnTo>
                    <a:lnTo>
                      <a:pt x="34" y="6"/>
                    </a:lnTo>
                    <a:lnTo>
                      <a:pt x="42" y="6"/>
                    </a:lnTo>
                    <a:lnTo>
                      <a:pt x="42" y="6"/>
                    </a:lnTo>
                    <a:lnTo>
                      <a:pt x="45" y="4"/>
                    </a:lnTo>
                    <a:lnTo>
                      <a:pt x="45" y="4"/>
                    </a:lnTo>
                    <a:lnTo>
                      <a:pt x="46" y="2"/>
                    </a:lnTo>
                    <a:lnTo>
                      <a:pt x="47" y="1"/>
                    </a:lnTo>
                    <a:lnTo>
                      <a:pt x="47" y="0"/>
                    </a:lnTo>
                    <a:lnTo>
                      <a:pt x="48" y="0"/>
                    </a:lnTo>
                    <a:lnTo>
                      <a:pt x="48" y="0"/>
                    </a:lnTo>
                    <a:lnTo>
                      <a:pt x="51" y="0"/>
                    </a:lnTo>
                    <a:lnTo>
                      <a:pt x="51" y="1"/>
                    </a:lnTo>
                    <a:lnTo>
                      <a:pt x="51" y="1"/>
                    </a:lnTo>
                    <a:lnTo>
                      <a:pt x="47" y="5"/>
                    </a:lnTo>
                    <a:lnTo>
                      <a:pt x="47" y="5"/>
                    </a:lnTo>
                    <a:lnTo>
                      <a:pt x="46" y="9"/>
                    </a:lnTo>
                    <a:lnTo>
                      <a:pt x="46" y="10"/>
                    </a:lnTo>
                    <a:lnTo>
                      <a:pt x="45" y="10"/>
                    </a:lnTo>
                    <a:lnTo>
                      <a:pt x="45" y="10"/>
                    </a:lnTo>
                    <a:lnTo>
                      <a:pt x="42" y="12"/>
                    </a:lnTo>
                    <a:lnTo>
                      <a:pt x="42" y="12"/>
                    </a:lnTo>
                    <a:lnTo>
                      <a:pt x="40" y="12"/>
                    </a:lnTo>
                    <a:lnTo>
                      <a:pt x="38" y="12"/>
                    </a:lnTo>
                    <a:lnTo>
                      <a:pt x="38" y="12"/>
                    </a:lnTo>
                    <a:lnTo>
                      <a:pt x="36" y="11"/>
                    </a:lnTo>
                    <a:lnTo>
                      <a:pt x="34" y="10"/>
                    </a:lnTo>
                    <a:lnTo>
                      <a:pt x="34" y="10"/>
                    </a:lnTo>
                    <a:lnTo>
                      <a:pt x="30" y="11"/>
                    </a:lnTo>
                    <a:lnTo>
                      <a:pt x="26" y="11"/>
                    </a:lnTo>
                    <a:lnTo>
                      <a:pt x="26" y="11"/>
                    </a:lnTo>
                    <a:lnTo>
                      <a:pt x="21" y="11"/>
                    </a:lnTo>
                    <a:lnTo>
                      <a:pt x="19" y="11"/>
                    </a:lnTo>
                    <a:lnTo>
                      <a:pt x="19" y="11"/>
                    </a:lnTo>
                    <a:lnTo>
                      <a:pt x="18" y="11"/>
                    </a:lnTo>
                    <a:lnTo>
                      <a:pt x="16" y="11"/>
                    </a:lnTo>
                    <a:lnTo>
                      <a:pt x="15" y="11"/>
                    </a:lnTo>
                    <a:lnTo>
                      <a:pt x="15" y="11"/>
                    </a:lnTo>
                    <a:lnTo>
                      <a:pt x="12" y="13"/>
                    </a:lnTo>
                    <a:lnTo>
                      <a:pt x="11" y="17"/>
                    </a:lnTo>
                    <a:lnTo>
                      <a:pt x="11" y="17"/>
                    </a:lnTo>
                    <a:lnTo>
                      <a:pt x="10" y="20"/>
                    </a:lnTo>
                    <a:lnTo>
                      <a:pt x="10" y="21"/>
                    </a:lnTo>
                    <a:lnTo>
                      <a:pt x="10" y="21"/>
                    </a:lnTo>
                    <a:lnTo>
                      <a:pt x="13" y="24"/>
                    </a:lnTo>
                    <a:lnTo>
                      <a:pt x="13" y="24"/>
                    </a:lnTo>
                    <a:lnTo>
                      <a:pt x="14" y="26"/>
                    </a:lnTo>
                    <a:lnTo>
                      <a:pt x="14" y="26"/>
                    </a:lnTo>
                    <a:lnTo>
                      <a:pt x="19" y="27"/>
                    </a:lnTo>
                    <a:lnTo>
                      <a:pt x="19" y="27"/>
                    </a:lnTo>
                    <a:lnTo>
                      <a:pt x="19" y="25"/>
                    </a:lnTo>
                    <a:lnTo>
                      <a:pt x="19" y="25"/>
                    </a:lnTo>
                    <a:lnTo>
                      <a:pt x="20" y="24"/>
                    </a:lnTo>
                    <a:lnTo>
                      <a:pt x="20" y="24"/>
                    </a:lnTo>
                    <a:lnTo>
                      <a:pt x="20" y="24"/>
                    </a:lnTo>
                    <a:lnTo>
                      <a:pt x="24" y="23"/>
                    </a:lnTo>
                    <a:lnTo>
                      <a:pt x="24" y="23"/>
                    </a:lnTo>
                    <a:lnTo>
                      <a:pt x="28" y="21"/>
                    </a:lnTo>
                    <a:lnTo>
                      <a:pt x="28" y="21"/>
                    </a:lnTo>
                    <a:lnTo>
                      <a:pt x="31" y="23"/>
                    </a:lnTo>
                    <a:lnTo>
                      <a:pt x="31" y="23"/>
                    </a:lnTo>
                    <a:lnTo>
                      <a:pt x="32" y="21"/>
                    </a:lnTo>
                    <a:lnTo>
                      <a:pt x="32" y="21"/>
                    </a:lnTo>
                    <a:lnTo>
                      <a:pt x="30" y="19"/>
                    </a:lnTo>
                    <a:lnTo>
                      <a:pt x="30" y="19"/>
                    </a:lnTo>
                    <a:lnTo>
                      <a:pt x="32" y="19"/>
                    </a:lnTo>
                    <a:lnTo>
                      <a:pt x="35" y="20"/>
                    </a:lnTo>
                    <a:lnTo>
                      <a:pt x="35" y="20"/>
                    </a:lnTo>
                    <a:lnTo>
                      <a:pt x="36" y="23"/>
                    </a:lnTo>
                    <a:lnTo>
                      <a:pt x="37" y="24"/>
                    </a:lnTo>
                    <a:lnTo>
                      <a:pt x="37" y="24"/>
                    </a:lnTo>
                    <a:lnTo>
                      <a:pt x="34" y="24"/>
                    </a:lnTo>
                    <a:lnTo>
                      <a:pt x="34" y="24"/>
                    </a:lnTo>
                    <a:lnTo>
                      <a:pt x="30" y="26"/>
                    </a:lnTo>
                    <a:lnTo>
                      <a:pt x="30" y="26"/>
                    </a:lnTo>
                    <a:lnTo>
                      <a:pt x="27" y="28"/>
                    </a:lnTo>
                    <a:lnTo>
                      <a:pt x="24" y="29"/>
                    </a:lnTo>
                    <a:lnTo>
                      <a:pt x="24" y="29"/>
                    </a:lnTo>
                    <a:lnTo>
                      <a:pt x="23" y="31"/>
                    </a:lnTo>
                    <a:lnTo>
                      <a:pt x="23" y="31"/>
                    </a:lnTo>
                    <a:lnTo>
                      <a:pt x="23" y="33"/>
                    </a:lnTo>
                    <a:lnTo>
                      <a:pt x="23" y="33"/>
                    </a:lnTo>
                    <a:lnTo>
                      <a:pt x="23" y="33"/>
                    </a:lnTo>
                    <a:lnTo>
                      <a:pt x="26" y="36"/>
                    </a:lnTo>
                    <a:lnTo>
                      <a:pt x="26" y="36"/>
                    </a:lnTo>
                    <a:lnTo>
                      <a:pt x="30" y="42"/>
                    </a:lnTo>
                    <a:lnTo>
                      <a:pt x="30" y="42"/>
                    </a:lnTo>
                    <a:lnTo>
                      <a:pt x="28" y="42"/>
                    </a:lnTo>
                    <a:lnTo>
                      <a:pt x="28" y="42"/>
                    </a:lnTo>
                    <a:lnTo>
                      <a:pt x="27" y="42"/>
                    </a:lnTo>
                    <a:lnTo>
                      <a:pt x="28" y="43"/>
                    </a:lnTo>
                    <a:lnTo>
                      <a:pt x="28" y="43"/>
                    </a:lnTo>
                    <a:lnTo>
                      <a:pt x="28" y="45"/>
                    </a:lnTo>
                    <a:lnTo>
                      <a:pt x="29" y="48"/>
                    </a:lnTo>
                    <a:lnTo>
                      <a:pt x="29" y="48"/>
                    </a:lnTo>
                    <a:lnTo>
                      <a:pt x="31" y="50"/>
                    </a:lnTo>
                    <a:lnTo>
                      <a:pt x="34" y="50"/>
                    </a:lnTo>
                    <a:lnTo>
                      <a:pt x="36" y="49"/>
                    </a:lnTo>
                    <a:lnTo>
                      <a:pt x="35" y="52"/>
                    </a:lnTo>
                    <a:lnTo>
                      <a:pt x="35" y="52"/>
                    </a:lnTo>
                    <a:lnTo>
                      <a:pt x="35" y="54"/>
                    </a:lnTo>
                    <a:lnTo>
                      <a:pt x="35" y="54"/>
                    </a:lnTo>
                    <a:lnTo>
                      <a:pt x="34" y="55"/>
                    </a:lnTo>
                    <a:lnTo>
                      <a:pt x="34" y="55"/>
                    </a:lnTo>
                    <a:lnTo>
                      <a:pt x="32" y="54"/>
                    </a:lnTo>
                    <a:lnTo>
                      <a:pt x="30" y="54"/>
                    </a:lnTo>
                    <a:lnTo>
                      <a:pt x="30" y="54"/>
                    </a:lnTo>
                    <a:lnTo>
                      <a:pt x="26" y="56"/>
                    </a:lnTo>
                    <a:lnTo>
                      <a:pt x="26" y="56"/>
                    </a:lnTo>
                    <a:lnTo>
                      <a:pt x="24" y="57"/>
                    </a:lnTo>
                    <a:lnTo>
                      <a:pt x="24" y="57"/>
                    </a:lnTo>
                    <a:lnTo>
                      <a:pt x="23" y="56"/>
                    </a:lnTo>
                    <a:lnTo>
                      <a:pt x="23" y="56"/>
                    </a:lnTo>
                    <a:lnTo>
                      <a:pt x="22" y="51"/>
                    </a:lnTo>
                    <a:lnTo>
                      <a:pt x="22" y="51"/>
                    </a:lnTo>
                    <a:lnTo>
                      <a:pt x="21" y="51"/>
                    </a:lnTo>
                    <a:lnTo>
                      <a:pt x="20" y="49"/>
                    </a:lnTo>
                    <a:lnTo>
                      <a:pt x="19" y="48"/>
                    </a:lnTo>
                    <a:lnTo>
                      <a:pt x="19" y="48"/>
                    </a:lnTo>
                    <a:lnTo>
                      <a:pt x="19" y="43"/>
                    </a:lnTo>
                    <a:lnTo>
                      <a:pt x="19" y="42"/>
                    </a:lnTo>
                    <a:lnTo>
                      <a:pt x="19" y="40"/>
                    </a:lnTo>
                    <a:lnTo>
                      <a:pt x="19" y="40"/>
                    </a:lnTo>
                    <a:lnTo>
                      <a:pt x="18" y="39"/>
                    </a:lnTo>
                    <a:lnTo>
                      <a:pt x="16" y="39"/>
                    </a:lnTo>
                    <a:lnTo>
                      <a:pt x="15" y="39"/>
                    </a:lnTo>
                    <a:lnTo>
                      <a:pt x="15" y="39"/>
                    </a:lnTo>
                    <a:lnTo>
                      <a:pt x="13" y="40"/>
                    </a:lnTo>
                    <a:lnTo>
                      <a:pt x="13" y="43"/>
                    </a:lnTo>
                    <a:lnTo>
                      <a:pt x="13" y="43"/>
                    </a:lnTo>
                    <a:lnTo>
                      <a:pt x="13" y="45"/>
                    </a:lnTo>
                    <a:lnTo>
                      <a:pt x="13" y="48"/>
                    </a:lnTo>
                    <a:lnTo>
                      <a:pt x="13" y="48"/>
                    </a:lnTo>
                    <a:lnTo>
                      <a:pt x="13" y="49"/>
                    </a:lnTo>
                    <a:lnTo>
                      <a:pt x="13" y="51"/>
                    </a:lnTo>
                    <a:lnTo>
                      <a:pt x="13" y="51"/>
                    </a:lnTo>
                    <a:lnTo>
                      <a:pt x="14" y="54"/>
                    </a:lnTo>
                    <a:lnTo>
                      <a:pt x="13" y="56"/>
                    </a:lnTo>
                    <a:lnTo>
                      <a:pt x="13" y="56"/>
                    </a:lnTo>
                    <a:lnTo>
                      <a:pt x="13" y="58"/>
                    </a:lnTo>
                    <a:lnTo>
                      <a:pt x="13" y="58"/>
                    </a:lnTo>
                    <a:lnTo>
                      <a:pt x="13" y="62"/>
                    </a:lnTo>
                    <a:lnTo>
                      <a:pt x="14" y="64"/>
                    </a:lnTo>
                    <a:lnTo>
                      <a:pt x="14" y="64"/>
                    </a:lnTo>
                    <a:lnTo>
                      <a:pt x="11" y="64"/>
                    </a:lnTo>
                    <a:lnTo>
                      <a:pt x="11" y="64"/>
                    </a:lnTo>
                    <a:lnTo>
                      <a:pt x="6" y="64"/>
                    </a:lnTo>
                    <a:lnTo>
                      <a:pt x="6" y="64"/>
                    </a:lnTo>
                    <a:lnTo>
                      <a:pt x="5" y="63"/>
                    </a:lnTo>
                    <a:lnTo>
                      <a:pt x="5" y="63"/>
                    </a:lnTo>
                    <a:lnTo>
                      <a:pt x="6" y="56"/>
                    </a:lnTo>
                    <a:lnTo>
                      <a:pt x="6" y="56"/>
                    </a:lnTo>
                    <a:lnTo>
                      <a:pt x="7" y="51"/>
                    </a:lnTo>
                    <a:lnTo>
                      <a:pt x="7" y="51"/>
                    </a:lnTo>
                    <a:lnTo>
                      <a:pt x="7" y="49"/>
                    </a:lnTo>
                    <a:lnTo>
                      <a:pt x="7" y="48"/>
                    </a:lnTo>
                    <a:lnTo>
                      <a:pt x="6" y="47"/>
                    </a:lnTo>
                    <a:lnTo>
                      <a:pt x="6" y="47"/>
                    </a:lnTo>
                    <a:lnTo>
                      <a:pt x="3" y="45"/>
                    </a:lnTo>
                    <a:lnTo>
                      <a:pt x="3" y="45"/>
                    </a:lnTo>
                    <a:lnTo>
                      <a:pt x="1" y="44"/>
                    </a:lnTo>
                    <a:lnTo>
                      <a:pt x="0" y="42"/>
                    </a:lnTo>
                    <a:lnTo>
                      <a:pt x="0" y="40"/>
                    </a:lnTo>
                    <a:lnTo>
                      <a:pt x="0" y="40"/>
                    </a:lnTo>
                    <a:lnTo>
                      <a:pt x="1" y="39"/>
                    </a:lnTo>
                    <a:lnTo>
                      <a:pt x="1" y="39"/>
                    </a:lnTo>
                    <a:lnTo>
                      <a:pt x="3" y="35"/>
                    </a:lnTo>
                    <a:lnTo>
                      <a:pt x="4" y="29"/>
                    </a:lnTo>
                    <a:lnTo>
                      <a:pt x="4" y="29"/>
                    </a:lnTo>
                    <a:lnTo>
                      <a:pt x="4" y="26"/>
                    </a:lnTo>
                    <a:lnTo>
                      <a:pt x="4" y="26"/>
                    </a:lnTo>
                    <a:lnTo>
                      <a:pt x="8" y="24"/>
                    </a:lnTo>
                    <a:lnTo>
                      <a:pt x="8" y="24"/>
                    </a:lnTo>
                    <a:lnTo>
                      <a:pt x="8" y="21"/>
                    </a:lnTo>
                    <a:lnTo>
                      <a:pt x="10" y="15"/>
                    </a:lnTo>
                    <a:lnTo>
                      <a:pt x="10" y="15"/>
                    </a:lnTo>
                    <a:lnTo>
                      <a:pt x="10" y="11"/>
                    </a:lnTo>
                    <a:lnTo>
                      <a:pt x="11" y="9"/>
                    </a:lnTo>
                    <a:lnTo>
                      <a:pt x="12" y="8"/>
                    </a:lnTo>
                    <a:lnTo>
                      <a:pt x="14" y="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282"/>
              <p:cNvSpPr>
                <a:spLocks/>
              </p:cNvSpPr>
              <p:nvPr/>
            </p:nvSpPr>
            <p:spPr bwMode="auto">
              <a:xfrm>
                <a:off x="5735638" y="4559301"/>
                <a:ext cx="6350" cy="12700"/>
              </a:xfrm>
              <a:custGeom>
                <a:avLst/>
                <a:gdLst>
                  <a:gd name="T0" fmla="*/ 4 w 4"/>
                  <a:gd name="T1" fmla="*/ 0 h 8"/>
                  <a:gd name="T2" fmla="*/ 4 w 4"/>
                  <a:gd name="T3" fmla="*/ 0 h 8"/>
                  <a:gd name="T4" fmla="*/ 3 w 4"/>
                  <a:gd name="T5" fmla="*/ 8 h 8"/>
                  <a:gd name="T6" fmla="*/ 3 w 4"/>
                  <a:gd name="T7" fmla="*/ 8 h 8"/>
                  <a:gd name="T8" fmla="*/ 2 w 4"/>
                  <a:gd name="T9" fmla="*/ 7 h 8"/>
                  <a:gd name="T10" fmla="*/ 2 w 4"/>
                  <a:gd name="T11" fmla="*/ 7 h 8"/>
                  <a:gd name="T12" fmla="*/ 2 w 4"/>
                  <a:gd name="T13" fmla="*/ 7 h 8"/>
                  <a:gd name="T14" fmla="*/ 0 w 4"/>
                  <a:gd name="T15" fmla="*/ 6 h 8"/>
                  <a:gd name="T16" fmla="*/ 0 w 4"/>
                  <a:gd name="T17" fmla="*/ 6 h 8"/>
                  <a:gd name="T18" fmla="*/ 1 w 4"/>
                  <a:gd name="T19" fmla="*/ 1 h 8"/>
                  <a:gd name="T20" fmla="*/ 1 w 4"/>
                  <a:gd name="T21" fmla="*/ 1 h 8"/>
                  <a:gd name="T22" fmla="*/ 4 w 4"/>
                  <a:gd name="T23" fmla="*/ 0 h 8"/>
                  <a:gd name="T24" fmla="*/ 4 w 4"/>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8">
                    <a:moveTo>
                      <a:pt x="4" y="0"/>
                    </a:moveTo>
                    <a:lnTo>
                      <a:pt x="4" y="0"/>
                    </a:lnTo>
                    <a:lnTo>
                      <a:pt x="3" y="8"/>
                    </a:lnTo>
                    <a:lnTo>
                      <a:pt x="3" y="8"/>
                    </a:lnTo>
                    <a:lnTo>
                      <a:pt x="2" y="7"/>
                    </a:lnTo>
                    <a:lnTo>
                      <a:pt x="2" y="7"/>
                    </a:lnTo>
                    <a:lnTo>
                      <a:pt x="2" y="7"/>
                    </a:lnTo>
                    <a:lnTo>
                      <a:pt x="0" y="6"/>
                    </a:lnTo>
                    <a:lnTo>
                      <a:pt x="0" y="6"/>
                    </a:lnTo>
                    <a:lnTo>
                      <a:pt x="1" y="1"/>
                    </a:lnTo>
                    <a:lnTo>
                      <a:pt x="1" y="1"/>
                    </a:lnTo>
                    <a:lnTo>
                      <a:pt x="4" y="0"/>
                    </a:lnTo>
                    <a:lnTo>
                      <a:pt x="4"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283"/>
              <p:cNvSpPr>
                <a:spLocks/>
              </p:cNvSpPr>
              <p:nvPr/>
            </p:nvSpPr>
            <p:spPr bwMode="auto">
              <a:xfrm>
                <a:off x="5741988" y="4559301"/>
                <a:ext cx="7938" cy="14288"/>
              </a:xfrm>
              <a:custGeom>
                <a:avLst/>
                <a:gdLst>
                  <a:gd name="T0" fmla="*/ 2 w 5"/>
                  <a:gd name="T1" fmla="*/ 0 h 9"/>
                  <a:gd name="T2" fmla="*/ 2 w 5"/>
                  <a:gd name="T3" fmla="*/ 0 h 9"/>
                  <a:gd name="T4" fmla="*/ 2 w 5"/>
                  <a:gd name="T5" fmla="*/ 6 h 9"/>
                  <a:gd name="T6" fmla="*/ 2 w 5"/>
                  <a:gd name="T7" fmla="*/ 6 h 9"/>
                  <a:gd name="T8" fmla="*/ 0 w 5"/>
                  <a:gd name="T9" fmla="*/ 9 h 9"/>
                  <a:gd name="T10" fmla="*/ 0 w 5"/>
                  <a:gd name="T11" fmla="*/ 9 h 9"/>
                  <a:gd name="T12" fmla="*/ 5 w 5"/>
                  <a:gd name="T13" fmla="*/ 7 h 9"/>
                  <a:gd name="T14" fmla="*/ 5 w 5"/>
                  <a:gd name="T15" fmla="*/ 7 h 9"/>
                  <a:gd name="T16" fmla="*/ 4 w 5"/>
                  <a:gd name="T17" fmla="*/ 4 h 9"/>
                  <a:gd name="T18" fmla="*/ 4 w 5"/>
                  <a:gd name="T19" fmla="*/ 4 h 9"/>
                  <a:gd name="T20" fmla="*/ 2 w 5"/>
                  <a:gd name="T21" fmla="*/ 0 h 9"/>
                  <a:gd name="T22" fmla="*/ 2 w 5"/>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9">
                    <a:moveTo>
                      <a:pt x="2" y="0"/>
                    </a:moveTo>
                    <a:lnTo>
                      <a:pt x="2" y="0"/>
                    </a:lnTo>
                    <a:lnTo>
                      <a:pt x="2" y="6"/>
                    </a:lnTo>
                    <a:lnTo>
                      <a:pt x="2" y="6"/>
                    </a:lnTo>
                    <a:lnTo>
                      <a:pt x="0" y="9"/>
                    </a:lnTo>
                    <a:lnTo>
                      <a:pt x="0" y="9"/>
                    </a:lnTo>
                    <a:lnTo>
                      <a:pt x="5" y="7"/>
                    </a:lnTo>
                    <a:lnTo>
                      <a:pt x="5" y="7"/>
                    </a:lnTo>
                    <a:lnTo>
                      <a:pt x="4" y="4"/>
                    </a:lnTo>
                    <a:lnTo>
                      <a:pt x="4" y="4"/>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284"/>
              <p:cNvSpPr>
                <a:spLocks/>
              </p:cNvSpPr>
              <p:nvPr/>
            </p:nvSpPr>
            <p:spPr bwMode="auto">
              <a:xfrm>
                <a:off x="5761038" y="4516438"/>
                <a:ext cx="12700" cy="6350"/>
              </a:xfrm>
              <a:custGeom>
                <a:avLst/>
                <a:gdLst>
                  <a:gd name="T0" fmla="*/ 0 w 8"/>
                  <a:gd name="T1" fmla="*/ 2 h 4"/>
                  <a:gd name="T2" fmla="*/ 0 w 8"/>
                  <a:gd name="T3" fmla="*/ 2 h 4"/>
                  <a:gd name="T4" fmla="*/ 0 w 8"/>
                  <a:gd name="T5" fmla="*/ 2 h 4"/>
                  <a:gd name="T6" fmla="*/ 1 w 8"/>
                  <a:gd name="T7" fmla="*/ 0 h 4"/>
                  <a:gd name="T8" fmla="*/ 1 w 8"/>
                  <a:gd name="T9" fmla="*/ 0 h 4"/>
                  <a:gd name="T10" fmla="*/ 3 w 8"/>
                  <a:gd name="T11" fmla="*/ 0 h 4"/>
                  <a:gd name="T12" fmla="*/ 6 w 8"/>
                  <a:gd name="T13" fmla="*/ 0 h 4"/>
                  <a:gd name="T14" fmla="*/ 6 w 8"/>
                  <a:gd name="T15" fmla="*/ 0 h 4"/>
                  <a:gd name="T16" fmla="*/ 8 w 8"/>
                  <a:gd name="T17" fmla="*/ 2 h 4"/>
                  <a:gd name="T18" fmla="*/ 8 w 8"/>
                  <a:gd name="T19" fmla="*/ 3 h 4"/>
                  <a:gd name="T20" fmla="*/ 7 w 8"/>
                  <a:gd name="T21" fmla="*/ 4 h 4"/>
                  <a:gd name="T22" fmla="*/ 7 w 8"/>
                  <a:gd name="T23" fmla="*/ 4 h 4"/>
                  <a:gd name="T24" fmla="*/ 2 w 8"/>
                  <a:gd name="T25" fmla="*/ 4 h 4"/>
                  <a:gd name="T26" fmla="*/ 2 w 8"/>
                  <a:gd name="T27" fmla="*/ 4 h 4"/>
                  <a:gd name="T28" fmla="*/ 1 w 8"/>
                  <a:gd name="T29" fmla="*/ 3 h 4"/>
                  <a:gd name="T30" fmla="*/ 0 w 8"/>
                  <a:gd name="T31" fmla="*/ 2 h 4"/>
                  <a:gd name="T32" fmla="*/ 0 w 8"/>
                  <a:gd name="T3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0" y="2"/>
                    </a:moveTo>
                    <a:lnTo>
                      <a:pt x="0" y="2"/>
                    </a:lnTo>
                    <a:lnTo>
                      <a:pt x="0" y="2"/>
                    </a:lnTo>
                    <a:lnTo>
                      <a:pt x="1" y="0"/>
                    </a:lnTo>
                    <a:lnTo>
                      <a:pt x="1" y="0"/>
                    </a:lnTo>
                    <a:lnTo>
                      <a:pt x="3" y="0"/>
                    </a:lnTo>
                    <a:lnTo>
                      <a:pt x="6" y="0"/>
                    </a:lnTo>
                    <a:lnTo>
                      <a:pt x="6" y="0"/>
                    </a:lnTo>
                    <a:lnTo>
                      <a:pt x="8" y="2"/>
                    </a:lnTo>
                    <a:lnTo>
                      <a:pt x="8" y="3"/>
                    </a:lnTo>
                    <a:lnTo>
                      <a:pt x="7" y="4"/>
                    </a:lnTo>
                    <a:lnTo>
                      <a:pt x="7" y="4"/>
                    </a:lnTo>
                    <a:lnTo>
                      <a:pt x="2" y="4"/>
                    </a:lnTo>
                    <a:lnTo>
                      <a:pt x="2" y="4"/>
                    </a:lnTo>
                    <a:lnTo>
                      <a:pt x="1" y="3"/>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285"/>
              <p:cNvSpPr>
                <a:spLocks/>
              </p:cNvSpPr>
              <p:nvPr/>
            </p:nvSpPr>
            <p:spPr bwMode="auto">
              <a:xfrm>
                <a:off x="5776913" y="4519613"/>
                <a:ext cx="11113" cy="3175"/>
              </a:xfrm>
              <a:custGeom>
                <a:avLst/>
                <a:gdLst>
                  <a:gd name="T0" fmla="*/ 0 w 7"/>
                  <a:gd name="T1" fmla="*/ 0 h 2"/>
                  <a:gd name="T2" fmla="*/ 0 w 7"/>
                  <a:gd name="T3" fmla="*/ 0 h 2"/>
                  <a:gd name="T4" fmla="*/ 6 w 7"/>
                  <a:gd name="T5" fmla="*/ 0 h 2"/>
                  <a:gd name="T6" fmla="*/ 6 w 7"/>
                  <a:gd name="T7" fmla="*/ 0 h 2"/>
                  <a:gd name="T8" fmla="*/ 7 w 7"/>
                  <a:gd name="T9" fmla="*/ 2 h 2"/>
                  <a:gd name="T10" fmla="*/ 7 w 7"/>
                  <a:gd name="T11" fmla="*/ 2 h 2"/>
                  <a:gd name="T12" fmla="*/ 1 w 7"/>
                  <a:gd name="T13" fmla="*/ 1 h 2"/>
                  <a:gd name="T14" fmla="*/ 1 w 7"/>
                  <a:gd name="T15" fmla="*/ 1 h 2"/>
                  <a:gd name="T16" fmla="*/ 0 w 7"/>
                  <a:gd name="T17" fmla="*/ 0 h 2"/>
                  <a:gd name="T18" fmla="*/ 0 w 7"/>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
                    <a:moveTo>
                      <a:pt x="0" y="0"/>
                    </a:moveTo>
                    <a:lnTo>
                      <a:pt x="0" y="0"/>
                    </a:lnTo>
                    <a:lnTo>
                      <a:pt x="6" y="0"/>
                    </a:lnTo>
                    <a:lnTo>
                      <a:pt x="6" y="0"/>
                    </a:lnTo>
                    <a:lnTo>
                      <a:pt x="7" y="2"/>
                    </a:lnTo>
                    <a:lnTo>
                      <a:pt x="7" y="2"/>
                    </a:lnTo>
                    <a:lnTo>
                      <a:pt x="1" y="1"/>
                    </a:lnTo>
                    <a:lnTo>
                      <a:pt x="1"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1" name="Freeform 286"/>
              <p:cNvSpPr>
                <a:spLocks/>
              </p:cNvSpPr>
              <p:nvPr/>
            </p:nvSpPr>
            <p:spPr bwMode="auto">
              <a:xfrm>
                <a:off x="5800726" y="4513263"/>
                <a:ext cx="9525" cy="6350"/>
              </a:xfrm>
              <a:custGeom>
                <a:avLst/>
                <a:gdLst>
                  <a:gd name="T0" fmla="*/ 0 w 6"/>
                  <a:gd name="T1" fmla="*/ 0 h 4"/>
                  <a:gd name="T2" fmla="*/ 0 w 6"/>
                  <a:gd name="T3" fmla="*/ 0 h 4"/>
                  <a:gd name="T4" fmla="*/ 0 w 6"/>
                  <a:gd name="T5" fmla="*/ 2 h 4"/>
                  <a:gd name="T6" fmla="*/ 0 w 6"/>
                  <a:gd name="T7" fmla="*/ 2 h 4"/>
                  <a:gd name="T8" fmla="*/ 6 w 6"/>
                  <a:gd name="T9" fmla="*/ 4 h 4"/>
                  <a:gd name="T10" fmla="*/ 6 w 6"/>
                  <a:gd name="T11" fmla="*/ 4 h 4"/>
                  <a:gd name="T12" fmla="*/ 5 w 6"/>
                  <a:gd name="T13" fmla="*/ 2 h 4"/>
                  <a:gd name="T14" fmla="*/ 4 w 6"/>
                  <a:gd name="T15" fmla="*/ 0 h 4"/>
                  <a:gd name="T16" fmla="*/ 4 w 6"/>
                  <a:gd name="T17" fmla="*/ 0 h 4"/>
                  <a:gd name="T18" fmla="*/ 1 w 6"/>
                  <a:gd name="T19" fmla="*/ 0 h 4"/>
                  <a:gd name="T20" fmla="*/ 0 w 6"/>
                  <a:gd name="T21" fmla="*/ 0 h 4"/>
                  <a:gd name="T22" fmla="*/ 0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0"/>
                    </a:moveTo>
                    <a:lnTo>
                      <a:pt x="0" y="0"/>
                    </a:lnTo>
                    <a:lnTo>
                      <a:pt x="0" y="2"/>
                    </a:lnTo>
                    <a:lnTo>
                      <a:pt x="0" y="2"/>
                    </a:lnTo>
                    <a:lnTo>
                      <a:pt x="6" y="4"/>
                    </a:lnTo>
                    <a:lnTo>
                      <a:pt x="6" y="4"/>
                    </a:lnTo>
                    <a:lnTo>
                      <a:pt x="5" y="2"/>
                    </a:lnTo>
                    <a:lnTo>
                      <a:pt x="4" y="0"/>
                    </a:lnTo>
                    <a:lnTo>
                      <a:pt x="4" y="0"/>
                    </a:lnTo>
                    <a:lnTo>
                      <a:pt x="1"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2" name="Freeform 287"/>
              <p:cNvSpPr>
                <a:spLocks/>
              </p:cNvSpPr>
              <p:nvPr/>
            </p:nvSpPr>
            <p:spPr bwMode="auto">
              <a:xfrm>
                <a:off x="5741988" y="4511676"/>
                <a:ext cx="6350" cy="4763"/>
              </a:xfrm>
              <a:custGeom>
                <a:avLst/>
                <a:gdLst>
                  <a:gd name="T0" fmla="*/ 2 w 4"/>
                  <a:gd name="T1" fmla="*/ 3 h 3"/>
                  <a:gd name="T2" fmla="*/ 2 w 4"/>
                  <a:gd name="T3" fmla="*/ 3 h 3"/>
                  <a:gd name="T4" fmla="*/ 0 w 4"/>
                  <a:gd name="T5" fmla="*/ 2 h 3"/>
                  <a:gd name="T6" fmla="*/ 0 w 4"/>
                  <a:gd name="T7" fmla="*/ 2 h 3"/>
                  <a:gd name="T8" fmla="*/ 2 w 4"/>
                  <a:gd name="T9" fmla="*/ 0 h 3"/>
                  <a:gd name="T10" fmla="*/ 2 w 4"/>
                  <a:gd name="T11" fmla="*/ 0 h 3"/>
                  <a:gd name="T12" fmla="*/ 4 w 4"/>
                  <a:gd name="T13" fmla="*/ 1 h 3"/>
                  <a:gd name="T14" fmla="*/ 4 w 4"/>
                  <a:gd name="T15" fmla="*/ 1 h 3"/>
                  <a:gd name="T16" fmla="*/ 2 w 4"/>
                  <a:gd name="T17" fmla="*/ 3 h 3"/>
                  <a:gd name="T18" fmla="*/ 2 w 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2" y="3"/>
                    </a:moveTo>
                    <a:lnTo>
                      <a:pt x="2" y="3"/>
                    </a:lnTo>
                    <a:lnTo>
                      <a:pt x="0" y="2"/>
                    </a:lnTo>
                    <a:lnTo>
                      <a:pt x="0" y="2"/>
                    </a:lnTo>
                    <a:lnTo>
                      <a:pt x="2" y="0"/>
                    </a:lnTo>
                    <a:lnTo>
                      <a:pt x="2" y="0"/>
                    </a:lnTo>
                    <a:lnTo>
                      <a:pt x="4" y="1"/>
                    </a:lnTo>
                    <a:lnTo>
                      <a:pt x="4" y="1"/>
                    </a:lnTo>
                    <a:lnTo>
                      <a:pt x="2" y="3"/>
                    </a:lnTo>
                    <a:lnTo>
                      <a:pt x="2"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3" name="Freeform 288"/>
              <p:cNvSpPr>
                <a:spLocks/>
              </p:cNvSpPr>
              <p:nvPr/>
            </p:nvSpPr>
            <p:spPr bwMode="auto">
              <a:xfrm>
                <a:off x="5840413" y="4591051"/>
                <a:ext cx="12700" cy="19050"/>
              </a:xfrm>
              <a:custGeom>
                <a:avLst/>
                <a:gdLst>
                  <a:gd name="T0" fmla="*/ 8 w 8"/>
                  <a:gd name="T1" fmla="*/ 0 h 12"/>
                  <a:gd name="T2" fmla="*/ 8 w 8"/>
                  <a:gd name="T3" fmla="*/ 0 h 12"/>
                  <a:gd name="T4" fmla="*/ 8 w 8"/>
                  <a:gd name="T5" fmla="*/ 3 h 12"/>
                  <a:gd name="T6" fmla="*/ 8 w 8"/>
                  <a:gd name="T7" fmla="*/ 5 h 12"/>
                  <a:gd name="T8" fmla="*/ 7 w 8"/>
                  <a:gd name="T9" fmla="*/ 6 h 12"/>
                  <a:gd name="T10" fmla="*/ 7 w 8"/>
                  <a:gd name="T11" fmla="*/ 6 h 12"/>
                  <a:gd name="T12" fmla="*/ 4 w 8"/>
                  <a:gd name="T13" fmla="*/ 10 h 12"/>
                  <a:gd name="T14" fmla="*/ 0 w 8"/>
                  <a:gd name="T15" fmla="*/ 12 h 12"/>
                  <a:gd name="T16" fmla="*/ 0 w 8"/>
                  <a:gd name="T17" fmla="*/ 12 h 12"/>
                  <a:gd name="T18" fmla="*/ 1 w 8"/>
                  <a:gd name="T19" fmla="*/ 8 h 12"/>
                  <a:gd name="T20" fmla="*/ 3 w 8"/>
                  <a:gd name="T21" fmla="*/ 6 h 12"/>
                  <a:gd name="T22" fmla="*/ 3 w 8"/>
                  <a:gd name="T23" fmla="*/ 6 h 12"/>
                  <a:gd name="T24" fmla="*/ 8 w 8"/>
                  <a:gd name="T25" fmla="*/ 0 h 12"/>
                  <a:gd name="T26" fmla="*/ 8 w 8"/>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2">
                    <a:moveTo>
                      <a:pt x="8" y="0"/>
                    </a:moveTo>
                    <a:lnTo>
                      <a:pt x="8" y="0"/>
                    </a:lnTo>
                    <a:lnTo>
                      <a:pt x="8" y="3"/>
                    </a:lnTo>
                    <a:lnTo>
                      <a:pt x="8" y="5"/>
                    </a:lnTo>
                    <a:lnTo>
                      <a:pt x="7" y="6"/>
                    </a:lnTo>
                    <a:lnTo>
                      <a:pt x="7" y="6"/>
                    </a:lnTo>
                    <a:lnTo>
                      <a:pt x="4" y="10"/>
                    </a:lnTo>
                    <a:lnTo>
                      <a:pt x="0" y="12"/>
                    </a:lnTo>
                    <a:lnTo>
                      <a:pt x="0" y="12"/>
                    </a:lnTo>
                    <a:lnTo>
                      <a:pt x="1" y="8"/>
                    </a:lnTo>
                    <a:lnTo>
                      <a:pt x="3" y="6"/>
                    </a:lnTo>
                    <a:lnTo>
                      <a:pt x="3" y="6"/>
                    </a:lnTo>
                    <a:lnTo>
                      <a:pt x="8" y="0"/>
                    </a:lnTo>
                    <a:lnTo>
                      <a:pt x="8"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4" name="Freeform 289"/>
              <p:cNvSpPr>
                <a:spLocks/>
              </p:cNvSpPr>
              <p:nvPr/>
            </p:nvSpPr>
            <p:spPr bwMode="auto">
              <a:xfrm>
                <a:off x="5897563" y="4514851"/>
                <a:ext cx="17463" cy="6350"/>
              </a:xfrm>
              <a:custGeom>
                <a:avLst/>
                <a:gdLst>
                  <a:gd name="T0" fmla="*/ 0 w 11"/>
                  <a:gd name="T1" fmla="*/ 1 h 4"/>
                  <a:gd name="T2" fmla="*/ 0 w 11"/>
                  <a:gd name="T3" fmla="*/ 1 h 4"/>
                  <a:gd name="T4" fmla="*/ 8 w 11"/>
                  <a:gd name="T5" fmla="*/ 4 h 4"/>
                  <a:gd name="T6" fmla="*/ 8 w 11"/>
                  <a:gd name="T7" fmla="*/ 4 h 4"/>
                  <a:gd name="T8" fmla="*/ 11 w 11"/>
                  <a:gd name="T9" fmla="*/ 3 h 4"/>
                  <a:gd name="T10" fmla="*/ 11 w 11"/>
                  <a:gd name="T11" fmla="*/ 3 h 4"/>
                  <a:gd name="T12" fmla="*/ 8 w 11"/>
                  <a:gd name="T13" fmla="*/ 1 h 4"/>
                  <a:gd name="T14" fmla="*/ 8 w 11"/>
                  <a:gd name="T15" fmla="*/ 1 h 4"/>
                  <a:gd name="T16" fmla="*/ 3 w 11"/>
                  <a:gd name="T17" fmla="*/ 0 h 4"/>
                  <a:gd name="T18" fmla="*/ 0 w 11"/>
                  <a:gd name="T19" fmla="*/ 1 h 4"/>
                  <a:gd name="T20" fmla="*/ 0 w 11"/>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4">
                    <a:moveTo>
                      <a:pt x="0" y="1"/>
                    </a:moveTo>
                    <a:lnTo>
                      <a:pt x="0" y="1"/>
                    </a:lnTo>
                    <a:lnTo>
                      <a:pt x="8" y="4"/>
                    </a:lnTo>
                    <a:lnTo>
                      <a:pt x="8" y="4"/>
                    </a:lnTo>
                    <a:lnTo>
                      <a:pt x="11" y="3"/>
                    </a:lnTo>
                    <a:lnTo>
                      <a:pt x="11" y="3"/>
                    </a:lnTo>
                    <a:lnTo>
                      <a:pt x="8" y="1"/>
                    </a:lnTo>
                    <a:lnTo>
                      <a:pt x="8" y="1"/>
                    </a:lnTo>
                    <a:lnTo>
                      <a:pt x="3"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5" name="Freeform 290"/>
              <p:cNvSpPr>
                <a:spLocks/>
              </p:cNvSpPr>
              <p:nvPr/>
            </p:nvSpPr>
            <p:spPr bwMode="auto">
              <a:xfrm>
                <a:off x="5897563" y="4502151"/>
                <a:ext cx="14288" cy="7938"/>
              </a:xfrm>
              <a:custGeom>
                <a:avLst/>
                <a:gdLst>
                  <a:gd name="T0" fmla="*/ 1 w 9"/>
                  <a:gd name="T1" fmla="*/ 3 h 5"/>
                  <a:gd name="T2" fmla="*/ 1 w 9"/>
                  <a:gd name="T3" fmla="*/ 3 h 5"/>
                  <a:gd name="T4" fmla="*/ 2 w 9"/>
                  <a:gd name="T5" fmla="*/ 3 h 5"/>
                  <a:gd name="T6" fmla="*/ 2 w 9"/>
                  <a:gd name="T7" fmla="*/ 3 h 5"/>
                  <a:gd name="T8" fmla="*/ 4 w 9"/>
                  <a:gd name="T9" fmla="*/ 5 h 5"/>
                  <a:gd name="T10" fmla="*/ 4 w 9"/>
                  <a:gd name="T11" fmla="*/ 5 h 5"/>
                  <a:gd name="T12" fmla="*/ 9 w 9"/>
                  <a:gd name="T13" fmla="*/ 5 h 5"/>
                  <a:gd name="T14" fmla="*/ 9 w 9"/>
                  <a:gd name="T15" fmla="*/ 5 h 5"/>
                  <a:gd name="T16" fmla="*/ 8 w 9"/>
                  <a:gd name="T17" fmla="*/ 4 h 5"/>
                  <a:gd name="T18" fmla="*/ 8 w 9"/>
                  <a:gd name="T19" fmla="*/ 4 h 5"/>
                  <a:gd name="T20" fmla="*/ 8 w 9"/>
                  <a:gd name="T21" fmla="*/ 3 h 5"/>
                  <a:gd name="T22" fmla="*/ 7 w 9"/>
                  <a:gd name="T23" fmla="*/ 1 h 5"/>
                  <a:gd name="T24" fmla="*/ 6 w 9"/>
                  <a:gd name="T25" fmla="*/ 0 h 5"/>
                  <a:gd name="T26" fmla="*/ 6 w 9"/>
                  <a:gd name="T27" fmla="*/ 0 h 5"/>
                  <a:gd name="T28" fmla="*/ 2 w 9"/>
                  <a:gd name="T29" fmla="*/ 0 h 5"/>
                  <a:gd name="T30" fmla="*/ 0 w 9"/>
                  <a:gd name="T31" fmla="*/ 1 h 5"/>
                  <a:gd name="T32" fmla="*/ 0 w 9"/>
                  <a:gd name="T33" fmla="*/ 1 h 5"/>
                  <a:gd name="T34" fmla="*/ 0 w 9"/>
                  <a:gd name="T35" fmla="*/ 1 h 5"/>
                  <a:gd name="T36" fmla="*/ 1 w 9"/>
                  <a:gd name="T37" fmla="*/ 3 h 5"/>
                  <a:gd name="T38" fmla="*/ 1 w 9"/>
                  <a:gd name="T3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5">
                    <a:moveTo>
                      <a:pt x="1" y="3"/>
                    </a:moveTo>
                    <a:lnTo>
                      <a:pt x="1" y="3"/>
                    </a:lnTo>
                    <a:lnTo>
                      <a:pt x="2" y="3"/>
                    </a:lnTo>
                    <a:lnTo>
                      <a:pt x="2" y="3"/>
                    </a:lnTo>
                    <a:lnTo>
                      <a:pt x="4" y="5"/>
                    </a:lnTo>
                    <a:lnTo>
                      <a:pt x="4" y="5"/>
                    </a:lnTo>
                    <a:lnTo>
                      <a:pt x="9" y="5"/>
                    </a:lnTo>
                    <a:lnTo>
                      <a:pt x="9" y="5"/>
                    </a:lnTo>
                    <a:lnTo>
                      <a:pt x="8" y="4"/>
                    </a:lnTo>
                    <a:lnTo>
                      <a:pt x="8" y="4"/>
                    </a:lnTo>
                    <a:lnTo>
                      <a:pt x="8" y="3"/>
                    </a:lnTo>
                    <a:lnTo>
                      <a:pt x="7" y="1"/>
                    </a:lnTo>
                    <a:lnTo>
                      <a:pt x="6" y="0"/>
                    </a:lnTo>
                    <a:lnTo>
                      <a:pt x="6" y="0"/>
                    </a:lnTo>
                    <a:lnTo>
                      <a:pt x="2" y="0"/>
                    </a:lnTo>
                    <a:lnTo>
                      <a:pt x="0" y="1"/>
                    </a:lnTo>
                    <a:lnTo>
                      <a:pt x="0" y="1"/>
                    </a:lnTo>
                    <a:lnTo>
                      <a:pt x="0" y="1"/>
                    </a:lnTo>
                    <a:lnTo>
                      <a:pt x="1" y="3"/>
                    </a:lnTo>
                    <a:lnTo>
                      <a:pt x="1"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6" name="Freeform 291"/>
              <p:cNvSpPr>
                <a:spLocks/>
              </p:cNvSpPr>
              <p:nvPr/>
            </p:nvSpPr>
            <p:spPr bwMode="auto">
              <a:xfrm>
                <a:off x="5751513" y="4611688"/>
                <a:ext cx="44450" cy="23813"/>
              </a:xfrm>
              <a:custGeom>
                <a:avLst/>
                <a:gdLst>
                  <a:gd name="T0" fmla="*/ 28 w 28"/>
                  <a:gd name="T1" fmla="*/ 0 h 15"/>
                  <a:gd name="T2" fmla="*/ 28 w 28"/>
                  <a:gd name="T3" fmla="*/ 0 h 15"/>
                  <a:gd name="T4" fmla="*/ 28 w 28"/>
                  <a:gd name="T5" fmla="*/ 1 h 15"/>
                  <a:gd name="T6" fmla="*/ 25 w 28"/>
                  <a:gd name="T7" fmla="*/ 2 h 15"/>
                  <a:gd name="T8" fmla="*/ 25 w 28"/>
                  <a:gd name="T9" fmla="*/ 2 h 15"/>
                  <a:gd name="T10" fmla="*/ 16 w 28"/>
                  <a:gd name="T11" fmla="*/ 6 h 15"/>
                  <a:gd name="T12" fmla="*/ 16 w 28"/>
                  <a:gd name="T13" fmla="*/ 6 h 15"/>
                  <a:gd name="T14" fmla="*/ 14 w 28"/>
                  <a:gd name="T15" fmla="*/ 7 h 15"/>
                  <a:gd name="T16" fmla="*/ 10 w 28"/>
                  <a:gd name="T17" fmla="*/ 10 h 15"/>
                  <a:gd name="T18" fmla="*/ 10 w 28"/>
                  <a:gd name="T19" fmla="*/ 10 h 15"/>
                  <a:gd name="T20" fmla="*/ 8 w 28"/>
                  <a:gd name="T21" fmla="*/ 14 h 15"/>
                  <a:gd name="T22" fmla="*/ 7 w 28"/>
                  <a:gd name="T23" fmla="*/ 15 h 15"/>
                  <a:gd name="T24" fmla="*/ 6 w 28"/>
                  <a:gd name="T25" fmla="*/ 15 h 15"/>
                  <a:gd name="T26" fmla="*/ 6 w 28"/>
                  <a:gd name="T27" fmla="*/ 15 h 15"/>
                  <a:gd name="T28" fmla="*/ 2 w 28"/>
                  <a:gd name="T29" fmla="*/ 14 h 15"/>
                  <a:gd name="T30" fmla="*/ 1 w 28"/>
                  <a:gd name="T31" fmla="*/ 14 h 15"/>
                  <a:gd name="T32" fmla="*/ 0 w 28"/>
                  <a:gd name="T33" fmla="*/ 13 h 15"/>
                  <a:gd name="T34" fmla="*/ 0 w 28"/>
                  <a:gd name="T35" fmla="*/ 13 h 15"/>
                  <a:gd name="T36" fmla="*/ 1 w 28"/>
                  <a:gd name="T37" fmla="*/ 8 h 15"/>
                  <a:gd name="T38" fmla="*/ 1 w 28"/>
                  <a:gd name="T39" fmla="*/ 8 h 15"/>
                  <a:gd name="T40" fmla="*/ 6 w 28"/>
                  <a:gd name="T41" fmla="*/ 7 h 15"/>
                  <a:gd name="T42" fmla="*/ 6 w 28"/>
                  <a:gd name="T43" fmla="*/ 7 h 15"/>
                  <a:gd name="T44" fmla="*/ 9 w 28"/>
                  <a:gd name="T45" fmla="*/ 5 h 15"/>
                  <a:gd name="T46" fmla="*/ 10 w 28"/>
                  <a:gd name="T47" fmla="*/ 3 h 15"/>
                  <a:gd name="T48" fmla="*/ 10 w 28"/>
                  <a:gd name="T49" fmla="*/ 3 h 15"/>
                  <a:gd name="T50" fmla="*/ 14 w 28"/>
                  <a:gd name="T51" fmla="*/ 1 h 15"/>
                  <a:gd name="T52" fmla="*/ 14 w 28"/>
                  <a:gd name="T53" fmla="*/ 1 h 15"/>
                  <a:gd name="T54" fmla="*/ 19 w 28"/>
                  <a:gd name="T55" fmla="*/ 0 h 15"/>
                  <a:gd name="T56" fmla="*/ 23 w 28"/>
                  <a:gd name="T57" fmla="*/ 0 h 15"/>
                  <a:gd name="T58" fmla="*/ 23 w 28"/>
                  <a:gd name="T59" fmla="*/ 0 h 15"/>
                  <a:gd name="T60" fmla="*/ 28 w 28"/>
                  <a:gd name="T61" fmla="*/ 0 h 15"/>
                  <a:gd name="T62" fmla="*/ 28 w 28"/>
                  <a:gd name="T6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15">
                    <a:moveTo>
                      <a:pt x="28" y="0"/>
                    </a:moveTo>
                    <a:lnTo>
                      <a:pt x="28" y="0"/>
                    </a:lnTo>
                    <a:lnTo>
                      <a:pt x="28" y="1"/>
                    </a:lnTo>
                    <a:lnTo>
                      <a:pt x="25" y="2"/>
                    </a:lnTo>
                    <a:lnTo>
                      <a:pt x="25" y="2"/>
                    </a:lnTo>
                    <a:lnTo>
                      <a:pt x="16" y="6"/>
                    </a:lnTo>
                    <a:lnTo>
                      <a:pt x="16" y="6"/>
                    </a:lnTo>
                    <a:lnTo>
                      <a:pt x="14" y="7"/>
                    </a:lnTo>
                    <a:lnTo>
                      <a:pt x="10" y="10"/>
                    </a:lnTo>
                    <a:lnTo>
                      <a:pt x="10" y="10"/>
                    </a:lnTo>
                    <a:lnTo>
                      <a:pt x="8" y="14"/>
                    </a:lnTo>
                    <a:lnTo>
                      <a:pt x="7" y="15"/>
                    </a:lnTo>
                    <a:lnTo>
                      <a:pt x="6" y="15"/>
                    </a:lnTo>
                    <a:lnTo>
                      <a:pt x="6" y="15"/>
                    </a:lnTo>
                    <a:lnTo>
                      <a:pt x="2" y="14"/>
                    </a:lnTo>
                    <a:lnTo>
                      <a:pt x="1" y="14"/>
                    </a:lnTo>
                    <a:lnTo>
                      <a:pt x="0" y="13"/>
                    </a:lnTo>
                    <a:lnTo>
                      <a:pt x="0" y="13"/>
                    </a:lnTo>
                    <a:lnTo>
                      <a:pt x="1" y="8"/>
                    </a:lnTo>
                    <a:lnTo>
                      <a:pt x="1" y="8"/>
                    </a:lnTo>
                    <a:lnTo>
                      <a:pt x="6" y="7"/>
                    </a:lnTo>
                    <a:lnTo>
                      <a:pt x="6" y="7"/>
                    </a:lnTo>
                    <a:lnTo>
                      <a:pt x="9" y="5"/>
                    </a:lnTo>
                    <a:lnTo>
                      <a:pt x="10" y="3"/>
                    </a:lnTo>
                    <a:lnTo>
                      <a:pt x="10" y="3"/>
                    </a:lnTo>
                    <a:lnTo>
                      <a:pt x="14" y="1"/>
                    </a:lnTo>
                    <a:lnTo>
                      <a:pt x="14" y="1"/>
                    </a:lnTo>
                    <a:lnTo>
                      <a:pt x="19" y="0"/>
                    </a:lnTo>
                    <a:lnTo>
                      <a:pt x="23" y="0"/>
                    </a:lnTo>
                    <a:lnTo>
                      <a:pt x="23" y="0"/>
                    </a:lnTo>
                    <a:lnTo>
                      <a:pt x="28" y="0"/>
                    </a:lnTo>
                    <a:lnTo>
                      <a:pt x="28"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7" name="Freeform 292"/>
              <p:cNvSpPr>
                <a:spLocks/>
              </p:cNvSpPr>
              <p:nvPr/>
            </p:nvSpPr>
            <p:spPr bwMode="auto">
              <a:xfrm>
                <a:off x="5692776" y="4624388"/>
                <a:ext cx="23813" cy="12700"/>
              </a:xfrm>
              <a:custGeom>
                <a:avLst/>
                <a:gdLst>
                  <a:gd name="T0" fmla="*/ 2 w 15"/>
                  <a:gd name="T1" fmla="*/ 1 h 8"/>
                  <a:gd name="T2" fmla="*/ 2 w 15"/>
                  <a:gd name="T3" fmla="*/ 1 h 8"/>
                  <a:gd name="T4" fmla="*/ 0 w 15"/>
                  <a:gd name="T5" fmla="*/ 2 h 8"/>
                  <a:gd name="T6" fmla="*/ 2 w 15"/>
                  <a:gd name="T7" fmla="*/ 4 h 8"/>
                  <a:gd name="T8" fmla="*/ 2 w 15"/>
                  <a:gd name="T9" fmla="*/ 4 h 8"/>
                  <a:gd name="T10" fmla="*/ 6 w 15"/>
                  <a:gd name="T11" fmla="*/ 5 h 8"/>
                  <a:gd name="T12" fmla="*/ 6 w 15"/>
                  <a:gd name="T13" fmla="*/ 5 h 8"/>
                  <a:gd name="T14" fmla="*/ 7 w 15"/>
                  <a:gd name="T15" fmla="*/ 6 h 8"/>
                  <a:gd name="T16" fmla="*/ 11 w 15"/>
                  <a:gd name="T17" fmla="*/ 8 h 8"/>
                  <a:gd name="T18" fmla="*/ 11 w 15"/>
                  <a:gd name="T19" fmla="*/ 8 h 8"/>
                  <a:gd name="T20" fmla="*/ 13 w 15"/>
                  <a:gd name="T21" fmla="*/ 8 h 8"/>
                  <a:gd name="T22" fmla="*/ 14 w 15"/>
                  <a:gd name="T23" fmla="*/ 8 h 8"/>
                  <a:gd name="T24" fmla="*/ 14 w 15"/>
                  <a:gd name="T25" fmla="*/ 8 h 8"/>
                  <a:gd name="T26" fmla="*/ 15 w 15"/>
                  <a:gd name="T27" fmla="*/ 5 h 8"/>
                  <a:gd name="T28" fmla="*/ 15 w 15"/>
                  <a:gd name="T29" fmla="*/ 5 h 8"/>
                  <a:gd name="T30" fmla="*/ 13 w 15"/>
                  <a:gd name="T31" fmla="*/ 2 h 8"/>
                  <a:gd name="T32" fmla="*/ 12 w 15"/>
                  <a:gd name="T33" fmla="*/ 1 h 8"/>
                  <a:gd name="T34" fmla="*/ 11 w 15"/>
                  <a:gd name="T35" fmla="*/ 0 h 8"/>
                  <a:gd name="T36" fmla="*/ 11 w 15"/>
                  <a:gd name="T37" fmla="*/ 0 h 8"/>
                  <a:gd name="T38" fmla="*/ 6 w 15"/>
                  <a:gd name="T39" fmla="*/ 0 h 8"/>
                  <a:gd name="T40" fmla="*/ 4 w 15"/>
                  <a:gd name="T41" fmla="*/ 0 h 8"/>
                  <a:gd name="T42" fmla="*/ 2 w 15"/>
                  <a:gd name="T43" fmla="*/ 1 h 8"/>
                  <a:gd name="T44" fmla="*/ 2 w 15"/>
                  <a:gd name="T4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8">
                    <a:moveTo>
                      <a:pt x="2" y="1"/>
                    </a:moveTo>
                    <a:lnTo>
                      <a:pt x="2" y="1"/>
                    </a:lnTo>
                    <a:lnTo>
                      <a:pt x="0" y="2"/>
                    </a:lnTo>
                    <a:lnTo>
                      <a:pt x="2" y="4"/>
                    </a:lnTo>
                    <a:lnTo>
                      <a:pt x="2" y="4"/>
                    </a:lnTo>
                    <a:lnTo>
                      <a:pt x="6" y="5"/>
                    </a:lnTo>
                    <a:lnTo>
                      <a:pt x="6" y="5"/>
                    </a:lnTo>
                    <a:lnTo>
                      <a:pt x="7" y="6"/>
                    </a:lnTo>
                    <a:lnTo>
                      <a:pt x="11" y="8"/>
                    </a:lnTo>
                    <a:lnTo>
                      <a:pt x="11" y="8"/>
                    </a:lnTo>
                    <a:lnTo>
                      <a:pt x="13" y="8"/>
                    </a:lnTo>
                    <a:lnTo>
                      <a:pt x="14" y="8"/>
                    </a:lnTo>
                    <a:lnTo>
                      <a:pt x="14" y="8"/>
                    </a:lnTo>
                    <a:lnTo>
                      <a:pt x="15" y="5"/>
                    </a:lnTo>
                    <a:lnTo>
                      <a:pt x="15" y="5"/>
                    </a:lnTo>
                    <a:lnTo>
                      <a:pt x="13" y="2"/>
                    </a:lnTo>
                    <a:lnTo>
                      <a:pt x="12" y="1"/>
                    </a:lnTo>
                    <a:lnTo>
                      <a:pt x="11" y="0"/>
                    </a:lnTo>
                    <a:lnTo>
                      <a:pt x="11" y="0"/>
                    </a:lnTo>
                    <a:lnTo>
                      <a:pt x="6" y="0"/>
                    </a:lnTo>
                    <a:lnTo>
                      <a:pt x="4" y="0"/>
                    </a:lnTo>
                    <a:lnTo>
                      <a:pt x="2" y="1"/>
                    </a:lnTo>
                    <a:lnTo>
                      <a:pt x="2"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8" name="Freeform 293"/>
              <p:cNvSpPr>
                <a:spLocks/>
              </p:cNvSpPr>
              <p:nvPr/>
            </p:nvSpPr>
            <p:spPr bwMode="auto">
              <a:xfrm>
                <a:off x="5754688" y="4606926"/>
                <a:ext cx="17463" cy="4763"/>
              </a:xfrm>
              <a:custGeom>
                <a:avLst/>
                <a:gdLst>
                  <a:gd name="T0" fmla="*/ 0 w 11"/>
                  <a:gd name="T1" fmla="*/ 3 h 3"/>
                  <a:gd name="T2" fmla="*/ 0 w 11"/>
                  <a:gd name="T3" fmla="*/ 3 h 3"/>
                  <a:gd name="T4" fmla="*/ 4 w 11"/>
                  <a:gd name="T5" fmla="*/ 0 h 3"/>
                  <a:gd name="T6" fmla="*/ 4 w 11"/>
                  <a:gd name="T7" fmla="*/ 0 h 3"/>
                  <a:gd name="T8" fmla="*/ 11 w 11"/>
                  <a:gd name="T9" fmla="*/ 1 h 3"/>
                  <a:gd name="T10" fmla="*/ 11 w 11"/>
                  <a:gd name="T11" fmla="*/ 1 h 3"/>
                  <a:gd name="T12" fmla="*/ 11 w 11"/>
                  <a:gd name="T13" fmla="*/ 2 h 3"/>
                  <a:gd name="T14" fmla="*/ 11 w 11"/>
                  <a:gd name="T15" fmla="*/ 2 h 3"/>
                  <a:gd name="T16" fmla="*/ 8 w 11"/>
                  <a:gd name="T17" fmla="*/ 2 h 3"/>
                  <a:gd name="T18" fmla="*/ 8 w 11"/>
                  <a:gd name="T19" fmla="*/ 2 h 3"/>
                  <a:gd name="T20" fmla="*/ 0 w 11"/>
                  <a:gd name="T21" fmla="*/ 3 h 3"/>
                  <a:gd name="T22" fmla="*/ 0 w 11"/>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3">
                    <a:moveTo>
                      <a:pt x="0" y="3"/>
                    </a:moveTo>
                    <a:lnTo>
                      <a:pt x="0" y="3"/>
                    </a:lnTo>
                    <a:lnTo>
                      <a:pt x="4" y="0"/>
                    </a:lnTo>
                    <a:lnTo>
                      <a:pt x="4" y="0"/>
                    </a:lnTo>
                    <a:lnTo>
                      <a:pt x="11" y="1"/>
                    </a:lnTo>
                    <a:lnTo>
                      <a:pt x="11" y="1"/>
                    </a:lnTo>
                    <a:lnTo>
                      <a:pt x="11" y="2"/>
                    </a:lnTo>
                    <a:lnTo>
                      <a:pt x="11" y="2"/>
                    </a:lnTo>
                    <a:lnTo>
                      <a:pt x="8" y="2"/>
                    </a:lnTo>
                    <a:lnTo>
                      <a:pt x="8" y="2"/>
                    </a:lnTo>
                    <a:lnTo>
                      <a:pt x="0" y="3"/>
                    </a:lnTo>
                    <a:lnTo>
                      <a:pt x="0"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9" name="Freeform 294"/>
              <p:cNvSpPr>
                <a:spLocks/>
              </p:cNvSpPr>
              <p:nvPr/>
            </p:nvSpPr>
            <p:spPr bwMode="auto">
              <a:xfrm>
                <a:off x="5703888" y="4608513"/>
                <a:ext cx="31750" cy="7938"/>
              </a:xfrm>
              <a:custGeom>
                <a:avLst/>
                <a:gdLst>
                  <a:gd name="T0" fmla="*/ 0 w 20"/>
                  <a:gd name="T1" fmla="*/ 4 h 5"/>
                  <a:gd name="T2" fmla="*/ 0 w 20"/>
                  <a:gd name="T3" fmla="*/ 4 h 5"/>
                  <a:gd name="T4" fmla="*/ 3 w 20"/>
                  <a:gd name="T5" fmla="*/ 1 h 5"/>
                  <a:gd name="T6" fmla="*/ 3 w 20"/>
                  <a:gd name="T7" fmla="*/ 1 h 5"/>
                  <a:gd name="T8" fmla="*/ 5 w 20"/>
                  <a:gd name="T9" fmla="*/ 0 h 5"/>
                  <a:gd name="T10" fmla="*/ 8 w 20"/>
                  <a:gd name="T11" fmla="*/ 1 h 5"/>
                  <a:gd name="T12" fmla="*/ 8 w 20"/>
                  <a:gd name="T13" fmla="*/ 1 h 5"/>
                  <a:gd name="T14" fmla="*/ 13 w 20"/>
                  <a:gd name="T15" fmla="*/ 2 h 5"/>
                  <a:gd name="T16" fmla="*/ 13 w 20"/>
                  <a:gd name="T17" fmla="*/ 2 h 5"/>
                  <a:gd name="T18" fmla="*/ 14 w 20"/>
                  <a:gd name="T19" fmla="*/ 2 h 5"/>
                  <a:gd name="T20" fmla="*/ 15 w 20"/>
                  <a:gd name="T21" fmla="*/ 2 h 5"/>
                  <a:gd name="T22" fmla="*/ 15 w 20"/>
                  <a:gd name="T23" fmla="*/ 2 h 5"/>
                  <a:gd name="T24" fmla="*/ 19 w 20"/>
                  <a:gd name="T25" fmla="*/ 1 h 5"/>
                  <a:gd name="T26" fmla="*/ 19 w 20"/>
                  <a:gd name="T27" fmla="*/ 1 h 5"/>
                  <a:gd name="T28" fmla="*/ 20 w 20"/>
                  <a:gd name="T29" fmla="*/ 4 h 5"/>
                  <a:gd name="T30" fmla="*/ 20 w 20"/>
                  <a:gd name="T31" fmla="*/ 4 h 5"/>
                  <a:gd name="T32" fmla="*/ 13 w 20"/>
                  <a:gd name="T33" fmla="*/ 5 h 5"/>
                  <a:gd name="T34" fmla="*/ 13 w 20"/>
                  <a:gd name="T35" fmla="*/ 5 h 5"/>
                  <a:gd name="T36" fmla="*/ 7 w 20"/>
                  <a:gd name="T37" fmla="*/ 4 h 5"/>
                  <a:gd name="T38" fmla="*/ 7 w 20"/>
                  <a:gd name="T39" fmla="*/ 4 h 5"/>
                  <a:gd name="T40" fmla="*/ 0 w 20"/>
                  <a:gd name="T41" fmla="*/ 4 h 5"/>
                  <a:gd name="T42" fmla="*/ 0 w 20"/>
                  <a:gd name="T4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
                    <a:moveTo>
                      <a:pt x="0" y="4"/>
                    </a:moveTo>
                    <a:lnTo>
                      <a:pt x="0" y="4"/>
                    </a:lnTo>
                    <a:lnTo>
                      <a:pt x="3" y="1"/>
                    </a:lnTo>
                    <a:lnTo>
                      <a:pt x="3" y="1"/>
                    </a:lnTo>
                    <a:lnTo>
                      <a:pt x="5" y="0"/>
                    </a:lnTo>
                    <a:lnTo>
                      <a:pt x="8" y="1"/>
                    </a:lnTo>
                    <a:lnTo>
                      <a:pt x="8" y="1"/>
                    </a:lnTo>
                    <a:lnTo>
                      <a:pt x="13" y="2"/>
                    </a:lnTo>
                    <a:lnTo>
                      <a:pt x="13" y="2"/>
                    </a:lnTo>
                    <a:lnTo>
                      <a:pt x="14" y="2"/>
                    </a:lnTo>
                    <a:lnTo>
                      <a:pt x="15" y="2"/>
                    </a:lnTo>
                    <a:lnTo>
                      <a:pt x="15" y="2"/>
                    </a:lnTo>
                    <a:lnTo>
                      <a:pt x="19" y="1"/>
                    </a:lnTo>
                    <a:lnTo>
                      <a:pt x="19" y="1"/>
                    </a:lnTo>
                    <a:lnTo>
                      <a:pt x="20" y="4"/>
                    </a:lnTo>
                    <a:lnTo>
                      <a:pt x="20" y="4"/>
                    </a:lnTo>
                    <a:lnTo>
                      <a:pt x="13" y="5"/>
                    </a:lnTo>
                    <a:lnTo>
                      <a:pt x="13" y="5"/>
                    </a:lnTo>
                    <a:lnTo>
                      <a:pt x="7" y="4"/>
                    </a:lnTo>
                    <a:lnTo>
                      <a:pt x="7" y="4"/>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0" name="Freeform 295"/>
              <p:cNvSpPr>
                <a:spLocks/>
              </p:cNvSpPr>
              <p:nvPr/>
            </p:nvSpPr>
            <p:spPr bwMode="auto">
              <a:xfrm>
                <a:off x="5737226" y="4608513"/>
                <a:ext cx="9525" cy="6350"/>
              </a:xfrm>
              <a:custGeom>
                <a:avLst/>
                <a:gdLst>
                  <a:gd name="T0" fmla="*/ 0 w 6"/>
                  <a:gd name="T1" fmla="*/ 4 h 4"/>
                  <a:gd name="T2" fmla="*/ 0 w 6"/>
                  <a:gd name="T3" fmla="*/ 4 h 4"/>
                  <a:gd name="T4" fmla="*/ 3 w 6"/>
                  <a:gd name="T5" fmla="*/ 0 h 4"/>
                  <a:gd name="T6" fmla="*/ 3 w 6"/>
                  <a:gd name="T7" fmla="*/ 0 h 4"/>
                  <a:gd name="T8" fmla="*/ 6 w 6"/>
                  <a:gd name="T9" fmla="*/ 3 h 4"/>
                  <a:gd name="T10" fmla="*/ 6 w 6"/>
                  <a:gd name="T11" fmla="*/ 3 h 4"/>
                  <a:gd name="T12" fmla="*/ 0 w 6"/>
                  <a:gd name="T13" fmla="*/ 4 h 4"/>
                  <a:gd name="T14" fmla="*/ 0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0" y="4"/>
                    </a:moveTo>
                    <a:lnTo>
                      <a:pt x="0" y="4"/>
                    </a:lnTo>
                    <a:lnTo>
                      <a:pt x="3" y="0"/>
                    </a:lnTo>
                    <a:lnTo>
                      <a:pt x="3" y="0"/>
                    </a:lnTo>
                    <a:lnTo>
                      <a:pt x="6" y="3"/>
                    </a:lnTo>
                    <a:lnTo>
                      <a:pt x="6" y="3"/>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1" name="Freeform 296"/>
              <p:cNvSpPr>
                <a:spLocks/>
              </p:cNvSpPr>
              <p:nvPr/>
            </p:nvSpPr>
            <p:spPr bwMode="auto">
              <a:xfrm>
                <a:off x="5748338" y="4608513"/>
                <a:ext cx="4763" cy="4763"/>
              </a:xfrm>
              <a:custGeom>
                <a:avLst/>
                <a:gdLst>
                  <a:gd name="T0" fmla="*/ 0 w 3"/>
                  <a:gd name="T1" fmla="*/ 2 h 3"/>
                  <a:gd name="T2" fmla="*/ 0 w 3"/>
                  <a:gd name="T3" fmla="*/ 2 h 3"/>
                  <a:gd name="T4" fmla="*/ 0 w 3"/>
                  <a:gd name="T5" fmla="*/ 1 h 3"/>
                  <a:gd name="T6" fmla="*/ 0 w 3"/>
                  <a:gd name="T7" fmla="*/ 1 h 3"/>
                  <a:gd name="T8" fmla="*/ 2 w 3"/>
                  <a:gd name="T9" fmla="*/ 0 h 3"/>
                  <a:gd name="T10" fmla="*/ 2 w 3"/>
                  <a:gd name="T11" fmla="*/ 0 h 3"/>
                  <a:gd name="T12" fmla="*/ 3 w 3"/>
                  <a:gd name="T13" fmla="*/ 3 h 3"/>
                  <a:gd name="T14" fmla="*/ 3 w 3"/>
                  <a:gd name="T15" fmla="*/ 3 h 3"/>
                  <a:gd name="T16" fmla="*/ 0 w 3"/>
                  <a:gd name="T17" fmla="*/ 2 h 3"/>
                  <a:gd name="T18" fmla="*/ 0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2"/>
                    </a:moveTo>
                    <a:lnTo>
                      <a:pt x="0" y="2"/>
                    </a:lnTo>
                    <a:lnTo>
                      <a:pt x="0" y="1"/>
                    </a:lnTo>
                    <a:lnTo>
                      <a:pt x="0" y="1"/>
                    </a:lnTo>
                    <a:lnTo>
                      <a:pt x="2" y="0"/>
                    </a:lnTo>
                    <a:lnTo>
                      <a:pt x="2" y="0"/>
                    </a:lnTo>
                    <a:lnTo>
                      <a:pt x="3" y="3"/>
                    </a:lnTo>
                    <a:lnTo>
                      <a:pt x="3" y="3"/>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2" name="Freeform 297"/>
              <p:cNvSpPr>
                <a:spLocks/>
              </p:cNvSpPr>
              <p:nvPr/>
            </p:nvSpPr>
            <p:spPr bwMode="auto">
              <a:xfrm>
                <a:off x="5776913" y="4598988"/>
                <a:ext cx="14288" cy="7938"/>
              </a:xfrm>
              <a:custGeom>
                <a:avLst/>
                <a:gdLst>
                  <a:gd name="T0" fmla="*/ 3 w 9"/>
                  <a:gd name="T1" fmla="*/ 1 h 5"/>
                  <a:gd name="T2" fmla="*/ 3 w 9"/>
                  <a:gd name="T3" fmla="*/ 1 h 5"/>
                  <a:gd name="T4" fmla="*/ 1 w 9"/>
                  <a:gd name="T5" fmla="*/ 2 h 5"/>
                  <a:gd name="T6" fmla="*/ 0 w 9"/>
                  <a:gd name="T7" fmla="*/ 5 h 5"/>
                  <a:gd name="T8" fmla="*/ 0 w 9"/>
                  <a:gd name="T9" fmla="*/ 5 h 5"/>
                  <a:gd name="T10" fmla="*/ 1 w 9"/>
                  <a:gd name="T11" fmla="*/ 3 h 5"/>
                  <a:gd name="T12" fmla="*/ 4 w 9"/>
                  <a:gd name="T13" fmla="*/ 3 h 5"/>
                  <a:gd name="T14" fmla="*/ 4 w 9"/>
                  <a:gd name="T15" fmla="*/ 3 h 5"/>
                  <a:gd name="T16" fmla="*/ 6 w 9"/>
                  <a:gd name="T17" fmla="*/ 3 h 5"/>
                  <a:gd name="T18" fmla="*/ 6 w 9"/>
                  <a:gd name="T19" fmla="*/ 3 h 5"/>
                  <a:gd name="T20" fmla="*/ 7 w 9"/>
                  <a:gd name="T21" fmla="*/ 2 h 5"/>
                  <a:gd name="T22" fmla="*/ 8 w 9"/>
                  <a:gd name="T23" fmla="*/ 2 h 5"/>
                  <a:gd name="T24" fmla="*/ 8 w 9"/>
                  <a:gd name="T25" fmla="*/ 2 h 5"/>
                  <a:gd name="T26" fmla="*/ 9 w 9"/>
                  <a:gd name="T27" fmla="*/ 1 h 5"/>
                  <a:gd name="T28" fmla="*/ 9 w 9"/>
                  <a:gd name="T29" fmla="*/ 1 h 5"/>
                  <a:gd name="T30" fmla="*/ 9 w 9"/>
                  <a:gd name="T31" fmla="*/ 0 h 5"/>
                  <a:gd name="T32" fmla="*/ 8 w 9"/>
                  <a:gd name="T33" fmla="*/ 0 h 5"/>
                  <a:gd name="T34" fmla="*/ 8 w 9"/>
                  <a:gd name="T35" fmla="*/ 0 h 5"/>
                  <a:gd name="T36" fmla="*/ 8 w 9"/>
                  <a:gd name="T37" fmla="*/ 0 h 5"/>
                  <a:gd name="T38" fmla="*/ 6 w 9"/>
                  <a:gd name="T39" fmla="*/ 1 h 5"/>
                  <a:gd name="T40" fmla="*/ 6 w 9"/>
                  <a:gd name="T41" fmla="*/ 1 h 5"/>
                  <a:gd name="T42" fmla="*/ 4 w 9"/>
                  <a:gd name="T43" fmla="*/ 1 h 5"/>
                  <a:gd name="T44" fmla="*/ 3 w 9"/>
                  <a:gd name="T45" fmla="*/ 1 h 5"/>
                  <a:gd name="T46" fmla="*/ 3 w 9"/>
                  <a:gd name="T4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5">
                    <a:moveTo>
                      <a:pt x="3" y="1"/>
                    </a:moveTo>
                    <a:lnTo>
                      <a:pt x="3" y="1"/>
                    </a:lnTo>
                    <a:lnTo>
                      <a:pt x="1" y="2"/>
                    </a:lnTo>
                    <a:lnTo>
                      <a:pt x="0" y="5"/>
                    </a:lnTo>
                    <a:lnTo>
                      <a:pt x="0" y="5"/>
                    </a:lnTo>
                    <a:lnTo>
                      <a:pt x="1" y="3"/>
                    </a:lnTo>
                    <a:lnTo>
                      <a:pt x="4" y="3"/>
                    </a:lnTo>
                    <a:lnTo>
                      <a:pt x="4" y="3"/>
                    </a:lnTo>
                    <a:lnTo>
                      <a:pt x="6" y="3"/>
                    </a:lnTo>
                    <a:lnTo>
                      <a:pt x="6" y="3"/>
                    </a:lnTo>
                    <a:lnTo>
                      <a:pt x="7" y="2"/>
                    </a:lnTo>
                    <a:lnTo>
                      <a:pt x="8" y="2"/>
                    </a:lnTo>
                    <a:lnTo>
                      <a:pt x="8" y="2"/>
                    </a:lnTo>
                    <a:lnTo>
                      <a:pt x="9" y="1"/>
                    </a:lnTo>
                    <a:lnTo>
                      <a:pt x="9" y="1"/>
                    </a:lnTo>
                    <a:lnTo>
                      <a:pt x="9" y="0"/>
                    </a:lnTo>
                    <a:lnTo>
                      <a:pt x="8" y="0"/>
                    </a:lnTo>
                    <a:lnTo>
                      <a:pt x="8" y="0"/>
                    </a:lnTo>
                    <a:lnTo>
                      <a:pt x="8" y="0"/>
                    </a:lnTo>
                    <a:lnTo>
                      <a:pt x="6" y="1"/>
                    </a:lnTo>
                    <a:lnTo>
                      <a:pt x="6" y="1"/>
                    </a:lnTo>
                    <a:lnTo>
                      <a:pt x="4" y="1"/>
                    </a:lnTo>
                    <a:lnTo>
                      <a:pt x="3" y="1"/>
                    </a:lnTo>
                    <a:lnTo>
                      <a:pt x="3"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3" name="Freeform 298"/>
              <p:cNvSpPr>
                <a:spLocks/>
              </p:cNvSpPr>
              <p:nvPr/>
            </p:nvSpPr>
            <p:spPr bwMode="auto">
              <a:xfrm>
                <a:off x="5665788" y="4606926"/>
                <a:ext cx="31750" cy="14288"/>
              </a:xfrm>
              <a:custGeom>
                <a:avLst/>
                <a:gdLst>
                  <a:gd name="T0" fmla="*/ 1 w 20"/>
                  <a:gd name="T1" fmla="*/ 3 h 9"/>
                  <a:gd name="T2" fmla="*/ 1 w 20"/>
                  <a:gd name="T3" fmla="*/ 3 h 9"/>
                  <a:gd name="T4" fmla="*/ 1 w 20"/>
                  <a:gd name="T5" fmla="*/ 5 h 9"/>
                  <a:gd name="T6" fmla="*/ 1 w 20"/>
                  <a:gd name="T7" fmla="*/ 5 h 9"/>
                  <a:gd name="T8" fmla="*/ 1 w 20"/>
                  <a:gd name="T9" fmla="*/ 8 h 9"/>
                  <a:gd name="T10" fmla="*/ 1 w 20"/>
                  <a:gd name="T11" fmla="*/ 8 h 9"/>
                  <a:gd name="T12" fmla="*/ 0 w 20"/>
                  <a:gd name="T13" fmla="*/ 9 h 9"/>
                  <a:gd name="T14" fmla="*/ 1 w 20"/>
                  <a:gd name="T15" fmla="*/ 9 h 9"/>
                  <a:gd name="T16" fmla="*/ 1 w 20"/>
                  <a:gd name="T17" fmla="*/ 9 h 9"/>
                  <a:gd name="T18" fmla="*/ 4 w 20"/>
                  <a:gd name="T19" fmla="*/ 9 h 9"/>
                  <a:gd name="T20" fmla="*/ 6 w 20"/>
                  <a:gd name="T21" fmla="*/ 8 h 9"/>
                  <a:gd name="T22" fmla="*/ 6 w 20"/>
                  <a:gd name="T23" fmla="*/ 8 h 9"/>
                  <a:gd name="T24" fmla="*/ 8 w 20"/>
                  <a:gd name="T25" fmla="*/ 6 h 9"/>
                  <a:gd name="T26" fmla="*/ 12 w 20"/>
                  <a:gd name="T27" fmla="*/ 6 h 9"/>
                  <a:gd name="T28" fmla="*/ 12 w 20"/>
                  <a:gd name="T29" fmla="*/ 6 h 9"/>
                  <a:gd name="T30" fmla="*/ 16 w 20"/>
                  <a:gd name="T31" fmla="*/ 6 h 9"/>
                  <a:gd name="T32" fmla="*/ 16 w 20"/>
                  <a:gd name="T33" fmla="*/ 6 h 9"/>
                  <a:gd name="T34" fmla="*/ 20 w 20"/>
                  <a:gd name="T35" fmla="*/ 6 h 9"/>
                  <a:gd name="T36" fmla="*/ 20 w 20"/>
                  <a:gd name="T37" fmla="*/ 6 h 9"/>
                  <a:gd name="T38" fmla="*/ 20 w 20"/>
                  <a:gd name="T39" fmla="*/ 5 h 9"/>
                  <a:gd name="T40" fmla="*/ 19 w 20"/>
                  <a:gd name="T41" fmla="*/ 5 h 9"/>
                  <a:gd name="T42" fmla="*/ 19 w 20"/>
                  <a:gd name="T43" fmla="*/ 5 h 9"/>
                  <a:gd name="T44" fmla="*/ 17 w 20"/>
                  <a:gd name="T45" fmla="*/ 4 h 9"/>
                  <a:gd name="T46" fmla="*/ 20 w 20"/>
                  <a:gd name="T47" fmla="*/ 4 h 9"/>
                  <a:gd name="T48" fmla="*/ 20 w 20"/>
                  <a:gd name="T49" fmla="*/ 4 h 9"/>
                  <a:gd name="T50" fmla="*/ 20 w 20"/>
                  <a:gd name="T51" fmla="*/ 4 h 9"/>
                  <a:gd name="T52" fmla="*/ 20 w 20"/>
                  <a:gd name="T53" fmla="*/ 3 h 9"/>
                  <a:gd name="T54" fmla="*/ 20 w 20"/>
                  <a:gd name="T55" fmla="*/ 3 h 9"/>
                  <a:gd name="T56" fmla="*/ 19 w 20"/>
                  <a:gd name="T57" fmla="*/ 2 h 9"/>
                  <a:gd name="T58" fmla="*/ 17 w 20"/>
                  <a:gd name="T59" fmla="*/ 2 h 9"/>
                  <a:gd name="T60" fmla="*/ 17 w 20"/>
                  <a:gd name="T61" fmla="*/ 2 h 9"/>
                  <a:gd name="T62" fmla="*/ 16 w 20"/>
                  <a:gd name="T63" fmla="*/ 2 h 9"/>
                  <a:gd name="T64" fmla="*/ 15 w 20"/>
                  <a:gd name="T65" fmla="*/ 1 h 9"/>
                  <a:gd name="T66" fmla="*/ 15 w 20"/>
                  <a:gd name="T67" fmla="*/ 1 h 9"/>
                  <a:gd name="T68" fmla="*/ 13 w 20"/>
                  <a:gd name="T69" fmla="*/ 2 h 9"/>
                  <a:gd name="T70" fmla="*/ 13 w 20"/>
                  <a:gd name="T71" fmla="*/ 2 h 9"/>
                  <a:gd name="T72" fmla="*/ 13 w 20"/>
                  <a:gd name="T73" fmla="*/ 1 h 9"/>
                  <a:gd name="T74" fmla="*/ 12 w 20"/>
                  <a:gd name="T75" fmla="*/ 0 h 9"/>
                  <a:gd name="T76" fmla="*/ 12 w 20"/>
                  <a:gd name="T77" fmla="*/ 0 h 9"/>
                  <a:gd name="T78" fmla="*/ 11 w 20"/>
                  <a:gd name="T79" fmla="*/ 0 h 9"/>
                  <a:gd name="T80" fmla="*/ 9 w 20"/>
                  <a:gd name="T81" fmla="*/ 0 h 9"/>
                  <a:gd name="T82" fmla="*/ 9 w 20"/>
                  <a:gd name="T83" fmla="*/ 0 h 9"/>
                  <a:gd name="T84" fmla="*/ 6 w 20"/>
                  <a:gd name="T85" fmla="*/ 1 h 9"/>
                  <a:gd name="T86" fmla="*/ 6 w 20"/>
                  <a:gd name="T87" fmla="*/ 1 h 9"/>
                  <a:gd name="T88" fmla="*/ 6 w 20"/>
                  <a:gd name="T89" fmla="*/ 2 h 9"/>
                  <a:gd name="T90" fmla="*/ 7 w 20"/>
                  <a:gd name="T91" fmla="*/ 3 h 9"/>
                  <a:gd name="T92" fmla="*/ 7 w 20"/>
                  <a:gd name="T93" fmla="*/ 3 h 9"/>
                  <a:gd name="T94" fmla="*/ 11 w 20"/>
                  <a:gd name="T95" fmla="*/ 4 h 9"/>
                  <a:gd name="T96" fmla="*/ 11 w 20"/>
                  <a:gd name="T97" fmla="*/ 4 h 9"/>
                  <a:gd name="T98" fmla="*/ 11 w 20"/>
                  <a:gd name="T99" fmla="*/ 4 h 9"/>
                  <a:gd name="T100" fmla="*/ 9 w 20"/>
                  <a:gd name="T101" fmla="*/ 4 h 9"/>
                  <a:gd name="T102" fmla="*/ 9 w 20"/>
                  <a:gd name="T103" fmla="*/ 4 h 9"/>
                  <a:gd name="T104" fmla="*/ 7 w 20"/>
                  <a:gd name="T105" fmla="*/ 3 h 9"/>
                  <a:gd name="T106" fmla="*/ 7 w 20"/>
                  <a:gd name="T107" fmla="*/ 3 h 9"/>
                  <a:gd name="T108" fmla="*/ 6 w 20"/>
                  <a:gd name="T109" fmla="*/ 3 h 9"/>
                  <a:gd name="T110" fmla="*/ 4 w 20"/>
                  <a:gd name="T111" fmla="*/ 3 h 9"/>
                  <a:gd name="T112" fmla="*/ 4 w 20"/>
                  <a:gd name="T113" fmla="*/ 3 h 9"/>
                  <a:gd name="T114" fmla="*/ 3 w 20"/>
                  <a:gd name="T115" fmla="*/ 3 h 9"/>
                  <a:gd name="T116" fmla="*/ 1 w 20"/>
                  <a:gd name="T117" fmla="*/ 3 h 9"/>
                  <a:gd name="T118" fmla="*/ 1 w 20"/>
                  <a:gd name="T1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 h="9">
                    <a:moveTo>
                      <a:pt x="1" y="3"/>
                    </a:moveTo>
                    <a:lnTo>
                      <a:pt x="1" y="3"/>
                    </a:lnTo>
                    <a:lnTo>
                      <a:pt x="1" y="5"/>
                    </a:lnTo>
                    <a:lnTo>
                      <a:pt x="1" y="5"/>
                    </a:lnTo>
                    <a:lnTo>
                      <a:pt x="1" y="8"/>
                    </a:lnTo>
                    <a:lnTo>
                      <a:pt x="1" y="8"/>
                    </a:lnTo>
                    <a:lnTo>
                      <a:pt x="0" y="9"/>
                    </a:lnTo>
                    <a:lnTo>
                      <a:pt x="1" y="9"/>
                    </a:lnTo>
                    <a:lnTo>
                      <a:pt x="1" y="9"/>
                    </a:lnTo>
                    <a:lnTo>
                      <a:pt x="4" y="9"/>
                    </a:lnTo>
                    <a:lnTo>
                      <a:pt x="6" y="8"/>
                    </a:lnTo>
                    <a:lnTo>
                      <a:pt x="6" y="8"/>
                    </a:lnTo>
                    <a:lnTo>
                      <a:pt x="8" y="6"/>
                    </a:lnTo>
                    <a:lnTo>
                      <a:pt x="12" y="6"/>
                    </a:lnTo>
                    <a:lnTo>
                      <a:pt x="12" y="6"/>
                    </a:lnTo>
                    <a:lnTo>
                      <a:pt x="16" y="6"/>
                    </a:lnTo>
                    <a:lnTo>
                      <a:pt x="16" y="6"/>
                    </a:lnTo>
                    <a:lnTo>
                      <a:pt x="20" y="6"/>
                    </a:lnTo>
                    <a:lnTo>
                      <a:pt x="20" y="6"/>
                    </a:lnTo>
                    <a:lnTo>
                      <a:pt x="20" y="5"/>
                    </a:lnTo>
                    <a:lnTo>
                      <a:pt x="19" y="5"/>
                    </a:lnTo>
                    <a:lnTo>
                      <a:pt x="19" y="5"/>
                    </a:lnTo>
                    <a:lnTo>
                      <a:pt x="17" y="4"/>
                    </a:lnTo>
                    <a:lnTo>
                      <a:pt x="20" y="4"/>
                    </a:lnTo>
                    <a:lnTo>
                      <a:pt x="20" y="4"/>
                    </a:lnTo>
                    <a:lnTo>
                      <a:pt x="20" y="4"/>
                    </a:lnTo>
                    <a:lnTo>
                      <a:pt x="20" y="3"/>
                    </a:lnTo>
                    <a:lnTo>
                      <a:pt x="20" y="3"/>
                    </a:lnTo>
                    <a:lnTo>
                      <a:pt x="19" y="2"/>
                    </a:lnTo>
                    <a:lnTo>
                      <a:pt x="17" y="2"/>
                    </a:lnTo>
                    <a:lnTo>
                      <a:pt x="17" y="2"/>
                    </a:lnTo>
                    <a:lnTo>
                      <a:pt x="16" y="2"/>
                    </a:lnTo>
                    <a:lnTo>
                      <a:pt x="15" y="1"/>
                    </a:lnTo>
                    <a:lnTo>
                      <a:pt x="15" y="1"/>
                    </a:lnTo>
                    <a:lnTo>
                      <a:pt x="13" y="2"/>
                    </a:lnTo>
                    <a:lnTo>
                      <a:pt x="13" y="2"/>
                    </a:lnTo>
                    <a:lnTo>
                      <a:pt x="13" y="1"/>
                    </a:lnTo>
                    <a:lnTo>
                      <a:pt x="12" y="0"/>
                    </a:lnTo>
                    <a:lnTo>
                      <a:pt x="12" y="0"/>
                    </a:lnTo>
                    <a:lnTo>
                      <a:pt x="11" y="0"/>
                    </a:lnTo>
                    <a:lnTo>
                      <a:pt x="9" y="0"/>
                    </a:lnTo>
                    <a:lnTo>
                      <a:pt x="9" y="0"/>
                    </a:lnTo>
                    <a:lnTo>
                      <a:pt x="6" y="1"/>
                    </a:lnTo>
                    <a:lnTo>
                      <a:pt x="6" y="1"/>
                    </a:lnTo>
                    <a:lnTo>
                      <a:pt x="6" y="2"/>
                    </a:lnTo>
                    <a:lnTo>
                      <a:pt x="7" y="3"/>
                    </a:lnTo>
                    <a:lnTo>
                      <a:pt x="7" y="3"/>
                    </a:lnTo>
                    <a:lnTo>
                      <a:pt x="11" y="4"/>
                    </a:lnTo>
                    <a:lnTo>
                      <a:pt x="11" y="4"/>
                    </a:lnTo>
                    <a:lnTo>
                      <a:pt x="11" y="4"/>
                    </a:lnTo>
                    <a:lnTo>
                      <a:pt x="9" y="4"/>
                    </a:lnTo>
                    <a:lnTo>
                      <a:pt x="9" y="4"/>
                    </a:lnTo>
                    <a:lnTo>
                      <a:pt x="7" y="3"/>
                    </a:lnTo>
                    <a:lnTo>
                      <a:pt x="7" y="3"/>
                    </a:lnTo>
                    <a:lnTo>
                      <a:pt x="6" y="3"/>
                    </a:lnTo>
                    <a:lnTo>
                      <a:pt x="4" y="3"/>
                    </a:lnTo>
                    <a:lnTo>
                      <a:pt x="4" y="3"/>
                    </a:lnTo>
                    <a:lnTo>
                      <a:pt x="3" y="3"/>
                    </a:lnTo>
                    <a:lnTo>
                      <a:pt x="1" y="3"/>
                    </a:lnTo>
                    <a:lnTo>
                      <a:pt x="1"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4" name="Freeform 299"/>
              <p:cNvSpPr>
                <a:spLocks/>
              </p:cNvSpPr>
              <p:nvPr/>
            </p:nvSpPr>
            <p:spPr bwMode="auto">
              <a:xfrm>
                <a:off x="5654676" y="4608513"/>
                <a:ext cx="12700" cy="11113"/>
              </a:xfrm>
              <a:custGeom>
                <a:avLst/>
                <a:gdLst>
                  <a:gd name="T0" fmla="*/ 5 w 8"/>
                  <a:gd name="T1" fmla="*/ 0 h 7"/>
                  <a:gd name="T2" fmla="*/ 5 w 8"/>
                  <a:gd name="T3" fmla="*/ 0 h 7"/>
                  <a:gd name="T4" fmla="*/ 6 w 8"/>
                  <a:gd name="T5" fmla="*/ 1 h 7"/>
                  <a:gd name="T6" fmla="*/ 7 w 8"/>
                  <a:gd name="T7" fmla="*/ 1 h 7"/>
                  <a:gd name="T8" fmla="*/ 7 w 8"/>
                  <a:gd name="T9" fmla="*/ 1 h 7"/>
                  <a:gd name="T10" fmla="*/ 8 w 8"/>
                  <a:gd name="T11" fmla="*/ 2 h 7"/>
                  <a:gd name="T12" fmla="*/ 8 w 8"/>
                  <a:gd name="T13" fmla="*/ 3 h 7"/>
                  <a:gd name="T14" fmla="*/ 8 w 8"/>
                  <a:gd name="T15" fmla="*/ 3 h 7"/>
                  <a:gd name="T16" fmla="*/ 7 w 8"/>
                  <a:gd name="T17" fmla="*/ 5 h 7"/>
                  <a:gd name="T18" fmla="*/ 6 w 8"/>
                  <a:gd name="T19" fmla="*/ 7 h 7"/>
                  <a:gd name="T20" fmla="*/ 6 w 8"/>
                  <a:gd name="T21" fmla="*/ 7 h 7"/>
                  <a:gd name="T22" fmla="*/ 3 w 8"/>
                  <a:gd name="T23" fmla="*/ 7 h 7"/>
                  <a:gd name="T24" fmla="*/ 3 w 8"/>
                  <a:gd name="T25" fmla="*/ 7 h 7"/>
                  <a:gd name="T26" fmla="*/ 0 w 8"/>
                  <a:gd name="T27" fmla="*/ 5 h 7"/>
                  <a:gd name="T28" fmla="*/ 0 w 8"/>
                  <a:gd name="T29" fmla="*/ 5 h 7"/>
                  <a:gd name="T30" fmla="*/ 2 w 8"/>
                  <a:gd name="T31" fmla="*/ 5 h 7"/>
                  <a:gd name="T32" fmla="*/ 2 w 8"/>
                  <a:gd name="T33" fmla="*/ 5 h 7"/>
                  <a:gd name="T34" fmla="*/ 3 w 8"/>
                  <a:gd name="T35" fmla="*/ 2 h 7"/>
                  <a:gd name="T36" fmla="*/ 3 w 8"/>
                  <a:gd name="T37" fmla="*/ 2 h 7"/>
                  <a:gd name="T38" fmla="*/ 4 w 8"/>
                  <a:gd name="T39" fmla="*/ 1 h 7"/>
                  <a:gd name="T40" fmla="*/ 5 w 8"/>
                  <a:gd name="T41" fmla="*/ 0 h 7"/>
                  <a:gd name="T42" fmla="*/ 5 w 8"/>
                  <a:gd name="T4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7">
                    <a:moveTo>
                      <a:pt x="5" y="0"/>
                    </a:moveTo>
                    <a:lnTo>
                      <a:pt x="5" y="0"/>
                    </a:lnTo>
                    <a:lnTo>
                      <a:pt x="6" y="1"/>
                    </a:lnTo>
                    <a:lnTo>
                      <a:pt x="7" y="1"/>
                    </a:lnTo>
                    <a:lnTo>
                      <a:pt x="7" y="1"/>
                    </a:lnTo>
                    <a:lnTo>
                      <a:pt x="8" y="2"/>
                    </a:lnTo>
                    <a:lnTo>
                      <a:pt x="8" y="3"/>
                    </a:lnTo>
                    <a:lnTo>
                      <a:pt x="8" y="3"/>
                    </a:lnTo>
                    <a:lnTo>
                      <a:pt x="7" y="5"/>
                    </a:lnTo>
                    <a:lnTo>
                      <a:pt x="6" y="7"/>
                    </a:lnTo>
                    <a:lnTo>
                      <a:pt x="6" y="7"/>
                    </a:lnTo>
                    <a:lnTo>
                      <a:pt x="3" y="7"/>
                    </a:lnTo>
                    <a:lnTo>
                      <a:pt x="3" y="7"/>
                    </a:lnTo>
                    <a:lnTo>
                      <a:pt x="0" y="5"/>
                    </a:lnTo>
                    <a:lnTo>
                      <a:pt x="0" y="5"/>
                    </a:lnTo>
                    <a:lnTo>
                      <a:pt x="2" y="5"/>
                    </a:lnTo>
                    <a:lnTo>
                      <a:pt x="2" y="5"/>
                    </a:lnTo>
                    <a:lnTo>
                      <a:pt x="3" y="2"/>
                    </a:lnTo>
                    <a:lnTo>
                      <a:pt x="3" y="2"/>
                    </a:lnTo>
                    <a:lnTo>
                      <a:pt x="4" y="1"/>
                    </a:lnTo>
                    <a:lnTo>
                      <a:pt x="5" y="0"/>
                    </a:lnTo>
                    <a:lnTo>
                      <a:pt x="5"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5" name="Freeform 300"/>
              <p:cNvSpPr>
                <a:spLocks/>
              </p:cNvSpPr>
              <p:nvPr/>
            </p:nvSpPr>
            <p:spPr bwMode="auto">
              <a:xfrm>
                <a:off x="5522913" y="4576763"/>
                <a:ext cx="130175" cy="39688"/>
              </a:xfrm>
              <a:custGeom>
                <a:avLst/>
                <a:gdLst>
                  <a:gd name="T0" fmla="*/ 74 w 82"/>
                  <a:gd name="T1" fmla="*/ 20 h 25"/>
                  <a:gd name="T2" fmla="*/ 75 w 82"/>
                  <a:gd name="T3" fmla="*/ 20 h 25"/>
                  <a:gd name="T4" fmla="*/ 79 w 82"/>
                  <a:gd name="T5" fmla="*/ 19 h 25"/>
                  <a:gd name="T6" fmla="*/ 82 w 82"/>
                  <a:gd name="T7" fmla="*/ 21 h 25"/>
                  <a:gd name="T8" fmla="*/ 82 w 82"/>
                  <a:gd name="T9" fmla="*/ 23 h 25"/>
                  <a:gd name="T10" fmla="*/ 79 w 82"/>
                  <a:gd name="T11" fmla="*/ 24 h 25"/>
                  <a:gd name="T12" fmla="*/ 75 w 82"/>
                  <a:gd name="T13" fmla="*/ 23 h 25"/>
                  <a:gd name="T14" fmla="*/ 73 w 82"/>
                  <a:gd name="T15" fmla="*/ 22 h 25"/>
                  <a:gd name="T16" fmla="*/ 73 w 82"/>
                  <a:gd name="T17" fmla="*/ 23 h 25"/>
                  <a:gd name="T18" fmla="*/ 74 w 82"/>
                  <a:gd name="T19" fmla="*/ 24 h 25"/>
                  <a:gd name="T20" fmla="*/ 72 w 82"/>
                  <a:gd name="T21" fmla="*/ 24 h 25"/>
                  <a:gd name="T22" fmla="*/ 69 w 82"/>
                  <a:gd name="T23" fmla="*/ 23 h 25"/>
                  <a:gd name="T24" fmla="*/ 64 w 82"/>
                  <a:gd name="T25" fmla="*/ 22 h 25"/>
                  <a:gd name="T26" fmla="*/ 59 w 82"/>
                  <a:gd name="T27" fmla="*/ 22 h 25"/>
                  <a:gd name="T28" fmla="*/ 57 w 82"/>
                  <a:gd name="T29" fmla="*/ 22 h 25"/>
                  <a:gd name="T30" fmla="*/ 44 w 82"/>
                  <a:gd name="T31" fmla="*/ 21 h 25"/>
                  <a:gd name="T32" fmla="*/ 41 w 82"/>
                  <a:gd name="T33" fmla="*/ 20 h 25"/>
                  <a:gd name="T34" fmla="*/ 33 w 82"/>
                  <a:gd name="T35" fmla="*/ 16 h 25"/>
                  <a:gd name="T36" fmla="*/ 30 w 82"/>
                  <a:gd name="T37" fmla="*/ 16 h 25"/>
                  <a:gd name="T38" fmla="*/ 25 w 82"/>
                  <a:gd name="T39" fmla="*/ 17 h 25"/>
                  <a:gd name="T40" fmla="*/ 20 w 82"/>
                  <a:gd name="T41" fmla="*/ 16 h 25"/>
                  <a:gd name="T42" fmla="*/ 18 w 82"/>
                  <a:gd name="T43" fmla="*/ 14 h 25"/>
                  <a:gd name="T44" fmla="*/ 9 w 82"/>
                  <a:gd name="T45" fmla="*/ 14 h 25"/>
                  <a:gd name="T46" fmla="*/ 10 w 82"/>
                  <a:gd name="T47" fmla="*/ 12 h 25"/>
                  <a:gd name="T48" fmla="*/ 9 w 82"/>
                  <a:gd name="T49" fmla="*/ 9 h 25"/>
                  <a:gd name="T50" fmla="*/ 3 w 82"/>
                  <a:gd name="T51" fmla="*/ 9 h 25"/>
                  <a:gd name="T52" fmla="*/ 0 w 82"/>
                  <a:gd name="T53" fmla="*/ 9 h 25"/>
                  <a:gd name="T54" fmla="*/ 3 w 82"/>
                  <a:gd name="T55" fmla="*/ 6 h 25"/>
                  <a:gd name="T56" fmla="*/ 4 w 82"/>
                  <a:gd name="T57" fmla="*/ 6 h 25"/>
                  <a:gd name="T58" fmla="*/ 8 w 82"/>
                  <a:gd name="T59" fmla="*/ 0 h 25"/>
                  <a:gd name="T60" fmla="*/ 12 w 82"/>
                  <a:gd name="T61" fmla="*/ 3 h 25"/>
                  <a:gd name="T62" fmla="*/ 14 w 82"/>
                  <a:gd name="T63" fmla="*/ 4 h 25"/>
                  <a:gd name="T64" fmla="*/ 15 w 82"/>
                  <a:gd name="T65" fmla="*/ 4 h 25"/>
                  <a:gd name="T66" fmla="*/ 19 w 82"/>
                  <a:gd name="T67" fmla="*/ 3 h 25"/>
                  <a:gd name="T68" fmla="*/ 25 w 82"/>
                  <a:gd name="T69" fmla="*/ 4 h 25"/>
                  <a:gd name="T70" fmla="*/ 27 w 82"/>
                  <a:gd name="T71" fmla="*/ 7 h 25"/>
                  <a:gd name="T72" fmla="*/ 39 w 82"/>
                  <a:gd name="T73" fmla="*/ 8 h 25"/>
                  <a:gd name="T74" fmla="*/ 42 w 82"/>
                  <a:gd name="T75" fmla="*/ 8 h 25"/>
                  <a:gd name="T76" fmla="*/ 44 w 82"/>
                  <a:gd name="T77" fmla="*/ 5 h 25"/>
                  <a:gd name="T78" fmla="*/ 48 w 82"/>
                  <a:gd name="T79" fmla="*/ 6 h 25"/>
                  <a:gd name="T80" fmla="*/ 57 w 82"/>
                  <a:gd name="T81" fmla="*/ 8 h 25"/>
                  <a:gd name="T82" fmla="*/ 67 w 82"/>
                  <a:gd name="T83" fmla="*/ 8 h 25"/>
                  <a:gd name="T84" fmla="*/ 70 w 82"/>
                  <a:gd name="T85" fmla="*/ 9 h 25"/>
                  <a:gd name="T86" fmla="*/ 60 w 82"/>
                  <a:gd name="T87" fmla="*/ 12 h 25"/>
                  <a:gd name="T88" fmla="*/ 59 w 82"/>
                  <a:gd name="T89" fmla="*/ 14 h 25"/>
                  <a:gd name="T90" fmla="*/ 64 w 82"/>
                  <a:gd name="T91" fmla="*/ 16 h 25"/>
                  <a:gd name="T92" fmla="*/ 72 w 82"/>
                  <a:gd name="T93" fmla="*/ 16 h 25"/>
                  <a:gd name="T94" fmla="*/ 73 w 82"/>
                  <a:gd name="T9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 h="25">
                    <a:moveTo>
                      <a:pt x="73" y="20"/>
                    </a:moveTo>
                    <a:lnTo>
                      <a:pt x="73" y="20"/>
                    </a:lnTo>
                    <a:lnTo>
                      <a:pt x="74" y="20"/>
                    </a:lnTo>
                    <a:lnTo>
                      <a:pt x="75" y="20"/>
                    </a:lnTo>
                    <a:lnTo>
                      <a:pt x="75" y="20"/>
                    </a:lnTo>
                    <a:lnTo>
                      <a:pt x="75" y="20"/>
                    </a:lnTo>
                    <a:lnTo>
                      <a:pt x="77" y="20"/>
                    </a:lnTo>
                    <a:lnTo>
                      <a:pt x="77" y="20"/>
                    </a:lnTo>
                    <a:lnTo>
                      <a:pt x="79" y="19"/>
                    </a:lnTo>
                    <a:lnTo>
                      <a:pt x="80" y="20"/>
                    </a:lnTo>
                    <a:lnTo>
                      <a:pt x="80" y="20"/>
                    </a:lnTo>
                    <a:lnTo>
                      <a:pt x="82" y="21"/>
                    </a:lnTo>
                    <a:lnTo>
                      <a:pt x="82" y="21"/>
                    </a:lnTo>
                    <a:lnTo>
                      <a:pt x="82" y="22"/>
                    </a:lnTo>
                    <a:lnTo>
                      <a:pt x="82" y="23"/>
                    </a:lnTo>
                    <a:lnTo>
                      <a:pt x="82" y="23"/>
                    </a:lnTo>
                    <a:lnTo>
                      <a:pt x="80" y="24"/>
                    </a:lnTo>
                    <a:lnTo>
                      <a:pt x="79" y="24"/>
                    </a:lnTo>
                    <a:lnTo>
                      <a:pt x="79" y="24"/>
                    </a:lnTo>
                    <a:lnTo>
                      <a:pt x="75" y="23"/>
                    </a:lnTo>
                    <a:lnTo>
                      <a:pt x="75" y="23"/>
                    </a:lnTo>
                    <a:lnTo>
                      <a:pt x="74" y="22"/>
                    </a:lnTo>
                    <a:lnTo>
                      <a:pt x="73" y="22"/>
                    </a:lnTo>
                    <a:lnTo>
                      <a:pt x="73" y="22"/>
                    </a:lnTo>
                    <a:lnTo>
                      <a:pt x="72" y="22"/>
                    </a:lnTo>
                    <a:lnTo>
                      <a:pt x="73" y="23"/>
                    </a:lnTo>
                    <a:lnTo>
                      <a:pt x="73" y="23"/>
                    </a:lnTo>
                    <a:lnTo>
                      <a:pt x="74" y="23"/>
                    </a:lnTo>
                    <a:lnTo>
                      <a:pt x="74" y="24"/>
                    </a:lnTo>
                    <a:lnTo>
                      <a:pt x="74" y="24"/>
                    </a:lnTo>
                    <a:lnTo>
                      <a:pt x="74" y="25"/>
                    </a:lnTo>
                    <a:lnTo>
                      <a:pt x="74" y="25"/>
                    </a:lnTo>
                    <a:lnTo>
                      <a:pt x="72" y="24"/>
                    </a:lnTo>
                    <a:lnTo>
                      <a:pt x="72" y="24"/>
                    </a:lnTo>
                    <a:lnTo>
                      <a:pt x="69" y="23"/>
                    </a:lnTo>
                    <a:lnTo>
                      <a:pt x="69" y="23"/>
                    </a:lnTo>
                    <a:lnTo>
                      <a:pt x="65" y="22"/>
                    </a:lnTo>
                    <a:lnTo>
                      <a:pt x="65" y="22"/>
                    </a:lnTo>
                    <a:lnTo>
                      <a:pt x="64" y="22"/>
                    </a:lnTo>
                    <a:lnTo>
                      <a:pt x="62" y="22"/>
                    </a:lnTo>
                    <a:lnTo>
                      <a:pt x="62" y="22"/>
                    </a:lnTo>
                    <a:lnTo>
                      <a:pt x="59" y="22"/>
                    </a:lnTo>
                    <a:lnTo>
                      <a:pt x="58" y="22"/>
                    </a:lnTo>
                    <a:lnTo>
                      <a:pt x="58" y="22"/>
                    </a:lnTo>
                    <a:lnTo>
                      <a:pt x="57" y="22"/>
                    </a:lnTo>
                    <a:lnTo>
                      <a:pt x="55" y="21"/>
                    </a:lnTo>
                    <a:lnTo>
                      <a:pt x="55" y="21"/>
                    </a:lnTo>
                    <a:lnTo>
                      <a:pt x="44" y="21"/>
                    </a:lnTo>
                    <a:lnTo>
                      <a:pt x="44" y="21"/>
                    </a:lnTo>
                    <a:lnTo>
                      <a:pt x="42" y="20"/>
                    </a:lnTo>
                    <a:lnTo>
                      <a:pt x="41" y="20"/>
                    </a:lnTo>
                    <a:lnTo>
                      <a:pt x="38" y="17"/>
                    </a:lnTo>
                    <a:lnTo>
                      <a:pt x="38" y="17"/>
                    </a:lnTo>
                    <a:lnTo>
                      <a:pt x="33" y="16"/>
                    </a:lnTo>
                    <a:lnTo>
                      <a:pt x="33" y="16"/>
                    </a:lnTo>
                    <a:lnTo>
                      <a:pt x="30" y="16"/>
                    </a:lnTo>
                    <a:lnTo>
                      <a:pt x="30" y="16"/>
                    </a:lnTo>
                    <a:lnTo>
                      <a:pt x="27" y="16"/>
                    </a:lnTo>
                    <a:lnTo>
                      <a:pt x="25" y="17"/>
                    </a:lnTo>
                    <a:lnTo>
                      <a:pt x="25" y="17"/>
                    </a:lnTo>
                    <a:lnTo>
                      <a:pt x="22" y="16"/>
                    </a:lnTo>
                    <a:lnTo>
                      <a:pt x="20" y="16"/>
                    </a:lnTo>
                    <a:lnTo>
                      <a:pt x="20" y="16"/>
                    </a:lnTo>
                    <a:lnTo>
                      <a:pt x="19" y="15"/>
                    </a:lnTo>
                    <a:lnTo>
                      <a:pt x="18" y="14"/>
                    </a:lnTo>
                    <a:lnTo>
                      <a:pt x="18" y="14"/>
                    </a:lnTo>
                    <a:lnTo>
                      <a:pt x="9" y="14"/>
                    </a:lnTo>
                    <a:lnTo>
                      <a:pt x="9" y="14"/>
                    </a:lnTo>
                    <a:lnTo>
                      <a:pt x="9" y="14"/>
                    </a:lnTo>
                    <a:lnTo>
                      <a:pt x="10" y="13"/>
                    </a:lnTo>
                    <a:lnTo>
                      <a:pt x="10" y="13"/>
                    </a:lnTo>
                    <a:lnTo>
                      <a:pt x="10" y="12"/>
                    </a:lnTo>
                    <a:lnTo>
                      <a:pt x="9" y="11"/>
                    </a:lnTo>
                    <a:lnTo>
                      <a:pt x="9" y="11"/>
                    </a:lnTo>
                    <a:lnTo>
                      <a:pt x="9" y="9"/>
                    </a:lnTo>
                    <a:lnTo>
                      <a:pt x="8" y="9"/>
                    </a:lnTo>
                    <a:lnTo>
                      <a:pt x="8" y="9"/>
                    </a:lnTo>
                    <a:lnTo>
                      <a:pt x="3" y="9"/>
                    </a:lnTo>
                    <a:lnTo>
                      <a:pt x="3" y="9"/>
                    </a:lnTo>
                    <a:lnTo>
                      <a:pt x="0" y="9"/>
                    </a:lnTo>
                    <a:lnTo>
                      <a:pt x="0" y="9"/>
                    </a:lnTo>
                    <a:lnTo>
                      <a:pt x="1" y="7"/>
                    </a:lnTo>
                    <a:lnTo>
                      <a:pt x="1" y="7"/>
                    </a:lnTo>
                    <a:lnTo>
                      <a:pt x="3" y="6"/>
                    </a:lnTo>
                    <a:lnTo>
                      <a:pt x="3" y="6"/>
                    </a:lnTo>
                    <a:lnTo>
                      <a:pt x="4" y="6"/>
                    </a:lnTo>
                    <a:lnTo>
                      <a:pt x="4" y="6"/>
                    </a:lnTo>
                    <a:lnTo>
                      <a:pt x="5" y="1"/>
                    </a:lnTo>
                    <a:lnTo>
                      <a:pt x="5" y="1"/>
                    </a:lnTo>
                    <a:lnTo>
                      <a:pt x="8" y="0"/>
                    </a:lnTo>
                    <a:lnTo>
                      <a:pt x="8" y="0"/>
                    </a:lnTo>
                    <a:lnTo>
                      <a:pt x="9" y="1"/>
                    </a:lnTo>
                    <a:lnTo>
                      <a:pt x="12" y="3"/>
                    </a:lnTo>
                    <a:lnTo>
                      <a:pt x="12" y="3"/>
                    </a:lnTo>
                    <a:lnTo>
                      <a:pt x="14" y="3"/>
                    </a:lnTo>
                    <a:lnTo>
                      <a:pt x="14" y="4"/>
                    </a:lnTo>
                    <a:lnTo>
                      <a:pt x="14" y="4"/>
                    </a:lnTo>
                    <a:lnTo>
                      <a:pt x="15" y="4"/>
                    </a:lnTo>
                    <a:lnTo>
                      <a:pt x="15" y="4"/>
                    </a:lnTo>
                    <a:lnTo>
                      <a:pt x="17" y="3"/>
                    </a:lnTo>
                    <a:lnTo>
                      <a:pt x="18" y="3"/>
                    </a:lnTo>
                    <a:lnTo>
                      <a:pt x="19" y="3"/>
                    </a:lnTo>
                    <a:lnTo>
                      <a:pt x="19" y="3"/>
                    </a:lnTo>
                    <a:lnTo>
                      <a:pt x="23" y="3"/>
                    </a:lnTo>
                    <a:lnTo>
                      <a:pt x="25" y="4"/>
                    </a:lnTo>
                    <a:lnTo>
                      <a:pt x="26" y="5"/>
                    </a:lnTo>
                    <a:lnTo>
                      <a:pt x="26" y="5"/>
                    </a:lnTo>
                    <a:lnTo>
                      <a:pt x="27" y="7"/>
                    </a:lnTo>
                    <a:lnTo>
                      <a:pt x="31" y="8"/>
                    </a:lnTo>
                    <a:lnTo>
                      <a:pt x="31" y="8"/>
                    </a:lnTo>
                    <a:lnTo>
                      <a:pt x="39" y="8"/>
                    </a:lnTo>
                    <a:lnTo>
                      <a:pt x="39" y="8"/>
                    </a:lnTo>
                    <a:lnTo>
                      <a:pt x="42" y="8"/>
                    </a:lnTo>
                    <a:lnTo>
                      <a:pt x="42" y="8"/>
                    </a:lnTo>
                    <a:lnTo>
                      <a:pt x="42" y="7"/>
                    </a:lnTo>
                    <a:lnTo>
                      <a:pt x="42" y="6"/>
                    </a:lnTo>
                    <a:lnTo>
                      <a:pt x="44" y="5"/>
                    </a:lnTo>
                    <a:lnTo>
                      <a:pt x="44" y="5"/>
                    </a:lnTo>
                    <a:lnTo>
                      <a:pt x="47" y="5"/>
                    </a:lnTo>
                    <a:lnTo>
                      <a:pt x="48" y="6"/>
                    </a:lnTo>
                    <a:lnTo>
                      <a:pt x="48" y="6"/>
                    </a:lnTo>
                    <a:lnTo>
                      <a:pt x="52" y="7"/>
                    </a:lnTo>
                    <a:lnTo>
                      <a:pt x="57" y="8"/>
                    </a:lnTo>
                    <a:lnTo>
                      <a:pt x="57" y="8"/>
                    </a:lnTo>
                    <a:lnTo>
                      <a:pt x="67" y="8"/>
                    </a:lnTo>
                    <a:lnTo>
                      <a:pt x="67" y="8"/>
                    </a:lnTo>
                    <a:lnTo>
                      <a:pt x="70" y="8"/>
                    </a:lnTo>
                    <a:lnTo>
                      <a:pt x="70" y="9"/>
                    </a:lnTo>
                    <a:lnTo>
                      <a:pt x="70" y="9"/>
                    </a:lnTo>
                    <a:lnTo>
                      <a:pt x="69" y="11"/>
                    </a:lnTo>
                    <a:lnTo>
                      <a:pt x="66" y="12"/>
                    </a:lnTo>
                    <a:lnTo>
                      <a:pt x="60" y="12"/>
                    </a:lnTo>
                    <a:lnTo>
                      <a:pt x="60" y="12"/>
                    </a:lnTo>
                    <a:lnTo>
                      <a:pt x="59" y="13"/>
                    </a:lnTo>
                    <a:lnTo>
                      <a:pt x="59" y="14"/>
                    </a:lnTo>
                    <a:lnTo>
                      <a:pt x="59" y="14"/>
                    </a:lnTo>
                    <a:lnTo>
                      <a:pt x="62" y="15"/>
                    </a:lnTo>
                    <a:lnTo>
                      <a:pt x="64" y="16"/>
                    </a:lnTo>
                    <a:lnTo>
                      <a:pt x="64" y="16"/>
                    </a:lnTo>
                    <a:lnTo>
                      <a:pt x="69" y="15"/>
                    </a:lnTo>
                    <a:lnTo>
                      <a:pt x="72" y="16"/>
                    </a:lnTo>
                    <a:lnTo>
                      <a:pt x="72" y="16"/>
                    </a:lnTo>
                    <a:lnTo>
                      <a:pt x="73" y="17"/>
                    </a:lnTo>
                    <a:lnTo>
                      <a:pt x="73" y="20"/>
                    </a:lnTo>
                    <a:lnTo>
                      <a:pt x="73" y="2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6" name="Freeform 301"/>
              <p:cNvSpPr>
                <a:spLocks/>
              </p:cNvSpPr>
              <p:nvPr/>
            </p:nvSpPr>
            <p:spPr bwMode="auto">
              <a:xfrm>
                <a:off x="5570538" y="4392613"/>
                <a:ext cx="128588" cy="158750"/>
              </a:xfrm>
              <a:custGeom>
                <a:avLst/>
                <a:gdLst>
                  <a:gd name="T0" fmla="*/ 60 w 81"/>
                  <a:gd name="T1" fmla="*/ 6 h 100"/>
                  <a:gd name="T2" fmla="*/ 61 w 81"/>
                  <a:gd name="T3" fmla="*/ 5 h 100"/>
                  <a:gd name="T4" fmla="*/ 64 w 81"/>
                  <a:gd name="T5" fmla="*/ 5 h 100"/>
                  <a:gd name="T6" fmla="*/ 66 w 81"/>
                  <a:gd name="T7" fmla="*/ 7 h 100"/>
                  <a:gd name="T8" fmla="*/ 67 w 81"/>
                  <a:gd name="T9" fmla="*/ 14 h 100"/>
                  <a:gd name="T10" fmla="*/ 72 w 81"/>
                  <a:gd name="T11" fmla="*/ 14 h 100"/>
                  <a:gd name="T12" fmla="*/ 76 w 81"/>
                  <a:gd name="T13" fmla="*/ 16 h 100"/>
                  <a:gd name="T14" fmla="*/ 79 w 81"/>
                  <a:gd name="T15" fmla="*/ 20 h 100"/>
                  <a:gd name="T16" fmla="*/ 72 w 81"/>
                  <a:gd name="T17" fmla="*/ 21 h 100"/>
                  <a:gd name="T18" fmla="*/ 75 w 81"/>
                  <a:gd name="T19" fmla="*/ 26 h 100"/>
                  <a:gd name="T20" fmla="*/ 71 w 81"/>
                  <a:gd name="T21" fmla="*/ 28 h 100"/>
                  <a:gd name="T22" fmla="*/ 68 w 81"/>
                  <a:gd name="T23" fmla="*/ 28 h 100"/>
                  <a:gd name="T24" fmla="*/ 67 w 81"/>
                  <a:gd name="T25" fmla="*/ 30 h 100"/>
                  <a:gd name="T26" fmla="*/ 64 w 81"/>
                  <a:gd name="T27" fmla="*/ 33 h 100"/>
                  <a:gd name="T28" fmla="*/ 66 w 81"/>
                  <a:gd name="T29" fmla="*/ 35 h 100"/>
                  <a:gd name="T30" fmla="*/ 69 w 81"/>
                  <a:gd name="T31" fmla="*/ 42 h 100"/>
                  <a:gd name="T32" fmla="*/ 71 w 81"/>
                  <a:gd name="T33" fmla="*/ 43 h 100"/>
                  <a:gd name="T34" fmla="*/ 73 w 81"/>
                  <a:gd name="T35" fmla="*/ 50 h 100"/>
                  <a:gd name="T36" fmla="*/ 77 w 81"/>
                  <a:gd name="T37" fmla="*/ 57 h 100"/>
                  <a:gd name="T38" fmla="*/ 72 w 81"/>
                  <a:gd name="T39" fmla="*/ 57 h 100"/>
                  <a:gd name="T40" fmla="*/ 67 w 81"/>
                  <a:gd name="T41" fmla="*/ 59 h 100"/>
                  <a:gd name="T42" fmla="*/ 67 w 81"/>
                  <a:gd name="T43" fmla="*/ 66 h 100"/>
                  <a:gd name="T44" fmla="*/ 67 w 81"/>
                  <a:gd name="T45" fmla="*/ 70 h 100"/>
                  <a:gd name="T46" fmla="*/ 61 w 81"/>
                  <a:gd name="T47" fmla="*/ 74 h 100"/>
                  <a:gd name="T48" fmla="*/ 59 w 81"/>
                  <a:gd name="T49" fmla="*/ 86 h 100"/>
                  <a:gd name="T50" fmla="*/ 57 w 81"/>
                  <a:gd name="T51" fmla="*/ 91 h 100"/>
                  <a:gd name="T52" fmla="*/ 52 w 81"/>
                  <a:gd name="T53" fmla="*/ 96 h 100"/>
                  <a:gd name="T54" fmla="*/ 43 w 81"/>
                  <a:gd name="T55" fmla="*/ 94 h 100"/>
                  <a:gd name="T56" fmla="*/ 35 w 81"/>
                  <a:gd name="T57" fmla="*/ 93 h 100"/>
                  <a:gd name="T58" fmla="*/ 32 w 81"/>
                  <a:gd name="T59" fmla="*/ 92 h 100"/>
                  <a:gd name="T60" fmla="*/ 26 w 81"/>
                  <a:gd name="T61" fmla="*/ 93 h 100"/>
                  <a:gd name="T62" fmla="*/ 21 w 81"/>
                  <a:gd name="T63" fmla="*/ 92 h 100"/>
                  <a:gd name="T64" fmla="*/ 18 w 81"/>
                  <a:gd name="T65" fmla="*/ 90 h 100"/>
                  <a:gd name="T66" fmla="*/ 10 w 81"/>
                  <a:gd name="T67" fmla="*/ 90 h 100"/>
                  <a:gd name="T68" fmla="*/ 9 w 81"/>
                  <a:gd name="T69" fmla="*/ 83 h 100"/>
                  <a:gd name="T70" fmla="*/ 8 w 81"/>
                  <a:gd name="T71" fmla="*/ 81 h 100"/>
                  <a:gd name="T72" fmla="*/ 8 w 81"/>
                  <a:gd name="T73" fmla="*/ 75 h 100"/>
                  <a:gd name="T74" fmla="*/ 2 w 81"/>
                  <a:gd name="T75" fmla="*/ 72 h 100"/>
                  <a:gd name="T76" fmla="*/ 2 w 81"/>
                  <a:gd name="T77" fmla="*/ 64 h 100"/>
                  <a:gd name="T78" fmla="*/ 0 w 81"/>
                  <a:gd name="T79" fmla="*/ 55 h 100"/>
                  <a:gd name="T80" fmla="*/ 2 w 81"/>
                  <a:gd name="T81" fmla="*/ 49 h 100"/>
                  <a:gd name="T82" fmla="*/ 11 w 81"/>
                  <a:gd name="T83" fmla="*/ 51 h 100"/>
                  <a:gd name="T84" fmla="*/ 17 w 81"/>
                  <a:gd name="T85" fmla="*/ 47 h 100"/>
                  <a:gd name="T86" fmla="*/ 19 w 81"/>
                  <a:gd name="T87" fmla="*/ 42 h 100"/>
                  <a:gd name="T88" fmla="*/ 27 w 81"/>
                  <a:gd name="T89" fmla="*/ 39 h 100"/>
                  <a:gd name="T90" fmla="*/ 34 w 81"/>
                  <a:gd name="T91" fmla="*/ 34 h 100"/>
                  <a:gd name="T92" fmla="*/ 37 w 81"/>
                  <a:gd name="T93" fmla="*/ 29 h 100"/>
                  <a:gd name="T94" fmla="*/ 45 w 81"/>
                  <a:gd name="T95" fmla="*/ 23 h 100"/>
                  <a:gd name="T96" fmla="*/ 50 w 81"/>
                  <a:gd name="T97" fmla="*/ 20 h 100"/>
                  <a:gd name="T98" fmla="*/ 50 w 81"/>
                  <a:gd name="T99" fmla="*/ 18 h 100"/>
                  <a:gd name="T100" fmla="*/ 56 w 81"/>
                  <a:gd name="T101" fmla="*/ 12 h 100"/>
                  <a:gd name="T102" fmla="*/ 60 w 81"/>
                  <a:gd name="T103"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100">
                    <a:moveTo>
                      <a:pt x="60" y="4"/>
                    </a:moveTo>
                    <a:lnTo>
                      <a:pt x="60" y="4"/>
                    </a:lnTo>
                    <a:lnTo>
                      <a:pt x="60" y="5"/>
                    </a:lnTo>
                    <a:lnTo>
                      <a:pt x="60" y="6"/>
                    </a:lnTo>
                    <a:lnTo>
                      <a:pt x="60" y="6"/>
                    </a:lnTo>
                    <a:lnTo>
                      <a:pt x="61" y="6"/>
                    </a:lnTo>
                    <a:lnTo>
                      <a:pt x="61" y="5"/>
                    </a:lnTo>
                    <a:lnTo>
                      <a:pt x="61" y="5"/>
                    </a:lnTo>
                    <a:lnTo>
                      <a:pt x="63" y="0"/>
                    </a:lnTo>
                    <a:lnTo>
                      <a:pt x="63" y="0"/>
                    </a:lnTo>
                    <a:lnTo>
                      <a:pt x="64" y="5"/>
                    </a:lnTo>
                    <a:lnTo>
                      <a:pt x="64" y="5"/>
                    </a:lnTo>
                    <a:lnTo>
                      <a:pt x="65" y="7"/>
                    </a:lnTo>
                    <a:lnTo>
                      <a:pt x="65" y="7"/>
                    </a:lnTo>
                    <a:lnTo>
                      <a:pt x="65" y="7"/>
                    </a:lnTo>
                    <a:lnTo>
                      <a:pt x="66" y="7"/>
                    </a:lnTo>
                    <a:lnTo>
                      <a:pt x="66" y="7"/>
                    </a:lnTo>
                    <a:lnTo>
                      <a:pt x="67" y="11"/>
                    </a:lnTo>
                    <a:lnTo>
                      <a:pt x="67" y="11"/>
                    </a:lnTo>
                    <a:lnTo>
                      <a:pt x="67" y="14"/>
                    </a:lnTo>
                    <a:lnTo>
                      <a:pt x="67" y="14"/>
                    </a:lnTo>
                    <a:lnTo>
                      <a:pt x="69" y="13"/>
                    </a:lnTo>
                    <a:lnTo>
                      <a:pt x="69" y="13"/>
                    </a:lnTo>
                    <a:lnTo>
                      <a:pt x="72" y="14"/>
                    </a:lnTo>
                    <a:lnTo>
                      <a:pt x="74" y="15"/>
                    </a:lnTo>
                    <a:lnTo>
                      <a:pt x="74" y="15"/>
                    </a:lnTo>
                    <a:lnTo>
                      <a:pt x="76" y="16"/>
                    </a:lnTo>
                    <a:lnTo>
                      <a:pt x="76" y="16"/>
                    </a:lnTo>
                    <a:lnTo>
                      <a:pt x="81" y="16"/>
                    </a:lnTo>
                    <a:lnTo>
                      <a:pt x="81" y="16"/>
                    </a:lnTo>
                    <a:lnTo>
                      <a:pt x="79" y="20"/>
                    </a:lnTo>
                    <a:lnTo>
                      <a:pt x="79" y="20"/>
                    </a:lnTo>
                    <a:lnTo>
                      <a:pt x="76" y="21"/>
                    </a:lnTo>
                    <a:lnTo>
                      <a:pt x="76" y="21"/>
                    </a:lnTo>
                    <a:lnTo>
                      <a:pt x="72" y="21"/>
                    </a:lnTo>
                    <a:lnTo>
                      <a:pt x="72" y="21"/>
                    </a:lnTo>
                    <a:lnTo>
                      <a:pt x="74" y="23"/>
                    </a:lnTo>
                    <a:lnTo>
                      <a:pt x="74" y="23"/>
                    </a:lnTo>
                    <a:lnTo>
                      <a:pt x="75" y="26"/>
                    </a:lnTo>
                    <a:lnTo>
                      <a:pt x="75" y="26"/>
                    </a:lnTo>
                    <a:lnTo>
                      <a:pt x="72" y="27"/>
                    </a:lnTo>
                    <a:lnTo>
                      <a:pt x="72" y="27"/>
                    </a:lnTo>
                    <a:lnTo>
                      <a:pt x="71" y="28"/>
                    </a:lnTo>
                    <a:lnTo>
                      <a:pt x="71" y="28"/>
                    </a:lnTo>
                    <a:lnTo>
                      <a:pt x="69" y="27"/>
                    </a:lnTo>
                    <a:lnTo>
                      <a:pt x="68" y="26"/>
                    </a:lnTo>
                    <a:lnTo>
                      <a:pt x="68" y="26"/>
                    </a:lnTo>
                    <a:lnTo>
                      <a:pt x="68" y="28"/>
                    </a:lnTo>
                    <a:lnTo>
                      <a:pt x="68" y="28"/>
                    </a:lnTo>
                    <a:lnTo>
                      <a:pt x="66" y="29"/>
                    </a:lnTo>
                    <a:lnTo>
                      <a:pt x="66" y="29"/>
                    </a:lnTo>
                    <a:lnTo>
                      <a:pt x="67" y="30"/>
                    </a:lnTo>
                    <a:lnTo>
                      <a:pt x="68" y="31"/>
                    </a:lnTo>
                    <a:lnTo>
                      <a:pt x="68" y="31"/>
                    </a:lnTo>
                    <a:lnTo>
                      <a:pt x="64" y="33"/>
                    </a:lnTo>
                    <a:lnTo>
                      <a:pt x="64" y="33"/>
                    </a:lnTo>
                    <a:lnTo>
                      <a:pt x="67" y="35"/>
                    </a:lnTo>
                    <a:lnTo>
                      <a:pt x="67" y="35"/>
                    </a:lnTo>
                    <a:lnTo>
                      <a:pt x="66" y="35"/>
                    </a:lnTo>
                    <a:lnTo>
                      <a:pt x="66" y="35"/>
                    </a:lnTo>
                    <a:lnTo>
                      <a:pt x="67" y="36"/>
                    </a:lnTo>
                    <a:lnTo>
                      <a:pt x="68" y="38"/>
                    </a:lnTo>
                    <a:lnTo>
                      <a:pt x="68" y="38"/>
                    </a:lnTo>
                    <a:lnTo>
                      <a:pt x="69" y="42"/>
                    </a:lnTo>
                    <a:lnTo>
                      <a:pt x="69" y="42"/>
                    </a:lnTo>
                    <a:lnTo>
                      <a:pt x="71" y="43"/>
                    </a:lnTo>
                    <a:lnTo>
                      <a:pt x="71" y="43"/>
                    </a:lnTo>
                    <a:lnTo>
                      <a:pt x="71" y="43"/>
                    </a:lnTo>
                    <a:lnTo>
                      <a:pt x="68" y="46"/>
                    </a:lnTo>
                    <a:lnTo>
                      <a:pt x="68" y="46"/>
                    </a:lnTo>
                    <a:lnTo>
                      <a:pt x="73" y="50"/>
                    </a:lnTo>
                    <a:lnTo>
                      <a:pt x="73" y="50"/>
                    </a:lnTo>
                    <a:lnTo>
                      <a:pt x="76" y="53"/>
                    </a:lnTo>
                    <a:lnTo>
                      <a:pt x="79" y="55"/>
                    </a:lnTo>
                    <a:lnTo>
                      <a:pt x="79" y="55"/>
                    </a:lnTo>
                    <a:lnTo>
                      <a:pt x="77" y="57"/>
                    </a:lnTo>
                    <a:lnTo>
                      <a:pt x="75" y="58"/>
                    </a:lnTo>
                    <a:lnTo>
                      <a:pt x="75" y="58"/>
                    </a:lnTo>
                    <a:lnTo>
                      <a:pt x="72" y="57"/>
                    </a:lnTo>
                    <a:lnTo>
                      <a:pt x="72" y="57"/>
                    </a:lnTo>
                    <a:lnTo>
                      <a:pt x="71" y="57"/>
                    </a:lnTo>
                    <a:lnTo>
                      <a:pt x="71" y="57"/>
                    </a:lnTo>
                    <a:lnTo>
                      <a:pt x="68" y="58"/>
                    </a:lnTo>
                    <a:lnTo>
                      <a:pt x="67" y="59"/>
                    </a:lnTo>
                    <a:lnTo>
                      <a:pt x="67" y="61"/>
                    </a:lnTo>
                    <a:lnTo>
                      <a:pt x="67" y="61"/>
                    </a:lnTo>
                    <a:lnTo>
                      <a:pt x="67" y="65"/>
                    </a:lnTo>
                    <a:lnTo>
                      <a:pt x="67" y="66"/>
                    </a:lnTo>
                    <a:lnTo>
                      <a:pt x="67" y="68"/>
                    </a:lnTo>
                    <a:lnTo>
                      <a:pt x="67" y="68"/>
                    </a:lnTo>
                    <a:lnTo>
                      <a:pt x="67" y="70"/>
                    </a:lnTo>
                    <a:lnTo>
                      <a:pt x="67" y="70"/>
                    </a:lnTo>
                    <a:lnTo>
                      <a:pt x="65" y="70"/>
                    </a:lnTo>
                    <a:lnTo>
                      <a:pt x="65" y="70"/>
                    </a:lnTo>
                    <a:lnTo>
                      <a:pt x="64" y="72"/>
                    </a:lnTo>
                    <a:lnTo>
                      <a:pt x="61" y="74"/>
                    </a:lnTo>
                    <a:lnTo>
                      <a:pt x="61" y="74"/>
                    </a:lnTo>
                    <a:lnTo>
                      <a:pt x="58" y="78"/>
                    </a:lnTo>
                    <a:lnTo>
                      <a:pt x="58" y="78"/>
                    </a:lnTo>
                    <a:lnTo>
                      <a:pt x="59" y="86"/>
                    </a:lnTo>
                    <a:lnTo>
                      <a:pt x="59" y="86"/>
                    </a:lnTo>
                    <a:lnTo>
                      <a:pt x="58" y="88"/>
                    </a:lnTo>
                    <a:lnTo>
                      <a:pt x="58" y="88"/>
                    </a:lnTo>
                    <a:lnTo>
                      <a:pt x="57" y="91"/>
                    </a:lnTo>
                    <a:lnTo>
                      <a:pt x="57" y="91"/>
                    </a:lnTo>
                    <a:lnTo>
                      <a:pt x="56" y="92"/>
                    </a:lnTo>
                    <a:lnTo>
                      <a:pt x="52" y="96"/>
                    </a:lnTo>
                    <a:lnTo>
                      <a:pt x="52" y="96"/>
                    </a:lnTo>
                    <a:lnTo>
                      <a:pt x="44" y="100"/>
                    </a:lnTo>
                    <a:lnTo>
                      <a:pt x="44" y="100"/>
                    </a:lnTo>
                    <a:lnTo>
                      <a:pt x="43" y="94"/>
                    </a:lnTo>
                    <a:lnTo>
                      <a:pt x="43" y="94"/>
                    </a:lnTo>
                    <a:lnTo>
                      <a:pt x="41" y="94"/>
                    </a:lnTo>
                    <a:lnTo>
                      <a:pt x="41" y="94"/>
                    </a:lnTo>
                    <a:lnTo>
                      <a:pt x="37" y="94"/>
                    </a:lnTo>
                    <a:lnTo>
                      <a:pt x="35" y="93"/>
                    </a:lnTo>
                    <a:lnTo>
                      <a:pt x="35" y="93"/>
                    </a:lnTo>
                    <a:lnTo>
                      <a:pt x="34" y="92"/>
                    </a:lnTo>
                    <a:lnTo>
                      <a:pt x="32" y="92"/>
                    </a:lnTo>
                    <a:lnTo>
                      <a:pt x="32" y="92"/>
                    </a:lnTo>
                    <a:lnTo>
                      <a:pt x="29" y="92"/>
                    </a:lnTo>
                    <a:lnTo>
                      <a:pt x="29" y="92"/>
                    </a:lnTo>
                    <a:lnTo>
                      <a:pt x="26" y="93"/>
                    </a:lnTo>
                    <a:lnTo>
                      <a:pt x="26" y="93"/>
                    </a:lnTo>
                    <a:lnTo>
                      <a:pt x="24" y="94"/>
                    </a:lnTo>
                    <a:lnTo>
                      <a:pt x="21" y="94"/>
                    </a:lnTo>
                    <a:lnTo>
                      <a:pt x="21" y="94"/>
                    </a:lnTo>
                    <a:lnTo>
                      <a:pt x="21" y="92"/>
                    </a:lnTo>
                    <a:lnTo>
                      <a:pt x="21" y="90"/>
                    </a:lnTo>
                    <a:lnTo>
                      <a:pt x="20" y="90"/>
                    </a:lnTo>
                    <a:lnTo>
                      <a:pt x="20" y="90"/>
                    </a:lnTo>
                    <a:lnTo>
                      <a:pt x="18" y="90"/>
                    </a:lnTo>
                    <a:lnTo>
                      <a:pt x="18" y="90"/>
                    </a:lnTo>
                    <a:lnTo>
                      <a:pt x="13" y="91"/>
                    </a:lnTo>
                    <a:lnTo>
                      <a:pt x="10" y="90"/>
                    </a:lnTo>
                    <a:lnTo>
                      <a:pt x="10" y="90"/>
                    </a:lnTo>
                    <a:lnTo>
                      <a:pt x="10" y="88"/>
                    </a:lnTo>
                    <a:lnTo>
                      <a:pt x="10" y="85"/>
                    </a:lnTo>
                    <a:lnTo>
                      <a:pt x="9" y="83"/>
                    </a:lnTo>
                    <a:lnTo>
                      <a:pt x="9" y="83"/>
                    </a:lnTo>
                    <a:lnTo>
                      <a:pt x="8" y="82"/>
                    </a:lnTo>
                    <a:lnTo>
                      <a:pt x="8" y="81"/>
                    </a:lnTo>
                    <a:lnTo>
                      <a:pt x="8" y="81"/>
                    </a:lnTo>
                    <a:lnTo>
                      <a:pt x="8" y="81"/>
                    </a:lnTo>
                    <a:lnTo>
                      <a:pt x="8" y="80"/>
                    </a:lnTo>
                    <a:lnTo>
                      <a:pt x="8" y="80"/>
                    </a:lnTo>
                    <a:lnTo>
                      <a:pt x="9" y="77"/>
                    </a:lnTo>
                    <a:lnTo>
                      <a:pt x="8" y="75"/>
                    </a:lnTo>
                    <a:lnTo>
                      <a:pt x="8" y="75"/>
                    </a:lnTo>
                    <a:lnTo>
                      <a:pt x="4" y="73"/>
                    </a:lnTo>
                    <a:lnTo>
                      <a:pt x="2" y="72"/>
                    </a:lnTo>
                    <a:lnTo>
                      <a:pt x="2" y="72"/>
                    </a:lnTo>
                    <a:lnTo>
                      <a:pt x="2" y="68"/>
                    </a:lnTo>
                    <a:lnTo>
                      <a:pt x="2" y="68"/>
                    </a:lnTo>
                    <a:lnTo>
                      <a:pt x="2" y="64"/>
                    </a:lnTo>
                    <a:lnTo>
                      <a:pt x="2" y="64"/>
                    </a:lnTo>
                    <a:lnTo>
                      <a:pt x="1" y="60"/>
                    </a:lnTo>
                    <a:lnTo>
                      <a:pt x="1" y="60"/>
                    </a:lnTo>
                    <a:lnTo>
                      <a:pt x="0" y="60"/>
                    </a:lnTo>
                    <a:lnTo>
                      <a:pt x="0" y="55"/>
                    </a:lnTo>
                    <a:lnTo>
                      <a:pt x="0" y="55"/>
                    </a:lnTo>
                    <a:lnTo>
                      <a:pt x="1" y="50"/>
                    </a:lnTo>
                    <a:lnTo>
                      <a:pt x="2" y="49"/>
                    </a:lnTo>
                    <a:lnTo>
                      <a:pt x="2" y="49"/>
                    </a:lnTo>
                    <a:lnTo>
                      <a:pt x="4" y="50"/>
                    </a:lnTo>
                    <a:lnTo>
                      <a:pt x="6" y="51"/>
                    </a:lnTo>
                    <a:lnTo>
                      <a:pt x="11" y="51"/>
                    </a:lnTo>
                    <a:lnTo>
                      <a:pt x="11" y="51"/>
                    </a:lnTo>
                    <a:lnTo>
                      <a:pt x="14" y="51"/>
                    </a:lnTo>
                    <a:lnTo>
                      <a:pt x="16" y="51"/>
                    </a:lnTo>
                    <a:lnTo>
                      <a:pt x="17" y="49"/>
                    </a:lnTo>
                    <a:lnTo>
                      <a:pt x="17" y="47"/>
                    </a:lnTo>
                    <a:lnTo>
                      <a:pt x="17" y="47"/>
                    </a:lnTo>
                    <a:lnTo>
                      <a:pt x="18" y="43"/>
                    </a:lnTo>
                    <a:lnTo>
                      <a:pt x="19" y="42"/>
                    </a:lnTo>
                    <a:lnTo>
                      <a:pt x="19" y="42"/>
                    </a:lnTo>
                    <a:lnTo>
                      <a:pt x="19" y="41"/>
                    </a:lnTo>
                    <a:lnTo>
                      <a:pt x="20" y="41"/>
                    </a:lnTo>
                    <a:lnTo>
                      <a:pt x="22" y="39"/>
                    </a:lnTo>
                    <a:lnTo>
                      <a:pt x="27" y="39"/>
                    </a:lnTo>
                    <a:lnTo>
                      <a:pt x="27" y="39"/>
                    </a:lnTo>
                    <a:lnTo>
                      <a:pt x="29" y="38"/>
                    </a:lnTo>
                    <a:lnTo>
                      <a:pt x="30" y="37"/>
                    </a:lnTo>
                    <a:lnTo>
                      <a:pt x="34" y="34"/>
                    </a:lnTo>
                    <a:lnTo>
                      <a:pt x="34" y="34"/>
                    </a:lnTo>
                    <a:lnTo>
                      <a:pt x="36" y="31"/>
                    </a:lnTo>
                    <a:lnTo>
                      <a:pt x="36" y="31"/>
                    </a:lnTo>
                    <a:lnTo>
                      <a:pt x="37" y="29"/>
                    </a:lnTo>
                    <a:lnTo>
                      <a:pt x="40" y="26"/>
                    </a:lnTo>
                    <a:lnTo>
                      <a:pt x="40" y="26"/>
                    </a:lnTo>
                    <a:lnTo>
                      <a:pt x="42" y="25"/>
                    </a:lnTo>
                    <a:lnTo>
                      <a:pt x="45" y="23"/>
                    </a:lnTo>
                    <a:lnTo>
                      <a:pt x="48" y="21"/>
                    </a:lnTo>
                    <a:lnTo>
                      <a:pt x="48" y="21"/>
                    </a:lnTo>
                    <a:lnTo>
                      <a:pt x="50" y="20"/>
                    </a:lnTo>
                    <a:lnTo>
                      <a:pt x="50" y="20"/>
                    </a:lnTo>
                    <a:lnTo>
                      <a:pt x="50" y="19"/>
                    </a:lnTo>
                    <a:lnTo>
                      <a:pt x="50" y="18"/>
                    </a:lnTo>
                    <a:lnTo>
                      <a:pt x="50" y="18"/>
                    </a:lnTo>
                    <a:lnTo>
                      <a:pt x="50" y="18"/>
                    </a:lnTo>
                    <a:lnTo>
                      <a:pt x="53" y="16"/>
                    </a:lnTo>
                    <a:lnTo>
                      <a:pt x="53" y="16"/>
                    </a:lnTo>
                    <a:lnTo>
                      <a:pt x="55" y="14"/>
                    </a:lnTo>
                    <a:lnTo>
                      <a:pt x="56" y="12"/>
                    </a:lnTo>
                    <a:lnTo>
                      <a:pt x="56" y="12"/>
                    </a:lnTo>
                    <a:lnTo>
                      <a:pt x="58" y="7"/>
                    </a:lnTo>
                    <a:lnTo>
                      <a:pt x="58" y="7"/>
                    </a:lnTo>
                    <a:lnTo>
                      <a:pt x="60" y="4"/>
                    </a:lnTo>
                    <a:lnTo>
                      <a:pt x="6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7" name="Freeform 302"/>
              <p:cNvSpPr>
                <a:spLocks/>
              </p:cNvSpPr>
              <p:nvPr/>
            </p:nvSpPr>
            <p:spPr bwMode="auto">
              <a:xfrm>
                <a:off x="5672138" y="4335463"/>
                <a:ext cx="34925" cy="42863"/>
              </a:xfrm>
              <a:custGeom>
                <a:avLst/>
                <a:gdLst>
                  <a:gd name="T0" fmla="*/ 18 w 22"/>
                  <a:gd name="T1" fmla="*/ 0 h 27"/>
                  <a:gd name="T2" fmla="*/ 18 w 22"/>
                  <a:gd name="T3" fmla="*/ 0 h 27"/>
                  <a:gd name="T4" fmla="*/ 17 w 22"/>
                  <a:gd name="T5" fmla="*/ 3 h 27"/>
                  <a:gd name="T6" fmla="*/ 17 w 22"/>
                  <a:gd name="T7" fmla="*/ 3 h 27"/>
                  <a:gd name="T8" fmla="*/ 16 w 22"/>
                  <a:gd name="T9" fmla="*/ 4 h 27"/>
                  <a:gd name="T10" fmla="*/ 16 w 22"/>
                  <a:gd name="T11" fmla="*/ 4 h 27"/>
                  <a:gd name="T12" fmla="*/ 16 w 22"/>
                  <a:gd name="T13" fmla="*/ 5 h 27"/>
                  <a:gd name="T14" fmla="*/ 16 w 22"/>
                  <a:gd name="T15" fmla="*/ 5 h 27"/>
                  <a:gd name="T16" fmla="*/ 16 w 22"/>
                  <a:gd name="T17" fmla="*/ 9 h 27"/>
                  <a:gd name="T18" fmla="*/ 16 w 22"/>
                  <a:gd name="T19" fmla="*/ 9 h 27"/>
                  <a:gd name="T20" fmla="*/ 13 w 22"/>
                  <a:gd name="T21" fmla="*/ 9 h 27"/>
                  <a:gd name="T22" fmla="*/ 13 w 22"/>
                  <a:gd name="T23" fmla="*/ 9 h 27"/>
                  <a:gd name="T24" fmla="*/ 11 w 22"/>
                  <a:gd name="T25" fmla="*/ 14 h 27"/>
                  <a:gd name="T26" fmla="*/ 11 w 22"/>
                  <a:gd name="T27" fmla="*/ 14 h 27"/>
                  <a:gd name="T28" fmla="*/ 8 w 22"/>
                  <a:gd name="T29" fmla="*/ 18 h 27"/>
                  <a:gd name="T30" fmla="*/ 8 w 22"/>
                  <a:gd name="T31" fmla="*/ 18 h 27"/>
                  <a:gd name="T32" fmla="*/ 4 w 22"/>
                  <a:gd name="T33" fmla="*/ 20 h 27"/>
                  <a:gd name="T34" fmla="*/ 4 w 22"/>
                  <a:gd name="T35" fmla="*/ 20 h 27"/>
                  <a:gd name="T36" fmla="*/ 4 w 22"/>
                  <a:gd name="T37" fmla="*/ 20 h 27"/>
                  <a:gd name="T38" fmla="*/ 2 w 22"/>
                  <a:gd name="T39" fmla="*/ 23 h 27"/>
                  <a:gd name="T40" fmla="*/ 2 w 22"/>
                  <a:gd name="T41" fmla="*/ 23 h 27"/>
                  <a:gd name="T42" fmla="*/ 0 w 22"/>
                  <a:gd name="T43" fmla="*/ 27 h 27"/>
                  <a:gd name="T44" fmla="*/ 0 w 22"/>
                  <a:gd name="T45" fmla="*/ 27 h 27"/>
                  <a:gd name="T46" fmla="*/ 4 w 22"/>
                  <a:gd name="T47" fmla="*/ 24 h 27"/>
                  <a:gd name="T48" fmla="*/ 5 w 22"/>
                  <a:gd name="T49" fmla="*/ 22 h 27"/>
                  <a:gd name="T50" fmla="*/ 5 w 22"/>
                  <a:gd name="T51" fmla="*/ 22 h 27"/>
                  <a:gd name="T52" fmla="*/ 7 w 22"/>
                  <a:gd name="T53" fmla="*/ 20 h 27"/>
                  <a:gd name="T54" fmla="*/ 7 w 22"/>
                  <a:gd name="T55" fmla="*/ 20 h 27"/>
                  <a:gd name="T56" fmla="*/ 10 w 22"/>
                  <a:gd name="T57" fmla="*/ 20 h 27"/>
                  <a:gd name="T58" fmla="*/ 10 w 22"/>
                  <a:gd name="T59" fmla="*/ 20 h 27"/>
                  <a:gd name="T60" fmla="*/ 11 w 22"/>
                  <a:gd name="T61" fmla="*/ 16 h 27"/>
                  <a:gd name="T62" fmla="*/ 11 w 22"/>
                  <a:gd name="T63" fmla="*/ 16 h 27"/>
                  <a:gd name="T64" fmla="*/ 15 w 22"/>
                  <a:gd name="T65" fmla="*/ 14 h 27"/>
                  <a:gd name="T66" fmla="*/ 15 w 22"/>
                  <a:gd name="T67" fmla="*/ 14 h 27"/>
                  <a:gd name="T68" fmla="*/ 16 w 22"/>
                  <a:gd name="T69" fmla="*/ 10 h 27"/>
                  <a:gd name="T70" fmla="*/ 16 w 22"/>
                  <a:gd name="T71" fmla="*/ 10 h 27"/>
                  <a:gd name="T72" fmla="*/ 19 w 22"/>
                  <a:gd name="T73" fmla="*/ 10 h 27"/>
                  <a:gd name="T74" fmla="*/ 22 w 22"/>
                  <a:gd name="T75" fmla="*/ 9 h 27"/>
                  <a:gd name="T76" fmla="*/ 22 w 22"/>
                  <a:gd name="T77" fmla="*/ 9 h 27"/>
                  <a:gd name="T78" fmla="*/ 20 w 22"/>
                  <a:gd name="T79" fmla="*/ 8 h 27"/>
                  <a:gd name="T80" fmla="*/ 19 w 22"/>
                  <a:gd name="T81" fmla="*/ 8 h 27"/>
                  <a:gd name="T82" fmla="*/ 18 w 22"/>
                  <a:gd name="T83" fmla="*/ 5 h 27"/>
                  <a:gd name="T84" fmla="*/ 18 w 22"/>
                  <a:gd name="T85" fmla="*/ 5 h 27"/>
                  <a:gd name="T86" fmla="*/ 18 w 22"/>
                  <a:gd name="T87" fmla="*/ 0 h 27"/>
                  <a:gd name="T88" fmla="*/ 18 w 22"/>
                  <a:gd name="T8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27">
                    <a:moveTo>
                      <a:pt x="18" y="0"/>
                    </a:moveTo>
                    <a:lnTo>
                      <a:pt x="18" y="0"/>
                    </a:lnTo>
                    <a:lnTo>
                      <a:pt x="17" y="3"/>
                    </a:lnTo>
                    <a:lnTo>
                      <a:pt x="17" y="3"/>
                    </a:lnTo>
                    <a:lnTo>
                      <a:pt x="16" y="4"/>
                    </a:lnTo>
                    <a:lnTo>
                      <a:pt x="16" y="4"/>
                    </a:lnTo>
                    <a:lnTo>
                      <a:pt x="16" y="5"/>
                    </a:lnTo>
                    <a:lnTo>
                      <a:pt x="16" y="5"/>
                    </a:lnTo>
                    <a:lnTo>
                      <a:pt x="16" y="9"/>
                    </a:lnTo>
                    <a:lnTo>
                      <a:pt x="16" y="9"/>
                    </a:lnTo>
                    <a:lnTo>
                      <a:pt x="13" y="9"/>
                    </a:lnTo>
                    <a:lnTo>
                      <a:pt x="13" y="9"/>
                    </a:lnTo>
                    <a:lnTo>
                      <a:pt x="11" y="14"/>
                    </a:lnTo>
                    <a:lnTo>
                      <a:pt x="11" y="14"/>
                    </a:lnTo>
                    <a:lnTo>
                      <a:pt x="8" y="18"/>
                    </a:lnTo>
                    <a:lnTo>
                      <a:pt x="8" y="18"/>
                    </a:lnTo>
                    <a:lnTo>
                      <a:pt x="4" y="20"/>
                    </a:lnTo>
                    <a:lnTo>
                      <a:pt x="4" y="20"/>
                    </a:lnTo>
                    <a:lnTo>
                      <a:pt x="4" y="20"/>
                    </a:lnTo>
                    <a:lnTo>
                      <a:pt x="2" y="23"/>
                    </a:lnTo>
                    <a:lnTo>
                      <a:pt x="2" y="23"/>
                    </a:lnTo>
                    <a:lnTo>
                      <a:pt x="0" y="27"/>
                    </a:lnTo>
                    <a:lnTo>
                      <a:pt x="0" y="27"/>
                    </a:lnTo>
                    <a:lnTo>
                      <a:pt x="4" y="24"/>
                    </a:lnTo>
                    <a:lnTo>
                      <a:pt x="5" y="22"/>
                    </a:lnTo>
                    <a:lnTo>
                      <a:pt x="5" y="22"/>
                    </a:lnTo>
                    <a:lnTo>
                      <a:pt x="7" y="20"/>
                    </a:lnTo>
                    <a:lnTo>
                      <a:pt x="7" y="20"/>
                    </a:lnTo>
                    <a:lnTo>
                      <a:pt x="10" y="20"/>
                    </a:lnTo>
                    <a:lnTo>
                      <a:pt x="10" y="20"/>
                    </a:lnTo>
                    <a:lnTo>
                      <a:pt x="11" y="16"/>
                    </a:lnTo>
                    <a:lnTo>
                      <a:pt x="11" y="16"/>
                    </a:lnTo>
                    <a:lnTo>
                      <a:pt x="15" y="14"/>
                    </a:lnTo>
                    <a:lnTo>
                      <a:pt x="15" y="14"/>
                    </a:lnTo>
                    <a:lnTo>
                      <a:pt x="16" y="10"/>
                    </a:lnTo>
                    <a:lnTo>
                      <a:pt x="16" y="10"/>
                    </a:lnTo>
                    <a:lnTo>
                      <a:pt x="19" y="10"/>
                    </a:lnTo>
                    <a:lnTo>
                      <a:pt x="22" y="9"/>
                    </a:lnTo>
                    <a:lnTo>
                      <a:pt x="22" y="9"/>
                    </a:lnTo>
                    <a:lnTo>
                      <a:pt x="20" y="8"/>
                    </a:lnTo>
                    <a:lnTo>
                      <a:pt x="19" y="8"/>
                    </a:lnTo>
                    <a:lnTo>
                      <a:pt x="18" y="5"/>
                    </a:lnTo>
                    <a:lnTo>
                      <a:pt x="18" y="5"/>
                    </a:lnTo>
                    <a:lnTo>
                      <a:pt x="18" y="0"/>
                    </a:lnTo>
                    <a:lnTo>
                      <a:pt x="18"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8" name="Freeform 303"/>
              <p:cNvSpPr>
                <a:spLocks/>
              </p:cNvSpPr>
              <p:nvPr/>
            </p:nvSpPr>
            <p:spPr bwMode="auto">
              <a:xfrm>
                <a:off x="5549901" y="4532313"/>
                <a:ext cx="12700" cy="9525"/>
              </a:xfrm>
              <a:custGeom>
                <a:avLst/>
                <a:gdLst>
                  <a:gd name="T0" fmla="*/ 2 w 8"/>
                  <a:gd name="T1" fmla="*/ 0 h 6"/>
                  <a:gd name="T2" fmla="*/ 2 w 8"/>
                  <a:gd name="T3" fmla="*/ 0 h 6"/>
                  <a:gd name="T4" fmla="*/ 1 w 8"/>
                  <a:gd name="T5" fmla="*/ 2 h 6"/>
                  <a:gd name="T6" fmla="*/ 1 w 8"/>
                  <a:gd name="T7" fmla="*/ 2 h 6"/>
                  <a:gd name="T8" fmla="*/ 0 w 8"/>
                  <a:gd name="T9" fmla="*/ 2 h 6"/>
                  <a:gd name="T10" fmla="*/ 0 w 8"/>
                  <a:gd name="T11" fmla="*/ 2 h 6"/>
                  <a:gd name="T12" fmla="*/ 0 w 8"/>
                  <a:gd name="T13" fmla="*/ 3 h 6"/>
                  <a:gd name="T14" fmla="*/ 0 w 8"/>
                  <a:gd name="T15" fmla="*/ 3 h 6"/>
                  <a:gd name="T16" fmla="*/ 2 w 8"/>
                  <a:gd name="T17" fmla="*/ 5 h 6"/>
                  <a:gd name="T18" fmla="*/ 5 w 8"/>
                  <a:gd name="T19" fmla="*/ 5 h 6"/>
                  <a:gd name="T20" fmla="*/ 5 w 8"/>
                  <a:gd name="T21" fmla="*/ 5 h 6"/>
                  <a:gd name="T22" fmla="*/ 8 w 8"/>
                  <a:gd name="T23" fmla="*/ 6 h 6"/>
                  <a:gd name="T24" fmla="*/ 8 w 8"/>
                  <a:gd name="T25" fmla="*/ 6 h 6"/>
                  <a:gd name="T26" fmla="*/ 8 w 8"/>
                  <a:gd name="T27" fmla="*/ 4 h 6"/>
                  <a:gd name="T28" fmla="*/ 8 w 8"/>
                  <a:gd name="T29" fmla="*/ 4 h 6"/>
                  <a:gd name="T30" fmla="*/ 8 w 8"/>
                  <a:gd name="T31" fmla="*/ 3 h 6"/>
                  <a:gd name="T32" fmla="*/ 7 w 8"/>
                  <a:gd name="T33" fmla="*/ 1 h 6"/>
                  <a:gd name="T34" fmla="*/ 7 w 8"/>
                  <a:gd name="T35" fmla="*/ 1 h 6"/>
                  <a:gd name="T36" fmla="*/ 5 w 8"/>
                  <a:gd name="T37" fmla="*/ 0 h 6"/>
                  <a:gd name="T38" fmla="*/ 2 w 8"/>
                  <a:gd name="T39" fmla="*/ 0 h 6"/>
                  <a:gd name="T40" fmla="*/ 2 w 8"/>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6">
                    <a:moveTo>
                      <a:pt x="2" y="0"/>
                    </a:moveTo>
                    <a:lnTo>
                      <a:pt x="2" y="0"/>
                    </a:lnTo>
                    <a:lnTo>
                      <a:pt x="1" y="2"/>
                    </a:lnTo>
                    <a:lnTo>
                      <a:pt x="1" y="2"/>
                    </a:lnTo>
                    <a:lnTo>
                      <a:pt x="0" y="2"/>
                    </a:lnTo>
                    <a:lnTo>
                      <a:pt x="0" y="2"/>
                    </a:lnTo>
                    <a:lnTo>
                      <a:pt x="0" y="3"/>
                    </a:lnTo>
                    <a:lnTo>
                      <a:pt x="0" y="3"/>
                    </a:lnTo>
                    <a:lnTo>
                      <a:pt x="2" y="5"/>
                    </a:lnTo>
                    <a:lnTo>
                      <a:pt x="5" y="5"/>
                    </a:lnTo>
                    <a:lnTo>
                      <a:pt x="5" y="5"/>
                    </a:lnTo>
                    <a:lnTo>
                      <a:pt x="8" y="6"/>
                    </a:lnTo>
                    <a:lnTo>
                      <a:pt x="8" y="6"/>
                    </a:lnTo>
                    <a:lnTo>
                      <a:pt x="8" y="4"/>
                    </a:lnTo>
                    <a:lnTo>
                      <a:pt x="8" y="4"/>
                    </a:lnTo>
                    <a:lnTo>
                      <a:pt x="8" y="3"/>
                    </a:lnTo>
                    <a:lnTo>
                      <a:pt x="7" y="1"/>
                    </a:lnTo>
                    <a:lnTo>
                      <a:pt x="7" y="1"/>
                    </a:lnTo>
                    <a:lnTo>
                      <a:pt x="5" y="0"/>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9" name="Freeform 304"/>
              <p:cNvSpPr>
                <a:spLocks/>
              </p:cNvSpPr>
              <p:nvPr/>
            </p:nvSpPr>
            <p:spPr bwMode="auto">
              <a:xfrm>
                <a:off x="5524501" y="4514851"/>
                <a:ext cx="20638" cy="23813"/>
              </a:xfrm>
              <a:custGeom>
                <a:avLst/>
                <a:gdLst>
                  <a:gd name="T0" fmla="*/ 2 w 13"/>
                  <a:gd name="T1" fmla="*/ 1 h 15"/>
                  <a:gd name="T2" fmla="*/ 2 w 13"/>
                  <a:gd name="T3" fmla="*/ 1 h 15"/>
                  <a:gd name="T4" fmla="*/ 3 w 13"/>
                  <a:gd name="T5" fmla="*/ 4 h 15"/>
                  <a:gd name="T6" fmla="*/ 3 w 13"/>
                  <a:gd name="T7" fmla="*/ 4 h 15"/>
                  <a:gd name="T8" fmla="*/ 3 w 13"/>
                  <a:gd name="T9" fmla="*/ 3 h 15"/>
                  <a:gd name="T10" fmla="*/ 2 w 13"/>
                  <a:gd name="T11" fmla="*/ 1 h 15"/>
                  <a:gd name="T12" fmla="*/ 3 w 13"/>
                  <a:gd name="T13" fmla="*/ 1 h 15"/>
                  <a:gd name="T14" fmla="*/ 3 w 13"/>
                  <a:gd name="T15" fmla="*/ 1 h 15"/>
                  <a:gd name="T16" fmla="*/ 4 w 13"/>
                  <a:gd name="T17" fmla="*/ 0 h 15"/>
                  <a:gd name="T18" fmla="*/ 6 w 13"/>
                  <a:gd name="T19" fmla="*/ 1 h 15"/>
                  <a:gd name="T20" fmla="*/ 6 w 13"/>
                  <a:gd name="T21" fmla="*/ 1 h 15"/>
                  <a:gd name="T22" fmla="*/ 7 w 13"/>
                  <a:gd name="T23" fmla="*/ 5 h 15"/>
                  <a:gd name="T24" fmla="*/ 7 w 13"/>
                  <a:gd name="T25" fmla="*/ 5 h 15"/>
                  <a:gd name="T26" fmla="*/ 7 w 13"/>
                  <a:gd name="T27" fmla="*/ 7 h 15"/>
                  <a:gd name="T28" fmla="*/ 8 w 13"/>
                  <a:gd name="T29" fmla="*/ 8 h 15"/>
                  <a:gd name="T30" fmla="*/ 8 w 13"/>
                  <a:gd name="T31" fmla="*/ 8 h 15"/>
                  <a:gd name="T32" fmla="*/ 13 w 13"/>
                  <a:gd name="T33" fmla="*/ 11 h 15"/>
                  <a:gd name="T34" fmla="*/ 13 w 13"/>
                  <a:gd name="T35" fmla="*/ 11 h 15"/>
                  <a:gd name="T36" fmla="*/ 9 w 13"/>
                  <a:gd name="T37" fmla="*/ 12 h 15"/>
                  <a:gd name="T38" fmla="*/ 9 w 13"/>
                  <a:gd name="T39" fmla="*/ 12 h 15"/>
                  <a:gd name="T40" fmla="*/ 13 w 13"/>
                  <a:gd name="T41" fmla="*/ 14 h 15"/>
                  <a:gd name="T42" fmla="*/ 13 w 13"/>
                  <a:gd name="T43" fmla="*/ 14 h 15"/>
                  <a:gd name="T44" fmla="*/ 13 w 13"/>
                  <a:gd name="T45" fmla="*/ 15 h 15"/>
                  <a:gd name="T46" fmla="*/ 13 w 13"/>
                  <a:gd name="T47" fmla="*/ 15 h 15"/>
                  <a:gd name="T48" fmla="*/ 9 w 13"/>
                  <a:gd name="T49" fmla="*/ 15 h 15"/>
                  <a:gd name="T50" fmla="*/ 9 w 13"/>
                  <a:gd name="T51" fmla="*/ 15 h 15"/>
                  <a:gd name="T52" fmla="*/ 7 w 13"/>
                  <a:gd name="T53" fmla="*/ 13 h 15"/>
                  <a:gd name="T54" fmla="*/ 7 w 13"/>
                  <a:gd name="T55" fmla="*/ 13 h 15"/>
                  <a:gd name="T56" fmla="*/ 6 w 13"/>
                  <a:gd name="T57" fmla="*/ 12 h 15"/>
                  <a:gd name="T58" fmla="*/ 6 w 13"/>
                  <a:gd name="T59" fmla="*/ 12 h 15"/>
                  <a:gd name="T60" fmla="*/ 6 w 13"/>
                  <a:gd name="T61" fmla="*/ 12 h 15"/>
                  <a:gd name="T62" fmla="*/ 6 w 13"/>
                  <a:gd name="T63" fmla="*/ 11 h 15"/>
                  <a:gd name="T64" fmla="*/ 6 w 13"/>
                  <a:gd name="T65" fmla="*/ 9 h 15"/>
                  <a:gd name="T66" fmla="*/ 6 w 13"/>
                  <a:gd name="T67" fmla="*/ 9 h 15"/>
                  <a:gd name="T68" fmla="*/ 2 w 13"/>
                  <a:gd name="T69" fmla="*/ 6 h 15"/>
                  <a:gd name="T70" fmla="*/ 2 w 13"/>
                  <a:gd name="T71" fmla="*/ 6 h 15"/>
                  <a:gd name="T72" fmla="*/ 1 w 13"/>
                  <a:gd name="T73" fmla="*/ 6 h 15"/>
                  <a:gd name="T74" fmla="*/ 1 w 13"/>
                  <a:gd name="T75" fmla="*/ 6 h 15"/>
                  <a:gd name="T76" fmla="*/ 0 w 13"/>
                  <a:gd name="T77" fmla="*/ 6 h 15"/>
                  <a:gd name="T78" fmla="*/ 0 w 13"/>
                  <a:gd name="T79" fmla="*/ 6 h 15"/>
                  <a:gd name="T80" fmla="*/ 0 w 13"/>
                  <a:gd name="T81" fmla="*/ 5 h 15"/>
                  <a:gd name="T82" fmla="*/ 1 w 13"/>
                  <a:gd name="T83" fmla="*/ 3 h 15"/>
                  <a:gd name="T84" fmla="*/ 1 w 13"/>
                  <a:gd name="T85" fmla="*/ 3 h 15"/>
                  <a:gd name="T86" fmla="*/ 2 w 13"/>
                  <a:gd name="T87" fmla="*/ 1 h 15"/>
                  <a:gd name="T88" fmla="*/ 2 w 13"/>
                  <a:gd name="T89"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15">
                    <a:moveTo>
                      <a:pt x="2" y="1"/>
                    </a:moveTo>
                    <a:lnTo>
                      <a:pt x="2" y="1"/>
                    </a:lnTo>
                    <a:lnTo>
                      <a:pt x="3" y="4"/>
                    </a:lnTo>
                    <a:lnTo>
                      <a:pt x="3" y="4"/>
                    </a:lnTo>
                    <a:lnTo>
                      <a:pt x="3" y="3"/>
                    </a:lnTo>
                    <a:lnTo>
                      <a:pt x="2" y="1"/>
                    </a:lnTo>
                    <a:lnTo>
                      <a:pt x="3" y="1"/>
                    </a:lnTo>
                    <a:lnTo>
                      <a:pt x="3" y="1"/>
                    </a:lnTo>
                    <a:lnTo>
                      <a:pt x="4" y="0"/>
                    </a:lnTo>
                    <a:lnTo>
                      <a:pt x="6" y="1"/>
                    </a:lnTo>
                    <a:lnTo>
                      <a:pt x="6" y="1"/>
                    </a:lnTo>
                    <a:lnTo>
                      <a:pt x="7" y="5"/>
                    </a:lnTo>
                    <a:lnTo>
                      <a:pt x="7" y="5"/>
                    </a:lnTo>
                    <a:lnTo>
                      <a:pt x="7" y="7"/>
                    </a:lnTo>
                    <a:lnTo>
                      <a:pt x="8" y="8"/>
                    </a:lnTo>
                    <a:lnTo>
                      <a:pt x="8" y="8"/>
                    </a:lnTo>
                    <a:lnTo>
                      <a:pt x="13" y="11"/>
                    </a:lnTo>
                    <a:lnTo>
                      <a:pt x="13" y="11"/>
                    </a:lnTo>
                    <a:lnTo>
                      <a:pt x="9" y="12"/>
                    </a:lnTo>
                    <a:lnTo>
                      <a:pt x="9" y="12"/>
                    </a:lnTo>
                    <a:lnTo>
                      <a:pt x="13" y="14"/>
                    </a:lnTo>
                    <a:lnTo>
                      <a:pt x="13" y="14"/>
                    </a:lnTo>
                    <a:lnTo>
                      <a:pt x="13" y="15"/>
                    </a:lnTo>
                    <a:lnTo>
                      <a:pt x="13" y="15"/>
                    </a:lnTo>
                    <a:lnTo>
                      <a:pt x="9" y="15"/>
                    </a:lnTo>
                    <a:lnTo>
                      <a:pt x="9" y="15"/>
                    </a:lnTo>
                    <a:lnTo>
                      <a:pt x="7" y="13"/>
                    </a:lnTo>
                    <a:lnTo>
                      <a:pt x="7" y="13"/>
                    </a:lnTo>
                    <a:lnTo>
                      <a:pt x="6" y="12"/>
                    </a:lnTo>
                    <a:lnTo>
                      <a:pt x="6" y="12"/>
                    </a:lnTo>
                    <a:lnTo>
                      <a:pt x="6" y="12"/>
                    </a:lnTo>
                    <a:lnTo>
                      <a:pt x="6" y="11"/>
                    </a:lnTo>
                    <a:lnTo>
                      <a:pt x="6" y="9"/>
                    </a:lnTo>
                    <a:lnTo>
                      <a:pt x="6" y="9"/>
                    </a:lnTo>
                    <a:lnTo>
                      <a:pt x="2" y="6"/>
                    </a:lnTo>
                    <a:lnTo>
                      <a:pt x="2" y="6"/>
                    </a:lnTo>
                    <a:lnTo>
                      <a:pt x="1" y="6"/>
                    </a:lnTo>
                    <a:lnTo>
                      <a:pt x="1" y="6"/>
                    </a:lnTo>
                    <a:lnTo>
                      <a:pt x="0" y="6"/>
                    </a:lnTo>
                    <a:lnTo>
                      <a:pt x="0" y="6"/>
                    </a:lnTo>
                    <a:lnTo>
                      <a:pt x="0" y="5"/>
                    </a:lnTo>
                    <a:lnTo>
                      <a:pt x="1" y="3"/>
                    </a:lnTo>
                    <a:lnTo>
                      <a:pt x="1" y="3"/>
                    </a:lnTo>
                    <a:lnTo>
                      <a:pt x="2" y="1"/>
                    </a:lnTo>
                    <a:lnTo>
                      <a:pt x="2"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0" name="Freeform 305"/>
              <p:cNvSpPr>
                <a:spLocks/>
              </p:cNvSpPr>
              <p:nvPr/>
            </p:nvSpPr>
            <p:spPr bwMode="auto">
              <a:xfrm>
                <a:off x="5399088" y="4414838"/>
                <a:ext cx="134938" cy="161925"/>
              </a:xfrm>
              <a:custGeom>
                <a:avLst/>
                <a:gdLst>
                  <a:gd name="T0" fmla="*/ 2 w 85"/>
                  <a:gd name="T1" fmla="*/ 2 h 102"/>
                  <a:gd name="T2" fmla="*/ 4 w 85"/>
                  <a:gd name="T3" fmla="*/ 4 h 102"/>
                  <a:gd name="T4" fmla="*/ 8 w 85"/>
                  <a:gd name="T5" fmla="*/ 5 h 102"/>
                  <a:gd name="T6" fmla="*/ 19 w 85"/>
                  <a:gd name="T7" fmla="*/ 6 h 102"/>
                  <a:gd name="T8" fmla="*/ 19 w 85"/>
                  <a:gd name="T9" fmla="*/ 8 h 102"/>
                  <a:gd name="T10" fmla="*/ 23 w 85"/>
                  <a:gd name="T11" fmla="*/ 13 h 102"/>
                  <a:gd name="T12" fmla="*/ 30 w 85"/>
                  <a:gd name="T13" fmla="*/ 20 h 102"/>
                  <a:gd name="T14" fmla="*/ 40 w 85"/>
                  <a:gd name="T15" fmla="*/ 29 h 102"/>
                  <a:gd name="T16" fmla="*/ 43 w 85"/>
                  <a:gd name="T17" fmla="*/ 33 h 102"/>
                  <a:gd name="T18" fmla="*/ 47 w 85"/>
                  <a:gd name="T19" fmla="*/ 33 h 102"/>
                  <a:gd name="T20" fmla="*/ 51 w 85"/>
                  <a:gd name="T21" fmla="*/ 35 h 102"/>
                  <a:gd name="T22" fmla="*/ 53 w 85"/>
                  <a:gd name="T23" fmla="*/ 36 h 102"/>
                  <a:gd name="T24" fmla="*/ 55 w 85"/>
                  <a:gd name="T25" fmla="*/ 37 h 102"/>
                  <a:gd name="T26" fmla="*/ 57 w 85"/>
                  <a:gd name="T27" fmla="*/ 41 h 102"/>
                  <a:gd name="T28" fmla="*/ 58 w 85"/>
                  <a:gd name="T29" fmla="*/ 41 h 102"/>
                  <a:gd name="T30" fmla="*/ 61 w 85"/>
                  <a:gd name="T31" fmla="*/ 44 h 102"/>
                  <a:gd name="T32" fmla="*/ 62 w 85"/>
                  <a:gd name="T33" fmla="*/ 45 h 102"/>
                  <a:gd name="T34" fmla="*/ 66 w 85"/>
                  <a:gd name="T35" fmla="*/ 47 h 102"/>
                  <a:gd name="T36" fmla="*/ 67 w 85"/>
                  <a:gd name="T37" fmla="*/ 50 h 102"/>
                  <a:gd name="T38" fmla="*/ 66 w 85"/>
                  <a:gd name="T39" fmla="*/ 51 h 102"/>
                  <a:gd name="T40" fmla="*/ 67 w 85"/>
                  <a:gd name="T41" fmla="*/ 53 h 102"/>
                  <a:gd name="T42" fmla="*/ 65 w 85"/>
                  <a:gd name="T43" fmla="*/ 55 h 102"/>
                  <a:gd name="T44" fmla="*/ 64 w 85"/>
                  <a:gd name="T45" fmla="*/ 58 h 102"/>
                  <a:gd name="T46" fmla="*/ 70 w 85"/>
                  <a:gd name="T47" fmla="*/ 60 h 102"/>
                  <a:gd name="T48" fmla="*/ 71 w 85"/>
                  <a:gd name="T49" fmla="*/ 60 h 102"/>
                  <a:gd name="T50" fmla="*/ 72 w 85"/>
                  <a:gd name="T51" fmla="*/ 64 h 102"/>
                  <a:gd name="T52" fmla="*/ 72 w 85"/>
                  <a:gd name="T53" fmla="*/ 66 h 102"/>
                  <a:gd name="T54" fmla="*/ 74 w 85"/>
                  <a:gd name="T55" fmla="*/ 68 h 102"/>
                  <a:gd name="T56" fmla="*/ 80 w 85"/>
                  <a:gd name="T57" fmla="*/ 71 h 102"/>
                  <a:gd name="T58" fmla="*/ 82 w 85"/>
                  <a:gd name="T59" fmla="*/ 72 h 102"/>
                  <a:gd name="T60" fmla="*/ 85 w 85"/>
                  <a:gd name="T61" fmla="*/ 76 h 102"/>
                  <a:gd name="T62" fmla="*/ 85 w 85"/>
                  <a:gd name="T63" fmla="*/ 79 h 102"/>
                  <a:gd name="T64" fmla="*/ 83 w 85"/>
                  <a:gd name="T65" fmla="*/ 83 h 102"/>
                  <a:gd name="T66" fmla="*/ 85 w 85"/>
                  <a:gd name="T67" fmla="*/ 87 h 102"/>
                  <a:gd name="T68" fmla="*/ 82 w 85"/>
                  <a:gd name="T69" fmla="*/ 101 h 102"/>
                  <a:gd name="T70" fmla="*/ 80 w 85"/>
                  <a:gd name="T71" fmla="*/ 99 h 102"/>
                  <a:gd name="T72" fmla="*/ 78 w 85"/>
                  <a:gd name="T73" fmla="*/ 100 h 102"/>
                  <a:gd name="T74" fmla="*/ 74 w 85"/>
                  <a:gd name="T75" fmla="*/ 99 h 102"/>
                  <a:gd name="T76" fmla="*/ 74 w 85"/>
                  <a:gd name="T77" fmla="*/ 102 h 102"/>
                  <a:gd name="T78" fmla="*/ 72 w 85"/>
                  <a:gd name="T79" fmla="*/ 102 h 102"/>
                  <a:gd name="T80" fmla="*/ 70 w 85"/>
                  <a:gd name="T81" fmla="*/ 97 h 102"/>
                  <a:gd name="T82" fmla="*/ 65 w 85"/>
                  <a:gd name="T83" fmla="*/ 93 h 102"/>
                  <a:gd name="T84" fmla="*/ 58 w 85"/>
                  <a:gd name="T85" fmla="*/ 87 h 102"/>
                  <a:gd name="T86" fmla="*/ 57 w 85"/>
                  <a:gd name="T87" fmla="*/ 85 h 102"/>
                  <a:gd name="T88" fmla="*/ 47 w 85"/>
                  <a:gd name="T89" fmla="*/ 74 h 102"/>
                  <a:gd name="T90" fmla="*/ 46 w 85"/>
                  <a:gd name="T91" fmla="*/ 72 h 102"/>
                  <a:gd name="T92" fmla="*/ 41 w 85"/>
                  <a:gd name="T93" fmla="*/ 62 h 102"/>
                  <a:gd name="T94" fmla="*/ 38 w 85"/>
                  <a:gd name="T95" fmla="*/ 55 h 102"/>
                  <a:gd name="T96" fmla="*/ 34 w 85"/>
                  <a:gd name="T97" fmla="*/ 51 h 102"/>
                  <a:gd name="T98" fmla="*/ 28 w 85"/>
                  <a:gd name="T99" fmla="*/ 39 h 102"/>
                  <a:gd name="T100" fmla="*/ 24 w 85"/>
                  <a:gd name="T101" fmla="*/ 33 h 102"/>
                  <a:gd name="T102" fmla="*/ 20 w 85"/>
                  <a:gd name="T103" fmla="*/ 31 h 102"/>
                  <a:gd name="T104" fmla="*/ 20 w 85"/>
                  <a:gd name="T105" fmla="*/ 29 h 102"/>
                  <a:gd name="T106" fmla="*/ 17 w 85"/>
                  <a:gd name="T107" fmla="*/ 25 h 102"/>
                  <a:gd name="T108" fmla="*/ 16 w 85"/>
                  <a:gd name="T109" fmla="*/ 22 h 102"/>
                  <a:gd name="T110" fmla="*/ 12 w 85"/>
                  <a:gd name="T111" fmla="*/ 20 h 102"/>
                  <a:gd name="T112" fmla="*/ 2 w 85"/>
                  <a:gd name="T113" fmla="*/ 11 h 102"/>
                  <a:gd name="T114" fmla="*/ 0 w 85"/>
                  <a:gd name="T115" fmla="*/ 4 h 102"/>
                  <a:gd name="T116" fmla="*/ 1 w 85"/>
                  <a:gd name="T1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 h="102">
                    <a:moveTo>
                      <a:pt x="1" y="1"/>
                    </a:moveTo>
                    <a:lnTo>
                      <a:pt x="2" y="2"/>
                    </a:lnTo>
                    <a:lnTo>
                      <a:pt x="2" y="2"/>
                    </a:lnTo>
                    <a:lnTo>
                      <a:pt x="3" y="2"/>
                    </a:lnTo>
                    <a:lnTo>
                      <a:pt x="3" y="2"/>
                    </a:lnTo>
                    <a:lnTo>
                      <a:pt x="4" y="4"/>
                    </a:lnTo>
                    <a:lnTo>
                      <a:pt x="4" y="4"/>
                    </a:lnTo>
                    <a:lnTo>
                      <a:pt x="8" y="5"/>
                    </a:lnTo>
                    <a:lnTo>
                      <a:pt x="8" y="5"/>
                    </a:lnTo>
                    <a:lnTo>
                      <a:pt x="12" y="6"/>
                    </a:lnTo>
                    <a:lnTo>
                      <a:pt x="12" y="6"/>
                    </a:lnTo>
                    <a:lnTo>
                      <a:pt x="19" y="6"/>
                    </a:lnTo>
                    <a:lnTo>
                      <a:pt x="19" y="6"/>
                    </a:lnTo>
                    <a:lnTo>
                      <a:pt x="19" y="8"/>
                    </a:lnTo>
                    <a:lnTo>
                      <a:pt x="19" y="8"/>
                    </a:lnTo>
                    <a:lnTo>
                      <a:pt x="20" y="9"/>
                    </a:lnTo>
                    <a:lnTo>
                      <a:pt x="23" y="13"/>
                    </a:lnTo>
                    <a:lnTo>
                      <a:pt x="23" y="13"/>
                    </a:lnTo>
                    <a:lnTo>
                      <a:pt x="25" y="16"/>
                    </a:lnTo>
                    <a:lnTo>
                      <a:pt x="30" y="20"/>
                    </a:lnTo>
                    <a:lnTo>
                      <a:pt x="30" y="20"/>
                    </a:lnTo>
                    <a:lnTo>
                      <a:pt x="38" y="25"/>
                    </a:lnTo>
                    <a:lnTo>
                      <a:pt x="38" y="25"/>
                    </a:lnTo>
                    <a:lnTo>
                      <a:pt x="40" y="29"/>
                    </a:lnTo>
                    <a:lnTo>
                      <a:pt x="40" y="29"/>
                    </a:lnTo>
                    <a:lnTo>
                      <a:pt x="43" y="33"/>
                    </a:lnTo>
                    <a:lnTo>
                      <a:pt x="43" y="33"/>
                    </a:lnTo>
                    <a:lnTo>
                      <a:pt x="45" y="32"/>
                    </a:lnTo>
                    <a:lnTo>
                      <a:pt x="45" y="32"/>
                    </a:lnTo>
                    <a:lnTo>
                      <a:pt x="47" y="33"/>
                    </a:lnTo>
                    <a:lnTo>
                      <a:pt x="47" y="33"/>
                    </a:lnTo>
                    <a:lnTo>
                      <a:pt x="51" y="35"/>
                    </a:lnTo>
                    <a:lnTo>
                      <a:pt x="51" y="35"/>
                    </a:lnTo>
                    <a:lnTo>
                      <a:pt x="50" y="35"/>
                    </a:lnTo>
                    <a:lnTo>
                      <a:pt x="50" y="35"/>
                    </a:lnTo>
                    <a:lnTo>
                      <a:pt x="53" y="36"/>
                    </a:lnTo>
                    <a:lnTo>
                      <a:pt x="53" y="36"/>
                    </a:lnTo>
                    <a:lnTo>
                      <a:pt x="54" y="37"/>
                    </a:lnTo>
                    <a:lnTo>
                      <a:pt x="55" y="37"/>
                    </a:lnTo>
                    <a:lnTo>
                      <a:pt x="55" y="37"/>
                    </a:lnTo>
                    <a:lnTo>
                      <a:pt x="56" y="39"/>
                    </a:lnTo>
                    <a:lnTo>
                      <a:pt x="57" y="41"/>
                    </a:lnTo>
                    <a:lnTo>
                      <a:pt x="57" y="41"/>
                    </a:lnTo>
                    <a:lnTo>
                      <a:pt x="58" y="41"/>
                    </a:lnTo>
                    <a:lnTo>
                      <a:pt x="58" y="41"/>
                    </a:lnTo>
                    <a:lnTo>
                      <a:pt x="61" y="43"/>
                    </a:lnTo>
                    <a:lnTo>
                      <a:pt x="61" y="43"/>
                    </a:lnTo>
                    <a:lnTo>
                      <a:pt x="61" y="44"/>
                    </a:lnTo>
                    <a:lnTo>
                      <a:pt x="61" y="44"/>
                    </a:lnTo>
                    <a:lnTo>
                      <a:pt x="62" y="44"/>
                    </a:lnTo>
                    <a:lnTo>
                      <a:pt x="62" y="45"/>
                    </a:lnTo>
                    <a:lnTo>
                      <a:pt x="62" y="45"/>
                    </a:lnTo>
                    <a:lnTo>
                      <a:pt x="63" y="45"/>
                    </a:lnTo>
                    <a:lnTo>
                      <a:pt x="66" y="47"/>
                    </a:lnTo>
                    <a:lnTo>
                      <a:pt x="66" y="47"/>
                    </a:lnTo>
                    <a:lnTo>
                      <a:pt x="67" y="50"/>
                    </a:lnTo>
                    <a:lnTo>
                      <a:pt x="67" y="50"/>
                    </a:lnTo>
                    <a:lnTo>
                      <a:pt x="66" y="50"/>
                    </a:lnTo>
                    <a:lnTo>
                      <a:pt x="66" y="51"/>
                    </a:lnTo>
                    <a:lnTo>
                      <a:pt x="66" y="51"/>
                    </a:lnTo>
                    <a:lnTo>
                      <a:pt x="66" y="51"/>
                    </a:lnTo>
                    <a:lnTo>
                      <a:pt x="67" y="53"/>
                    </a:lnTo>
                    <a:lnTo>
                      <a:pt x="67" y="53"/>
                    </a:lnTo>
                    <a:lnTo>
                      <a:pt x="65" y="54"/>
                    </a:lnTo>
                    <a:lnTo>
                      <a:pt x="65" y="54"/>
                    </a:lnTo>
                    <a:lnTo>
                      <a:pt x="65" y="55"/>
                    </a:lnTo>
                    <a:lnTo>
                      <a:pt x="65" y="55"/>
                    </a:lnTo>
                    <a:lnTo>
                      <a:pt x="65" y="56"/>
                    </a:lnTo>
                    <a:lnTo>
                      <a:pt x="64" y="58"/>
                    </a:lnTo>
                    <a:lnTo>
                      <a:pt x="65" y="58"/>
                    </a:lnTo>
                    <a:lnTo>
                      <a:pt x="65" y="58"/>
                    </a:lnTo>
                    <a:lnTo>
                      <a:pt x="70" y="60"/>
                    </a:lnTo>
                    <a:lnTo>
                      <a:pt x="70" y="60"/>
                    </a:lnTo>
                    <a:lnTo>
                      <a:pt x="71" y="60"/>
                    </a:lnTo>
                    <a:lnTo>
                      <a:pt x="71" y="60"/>
                    </a:lnTo>
                    <a:lnTo>
                      <a:pt x="73" y="62"/>
                    </a:lnTo>
                    <a:lnTo>
                      <a:pt x="73" y="62"/>
                    </a:lnTo>
                    <a:lnTo>
                      <a:pt x="72" y="64"/>
                    </a:lnTo>
                    <a:lnTo>
                      <a:pt x="72" y="64"/>
                    </a:lnTo>
                    <a:lnTo>
                      <a:pt x="72" y="66"/>
                    </a:lnTo>
                    <a:lnTo>
                      <a:pt x="72" y="66"/>
                    </a:lnTo>
                    <a:lnTo>
                      <a:pt x="74" y="68"/>
                    </a:lnTo>
                    <a:lnTo>
                      <a:pt x="74" y="68"/>
                    </a:lnTo>
                    <a:lnTo>
                      <a:pt x="74" y="68"/>
                    </a:lnTo>
                    <a:lnTo>
                      <a:pt x="77" y="70"/>
                    </a:lnTo>
                    <a:lnTo>
                      <a:pt x="77" y="70"/>
                    </a:lnTo>
                    <a:lnTo>
                      <a:pt x="80" y="71"/>
                    </a:lnTo>
                    <a:lnTo>
                      <a:pt x="81" y="71"/>
                    </a:lnTo>
                    <a:lnTo>
                      <a:pt x="81" y="71"/>
                    </a:lnTo>
                    <a:lnTo>
                      <a:pt x="82" y="72"/>
                    </a:lnTo>
                    <a:lnTo>
                      <a:pt x="83" y="75"/>
                    </a:lnTo>
                    <a:lnTo>
                      <a:pt x="83" y="75"/>
                    </a:lnTo>
                    <a:lnTo>
                      <a:pt x="85" y="76"/>
                    </a:lnTo>
                    <a:lnTo>
                      <a:pt x="85" y="77"/>
                    </a:lnTo>
                    <a:lnTo>
                      <a:pt x="85" y="77"/>
                    </a:lnTo>
                    <a:lnTo>
                      <a:pt x="85" y="79"/>
                    </a:lnTo>
                    <a:lnTo>
                      <a:pt x="85" y="79"/>
                    </a:lnTo>
                    <a:lnTo>
                      <a:pt x="83" y="80"/>
                    </a:lnTo>
                    <a:lnTo>
                      <a:pt x="83" y="83"/>
                    </a:lnTo>
                    <a:lnTo>
                      <a:pt x="83" y="83"/>
                    </a:lnTo>
                    <a:lnTo>
                      <a:pt x="85" y="87"/>
                    </a:lnTo>
                    <a:lnTo>
                      <a:pt x="85" y="87"/>
                    </a:lnTo>
                    <a:lnTo>
                      <a:pt x="83" y="101"/>
                    </a:lnTo>
                    <a:lnTo>
                      <a:pt x="83" y="101"/>
                    </a:lnTo>
                    <a:lnTo>
                      <a:pt x="82" y="101"/>
                    </a:lnTo>
                    <a:lnTo>
                      <a:pt x="82" y="101"/>
                    </a:lnTo>
                    <a:lnTo>
                      <a:pt x="80" y="99"/>
                    </a:lnTo>
                    <a:lnTo>
                      <a:pt x="80" y="99"/>
                    </a:lnTo>
                    <a:lnTo>
                      <a:pt x="79" y="99"/>
                    </a:lnTo>
                    <a:lnTo>
                      <a:pt x="79" y="99"/>
                    </a:lnTo>
                    <a:lnTo>
                      <a:pt x="78" y="100"/>
                    </a:lnTo>
                    <a:lnTo>
                      <a:pt x="78" y="100"/>
                    </a:lnTo>
                    <a:lnTo>
                      <a:pt x="74" y="99"/>
                    </a:lnTo>
                    <a:lnTo>
                      <a:pt x="74" y="99"/>
                    </a:lnTo>
                    <a:lnTo>
                      <a:pt x="73" y="100"/>
                    </a:lnTo>
                    <a:lnTo>
                      <a:pt x="73" y="100"/>
                    </a:lnTo>
                    <a:lnTo>
                      <a:pt x="74" y="102"/>
                    </a:lnTo>
                    <a:lnTo>
                      <a:pt x="74" y="102"/>
                    </a:lnTo>
                    <a:lnTo>
                      <a:pt x="72" y="102"/>
                    </a:lnTo>
                    <a:lnTo>
                      <a:pt x="72" y="102"/>
                    </a:lnTo>
                    <a:lnTo>
                      <a:pt x="70" y="98"/>
                    </a:lnTo>
                    <a:lnTo>
                      <a:pt x="70" y="98"/>
                    </a:lnTo>
                    <a:lnTo>
                      <a:pt x="70" y="97"/>
                    </a:lnTo>
                    <a:lnTo>
                      <a:pt x="67" y="95"/>
                    </a:lnTo>
                    <a:lnTo>
                      <a:pt x="67" y="95"/>
                    </a:lnTo>
                    <a:lnTo>
                      <a:pt x="65" y="93"/>
                    </a:lnTo>
                    <a:lnTo>
                      <a:pt x="61" y="90"/>
                    </a:lnTo>
                    <a:lnTo>
                      <a:pt x="61" y="90"/>
                    </a:lnTo>
                    <a:lnTo>
                      <a:pt x="58" y="87"/>
                    </a:lnTo>
                    <a:lnTo>
                      <a:pt x="57" y="86"/>
                    </a:lnTo>
                    <a:lnTo>
                      <a:pt x="57" y="86"/>
                    </a:lnTo>
                    <a:lnTo>
                      <a:pt x="57" y="85"/>
                    </a:lnTo>
                    <a:lnTo>
                      <a:pt x="57" y="85"/>
                    </a:lnTo>
                    <a:lnTo>
                      <a:pt x="51" y="80"/>
                    </a:lnTo>
                    <a:lnTo>
                      <a:pt x="47" y="74"/>
                    </a:lnTo>
                    <a:lnTo>
                      <a:pt x="47" y="74"/>
                    </a:lnTo>
                    <a:lnTo>
                      <a:pt x="46" y="72"/>
                    </a:lnTo>
                    <a:lnTo>
                      <a:pt x="46" y="72"/>
                    </a:lnTo>
                    <a:lnTo>
                      <a:pt x="45" y="69"/>
                    </a:lnTo>
                    <a:lnTo>
                      <a:pt x="43" y="66"/>
                    </a:lnTo>
                    <a:lnTo>
                      <a:pt x="41" y="62"/>
                    </a:lnTo>
                    <a:lnTo>
                      <a:pt x="41" y="62"/>
                    </a:lnTo>
                    <a:lnTo>
                      <a:pt x="39" y="59"/>
                    </a:lnTo>
                    <a:lnTo>
                      <a:pt x="38" y="55"/>
                    </a:lnTo>
                    <a:lnTo>
                      <a:pt x="36" y="52"/>
                    </a:lnTo>
                    <a:lnTo>
                      <a:pt x="34" y="51"/>
                    </a:lnTo>
                    <a:lnTo>
                      <a:pt x="34" y="51"/>
                    </a:lnTo>
                    <a:lnTo>
                      <a:pt x="31" y="48"/>
                    </a:lnTo>
                    <a:lnTo>
                      <a:pt x="31" y="48"/>
                    </a:lnTo>
                    <a:lnTo>
                      <a:pt x="28" y="39"/>
                    </a:lnTo>
                    <a:lnTo>
                      <a:pt x="28" y="39"/>
                    </a:lnTo>
                    <a:lnTo>
                      <a:pt x="26" y="36"/>
                    </a:lnTo>
                    <a:lnTo>
                      <a:pt x="24" y="33"/>
                    </a:lnTo>
                    <a:lnTo>
                      <a:pt x="20" y="32"/>
                    </a:lnTo>
                    <a:lnTo>
                      <a:pt x="20" y="32"/>
                    </a:lnTo>
                    <a:lnTo>
                      <a:pt x="20" y="31"/>
                    </a:lnTo>
                    <a:lnTo>
                      <a:pt x="20" y="31"/>
                    </a:lnTo>
                    <a:lnTo>
                      <a:pt x="20" y="30"/>
                    </a:lnTo>
                    <a:lnTo>
                      <a:pt x="20" y="29"/>
                    </a:lnTo>
                    <a:lnTo>
                      <a:pt x="19" y="28"/>
                    </a:lnTo>
                    <a:lnTo>
                      <a:pt x="19" y="28"/>
                    </a:lnTo>
                    <a:lnTo>
                      <a:pt x="17" y="25"/>
                    </a:lnTo>
                    <a:lnTo>
                      <a:pt x="17" y="25"/>
                    </a:lnTo>
                    <a:lnTo>
                      <a:pt x="16" y="22"/>
                    </a:lnTo>
                    <a:lnTo>
                      <a:pt x="16" y="22"/>
                    </a:lnTo>
                    <a:lnTo>
                      <a:pt x="15" y="21"/>
                    </a:lnTo>
                    <a:lnTo>
                      <a:pt x="12" y="20"/>
                    </a:lnTo>
                    <a:lnTo>
                      <a:pt x="12" y="20"/>
                    </a:lnTo>
                    <a:lnTo>
                      <a:pt x="9" y="19"/>
                    </a:lnTo>
                    <a:lnTo>
                      <a:pt x="9" y="19"/>
                    </a:lnTo>
                    <a:lnTo>
                      <a:pt x="2" y="11"/>
                    </a:lnTo>
                    <a:lnTo>
                      <a:pt x="2" y="11"/>
                    </a:lnTo>
                    <a:lnTo>
                      <a:pt x="0" y="4"/>
                    </a:lnTo>
                    <a:lnTo>
                      <a:pt x="0" y="4"/>
                    </a:lnTo>
                    <a:lnTo>
                      <a:pt x="0" y="1"/>
                    </a:lnTo>
                    <a:lnTo>
                      <a:pt x="1" y="0"/>
                    </a:lnTo>
                    <a:lnTo>
                      <a:pt x="1" y="0"/>
                    </a:lnTo>
                    <a:lnTo>
                      <a:pt x="1" y="1"/>
                    </a:lnTo>
                    <a:lnTo>
                      <a:pt x="1"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1" name="Freeform 306"/>
              <p:cNvSpPr>
                <a:spLocks/>
              </p:cNvSpPr>
              <p:nvPr/>
            </p:nvSpPr>
            <p:spPr bwMode="auto">
              <a:xfrm>
                <a:off x="5364163" y="4308476"/>
                <a:ext cx="9525" cy="30163"/>
              </a:xfrm>
              <a:custGeom>
                <a:avLst/>
                <a:gdLst>
                  <a:gd name="T0" fmla="*/ 5 w 6"/>
                  <a:gd name="T1" fmla="*/ 0 h 19"/>
                  <a:gd name="T2" fmla="*/ 5 w 6"/>
                  <a:gd name="T3" fmla="*/ 0 h 19"/>
                  <a:gd name="T4" fmla="*/ 5 w 6"/>
                  <a:gd name="T5" fmla="*/ 2 h 19"/>
                  <a:gd name="T6" fmla="*/ 6 w 6"/>
                  <a:gd name="T7" fmla="*/ 4 h 19"/>
                  <a:gd name="T8" fmla="*/ 5 w 6"/>
                  <a:gd name="T9" fmla="*/ 6 h 19"/>
                  <a:gd name="T10" fmla="*/ 5 w 6"/>
                  <a:gd name="T11" fmla="*/ 8 h 19"/>
                  <a:gd name="T12" fmla="*/ 3 w 6"/>
                  <a:gd name="T13" fmla="*/ 12 h 19"/>
                  <a:gd name="T14" fmla="*/ 3 w 6"/>
                  <a:gd name="T15" fmla="*/ 12 h 19"/>
                  <a:gd name="T16" fmla="*/ 3 w 6"/>
                  <a:gd name="T17" fmla="*/ 13 h 19"/>
                  <a:gd name="T18" fmla="*/ 3 w 6"/>
                  <a:gd name="T19" fmla="*/ 13 h 19"/>
                  <a:gd name="T20" fmla="*/ 3 w 6"/>
                  <a:gd name="T21" fmla="*/ 18 h 19"/>
                  <a:gd name="T22" fmla="*/ 3 w 6"/>
                  <a:gd name="T23" fmla="*/ 18 h 19"/>
                  <a:gd name="T24" fmla="*/ 2 w 6"/>
                  <a:gd name="T25" fmla="*/ 19 h 19"/>
                  <a:gd name="T26" fmla="*/ 2 w 6"/>
                  <a:gd name="T27" fmla="*/ 19 h 19"/>
                  <a:gd name="T28" fmla="*/ 0 w 6"/>
                  <a:gd name="T29" fmla="*/ 16 h 19"/>
                  <a:gd name="T30" fmla="*/ 0 w 6"/>
                  <a:gd name="T31" fmla="*/ 16 h 19"/>
                  <a:gd name="T32" fmla="*/ 1 w 6"/>
                  <a:gd name="T33" fmla="*/ 12 h 19"/>
                  <a:gd name="T34" fmla="*/ 2 w 6"/>
                  <a:gd name="T35" fmla="*/ 9 h 19"/>
                  <a:gd name="T36" fmla="*/ 1 w 6"/>
                  <a:gd name="T37" fmla="*/ 6 h 19"/>
                  <a:gd name="T38" fmla="*/ 2 w 6"/>
                  <a:gd name="T39" fmla="*/ 3 h 19"/>
                  <a:gd name="T40" fmla="*/ 2 w 6"/>
                  <a:gd name="T41" fmla="*/ 3 h 19"/>
                  <a:gd name="T42" fmla="*/ 3 w 6"/>
                  <a:gd name="T43" fmla="*/ 1 h 19"/>
                  <a:gd name="T44" fmla="*/ 5 w 6"/>
                  <a:gd name="T45" fmla="*/ 0 h 19"/>
                  <a:gd name="T46" fmla="*/ 5 w 6"/>
                  <a:gd name="T4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19">
                    <a:moveTo>
                      <a:pt x="5" y="0"/>
                    </a:moveTo>
                    <a:lnTo>
                      <a:pt x="5" y="0"/>
                    </a:lnTo>
                    <a:lnTo>
                      <a:pt x="5" y="2"/>
                    </a:lnTo>
                    <a:lnTo>
                      <a:pt x="6" y="4"/>
                    </a:lnTo>
                    <a:lnTo>
                      <a:pt x="5" y="6"/>
                    </a:lnTo>
                    <a:lnTo>
                      <a:pt x="5" y="8"/>
                    </a:lnTo>
                    <a:lnTo>
                      <a:pt x="3" y="12"/>
                    </a:lnTo>
                    <a:lnTo>
                      <a:pt x="3" y="12"/>
                    </a:lnTo>
                    <a:lnTo>
                      <a:pt x="3" y="13"/>
                    </a:lnTo>
                    <a:lnTo>
                      <a:pt x="3" y="13"/>
                    </a:lnTo>
                    <a:lnTo>
                      <a:pt x="3" y="18"/>
                    </a:lnTo>
                    <a:lnTo>
                      <a:pt x="3" y="18"/>
                    </a:lnTo>
                    <a:lnTo>
                      <a:pt x="2" y="19"/>
                    </a:lnTo>
                    <a:lnTo>
                      <a:pt x="2" y="19"/>
                    </a:lnTo>
                    <a:lnTo>
                      <a:pt x="0" y="16"/>
                    </a:lnTo>
                    <a:lnTo>
                      <a:pt x="0" y="16"/>
                    </a:lnTo>
                    <a:lnTo>
                      <a:pt x="1" y="12"/>
                    </a:lnTo>
                    <a:lnTo>
                      <a:pt x="2" y="9"/>
                    </a:lnTo>
                    <a:lnTo>
                      <a:pt x="1" y="6"/>
                    </a:lnTo>
                    <a:lnTo>
                      <a:pt x="2" y="3"/>
                    </a:lnTo>
                    <a:lnTo>
                      <a:pt x="2" y="3"/>
                    </a:lnTo>
                    <a:lnTo>
                      <a:pt x="3" y="1"/>
                    </a:lnTo>
                    <a:lnTo>
                      <a:pt x="5" y="0"/>
                    </a:lnTo>
                    <a:lnTo>
                      <a:pt x="5"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2" name="Freeform 307"/>
              <p:cNvSpPr>
                <a:spLocks/>
              </p:cNvSpPr>
              <p:nvPr/>
            </p:nvSpPr>
            <p:spPr bwMode="auto">
              <a:xfrm>
                <a:off x="5362576" y="4346576"/>
                <a:ext cx="3175" cy="4763"/>
              </a:xfrm>
              <a:custGeom>
                <a:avLst/>
                <a:gdLst>
                  <a:gd name="T0" fmla="*/ 2 w 2"/>
                  <a:gd name="T1" fmla="*/ 2 h 3"/>
                  <a:gd name="T2" fmla="*/ 2 w 2"/>
                  <a:gd name="T3" fmla="*/ 2 h 3"/>
                  <a:gd name="T4" fmla="*/ 1 w 2"/>
                  <a:gd name="T5" fmla="*/ 3 h 3"/>
                  <a:gd name="T6" fmla="*/ 1 w 2"/>
                  <a:gd name="T7" fmla="*/ 3 h 3"/>
                  <a:gd name="T8" fmla="*/ 0 w 2"/>
                  <a:gd name="T9" fmla="*/ 1 h 3"/>
                  <a:gd name="T10" fmla="*/ 0 w 2"/>
                  <a:gd name="T11" fmla="*/ 1 h 3"/>
                  <a:gd name="T12" fmla="*/ 1 w 2"/>
                  <a:gd name="T13" fmla="*/ 0 h 3"/>
                  <a:gd name="T14" fmla="*/ 1 w 2"/>
                  <a:gd name="T15" fmla="*/ 0 h 3"/>
                  <a:gd name="T16" fmla="*/ 1 w 2"/>
                  <a:gd name="T17" fmla="*/ 0 h 3"/>
                  <a:gd name="T18" fmla="*/ 2 w 2"/>
                  <a:gd name="T19" fmla="*/ 2 h 3"/>
                  <a:gd name="T20" fmla="*/ 2 w 2"/>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2" y="2"/>
                    </a:moveTo>
                    <a:lnTo>
                      <a:pt x="2" y="2"/>
                    </a:lnTo>
                    <a:lnTo>
                      <a:pt x="1" y="3"/>
                    </a:lnTo>
                    <a:lnTo>
                      <a:pt x="1" y="3"/>
                    </a:lnTo>
                    <a:lnTo>
                      <a:pt x="0" y="1"/>
                    </a:lnTo>
                    <a:lnTo>
                      <a:pt x="0" y="1"/>
                    </a:lnTo>
                    <a:lnTo>
                      <a:pt x="1" y="0"/>
                    </a:lnTo>
                    <a:lnTo>
                      <a:pt x="1" y="0"/>
                    </a:lnTo>
                    <a:lnTo>
                      <a:pt x="1" y="0"/>
                    </a:lnTo>
                    <a:lnTo>
                      <a:pt x="2" y="2"/>
                    </a:lnTo>
                    <a:lnTo>
                      <a:pt x="2"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3" name="Freeform 308"/>
              <p:cNvSpPr>
                <a:spLocks/>
              </p:cNvSpPr>
              <p:nvPr/>
            </p:nvSpPr>
            <p:spPr bwMode="auto">
              <a:xfrm>
                <a:off x="5365751" y="4367213"/>
                <a:ext cx="3175" cy="4763"/>
              </a:xfrm>
              <a:custGeom>
                <a:avLst/>
                <a:gdLst>
                  <a:gd name="T0" fmla="*/ 2 w 2"/>
                  <a:gd name="T1" fmla="*/ 2 h 3"/>
                  <a:gd name="T2" fmla="*/ 2 w 2"/>
                  <a:gd name="T3" fmla="*/ 2 h 3"/>
                  <a:gd name="T4" fmla="*/ 1 w 2"/>
                  <a:gd name="T5" fmla="*/ 3 h 3"/>
                  <a:gd name="T6" fmla="*/ 1 w 2"/>
                  <a:gd name="T7" fmla="*/ 3 h 3"/>
                  <a:gd name="T8" fmla="*/ 0 w 2"/>
                  <a:gd name="T9" fmla="*/ 2 h 3"/>
                  <a:gd name="T10" fmla="*/ 0 w 2"/>
                  <a:gd name="T11" fmla="*/ 2 h 3"/>
                  <a:gd name="T12" fmla="*/ 1 w 2"/>
                  <a:gd name="T13" fmla="*/ 0 h 3"/>
                  <a:gd name="T14" fmla="*/ 1 w 2"/>
                  <a:gd name="T15" fmla="*/ 0 h 3"/>
                  <a:gd name="T16" fmla="*/ 2 w 2"/>
                  <a:gd name="T17" fmla="*/ 2 h 3"/>
                  <a:gd name="T18" fmla="*/ 2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2"/>
                    </a:moveTo>
                    <a:lnTo>
                      <a:pt x="2" y="2"/>
                    </a:lnTo>
                    <a:lnTo>
                      <a:pt x="1" y="3"/>
                    </a:lnTo>
                    <a:lnTo>
                      <a:pt x="1" y="3"/>
                    </a:lnTo>
                    <a:lnTo>
                      <a:pt x="0" y="2"/>
                    </a:lnTo>
                    <a:lnTo>
                      <a:pt x="0" y="2"/>
                    </a:lnTo>
                    <a:lnTo>
                      <a:pt x="1" y="0"/>
                    </a:lnTo>
                    <a:lnTo>
                      <a:pt x="1" y="0"/>
                    </a:lnTo>
                    <a:lnTo>
                      <a:pt x="2" y="2"/>
                    </a:lnTo>
                    <a:lnTo>
                      <a:pt x="2"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4" name="Freeform 309"/>
              <p:cNvSpPr>
                <a:spLocks/>
              </p:cNvSpPr>
              <p:nvPr/>
            </p:nvSpPr>
            <p:spPr bwMode="auto">
              <a:xfrm>
                <a:off x="5375276" y="4383088"/>
                <a:ext cx="3175" cy="6350"/>
              </a:xfrm>
              <a:custGeom>
                <a:avLst/>
                <a:gdLst>
                  <a:gd name="T0" fmla="*/ 1 w 2"/>
                  <a:gd name="T1" fmla="*/ 0 h 4"/>
                  <a:gd name="T2" fmla="*/ 0 w 2"/>
                  <a:gd name="T3" fmla="*/ 2 h 4"/>
                  <a:gd name="T4" fmla="*/ 0 w 2"/>
                  <a:gd name="T5" fmla="*/ 3 h 4"/>
                  <a:gd name="T6" fmla="*/ 0 w 2"/>
                  <a:gd name="T7" fmla="*/ 3 h 4"/>
                  <a:gd name="T8" fmla="*/ 0 w 2"/>
                  <a:gd name="T9" fmla="*/ 4 h 4"/>
                  <a:gd name="T10" fmla="*/ 1 w 2"/>
                  <a:gd name="T11" fmla="*/ 4 h 4"/>
                  <a:gd name="T12" fmla="*/ 1 w 2"/>
                  <a:gd name="T13" fmla="*/ 4 h 4"/>
                  <a:gd name="T14" fmla="*/ 2 w 2"/>
                  <a:gd name="T15" fmla="*/ 3 h 4"/>
                  <a:gd name="T16" fmla="*/ 2 w 2"/>
                  <a:gd name="T17" fmla="*/ 1 h 4"/>
                  <a:gd name="T18" fmla="*/ 2 w 2"/>
                  <a:gd name="T19" fmla="*/ 1 h 4"/>
                  <a:gd name="T20" fmla="*/ 1 w 2"/>
                  <a:gd name="T21" fmla="*/ 0 h 4"/>
                  <a:gd name="T22" fmla="*/ 1 w 2"/>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1" y="0"/>
                    </a:moveTo>
                    <a:lnTo>
                      <a:pt x="0" y="2"/>
                    </a:lnTo>
                    <a:lnTo>
                      <a:pt x="0" y="3"/>
                    </a:lnTo>
                    <a:lnTo>
                      <a:pt x="0" y="3"/>
                    </a:lnTo>
                    <a:lnTo>
                      <a:pt x="0" y="4"/>
                    </a:lnTo>
                    <a:lnTo>
                      <a:pt x="1" y="4"/>
                    </a:lnTo>
                    <a:lnTo>
                      <a:pt x="1" y="4"/>
                    </a:lnTo>
                    <a:lnTo>
                      <a:pt x="2" y="3"/>
                    </a:lnTo>
                    <a:lnTo>
                      <a:pt x="2" y="1"/>
                    </a:lnTo>
                    <a:lnTo>
                      <a:pt x="2" y="1"/>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5" name="Freeform 310"/>
              <p:cNvSpPr>
                <a:spLocks/>
              </p:cNvSpPr>
              <p:nvPr/>
            </p:nvSpPr>
            <p:spPr bwMode="auto">
              <a:xfrm>
                <a:off x="5378451" y="4395788"/>
                <a:ext cx="6350" cy="7938"/>
              </a:xfrm>
              <a:custGeom>
                <a:avLst/>
                <a:gdLst>
                  <a:gd name="T0" fmla="*/ 1 w 4"/>
                  <a:gd name="T1" fmla="*/ 0 h 5"/>
                  <a:gd name="T2" fmla="*/ 1 w 4"/>
                  <a:gd name="T3" fmla="*/ 0 h 5"/>
                  <a:gd name="T4" fmla="*/ 1 w 4"/>
                  <a:gd name="T5" fmla="*/ 0 h 5"/>
                  <a:gd name="T6" fmla="*/ 3 w 4"/>
                  <a:gd name="T7" fmla="*/ 1 h 5"/>
                  <a:gd name="T8" fmla="*/ 3 w 4"/>
                  <a:gd name="T9" fmla="*/ 1 h 5"/>
                  <a:gd name="T10" fmla="*/ 4 w 4"/>
                  <a:gd name="T11" fmla="*/ 3 h 5"/>
                  <a:gd name="T12" fmla="*/ 4 w 4"/>
                  <a:gd name="T13" fmla="*/ 5 h 5"/>
                  <a:gd name="T14" fmla="*/ 4 w 4"/>
                  <a:gd name="T15" fmla="*/ 5 h 5"/>
                  <a:gd name="T16" fmla="*/ 3 w 4"/>
                  <a:gd name="T17" fmla="*/ 5 h 5"/>
                  <a:gd name="T18" fmla="*/ 1 w 4"/>
                  <a:gd name="T19" fmla="*/ 4 h 5"/>
                  <a:gd name="T20" fmla="*/ 1 w 4"/>
                  <a:gd name="T21" fmla="*/ 4 h 5"/>
                  <a:gd name="T22" fmla="*/ 0 w 4"/>
                  <a:gd name="T23" fmla="*/ 3 h 5"/>
                  <a:gd name="T24" fmla="*/ 0 w 4"/>
                  <a:gd name="T25" fmla="*/ 2 h 5"/>
                  <a:gd name="T26" fmla="*/ 0 w 4"/>
                  <a:gd name="T27" fmla="*/ 2 h 5"/>
                  <a:gd name="T28" fmla="*/ 1 w 4"/>
                  <a:gd name="T29" fmla="*/ 0 h 5"/>
                  <a:gd name="T30" fmla="*/ 1 w 4"/>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1" y="0"/>
                    </a:moveTo>
                    <a:lnTo>
                      <a:pt x="1" y="0"/>
                    </a:lnTo>
                    <a:lnTo>
                      <a:pt x="1" y="0"/>
                    </a:lnTo>
                    <a:lnTo>
                      <a:pt x="3" y="1"/>
                    </a:lnTo>
                    <a:lnTo>
                      <a:pt x="3" y="1"/>
                    </a:lnTo>
                    <a:lnTo>
                      <a:pt x="4" y="3"/>
                    </a:lnTo>
                    <a:lnTo>
                      <a:pt x="4" y="5"/>
                    </a:lnTo>
                    <a:lnTo>
                      <a:pt x="4" y="5"/>
                    </a:lnTo>
                    <a:lnTo>
                      <a:pt x="3" y="5"/>
                    </a:lnTo>
                    <a:lnTo>
                      <a:pt x="1" y="4"/>
                    </a:lnTo>
                    <a:lnTo>
                      <a:pt x="1" y="4"/>
                    </a:lnTo>
                    <a:lnTo>
                      <a:pt x="0" y="3"/>
                    </a:lnTo>
                    <a:lnTo>
                      <a:pt x="0" y="2"/>
                    </a:lnTo>
                    <a:lnTo>
                      <a:pt x="0" y="2"/>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6" name="Freeform 311"/>
              <p:cNvSpPr>
                <a:spLocks/>
              </p:cNvSpPr>
              <p:nvPr/>
            </p:nvSpPr>
            <p:spPr bwMode="auto">
              <a:xfrm>
                <a:off x="5403851" y="4454526"/>
                <a:ext cx="11113" cy="9525"/>
              </a:xfrm>
              <a:custGeom>
                <a:avLst/>
                <a:gdLst>
                  <a:gd name="T0" fmla="*/ 0 w 7"/>
                  <a:gd name="T1" fmla="*/ 2 h 6"/>
                  <a:gd name="T2" fmla="*/ 0 w 7"/>
                  <a:gd name="T3" fmla="*/ 2 h 6"/>
                  <a:gd name="T4" fmla="*/ 3 w 7"/>
                  <a:gd name="T5" fmla="*/ 0 h 6"/>
                  <a:gd name="T6" fmla="*/ 3 w 7"/>
                  <a:gd name="T7" fmla="*/ 0 h 6"/>
                  <a:gd name="T8" fmla="*/ 3 w 7"/>
                  <a:gd name="T9" fmla="*/ 2 h 6"/>
                  <a:gd name="T10" fmla="*/ 3 w 7"/>
                  <a:gd name="T11" fmla="*/ 3 h 6"/>
                  <a:gd name="T12" fmla="*/ 3 w 7"/>
                  <a:gd name="T13" fmla="*/ 3 h 6"/>
                  <a:gd name="T14" fmla="*/ 7 w 7"/>
                  <a:gd name="T15" fmla="*/ 4 h 6"/>
                  <a:gd name="T16" fmla="*/ 7 w 7"/>
                  <a:gd name="T17" fmla="*/ 4 h 6"/>
                  <a:gd name="T18" fmla="*/ 7 w 7"/>
                  <a:gd name="T19" fmla="*/ 6 h 6"/>
                  <a:gd name="T20" fmla="*/ 7 w 7"/>
                  <a:gd name="T21" fmla="*/ 6 h 6"/>
                  <a:gd name="T22" fmla="*/ 5 w 7"/>
                  <a:gd name="T23" fmla="*/ 5 h 6"/>
                  <a:gd name="T24" fmla="*/ 5 w 7"/>
                  <a:gd name="T25" fmla="*/ 5 h 6"/>
                  <a:gd name="T26" fmla="*/ 4 w 7"/>
                  <a:gd name="T27" fmla="*/ 5 h 6"/>
                  <a:gd name="T28" fmla="*/ 3 w 7"/>
                  <a:gd name="T29" fmla="*/ 4 h 6"/>
                  <a:gd name="T30" fmla="*/ 3 w 7"/>
                  <a:gd name="T31" fmla="*/ 4 h 6"/>
                  <a:gd name="T32" fmla="*/ 0 w 7"/>
                  <a:gd name="T33" fmla="*/ 2 h 6"/>
                  <a:gd name="T34" fmla="*/ 0 w 7"/>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6">
                    <a:moveTo>
                      <a:pt x="0" y="2"/>
                    </a:moveTo>
                    <a:lnTo>
                      <a:pt x="0" y="2"/>
                    </a:lnTo>
                    <a:lnTo>
                      <a:pt x="3" y="0"/>
                    </a:lnTo>
                    <a:lnTo>
                      <a:pt x="3" y="0"/>
                    </a:lnTo>
                    <a:lnTo>
                      <a:pt x="3" y="2"/>
                    </a:lnTo>
                    <a:lnTo>
                      <a:pt x="3" y="3"/>
                    </a:lnTo>
                    <a:lnTo>
                      <a:pt x="3" y="3"/>
                    </a:lnTo>
                    <a:lnTo>
                      <a:pt x="7" y="4"/>
                    </a:lnTo>
                    <a:lnTo>
                      <a:pt x="7" y="4"/>
                    </a:lnTo>
                    <a:lnTo>
                      <a:pt x="7" y="6"/>
                    </a:lnTo>
                    <a:lnTo>
                      <a:pt x="7" y="6"/>
                    </a:lnTo>
                    <a:lnTo>
                      <a:pt x="5" y="5"/>
                    </a:lnTo>
                    <a:lnTo>
                      <a:pt x="5" y="5"/>
                    </a:lnTo>
                    <a:lnTo>
                      <a:pt x="4" y="5"/>
                    </a:lnTo>
                    <a:lnTo>
                      <a:pt x="3" y="4"/>
                    </a:lnTo>
                    <a:lnTo>
                      <a:pt x="3" y="4"/>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7" name="Freeform 312"/>
              <p:cNvSpPr>
                <a:spLocks/>
              </p:cNvSpPr>
              <p:nvPr/>
            </p:nvSpPr>
            <p:spPr bwMode="auto">
              <a:xfrm>
                <a:off x="5424488" y="4476751"/>
                <a:ext cx="9525" cy="11113"/>
              </a:xfrm>
              <a:custGeom>
                <a:avLst/>
                <a:gdLst>
                  <a:gd name="T0" fmla="*/ 0 w 6"/>
                  <a:gd name="T1" fmla="*/ 0 h 7"/>
                  <a:gd name="T2" fmla="*/ 0 w 6"/>
                  <a:gd name="T3" fmla="*/ 0 h 7"/>
                  <a:gd name="T4" fmla="*/ 0 w 6"/>
                  <a:gd name="T5" fmla="*/ 0 h 7"/>
                  <a:gd name="T6" fmla="*/ 1 w 6"/>
                  <a:gd name="T7" fmla="*/ 0 h 7"/>
                  <a:gd name="T8" fmla="*/ 1 w 6"/>
                  <a:gd name="T9" fmla="*/ 0 h 7"/>
                  <a:gd name="T10" fmla="*/ 3 w 6"/>
                  <a:gd name="T11" fmla="*/ 2 h 7"/>
                  <a:gd name="T12" fmla="*/ 4 w 6"/>
                  <a:gd name="T13" fmla="*/ 4 h 7"/>
                  <a:gd name="T14" fmla="*/ 4 w 6"/>
                  <a:gd name="T15" fmla="*/ 4 h 7"/>
                  <a:gd name="T16" fmla="*/ 6 w 6"/>
                  <a:gd name="T17" fmla="*/ 5 h 7"/>
                  <a:gd name="T18" fmla="*/ 4 w 6"/>
                  <a:gd name="T19" fmla="*/ 6 h 7"/>
                  <a:gd name="T20" fmla="*/ 4 w 6"/>
                  <a:gd name="T21" fmla="*/ 7 h 7"/>
                  <a:gd name="T22" fmla="*/ 4 w 6"/>
                  <a:gd name="T23" fmla="*/ 7 h 7"/>
                  <a:gd name="T24" fmla="*/ 3 w 6"/>
                  <a:gd name="T25" fmla="*/ 7 h 7"/>
                  <a:gd name="T26" fmla="*/ 3 w 6"/>
                  <a:gd name="T27" fmla="*/ 6 h 7"/>
                  <a:gd name="T28" fmla="*/ 3 w 6"/>
                  <a:gd name="T29" fmla="*/ 5 h 7"/>
                  <a:gd name="T30" fmla="*/ 1 w 6"/>
                  <a:gd name="T31" fmla="*/ 4 h 7"/>
                  <a:gd name="T32" fmla="*/ 1 w 6"/>
                  <a:gd name="T33" fmla="*/ 2 h 7"/>
                  <a:gd name="T34" fmla="*/ 0 w 6"/>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7">
                    <a:moveTo>
                      <a:pt x="0" y="0"/>
                    </a:moveTo>
                    <a:lnTo>
                      <a:pt x="0" y="0"/>
                    </a:lnTo>
                    <a:lnTo>
                      <a:pt x="0" y="0"/>
                    </a:lnTo>
                    <a:lnTo>
                      <a:pt x="1" y="0"/>
                    </a:lnTo>
                    <a:lnTo>
                      <a:pt x="1" y="0"/>
                    </a:lnTo>
                    <a:lnTo>
                      <a:pt x="3" y="2"/>
                    </a:lnTo>
                    <a:lnTo>
                      <a:pt x="4" y="4"/>
                    </a:lnTo>
                    <a:lnTo>
                      <a:pt x="4" y="4"/>
                    </a:lnTo>
                    <a:lnTo>
                      <a:pt x="6" y="5"/>
                    </a:lnTo>
                    <a:lnTo>
                      <a:pt x="4" y="6"/>
                    </a:lnTo>
                    <a:lnTo>
                      <a:pt x="4" y="7"/>
                    </a:lnTo>
                    <a:lnTo>
                      <a:pt x="4" y="7"/>
                    </a:lnTo>
                    <a:lnTo>
                      <a:pt x="3" y="7"/>
                    </a:lnTo>
                    <a:lnTo>
                      <a:pt x="3" y="6"/>
                    </a:lnTo>
                    <a:lnTo>
                      <a:pt x="3" y="5"/>
                    </a:lnTo>
                    <a:lnTo>
                      <a:pt x="1" y="4"/>
                    </a:lnTo>
                    <a:lnTo>
                      <a:pt x="1" y="2"/>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8" name="Freeform 313"/>
              <p:cNvSpPr>
                <a:spLocks/>
              </p:cNvSpPr>
              <p:nvPr/>
            </p:nvSpPr>
            <p:spPr bwMode="auto">
              <a:xfrm>
                <a:off x="5441951" y="4510088"/>
                <a:ext cx="9525" cy="12700"/>
              </a:xfrm>
              <a:custGeom>
                <a:avLst/>
                <a:gdLst>
                  <a:gd name="T0" fmla="*/ 3 w 6"/>
                  <a:gd name="T1" fmla="*/ 0 h 8"/>
                  <a:gd name="T2" fmla="*/ 3 w 6"/>
                  <a:gd name="T3" fmla="*/ 0 h 8"/>
                  <a:gd name="T4" fmla="*/ 4 w 6"/>
                  <a:gd name="T5" fmla="*/ 1 h 8"/>
                  <a:gd name="T6" fmla="*/ 4 w 6"/>
                  <a:gd name="T7" fmla="*/ 1 h 8"/>
                  <a:gd name="T8" fmla="*/ 5 w 6"/>
                  <a:gd name="T9" fmla="*/ 3 h 8"/>
                  <a:gd name="T10" fmla="*/ 6 w 6"/>
                  <a:gd name="T11" fmla="*/ 4 h 8"/>
                  <a:gd name="T12" fmla="*/ 6 w 6"/>
                  <a:gd name="T13" fmla="*/ 6 h 8"/>
                  <a:gd name="T14" fmla="*/ 6 w 6"/>
                  <a:gd name="T15" fmla="*/ 6 h 8"/>
                  <a:gd name="T16" fmla="*/ 5 w 6"/>
                  <a:gd name="T17" fmla="*/ 7 h 8"/>
                  <a:gd name="T18" fmla="*/ 4 w 6"/>
                  <a:gd name="T19" fmla="*/ 8 h 8"/>
                  <a:gd name="T20" fmla="*/ 4 w 6"/>
                  <a:gd name="T21" fmla="*/ 8 h 8"/>
                  <a:gd name="T22" fmla="*/ 1 w 6"/>
                  <a:gd name="T23" fmla="*/ 6 h 8"/>
                  <a:gd name="T24" fmla="*/ 0 w 6"/>
                  <a:gd name="T25" fmla="*/ 2 h 8"/>
                  <a:gd name="T26" fmla="*/ 0 w 6"/>
                  <a:gd name="T27" fmla="*/ 2 h 8"/>
                  <a:gd name="T28" fmla="*/ 0 w 6"/>
                  <a:gd name="T29" fmla="*/ 1 h 8"/>
                  <a:gd name="T30" fmla="*/ 0 w 6"/>
                  <a:gd name="T31" fmla="*/ 1 h 8"/>
                  <a:gd name="T32" fmla="*/ 3 w 6"/>
                  <a:gd name="T33" fmla="*/ 0 h 8"/>
                  <a:gd name="T34" fmla="*/ 3 w 6"/>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8">
                    <a:moveTo>
                      <a:pt x="3" y="0"/>
                    </a:moveTo>
                    <a:lnTo>
                      <a:pt x="3" y="0"/>
                    </a:lnTo>
                    <a:lnTo>
                      <a:pt x="4" y="1"/>
                    </a:lnTo>
                    <a:lnTo>
                      <a:pt x="4" y="1"/>
                    </a:lnTo>
                    <a:lnTo>
                      <a:pt x="5" y="3"/>
                    </a:lnTo>
                    <a:lnTo>
                      <a:pt x="6" y="4"/>
                    </a:lnTo>
                    <a:lnTo>
                      <a:pt x="6" y="6"/>
                    </a:lnTo>
                    <a:lnTo>
                      <a:pt x="6" y="6"/>
                    </a:lnTo>
                    <a:lnTo>
                      <a:pt x="5" y="7"/>
                    </a:lnTo>
                    <a:lnTo>
                      <a:pt x="4" y="8"/>
                    </a:lnTo>
                    <a:lnTo>
                      <a:pt x="4" y="8"/>
                    </a:lnTo>
                    <a:lnTo>
                      <a:pt x="1" y="6"/>
                    </a:lnTo>
                    <a:lnTo>
                      <a:pt x="0" y="2"/>
                    </a:lnTo>
                    <a:lnTo>
                      <a:pt x="0" y="2"/>
                    </a:lnTo>
                    <a:lnTo>
                      <a:pt x="0" y="1"/>
                    </a:lnTo>
                    <a:lnTo>
                      <a:pt x="0" y="1"/>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9" name="Freeform 314"/>
              <p:cNvSpPr>
                <a:spLocks/>
              </p:cNvSpPr>
              <p:nvPr/>
            </p:nvSpPr>
            <p:spPr bwMode="auto">
              <a:xfrm>
                <a:off x="5453063" y="4525963"/>
                <a:ext cx="6350" cy="3175"/>
              </a:xfrm>
              <a:custGeom>
                <a:avLst/>
                <a:gdLst>
                  <a:gd name="T0" fmla="*/ 0 w 4"/>
                  <a:gd name="T1" fmla="*/ 0 h 2"/>
                  <a:gd name="T2" fmla="*/ 0 w 4"/>
                  <a:gd name="T3" fmla="*/ 0 h 2"/>
                  <a:gd name="T4" fmla="*/ 1 w 4"/>
                  <a:gd name="T5" fmla="*/ 2 h 2"/>
                  <a:gd name="T6" fmla="*/ 1 w 4"/>
                  <a:gd name="T7" fmla="*/ 2 h 2"/>
                  <a:gd name="T8" fmla="*/ 2 w 4"/>
                  <a:gd name="T9" fmla="*/ 2 h 2"/>
                  <a:gd name="T10" fmla="*/ 2 w 4"/>
                  <a:gd name="T11" fmla="*/ 2 h 2"/>
                  <a:gd name="T12" fmla="*/ 4 w 4"/>
                  <a:gd name="T13" fmla="*/ 1 h 2"/>
                  <a:gd name="T14" fmla="*/ 4 w 4"/>
                  <a:gd name="T15" fmla="*/ 1 h 2"/>
                  <a:gd name="T16" fmla="*/ 2 w 4"/>
                  <a:gd name="T17" fmla="*/ 0 h 2"/>
                  <a:gd name="T18" fmla="*/ 2 w 4"/>
                  <a:gd name="T19" fmla="*/ 0 h 2"/>
                  <a:gd name="T20" fmla="*/ 0 w 4"/>
                  <a:gd name="T21" fmla="*/ 0 h 2"/>
                  <a:gd name="T22" fmla="*/ 0 w 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0"/>
                    </a:moveTo>
                    <a:lnTo>
                      <a:pt x="0" y="0"/>
                    </a:lnTo>
                    <a:lnTo>
                      <a:pt x="1" y="2"/>
                    </a:lnTo>
                    <a:lnTo>
                      <a:pt x="1" y="2"/>
                    </a:lnTo>
                    <a:lnTo>
                      <a:pt x="2" y="2"/>
                    </a:lnTo>
                    <a:lnTo>
                      <a:pt x="2" y="2"/>
                    </a:lnTo>
                    <a:lnTo>
                      <a:pt x="4" y="1"/>
                    </a:lnTo>
                    <a:lnTo>
                      <a:pt x="4" y="1"/>
                    </a:lnTo>
                    <a:lnTo>
                      <a:pt x="2" y="0"/>
                    </a:lnTo>
                    <a:lnTo>
                      <a:pt x="2"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0" name="Freeform 315"/>
              <p:cNvSpPr>
                <a:spLocks/>
              </p:cNvSpPr>
              <p:nvPr/>
            </p:nvSpPr>
            <p:spPr bwMode="auto">
              <a:xfrm>
                <a:off x="5459413" y="4533901"/>
                <a:ext cx="4763" cy="6350"/>
              </a:xfrm>
              <a:custGeom>
                <a:avLst/>
                <a:gdLst>
                  <a:gd name="T0" fmla="*/ 0 w 3"/>
                  <a:gd name="T1" fmla="*/ 0 h 4"/>
                  <a:gd name="T2" fmla="*/ 0 w 3"/>
                  <a:gd name="T3" fmla="*/ 0 h 4"/>
                  <a:gd name="T4" fmla="*/ 0 w 3"/>
                  <a:gd name="T5" fmla="*/ 1 h 4"/>
                  <a:gd name="T6" fmla="*/ 0 w 3"/>
                  <a:gd name="T7" fmla="*/ 1 h 4"/>
                  <a:gd name="T8" fmla="*/ 1 w 3"/>
                  <a:gd name="T9" fmla="*/ 1 h 4"/>
                  <a:gd name="T10" fmla="*/ 1 w 3"/>
                  <a:gd name="T11" fmla="*/ 1 h 4"/>
                  <a:gd name="T12" fmla="*/ 1 w 3"/>
                  <a:gd name="T13" fmla="*/ 1 h 4"/>
                  <a:gd name="T14" fmla="*/ 1 w 3"/>
                  <a:gd name="T15" fmla="*/ 3 h 4"/>
                  <a:gd name="T16" fmla="*/ 1 w 3"/>
                  <a:gd name="T17" fmla="*/ 3 h 4"/>
                  <a:gd name="T18" fmla="*/ 3 w 3"/>
                  <a:gd name="T19" fmla="*/ 4 h 4"/>
                  <a:gd name="T20" fmla="*/ 3 w 3"/>
                  <a:gd name="T21" fmla="*/ 4 h 4"/>
                  <a:gd name="T22" fmla="*/ 3 w 3"/>
                  <a:gd name="T23" fmla="*/ 2 h 4"/>
                  <a:gd name="T24" fmla="*/ 3 w 3"/>
                  <a:gd name="T25" fmla="*/ 2 h 4"/>
                  <a:gd name="T26" fmla="*/ 2 w 3"/>
                  <a:gd name="T27" fmla="*/ 1 h 4"/>
                  <a:gd name="T28" fmla="*/ 0 w 3"/>
                  <a:gd name="T29" fmla="*/ 0 h 4"/>
                  <a:gd name="T30" fmla="*/ 0 w 3"/>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4">
                    <a:moveTo>
                      <a:pt x="0" y="0"/>
                    </a:moveTo>
                    <a:lnTo>
                      <a:pt x="0" y="0"/>
                    </a:lnTo>
                    <a:lnTo>
                      <a:pt x="0" y="1"/>
                    </a:lnTo>
                    <a:lnTo>
                      <a:pt x="0" y="1"/>
                    </a:lnTo>
                    <a:lnTo>
                      <a:pt x="1" y="1"/>
                    </a:lnTo>
                    <a:lnTo>
                      <a:pt x="1" y="1"/>
                    </a:lnTo>
                    <a:lnTo>
                      <a:pt x="1" y="1"/>
                    </a:lnTo>
                    <a:lnTo>
                      <a:pt x="1" y="3"/>
                    </a:lnTo>
                    <a:lnTo>
                      <a:pt x="1" y="3"/>
                    </a:lnTo>
                    <a:lnTo>
                      <a:pt x="3" y="4"/>
                    </a:lnTo>
                    <a:lnTo>
                      <a:pt x="3" y="4"/>
                    </a:lnTo>
                    <a:lnTo>
                      <a:pt x="3" y="2"/>
                    </a:lnTo>
                    <a:lnTo>
                      <a:pt x="3" y="2"/>
                    </a:lnTo>
                    <a:lnTo>
                      <a:pt x="2"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1" name="Freeform 316"/>
              <p:cNvSpPr>
                <a:spLocks/>
              </p:cNvSpPr>
              <p:nvPr/>
            </p:nvSpPr>
            <p:spPr bwMode="auto">
              <a:xfrm>
                <a:off x="5702301" y="4233863"/>
                <a:ext cx="58738" cy="84138"/>
              </a:xfrm>
              <a:custGeom>
                <a:avLst/>
                <a:gdLst>
                  <a:gd name="T0" fmla="*/ 6 w 37"/>
                  <a:gd name="T1" fmla="*/ 4 h 53"/>
                  <a:gd name="T2" fmla="*/ 5 w 37"/>
                  <a:gd name="T3" fmla="*/ 9 h 53"/>
                  <a:gd name="T4" fmla="*/ 6 w 37"/>
                  <a:gd name="T5" fmla="*/ 11 h 53"/>
                  <a:gd name="T6" fmla="*/ 5 w 37"/>
                  <a:gd name="T7" fmla="*/ 19 h 53"/>
                  <a:gd name="T8" fmla="*/ 5 w 37"/>
                  <a:gd name="T9" fmla="*/ 22 h 53"/>
                  <a:gd name="T10" fmla="*/ 3 w 37"/>
                  <a:gd name="T11" fmla="*/ 22 h 53"/>
                  <a:gd name="T12" fmla="*/ 3 w 37"/>
                  <a:gd name="T13" fmla="*/ 21 h 53"/>
                  <a:gd name="T14" fmla="*/ 0 w 37"/>
                  <a:gd name="T15" fmla="*/ 21 h 53"/>
                  <a:gd name="T16" fmla="*/ 1 w 37"/>
                  <a:gd name="T17" fmla="*/ 28 h 53"/>
                  <a:gd name="T18" fmla="*/ 6 w 37"/>
                  <a:gd name="T19" fmla="*/ 35 h 53"/>
                  <a:gd name="T20" fmla="*/ 6 w 37"/>
                  <a:gd name="T21" fmla="*/ 37 h 53"/>
                  <a:gd name="T22" fmla="*/ 7 w 37"/>
                  <a:gd name="T23" fmla="*/ 35 h 53"/>
                  <a:gd name="T24" fmla="*/ 8 w 37"/>
                  <a:gd name="T25" fmla="*/ 35 h 53"/>
                  <a:gd name="T26" fmla="*/ 7 w 37"/>
                  <a:gd name="T27" fmla="*/ 40 h 53"/>
                  <a:gd name="T28" fmla="*/ 7 w 37"/>
                  <a:gd name="T29" fmla="*/ 41 h 53"/>
                  <a:gd name="T30" fmla="*/ 9 w 37"/>
                  <a:gd name="T31" fmla="*/ 44 h 53"/>
                  <a:gd name="T32" fmla="*/ 14 w 37"/>
                  <a:gd name="T33" fmla="*/ 43 h 53"/>
                  <a:gd name="T34" fmla="*/ 17 w 37"/>
                  <a:gd name="T35" fmla="*/ 43 h 53"/>
                  <a:gd name="T36" fmla="*/ 20 w 37"/>
                  <a:gd name="T37" fmla="*/ 47 h 53"/>
                  <a:gd name="T38" fmla="*/ 22 w 37"/>
                  <a:gd name="T39" fmla="*/ 48 h 53"/>
                  <a:gd name="T40" fmla="*/ 23 w 37"/>
                  <a:gd name="T41" fmla="*/ 49 h 53"/>
                  <a:gd name="T42" fmla="*/ 22 w 37"/>
                  <a:gd name="T43" fmla="*/ 42 h 53"/>
                  <a:gd name="T44" fmla="*/ 25 w 37"/>
                  <a:gd name="T45" fmla="*/ 48 h 53"/>
                  <a:gd name="T46" fmla="*/ 32 w 37"/>
                  <a:gd name="T47" fmla="*/ 52 h 53"/>
                  <a:gd name="T48" fmla="*/ 35 w 37"/>
                  <a:gd name="T49" fmla="*/ 53 h 53"/>
                  <a:gd name="T50" fmla="*/ 32 w 37"/>
                  <a:gd name="T51" fmla="*/ 48 h 53"/>
                  <a:gd name="T52" fmla="*/ 28 w 37"/>
                  <a:gd name="T53" fmla="*/ 45 h 53"/>
                  <a:gd name="T54" fmla="*/ 35 w 37"/>
                  <a:gd name="T55" fmla="*/ 45 h 53"/>
                  <a:gd name="T56" fmla="*/ 37 w 37"/>
                  <a:gd name="T57" fmla="*/ 44 h 53"/>
                  <a:gd name="T58" fmla="*/ 35 w 37"/>
                  <a:gd name="T59" fmla="*/ 41 h 53"/>
                  <a:gd name="T60" fmla="*/ 35 w 37"/>
                  <a:gd name="T61" fmla="*/ 41 h 53"/>
                  <a:gd name="T62" fmla="*/ 28 w 37"/>
                  <a:gd name="T63" fmla="*/ 42 h 53"/>
                  <a:gd name="T64" fmla="*/ 24 w 37"/>
                  <a:gd name="T65" fmla="*/ 40 h 53"/>
                  <a:gd name="T66" fmla="*/ 22 w 37"/>
                  <a:gd name="T67" fmla="*/ 39 h 53"/>
                  <a:gd name="T68" fmla="*/ 19 w 37"/>
                  <a:gd name="T69" fmla="*/ 40 h 53"/>
                  <a:gd name="T70" fmla="*/ 15 w 37"/>
                  <a:gd name="T71" fmla="*/ 39 h 53"/>
                  <a:gd name="T72" fmla="*/ 15 w 37"/>
                  <a:gd name="T73" fmla="*/ 37 h 53"/>
                  <a:gd name="T74" fmla="*/ 19 w 37"/>
                  <a:gd name="T75" fmla="*/ 35 h 53"/>
                  <a:gd name="T76" fmla="*/ 19 w 37"/>
                  <a:gd name="T77" fmla="*/ 33 h 53"/>
                  <a:gd name="T78" fmla="*/ 13 w 37"/>
                  <a:gd name="T79" fmla="*/ 32 h 53"/>
                  <a:gd name="T80" fmla="*/ 14 w 37"/>
                  <a:gd name="T81" fmla="*/ 28 h 53"/>
                  <a:gd name="T82" fmla="*/ 14 w 37"/>
                  <a:gd name="T83" fmla="*/ 25 h 53"/>
                  <a:gd name="T84" fmla="*/ 17 w 37"/>
                  <a:gd name="T85" fmla="*/ 25 h 53"/>
                  <a:gd name="T86" fmla="*/ 22 w 37"/>
                  <a:gd name="T87" fmla="*/ 18 h 53"/>
                  <a:gd name="T88" fmla="*/ 21 w 37"/>
                  <a:gd name="T89" fmla="*/ 13 h 53"/>
                  <a:gd name="T90" fmla="*/ 20 w 37"/>
                  <a:gd name="T91" fmla="*/ 10 h 53"/>
                  <a:gd name="T92" fmla="*/ 21 w 37"/>
                  <a:gd name="T93" fmla="*/ 5 h 53"/>
                  <a:gd name="T94" fmla="*/ 20 w 37"/>
                  <a:gd name="T95" fmla="*/ 2 h 53"/>
                  <a:gd name="T96" fmla="*/ 17 w 37"/>
                  <a:gd name="T97" fmla="*/ 3 h 53"/>
                  <a:gd name="T98" fmla="*/ 13 w 37"/>
                  <a:gd name="T99" fmla="*/ 1 h 53"/>
                  <a:gd name="T100" fmla="*/ 7 w 37"/>
                  <a:gd name="T10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 h="53">
                    <a:moveTo>
                      <a:pt x="7" y="0"/>
                    </a:moveTo>
                    <a:lnTo>
                      <a:pt x="7" y="0"/>
                    </a:lnTo>
                    <a:lnTo>
                      <a:pt x="6" y="4"/>
                    </a:lnTo>
                    <a:lnTo>
                      <a:pt x="6" y="6"/>
                    </a:lnTo>
                    <a:lnTo>
                      <a:pt x="6" y="6"/>
                    </a:lnTo>
                    <a:lnTo>
                      <a:pt x="5" y="9"/>
                    </a:lnTo>
                    <a:lnTo>
                      <a:pt x="5" y="9"/>
                    </a:lnTo>
                    <a:lnTo>
                      <a:pt x="6" y="11"/>
                    </a:lnTo>
                    <a:lnTo>
                      <a:pt x="6" y="11"/>
                    </a:lnTo>
                    <a:lnTo>
                      <a:pt x="5" y="16"/>
                    </a:lnTo>
                    <a:lnTo>
                      <a:pt x="5" y="16"/>
                    </a:lnTo>
                    <a:lnTo>
                      <a:pt x="5" y="19"/>
                    </a:lnTo>
                    <a:lnTo>
                      <a:pt x="6" y="21"/>
                    </a:lnTo>
                    <a:lnTo>
                      <a:pt x="6" y="21"/>
                    </a:lnTo>
                    <a:lnTo>
                      <a:pt x="5" y="22"/>
                    </a:lnTo>
                    <a:lnTo>
                      <a:pt x="5" y="24"/>
                    </a:lnTo>
                    <a:lnTo>
                      <a:pt x="5" y="24"/>
                    </a:lnTo>
                    <a:lnTo>
                      <a:pt x="3" y="22"/>
                    </a:lnTo>
                    <a:lnTo>
                      <a:pt x="3" y="22"/>
                    </a:lnTo>
                    <a:lnTo>
                      <a:pt x="3" y="21"/>
                    </a:lnTo>
                    <a:lnTo>
                      <a:pt x="3" y="21"/>
                    </a:lnTo>
                    <a:lnTo>
                      <a:pt x="1" y="21"/>
                    </a:lnTo>
                    <a:lnTo>
                      <a:pt x="0" y="21"/>
                    </a:lnTo>
                    <a:lnTo>
                      <a:pt x="0" y="21"/>
                    </a:lnTo>
                    <a:lnTo>
                      <a:pt x="0" y="25"/>
                    </a:lnTo>
                    <a:lnTo>
                      <a:pt x="1" y="28"/>
                    </a:lnTo>
                    <a:lnTo>
                      <a:pt x="1" y="28"/>
                    </a:lnTo>
                    <a:lnTo>
                      <a:pt x="4" y="33"/>
                    </a:lnTo>
                    <a:lnTo>
                      <a:pt x="6" y="35"/>
                    </a:lnTo>
                    <a:lnTo>
                      <a:pt x="6" y="35"/>
                    </a:lnTo>
                    <a:lnTo>
                      <a:pt x="6" y="37"/>
                    </a:lnTo>
                    <a:lnTo>
                      <a:pt x="6" y="37"/>
                    </a:lnTo>
                    <a:lnTo>
                      <a:pt x="6" y="37"/>
                    </a:lnTo>
                    <a:lnTo>
                      <a:pt x="6" y="37"/>
                    </a:lnTo>
                    <a:lnTo>
                      <a:pt x="7" y="35"/>
                    </a:lnTo>
                    <a:lnTo>
                      <a:pt x="7" y="35"/>
                    </a:lnTo>
                    <a:lnTo>
                      <a:pt x="7" y="34"/>
                    </a:lnTo>
                    <a:lnTo>
                      <a:pt x="8" y="35"/>
                    </a:lnTo>
                    <a:lnTo>
                      <a:pt x="8" y="35"/>
                    </a:lnTo>
                    <a:lnTo>
                      <a:pt x="11" y="39"/>
                    </a:lnTo>
                    <a:lnTo>
                      <a:pt x="11" y="39"/>
                    </a:lnTo>
                    <a:lnTo>
                      <a:pt x="7" y="40"/>
                    </a:lnTo>
                    <a:lnTo>
                      <a:pt x="7" y="40"/>
                    </a:lnTo>
                    <a:lnTo>
                      <a:pt x="7" y="41"/>
                    </a:lnTo>
                    <a:lnTo>
                      <a:pt x="7" y="41"/>
                    </a:lnTo>
                    <a:lnTo>
                      <a:pt x="8" y="43"/>
                    </a:lnTo>
                    <a:lnTo>
                      <a:pt x="9" y="44"/>
                    </a:lnTo>
                    <a:lnTo>
                      <a:pt x="9" y="44"/>
                    </a:lnTo>
                    <a:lnTo>
                      <a:pt x="12" y="44"/>
                    </a:lnTo>
                    <a:lnTo>
                      <a:pt x="12" y="44"/>
                    </a:lnTo>
                    <a:lnTo>
                      <a:pt x="14" y="43"/>
                    </a:lnTo>
                    <a:lnTo>
                      <a:pt x="14" y="43"/>
                    </a:lnTo>
                    <a:lnTo>
                      <a:pt x="15" y="42"/>
                    </a:lnTo>
                    <a:lnTo>
                      <a:pt x="17" y="43"/>
                    </a:lnTo>
                    <a:lnTo>
                      <a:pt x="17" y="43"/>
                    </a:lnTo>
                    <a:lnTo>
                      <a:pt x="20" y="45"/>
                    </a:lnTo>
                    <a:lnTo>
                      <a:pt x="20" y="47"/>
                    </a:lnTo>
                    <a:lnTo>
                      <a:pt x="20" y="47"/>
                    </a:lnTo>
                    <a:lnTo>
                      <a:pt x="22" y="48"/>
                    </a:lnTo>
                    <a:lnTo>
                      <a:pt x="22" y="48"/>
                    </a:lnTo>
                    <a:lnTo>
                      <a:pt x="22" y="49"/>
                    </a:lnTo>
                    <a:lnTo>
                      <a:pt x="23" y="49"/>
                    </a:lnTo>
                    <a:lnTo>
                      <a:pt x="23" y="49"/>
                    </a:lnTo>
                    <a:lnTo>
                      <a:pt x="22" y="43"/>
                    </a:lnTo>
                    <a:lnTo>
                      <a:pt x="22" y="43"/>
                    </a:lnTo>
                    <a:lnTo>
                      <a:pt x="22" y="42"/>
                    </a:lnTo>
                    <a:lnTo>
                      <a:pt x="23" y="44"/>
                    </a:lnTo>
                    <a:lnTo>
                      <a:pt x="23" y="44"/>
                    </a:lnTo>
                    <a:lnTo>
                      <a:pt x="25" y="48"/>
                    </a:lnTo>
                    <a:lnTo>
                      <a:pt x="28" y="50"/>
                    </a:lnTo>
                    <a:lnTo>
                      <a:pt x="28" y="50"/>
                    </a:lnTo>
                    <a:lnTo>
                      <a:pt x="32" y="52"/>
                    </a:lnTo>
                    <a:lnTo>
                      <a:pt x="32" y="52"/>
                    </a:lnTo>
                    <a:lnTo>
                      <a:pt x="35" y="53"/>
                    </a:lnTo>
                    <a:lnTo>
                      <a:pt x="35" y="53"/>
                    </a:lnTo>
                    <a:lnTo>
                      <a:pt x="35" y="50"/>
                    </a:lnTo>
                    <a:lnTo>
                      <a:pt x="35" y="50"/>
                    </a:lnTo>
                    <a:lnTo>
                      <a:pt x="32" y="48"/>
                    </a:lnTo>
                    <a:lnTo>
                      <a:pt x="32" y="48"/>
                    </a:lnTo>
                    <a:lnTo>
                      <a:pt x="28" y="45"/>
                    </a:lnTo>
                    <a:lnTo>
                      <a:pt x="28" y="45"/>
                    </a:lnTo>
                    <a:lnTo>
                      <a:pt x="30" y="44"/>
                    </a:lnTo>
                    <a:lnTo>
                      <a:pt x="30" y="44"/>
                    </a:lnTo>
                    <a:lnTo>
                      <a:pt x="35" y="45"/>
                    </a:lnTo>
                    <a:lnTo>
                      <a:pt x="35" y="45"/>
                    </a:lnTo>
                    <a:lnTo>
                      <a:pt x="37" y="45"/>
                    </a:lnTo>
                    <a:lnTo>
                      <a:pt x="37" y="44"/>
                    </a:lnTo>
                    <a:lnTo>
                      <a:pt x="37" y="44"/>
                    </a:lnTo>
                    <a:lnTo>
                      <a:pt x="35" y="41"/>
                    </a:lnTo>
                    <a:lnTo>
                      <a:pt x="35" y="41"/>
                    </a:lnTo>
                    <a:lnTo>
                      <a:pt x="33" y="40"/>
                    </a:lnTo>
                    <a:lnTo>
                      <a:pt x="33" y="40"/>
                    </a:lnTo>
                    <a:lnTo>
                      <a:pt x="35" y="41"/>
                    </a:lnTo>
                    <a:lnTo>
                      <a:pt x="33" y="43"/>
                    </a:lnTo>
                    <a:lnTo>
                      <a:pt x="33" y="43"/>
                    </a:lnTo>
                    <a:lnTo>
                      <a:pt x="28" y="42"/>
                    </a:lnTo>
                    <a:lnTo>
                      <a:pt x="28" y="42"/>
                    </a:lnTo>
                    <a:lnTo>
                      <a:pt x="25" y="41"/>
                    </a:lnTo>
                    <a:lnTo>
                      <a:pt x="24" y="40"/>
                    </a:lnTo>
                    <a:lnTo>
                      <a:pt x="24" y="40"/>
                    </a:lnTo>
                    <a:lnTo>
                      <a:pt x="23" y="39"/>
                    </a:lnTo>
                    <a:lnTo>
                      <a:pt x="22" y="39"/>
                    </a:lnTo>
                    <a:lnTo>
                      <a:pt x="21" y="39"/>
                    </a:lnTo>
                    <a:lnTo>
                      <a:pt x="21" y="39"/>
                    </a:lnTo>
                    <a:lnTo>
                      <a:pt x="19" y="40"/>
                    </a:lnTo>
                    <a:lnTo>
                      <a:pt x="17" y="40"/>
                    </a:lnTo>
                    <a:lnTo>
                      <a:pt x="17" y="40"/>
                    </a:lnTo>
                    <a:lnTo>
                      <a:pt x="15" y="39"/>
                    </a:lnTo>
                    <a:lnTo>
                      <a:pt x="15" y="39"/>
                    </a:lnTo>
                    <a:lnTo>
                      <a:pt x="15" y="39"/>
                    </a:lnTo>
                    <a:lnTo>
                      <a:pt x="15" y="37"/>
                    </a:lnTo>
                    <a:lnTo>
                      <a:pt x="15" y="37"/>
                    </a:lnTo>
                    <a:lnTo>
                      <a:pt x="16" y="35"/>
                    </a:lnTo>
                    <a:lnTo>
                      <a:pt x="19" y="35"/>
                    </a:lnTo>
                    <a:lnTo>
                      <a:pt x="19" y="35"/>
                    </a:lnTo>
                    <a:lnTo>
                      <a:pt x="19" y="33"/>
                    </a:lnTo>
                    <a:lnTo>
                      <a:pt x="19" y="33"/>
                    </a:lnTo>
                    <a:lnTo>
                      <a:pt x="16" y="33"/>
                    </a:lnTo>
                    <a:lnTo>
                      <a:pt x="16" y="33"/>
                    </a:lnTo>
                    <a:lnTo>
                      <a:pt x="13" y="32"/>
                    </a:lnTo>
                    <a:lnTo>
                      <a:pt x="13" y="32"/>
                    </a:lnTo>
                    <a:lnTo>
                      <a:pt x="13" y="29"/>
                    </a:lnTo>
                    <a:lnTo>
                      <a:pt x="14" y="28"/>
                    </a:lnTo>
                    <a:lnTo>
                      <a:pt x="14" y="28"/>
                    </a:lnTo>
                    <a:lnTo>
                      <a:pt x="14" y="26"/>
                    </a:lnTo>
                    <a:lnTo>
                      <a:pt x="14" y="25"/>
                    </a:lnTo>
                    <a:lnTo>
                      <a:pt x="14" y="25"/>
                    </a:lnTo>
                    <a:lnTo>
                      <a:pt x="14" y="25"/>
                    </a:lnTo>
                    <a:lnTo>
                      <a:pt x="17" y="25"/>
                    </a:lnTo>
                    <a:lnTo>
                      <a:pt x="20" y="22"/>
                    </a:lnTo>
                    <a:lnTo>
                      <a:pt x="20" y="22"/>
                    </a:lnTo>
                    <a:lnTo>
                      <a:pt x="22" y="18"/>
                    </a:lnTo>
                    <a:lnTo>
                      <a:pt x="22" y="14"/>
                    </a:lnTo>
                    <a:lnTo>
                      <a:pt x="22" y="14"/>
                    </a:lnTo>
                    <a:lnTo>
                      <a:pt x="21" y="13"/>
                    </a:lnTo>
                    <a:lnTo>
                      <a:pt x="20" y="12"/>
                    </a:lnTo>
                    <a:lnTo>
                      <a:pt x="20" y="10"/>
                    </a:lnTo>
                    <a:lnTo>
                      <a:pt x="20" y="10"/>
                    </a:lnTo>
                    <a:lnTo>
                      <a:pt x="20" y="8"/>
                    </a:lnTo>
                    <a:lnTo>
                      <a:pt x="21" y="5"/>
                    </a:lnTo>
                    <a:lnTo>
                      <a:pt x="21" y="5"/>
                    </a:lnTo>
                    <a:lnTo>
                      <a:pt x="21" y="3"/>
                    </a:lnTo>
                    <a:lnTo>
                      <a:pt x="21" y="2"/>
                    </a:lnTo>
                    <a:lnTo>
                      <a:pt x="20" y="2"/>
                    </a:lnTo>
                    <a:lnTo>
                      <a:pt x="20" y="2"/>
                    </a:lnTo>
                    <a:lnTo>
                      <a:pt x="19" y="2"/>
                    </a:lnTo>
                    <a:lnTo>
                      <a:pt x="17" y="3"/>
                    </a:lnTo>
                    <a:lnTo>
                      <a:pt x="17" y="3"/>
                    </a:lnTo>
                    <a:lnTo>
                      <a:pt x="15" y="2"/>
                    </a:lnTo>
                    <a:lnTo>
                      <a:pt x="13" y="1"/>
                    </a:lnTo>
                    <a:lnTo>
                      <a:pt x="13" y="1"/>
                    </a:lnTo>
                    <a:lnTo>
                      <a:pt x="7" y="0"/>
                    </a:lnTo>
                    <a:lnTo>
                      <a:pt x="7"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2" name="Freeform 317"/>
              <p:cNvSpPr>
                <a:spLocks/>
              </p:cNvSpPr>
              <p:nvPr/>
            </p:nvSpPr>
            <p:spPr bwMode="auto">
              <a:xfrm>
                <a:off x="5710238" y="4308476"/>
                <a:ext cx="14288" cy="19050"/>
              </a:xfrm>
              <a:custGeom>
                <a:avLst/>
                <a:gdLst>
                  <a:gd name="T0" fmla="*/ 0 w 9"/>
                  <a:gd name="T1" fmla="*/ 0 h 12"/>
                  <a:gd name="T2" fmla="*/ 0 w 9"/>
                  <a:gd name="T3" fmla="*/ 0 h 12"/>
                  <a:gd name="T4" fmla="*/ 1 w 9"/>
                  <a:gd name="T5" fmla="*/ 0 h 12"/>
                  <a:gd name="T6" fmla="*/ 3 w 9"/>
                  <a:gd name="T7" fmla="*/ 0 h 12"/>
                  <a:gd name="T8" fmla="*/ 3 w 9"/>
                  <a:gd name="T9" fmla="*/ 0 h 12"/>
                  <a:gd name="T10" fmla="*/ 7 w 9"/>
                  <a:gd name="T11" fmla="*/ 1 h 12"/>
                  <a:gd name="T12" fmla="*/ 8 w 9"/>
                  <a:gd name="T13" fmla="*/ 2 h 12"/>
                  <a:gd name="T14" fmla="*/ 8 w 9"/>
                  <a:gd name="T15" fmla="*/ 2 h 12"/>
                  <a:gd name="T16" fmla="*/ 9 w 9"/>
                  <a:gd name="T17" fmla="*/ 5 h 12"/>
                  <a:gd name="T18" fmla="*/ 9 w 9"/>
                  <a:gd name="T19" fmla="*/ 8 h 12"/>
                  <a:gd name="T20" fmla="*/ 9 w 9"/>
                  <a:gd name="T21" fmla="*/ 10 h 12"/>
                  <a:gd name="T22" fmla="*/ 9 w 9"/>
                  <a:gd name="T23" fmla="*/ 10 h 12"/>
                  <a:gd name="T24" fmla="*/ 8 w 9"/>
                  <a:gd name="T25" fmla="*/ 12 h 12"/>
                  <a:gd name="T26" fmla="*/ 7 w 9"/>
                  <a:gd name="T27" fmla="*/ 11 h 12"/>
                  <a:gd name="T28" fmla="*/ 7 w 9"/>
                  <a:gd name="T29" fmla="*/ 11 h 12"/>
                  <a:gd name="T30" fmla="*/ 3 w 9"/>
                  <a:gd name="T31" fmla="*/ 5 h 12"/>
                  <a:gd name="T32" fmla="*/ 3 w 9"/>
                  <a:gd name="T33" fmla="*/ 5 h 12"/>
                  <a:gd name="T34" fmla="*/ 0 w 9"/>
                  <a:gd name="T35" fmla="*/ 0 h 12"/>
                  <a:gd name="T36" fmla="*/ 0 w 9"/>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2">
                    <a:moveTo>
                      <a:pt x="0" y="0"/>
                    </a:moveTo>
                    <a:lnTo>
                      <a:pt x="0" y="0"/>
                    </a:lnTo>
                    <a:lnTo>
                      <a:pt x="1" y="0"/>
                    </a:lnTo>
                    <a:lnTo>
                      <a:pt x="3" y="0"/>
                    </a:lnTo>
                    <a:lnTo>
                      <a:pt x="3" y="0"/>
                    </a:lnTo>
                    <a:lnTo>
                      <a:pt x="7" y="1"/>
                    </a:lnTo>
                    <a:lnTo>
                      <a:pt x="8" y="2"/>
                    </a:lnTo>
                    <a:lnTo>
                      <a:pt x="8" y="2"/>
                    </a:lnTo>
                    <a:lnTo>
                      <a:pt x="9" y="5"/>
                    </a:lnTo>
                    <a:lnTo>
                      <a:pt x="9" y="8"/>
                    </a:lnTo>
                    <a:lnTo>
                      <a:pt x="9" y="10"/>
                    </a:lnTo>
                    <a:lnTo>
                      <a:pt x="9" y="10"/>
                    </a:lnTo>
                    <a:lnTo>
                      <a:pt x="8" y="12"/>
                    </a:lnTo>
                    <a:lnTo>
                      <a:pt x="7" y="11"/>
                    </a:lnTo>
                    <a:lnTo>
                      <a:pt x="7" y="11"/>
                    </a:lnTo>
                    <a:lnTo>
                      <a:pt x="3" y="5"/>
                    </a:lnTo>
                    <a:lnTo>
                      <a:pt x="3" y="5"/>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3" name="Freeform 318"/>
              <p:cNvSpPr>
                <a:spLocks/>
              </p:cNvSpPr>
              <p:nvPr/>
            </p:nvSpPr>
            <p:spPr bwMode="auto">
              <a:xfrm>
                <a:off x="5729288" y="4329113"/>
                <a:ext cx="28575" cy="41275"/>
              </a:xfrm>
              <a:custGeom>
                <a:avLst/>
                <a:gdLst>
                  <a:gd name="T0" fmla="*/ 0 w 18"/>
                  <a:gd name="T1" fmla="*/ 0 h 26"/>
                  <a:gd name="T2" fmla="*/ 2 w 18"/>
                  <a:gd name="T3" fmla="*/ 4 h 26"/>
                  <a:gd name="T4" fmla="*/ 0 w 18"/>
                  <a:gd name="T5" fmla="*/ 11 h 26"/>
                  <a:gd name="T6" fmla="*/ 0 w 18"/>
                  <a:gd name="T7" fmla="*/ 15 h 26"/>
                  <a:gd name="T8" fmla="*/ 3 w 18"/>
                  <a:gd name="T9" fmla="*/ 12 h 26"/>
                  <a:gd name="T10" fmla="*/ 6 w 18"/>
                  <a:gd name="T11" fmla="*/ 12 h 26"/>
                  <a:gd name="T12" fmla="*/ 8 w 18"/>
                  <a:gd name="T13" fmla="*/ 12 h 26"/>
                  <a:gd name="T14" fmla="*/ 8 w 18"/>
                  <a:gd name="T15" fmla="*/ 15 h 26"/>
                  <a:gd name="T16" fmla="*/ 6 w 18"/>
                  <a:gd name="T17" fmla="*/ 16 h 26"/>
                  <a:gd name="T18" fmla="*/ 5 w 18"/>
                  <a:gd name="T19" fmla="*/ 18 h 26"/>
                  <a:gd name="T20" fmla="*/ 4 w 18"/>
                  <a:gd name="T21" fmla="*/ 20 h 26"/>
                  <a:gd name="T22" fmla="*/ 4 w 18"/>
                  <a:gd name="T23" fmla="*/ 21 h 26"/>
                  <a:gd name="T24" fmla="*/ 5 w 18"/>
                  <a:gd name="T25" fmla="*/ 22 h 26"/>
                  <a:gd name="T26" fmla="*/ 8 w 18"/>
                  <a:gd name="T27" fmla="*/ 23 h 26"/>
                  <a:gd name="T28" fmla="*/ 8 w 18"/>
                  <a:gd name="T29" fmla="*/ 26 h 26"/>
                  <a:gd name="T30" fmla="*/ 10 w 18"/>
                  <a:gd name="T31" fmla="*/ 26 h 26"/>
                  <a:gd name="T32" fmla="*/ 11 w 18"/>
                  <a:gd name="T33" fmla="*/ 24 h 26"/>
                  <a:gd name="T34" fmla="*/ 11 w 18"/>
                  <a:gd name="T35" fmla="*/ 24 h 26"/>
                  <a:gd name="T36" fmla="*/ 14 w 18"/>
                  <a:gd name="T37" fmla="*/ 24 h 26"/>
                  <a:gd name="T38" fmla="*/ 12 w 18"/>
                  <a:gd name="T39" fmla="*/ 23 h 26"/>
                  <a:gd name="T40" fmla="*/ 12 w 18"/>
                  <a:gd name="T41" fmla="*/ 21 h 26"/>
                  <a:gd name="T42" fmla="*/ 13 w 18"/>
                  <a:gd name="T43" fmla="*/ 19 h 26"/>
                  <a:gd name="T44" fmla="*/ 13 w 18"/>
                  <a:gd name="T45" fmla="*/ 19 h 26"/>
                  <a:gd name="T46" fmla="*/ 14 w 18"/>
                  <a:gd name="T47" fmla="*/ 16 h 26"/>
                  <a:gd name="T48" fmla="*/ 18 w 18"/>
                  <a:gd name="T49" fmla="*/ 13 h 26"/>
                  <a:gd name="T50" fmla="*/ 18 w 18"/>
                  <a:gd name="T51" fmla="*/ 11 h 26"/>
                  <a:gd name="T52" fmla="*/ 16 w 18"/>
                  <a:gd name="T53" fmla="*/ 6 h 26"/>
                  <a:gd name="T54" fmla="*/ 16 w 18"/>
                  <a:gd name="T55" fmla="*/ 6 h 26"/>
                  <a:gd name="T56" fmla="*/ 16 w 18"/>
                  <a:gd name="T57" fmla="*/ 11 h 26"/>
                  <a:gd name="T58" fmla="*/ 15 w 18"/>
                  <a:gd name="T59" fmla="*/ 13 h 26"/>
                  <a:gd name="T60" fmla="*/ 12 w 18"/>
                  <a:gd name="T61" fmla="*/ 16 h 26"/>
                  <a:gd name="T62" fmla="*/ 11 w 18"/>
                  <a:gd name="T63" fmla="*/ 16 h 26"/>
                  <a:gd name="T64" fmla="*/ 13 w 18"/>
                  <a:gd name="T65" fmla="*/ 12 h 26"/>
                  <a:gd name="T66" fmla="*/ 13 w 18"/>
                  <a:gd name="T67" fmla="*/ 9 h 26"/>
                  <a:gd name="T68" fmla="*/ 10 w 18"/>
                  <a:gd name="T69" fmla="*/ 7 h 26"/>
                  <a:gd name="T70" fmla="*/ 10 w 18"/>
                  <a:gd name="T71" fmla="*/ 4 h 26"/>
                  <a:gd name="T72" fmla="*/ 10 w 18"/>
                  <a:gd name="T73" fmla="*/ 4 h 26"/>
                  <a:gd name="T74" fmla="*/ 8 w 18"/>
                  <a:gd name="T75" fmla="*/ 4 h 26"/>
                  <a:gd name="T76" fmla="*/ 0 w 18"/>
                  <a:gd name="T7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 h="26">
                    <a:moveTo>
                      <a:pt x="0" y="0"/>
                    </a:moveTo>
                    <a:lnTo>
                      <a:pt x="0" y="0"/>
                    </a:lnTo>
                    <a:lnTo>
                      <a:pt x="0" y="1"/>
                    </a:lnTo>
                    <a:lnTo>
                      <a:pt x="2" y="4"/>
                    </a:lnTo>
                    <a:lnTo>
                      <a:pt x="2" y="4"/>
                    </a:lnTo>
                    <a:lnTo>
                      <a:pt x="0" y="11"/>
                    </a:lnTo>
                    <a:lnTo>
                      <a:pt x="0" y="11"/>
                    </a:lnTo>
                    <a:lnTo>
                      <a:pt x="0" y="15"/>
                    </a:lnTo>
                    <a:lnTo>
                      <a:pt x="0" y="15"/>
                    </a:lnTo>
                    <a:lnTo>
                      <a:pt x="3" y="12"/>
                    </a:lnTo>
                    <a:lnTo>
                      <a:pt x="3" y="12"/>
                    </a:lnTo>
                    <a:lnTo>
                      <a:pt x="6" y="12"/>
                    </a:lnTo>
                    <a:lnTo>
                      <a:pt x="6" y="12"/>
                    </a:lnTo>
                    <a:lnTo>
                      <a:pt x="8" y="12"/>
                    </a:lnTo>
                    <a:lnTo>
                      <a:pt x="8" y="12"/>
                    </a:lnTo>
                    <a:lnTo>
                      <a:pt x="8" y="15"/>
                    </a:lnTo>
                    <a:lnTo>
                      <a:pt x="8" y="15"/>
                    </a:lnTo>
                    <a:lnTo>
                      <a:pt x="6" y="16"/>
                    </a:lnTo>
                    <a:lnTo>
                      <a:pt x="5" y="18"/>
                    </a:lnTo>
                    <a:lnTo>
                      <a:pt x="5" y="18"/>
                    </a:lnTo>
                    <a:lnTo>
                      <a:pt x="4" y="19"/>
                    </a:lnTo>
                    <a:lnTo>
                      <a:pt x="4" y="20"/>
                    </a:lnTo>
                    <a:lnTo>
                      <a:pt x="4" y="20"/>
                    </a:lnTo>
                    <a:lnTo>
                      <a:pt x="4" y="21"/>
                    </a:lnTo>
                    <a:lnTo>
                      <a:pt x="5" y="22"/>
                    </a:lnTo>
                    <a:lnTo>
                      <a:pt x="5" y="22"/>
                    </a:lnTo>
                    <a:lnTo>
                      <a:pt x="8" y="23"/>
                    </a:lnTo>
                    <a:lnTo>
                      <a:pt x="8" y="23"/>
                    </a:lnTo>
                    <a:lnTo>
                      <a:pt x="8" y="26"/>
                    </a:lnTo>
                    <a:lnTo>
                      <a:pt x="8" y="26"/>
                    </a:lnTo>
                    <a:lnTo>
                      <a:pt x="10" y="26"/>
                    </a:lnTo>
                    <a:lnTo>
                      <a:pt x="10" y="26"/>
                    </a:lnTo>
                    <a:lnTo>
                      <a:pt x="10" y="24"/>
                    </a:lnTo>
                    <a:lnTo>
                      <a:pt x="11" y="24"/>
                    </a:lnTo>
                    <a:lnTo>
                      <a:pt x="11" y="24"/>
                    </a:lnTo>
                    <a:lnTo>
                      <a:pt x="11" y="24"/>
                    </a:lnTo>
                    <a:lnTo>
                      <a:pt x="13" y="26"/>
                    </a:lnTo>
                    <a:lnTo>
                      <a:pt x="14" y="24"/>
                    </a:lnTo>
                    <a:lnTo>
                      <a:pt x="14" y="24"/>
                    </a:lnTo>
                    <a:lnTo>
                      <a:pt x="12" y="23"/>
                    </a:lnTo>
                    <a:lnTo>
                      <a:pt x="12" y="23"/>
                    </a:lnTo>
                    <a:lnTo>
                      <a:pt x="12" y="21"/>
                    </a:lnTo>
                    <a:lnTo>
                      <a:pt x="12" y="21"/>
                    </a:lnTo>
                    <a:lnTo>
                      <a:pt x="13" y="19"/>
                    </a:lnTo>
                    <a:lnTo>
                      <a:pt x="13" y="19"/>
                    </a:lnTo>
                    <a:lnTo>
                      <a:pt x="13" y="19"/>
                    </a:lnTo>
                    <a:lnTo>
                      <a:pt x="14" y="16"/>
                    </a:lnTo>
                    <a:lnTo>
                      <a:pt x="14" y="16"/>
                    </a:lnTo>
                    <a:lnTo>
                      <a:pt x="18" y="13"/>
                    </a:lnTo>
                    <a:lnTo>
                      <a:pt x="18" y="13"/>
                    </a:lnTo>
                    <a:lnTo>
                      <a:pt x="18" y="11"/>
                    </a:lnTo>
                    <a:lnTo>
                      <a:pt x="18" y="11"/>
                    </a:lnTo>
                    <a:lnTo>
                      <a:pt x="16" y="6"/>
                    </a:lnTo>
                    <a:lnTo>
                      <a:pt x="16" y="6"/>
                    </a:lnTo>
                    <a:lnTo>
                      <a:pt x="16" y="6"/>
                    </a:lnTo>
                    <a:lnTo>
                      <a:pt x="16" y="6"/>
                    </a:lnTo>
                    <a:lnTo>
                      <a:pt x="16" y="8"/>
                    </a:lnTo>
                    <a:lnTo>
                      <a:pt x="16" y="11"/>
                    </a:lnTo>
                    <a:lnTo>
                      <a:pt x="15" y="13"/>
                    </a:lnTo>
                    <a:lnTo>
                      <a:pt x="15" y="13"/>
                    </a:lnTo>
                    <a:lnTo>
                      <a:pt x="12" y="16"/>
                    </a:lnTo>
                    <a:lnTo>
                      <a:pt x="12" y="16"/>
                    </a:lnTo>
                    <a:lnTo>
                      <a:pt x="11" y="16"/>
                    </a:lnTo>
                    <a:lnTo>
                      <a:pt x="11" y="16"/>
                    </a:lnTo>
                    <a:lnTo>
                      <a:pt x="13" y="12"/>
                    </a:lnTo>
                    <a:lnTo>
                      <a:pt x="13" y="12"/>
                    </a:lnTo>
                    <a:lnTo>
                      <a:pt x="14" y="11"/>
                    </a:lnTo>
                    <a:lnTo>
                      <a:pt x="13" y="9"/>
                    </a:lnTo>
                    <a:lnTo>
                      <a:pt x="13" y="9"/>
                    </a:lnTo>
                    <a:lnTo>
                      <a:pt x="10" y="7"/>
                    </a:lnTo>
                    <a:lnTo>
                      <a:pt x="10" y="7"/>
                    </a:lnTo>
                    <a:lnTo>
                      <a:pt x="10" y="4"/>
                    </a:lnTo>
                    <a:lnTo>
                      <a:pt x="10" y="4"/>
                    </a:lnTo>
                    <a:lnTo>
                      <a:pt x="10" y="4"/>
                    </a:lnTo>
                    <a:lnTo>
                      <a:pt x="8" y="4"/>
                    </a:lnTo>
                    <a:lnTo>
                      <a:pt x="8" y="4"/>
                    </a:lnTo>
                    <a:lnTo>
                      <a:pt x="3"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4" name="Freeform 319"/>
              <p:cNvSpPr>
                <a:spLocks/>
              </p:cNvSpPr>
              <p:nvPr/>
            </p:nvSpPr>
            <p:spPr bwMode="auto">
              <a:xfrm>
                <a:off x="5761038" y="4322763"/>
                <a:ext cx="17463" cy="30163"/>
              </a:xfrm>
              <a:custGeom>
                <a:avLst/>
                <a:gdLst>
                  <a:gd name="T0" fmla="*/ 0 w 11"/>
                  <a:gd name="T1" fmla="*/ 0 h 19"/>
                  <a:gd name="T2" fmla="*/ 0 w 11"/>
                  <a:gd name="T3" fmla="*/ 0 h 19"/>
                  <a:gd name="T4" fmla="*/ 7 w 11"/>
                  <a:gd name="T5" fmla="*/ 0 h 19"/>
                  <a:gd name="T6" fmla="*/ 7 w 11"/>
                  <a:gd name="T7" fmla="*/ 0 h 19"/>
                  <a:gd name="T8" fmla="*/ 7 w 11"/>
                  <a:gd name="T9" fmla="*/ 1 h 19"/>
                  <a:gd name="T10" fmla="*/ 9 w 11"/>
                  <a:gd name="T11" fmla="*/ 5 h 19"/>
                  <a:gd name="T12" fmla="*/ 9 w 11"/>
                  <a:gd name="T13" fmla="*/ 5 h 19"/>
                  <a:gd name="T14" fmla="*/ 11 w 11"/>
                  <a:gd name="T15" fmla="*/ 11 h 19"/>
                  <a:gd name="T16" fmla="*/ 11 w 11"/>
                  <a:gd name="T17" fmla="*/ 11 h 19"/>
                  <a:gd name="T18" fmla="*/ 7 w 11"/>
                  <a:gd name="T19" fmla="*/ 12 h 19"/>
                  <a:gd name="T20" fmla="*/ 7 w 11"/>
                  <a:gd name="T21" fmla="*/ 12 h 19"/>
                  <a:gd name="T22" fmla="*/ 6 w 11"/>
                  <a:gd name="T23" fmla="*/ 9 h 19"/>
                  <a:gd name="T24" fmla="*/ 6 w 11"/>
                  <a:gd name="T25" fmla="*/ 9 h 19"/>
                  <a:gd name="T26" fmla="*/ 6 w 11"/>
                  <a:gd name="T27" fmla="*/ 10 h 19"/>
                  <a:gd name="T28" fmla="*/ 6 w 11"/>
                  <a:gd name="T29" fmla="*/ 12 h 19"/>
                  <a:gd name="T30" fmla="*/ 6 w 11"/>
                  <a:gd name="T31" fmla="*/ 12 h 19"/>
                  <a:gd name="T32" fmla="*/ 6 w 11"/>
                  <a:gd name="T33" fmla="*/ 15 h 19"/>
                  <a:gd name="T34" fmla="*/ 6 w 11"/>
                  <a:gd name="T35" fmla="*/ 15 h 19"/>
                  <a:gd name="T36" fmla="*/ 6 w 11"/>
                  <a:gd name="T37" fmla="*/ 15 h 19"/>
                  <a:gd name="T38" fmla="*/ 6 w 11"/>
                  <a:gd name="T39" fmla="*/ 15 h 19"/>
                  <a:gd name="T40" fmla="*/ 6 w 11"/>
                  <a:gd name="T41" fmla="*/ 15 h 19"/>
                  <a:gd name="T42" fmla="*/ 7 w 11"/>
                  <a:gd name="T43" fmla="*/ 19 h 19"/>
                  <a:gd name="T44" fmla="*/ 7 w 11"/>
                  <a:gd name="T45" fmla="*/ 19 h 19"/>
                  <a:gd name="T46" fmla="*/ 3 w 11"/>
                  <a:gd name="T47" fmla="*/ 19 h 19"/>
                  <a:gd name="T48" fmla="*/ 3 w 11"/>
                  <a:gd name="T49" fmla="*/ 19 h 19"/>
                  <a:gd name="T50" fmla="*/ 2 w 11"/>
                  <a:gd name="T51" fmla="*/ 18 h 19"/>
                  <a:gd name="T52" fmla="*/ 2 w 11"/>
                  <a:gd name="T53" fmla="*/ 17 h 19"/>
                  <a:gd name="T54" fmla="*/ 2 w 11"/>
                  <a:gd name="T55" fmla="*/ 17 h 19"/>
                  <a:gd name="T56" fmla="*/ 3 w 11"/>
                  <a:gd name="T57" fmla="*/ 12 h 19"/>
                  <a:gd name="T58" fmla="*/ 3 w 11"/>
                  <a:gd name="T59" fmla="*/ 12 h 19"/>
                  <a:gd name="T60" fmla="*/ 1 w 11"/>
                  <a:gd name="T61" fmla="*/ 12 h 19"/>
                  <a:gd name="T62" fmla="*/ 1 w 11"/>
                  <a:gd name="T63" fmla="*/ 12 h 19"/>
                  <a:gd name="T64" fmla="*/ 0 w 11"/>
                  <a:gd name="T65" fmla="*/ 10 h 19"/>
                  <a:gd name="T66" fmla="*/ 0 w 11"/>
                  <a:gd name="T67" fmla="*/ 9 h 19"/>
                  <a:gd name="T68" fmla="*/ 0 w 11"/>
                  <a:gd name="T69" fmla="*/ 9 h 19"/>
                  <a:gd name="T70" fmla="*/ 2 w 11"/>
                  <a:gd name="T71" fmla="*/ 9 h 19"/>
                  <a:gd name="T72" fmla="*/ 2 w 11"/>
                  <a:gd name="T73" fmla="*/ 9 h 19"/>
                  <a:gd name="T74" fmla="*/ 3 w 11"/>
                  <a:gd name="T75" fmla="*/ 8 h 19"/>
                  <a:gd name="T76" fmla="*/ 3 w 11"/>
                  <a:gd name="T77" fmla="*/ 5 h 19"/>
                  <a:gd name="T78" fmla="*/ 3 w 11"/>
                  <a:gd name="T79" fmla="*/ 5 h 19"/>
                  <a:gd name="T80" fmla="*/ 1 w 11"/>
                  <a:gd name="T81" fmla="*/ 3 h 19"/>
                  <a:gd name="T82" fmla="*/ 0 w 11"/>
                  <a:gd name="T83" fmla="*/ 2 h 19"/>
                  <a:gd name="T84" fmla="*/ 0 w 11"/>
                  <a:gd name="T85" fmla="*/ 2 h 19"/>
                  <a:gd name="T86" fmla="*/ 0 w 11"/>
                  <a:gd name="T87" fmla="*/ 0 h 19"/>
                  <a:gd name="T88" fmla="*/ 0 w 11"/>
                  <a:gd name="T8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19">
                    <a:moveTo>
                      <a:pt x="0" y="0"/>
                    </a:moveTo>
                    <a:lnTo>
                      <a:pt x="0" y="0"/>
                    </a:lnTo>
                    <a:lnTo>
                      <a:pt x="7" y="0"/>
                    </a:lnTo>
                    <a:lnTo>
                      <a:pt x="7" y="0"/>
                    </a:lnTo>
                    <a:lnTo>
                      <a:pt x="7" y="1"/>
                    </a:lnTo>
                    <a:lnTo>
                      <a:pt x="9" y="5"/>
                    </a:lnTo>
                    <a:lnTo>
                      <a:pt x="9" y="5"/>
                    </a:lnTo>
                    <a:lnTo>
                      <a:pt x="11" y="11"/>
                    </a:lnTo>
                    <a:lnTo>
                      <a:pt x="11" y="11"/>
                    </a:lnTo>
                    <a:lnTo>
                      <a:pt x="7" y="12"/>
                    </a:lnTo>
                    <a:lnTo>
                      <a:pt x="7" y="12"/>
                    </a:lnTo>
                    <a:lnTo>
                      <a:pt x="6" y="9"/>
                    </a:lnTo>
                    <a:lnTo>
                      <a:pt x="6" y="9"/>
                    </a:lnTo>
                    <a:lnTo>
                      <a:pt x="6" y="10"/>
                    </a:lnTo>
                    <a:lnTo>
                      <a:pt x="6" y="12"/>
                    </a:lnTo>
                    <a:lnTo>
                      <a:pt x="6" y="12"/>
                    </a:lnTo>
                    <a:lnTo>
                      <a:pt x="6" y="15"/>
                    </a:lnTo>
                    <a:lnTo>
                      <a:pt x="6" y="15"/>
                    </a:lnTo>
                    <a:lnTo>
                      <a:pt x="6" y="15"/>
                    </a:lnTo>
                    <a:lnTo>
                      <a:pt x="6" y="15"/>
                    </a:lnTo>
                    <a:lnTo>
                      <a:pt x="6" y="15"/>
                    </a:lnTo>
                    <a:lnTo>
                      <a:pt x="7" y="19"/>
                    </a:lnTo>
                    <a:lnTo>
                      <a:pt x="7" y="19"/>
                    </a:lnTo>
                    <a:lnTo>
                      <a:pt x="3" y="19"/>
                    </a:lnTo>
                    <a:lnTo>
                      <a:pt x="3" y="19"/>
                    </a:lnTo>
                    <a:lnTo>
                      <a:pt x="2" y="18"/>
                    </a:lnTo>
                    <a:lnTo>
                      <a:pt x="2" y="17"/>
                    </a:lnTo>
                    <a:lnTo>
                      <a:pt x="2" y="17"/>
                    </a:lnTo>
                    <a:lnTo>
                      <a:pt x="3" y="12"/>
                    </a:lnTo>
                    <a:lnTo>
                      <a:pt x="3" y="12"/>
                    </a:lnTo>
                    <a:lnTo>
                      <a:pt x="1" y="12"/>
                    </a:lnTo>
                    <a:lnTo>
                      <a:pt x="1" y="12"/>
                    </a:lnTo>
                    <a:lnTo>
                      <a:pt x="0" y="10"/>
                    </a:lnTo>
                    <a:lnTo>
                      <a:pt x="0" y="9"/>
                    </a:lnTo>
                    <a:lnTo>
                      <a:pt x="0" y="9"/>
                    </a:lnTo>
                    <a:lnTo>
                      <a:pt x="2" y="9"/>
                    </a:lnTo>
                    <a:lnTo>
                      <a:pt x="2" y="9"/>
                    </a:lnTo>
                    <a:lnTo>
                      <a:pt x="3" y="8"/>
                    </a:lnTo>
                    <a:lnTo>
                      <a:pt x="3" y="5"/>
                    </a:lnTo>
                    <a:lnTo>
                      <a:pt x="3" y="5"/>
                    </a:lnTo>
                    <a:lnTo>
                      <a:pt x="1" y="3"/>
                    </a:lnTo>
                    <a:lnTo>
                      <a:pt x="0" y="2"/>
                    </a:lnTo>
                    <a:lnTo>
                      <a:pt x="0" y="2"/>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5" name="Freeform 320"/>
              <p:cNvSpPr>
                <a:spLocks/>
              </p:cNvSpPr>
              <p:nvPr/>
            </p:nvSpPr>
            <p:spPr bwMode="auto">
              <a:xfrm>
                <a:off x="5729288" y="4359276"/>
                <a:ext cx="58738" cy="58738"/>
              </a:xfrm>
              <a:custGeom>
                <a:avLst/>
                <a:gdLst>
                  <a:gd name="T0" fmla="*/ 30 w 37"/>
                  <a:gd name="T1" fmla="*/ 0 h 37"/>
                  <a:gd name="T2" fmla="*/ 31 w 37"/>
                  <a:gd name="T3" fmla="*/ 3 h 37"/>
                  <a:gd name="T4" fmla="*/ 34 w 37"/>
                  <a:gd name="T5" fmla="*/ 3 h 37"/>
                  <a:gd name="T6" fmla="*/ 36 w 37"/>
                  <a:gd name="T7" fmla="*/ 12 h 37"/>
                  <a:gd name="T8" fmla="*/ 37 w 37"/>
                  <a:gd name="T9" fmla="*/ 21 h 37"/>
                  <a:gd name="T10" fmla="*/ 36 w 37"/>
                  <a:gd name="T11" fmla="*/ 24 h 37"/>
                  <a:gd name="T12" fmla="*/ 35 w 37"/>
                  <a:gd name="T13" fmla="*/ 27 h 37"/>
                  <a:gd name="T14" fmla="*/ 35 w 37"/>
                  <a:gd name="T15" fmla="*/ 31 h 37"/>
                  <a:gd name="T16" fmla="*/ 31 w 37"/>
                  <a:gd name="T17" fmla="*/ 24 h 37"/>
                  <a:gd name="T18" fmla="*/ 30 w 37"/>
                  <a:gd name="T19" fmla="*/ 25 h 37"/>
                  <a:gd name="T20" fmla="*/ 29 w 37"/>
                  <a:gd name="T21" fmla="*/ 26 h 37"/>
                  <a:gd name="T22" fmla="*/ 30 w 37"/>
                  <a:gd name="T23" fmla="*/ 32 h 37"/>
                  <a:gd name="T24" fmla="*/ 28 w 37"/>
                  <a:gd name="T25" fmla="*/ 37 h 37"/>
                  <a:gd name="T26" fmla="*/ 26 w 37"/>
                  <a:gd name="T27" fmla="*/ 35 h 37"/>
                  <a:gd name="T28" fmla="*/ 20 w 37"/>
                  <a:gd name="T29" fmla="*/ 31 h 37"/>
                  <a:gd name="T30" fmla="*/ 18 w 37"/>
                  <a:gd name="T31" fmla="*/ 25 h 37"/>
                  <a:gd name="T32" fmla="*/ 19 w 37"/>
                  <a:gd name="T33" fmla="*/ 23 h 37"/>
                  <a:gd name="T34" fmla="*/ 19 w 37"/>
                  <a:gd name="T35" fmla="*/ 20 h 37"/>
                  <a:gd name="T36" fmla="*/ 14 w 37"/>
                  <a:gd name="T37" fmla="*/ 17 h 37"/>
                  <a:gd name="T38" fmla="*/ 12 w 37"/>
                  <a:gd name="T39" fmla="*/ 20 h 37"/>
                  <a:gd name="T40" fmla="*/ 10 w 37"/>
                  <a:gd name="T41" fmla="*/ 20 h 37"/>
                  <a:gd name="T42" fmla="*/ 10 w 37"/>
                  <a:gd name="T43" fmla="*/ 18 h 37"/>
                  <a:gd name="T44" fmla="*/ 7 w 37"/>
                  <a:gd name="T45" fmla="*/ 21 h 37"/>
                  <a:gd name="T46" fmla="*/ 7 w 37"/>
                  <a:gd name="T47" fmla="*/ 20 h 37"/>
                  <a:gd name="T48" fmla="*/ 6 w 37"/>
                  <a:gd name="T49" fmla="*/ 18 h 37"/>
                  <a:gd name="T50" fmla="*/ 5 w 37"/>
                  <a:gd name="T51" fmla="*/ 18 h 37"/>
                  <a:gd name="T52" fmla="*/ 3 w 37"/>
                  <a:gd name="T53" fmla="*/ 24 h 37"/>
                  <a:gd name="T54" fmla="*/ 0 w 37"/>
                  <a:gd name="T55" fmla="*/ 25 h 37"/>
                  <a:gd name="T56" fmla="*/ 0 w 37"/>
                  <a:gd name="T57" fmla="*/ 23 h 37"/>
                  <a:gd name="T58" fmla="*/ 2 w 37"/>
                  <a:gd name="T59" fmla="*/ 17 h 37"/>
                  <a:gd name="T60" fmla="*/ 7 w 37"/>
                  <a:gd name="T61" fmla="*/ 15 h 37"/>
                  <a:gd name="T62" fmla="*/ 8 w 37"/>
                  <a:gd name="T63" fmla="*/ 12 h 37"/>
                  <a:gd name="T64" fmla="*/ 11 w 37"/>
                  <a:gd name="T65" fmla="*/ 10 h 37"/>
                  <a:gd name="T66" fmla="*/ 13 w 37"/>
                  <a:gd name="T67" fmla="*/ 10 h 37"/>
                  <a:gd name="T68" fmla="*/ 20 w 37"/>
                  <a:gd name="T69" fmla="*/ 13 h 37"/>
                  <a:gd name="T70" fmla="*/ 19 w 37"/>
                  <a:gd name="T71" fmla="*/ 11 h 37"/>
                  <a:gd name="T72" fmla="*/ 22 w 37"/>
                  <a:gd name="T73" fmla="*/ 7 h 37"/>
                  <a:gd name="T74" fmla="*/ 21 w 37"/>
                  <a:gd name="T75" fmla="*/ 3 h 37"/>
                  <a:gd name="T76" fmla="*/ 23 w 37"/>
                  <a:gd name="T77" fmla="*/ 4 h 37"/>
                  <a:gd name="T78" fmla="*/ 23 w 37"/>
                  <a:gd name="T79" fmla="*/ 8 h 37"/>
                  <a:gd name="T80" fmla="*/ 27 w 37"/>
                  <a:gd name="T81" fmla="*/ 7 h 37"/>
                  <a:gd name="T82" fmla="*/ 29 w 37"/>
                  <a:gd name="T83" fmla="*/ 5 h 37"/>
                  <a:gd name="T84" fmla="*/ 28 w 37"/>
                  <a:gd name="T85" fmla="*/ 2 h 37"/>
                  <a:gd name="T86" fmla="*/ 29 w 37"/>
                  <a:gd name="T8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 h="37">
                    <a:moveTo>
                      <a:pt x="29" y="0"/>
                    </a:moveTo>
                    <a:lnTo>
                      <a:pt x="29" y="0"/>
                    </a:lnTo>
                    <a:lnTo>
                      <a:pt x="30" y="0"/>
                    </a:lnTo>
                    <a:lnTo>
                      <a:pt x="31" y="1"/>
                    </a:lnTo>
                    <a:lnTo>
                      <a:pt x="31" y="1"/>
                    </a:lnTo>
                    <a:lnTo>
                      <a:pt x="31" y="3"/>
                    </a:lnTo>
                    <a:lnTo>
                      <a:pt x="31" y="3"/>
                    </a:lnTo>
                    <a:lnTo>
                      <a:pt x="34" y="3"/>
                    </a:lnTo>
                    <a:lnTo>
                      <a:pt x="34" y="3"/>
                    </a:lnTo>
                    <a:lnTo>
                      <a:pt x="34" y="10"/>
                    </a:lnTo>
                    <a:lnTo>
                      <a:pt x="34" y="10"/>
                    </a:lnTo>
                    <a:lnTo>
                      <a:pt x="36" y="12"/>
                    </a:lnTo>
                    <a:lnTo>
                      <a:pt x="36" y="12"/>
                    </a:lnTo>
                    <a:lnTo>
                      <a:pt x="37" y="16"/>
                    </a:lnTo>
                    <a:lnTo>
                      <a:pt x="37" y="21"/>
                    </a:lnTo>
                    <a:lnTo>
                      <a:pt x="37" y="21"/>
                    </a:lnTo>
                    <a:lnTo>
                      <a:pt x="37" y="23"/>
                    </a:lnTo>
                    <a:lnTo>
                      <a:pt x="36" y="24"/>
                    </a:lnTo>
                    <a:lnTo>
                      <a:pt x="36" y="24"/>
                    </a:lnTo>
                    <a:lnTo>
                      <a:pt x="35" y="26"/>
                    </a:lnTo>
                    <a:lnTo>
                      <a:pt x="35" y="27"/>
                    </a:lnTo>
                    <a:lnTo>
                      <a:pt x="35" y="27"/>
                    </a:lnTo>
                    <a:lnTo>
                      <a:pt x="35" y="31"/>
                    </a:lnTo>
                    <a:lnTo>
                      <a:pt x="35" y="31"/>
                    </a:lnTo>
                    <a:lnTo>
                      <a:pt x="33" y="24"/>
                    </a:lnTo>
                    <a:lnTo>
                      <a:pt x="33" y="24"/>
                    </a:lnTo>
                    <a:lnTo>
                      <a:pt x="31" y="24"/>
                    </a:lnTo>
                    <a:lnTo>
                      <a:pt x="31" y="24"/>
                    </a:lnTo>
                    <a:lnTo>
                      <a:pt x="30" y="25"/>
                    </a:lnTo>
                    <a:lnTo>
                      <a:pt x="30" y="25"/>
                    </a:lnTo>
                    <a:lnTo>
                      <a:pt x="29" y="25"/>
                    </a:lnTo>
                    <a:lnTo>
                      <a:pt x="29" y="26"/>
                    </a:lnTo>
                    <a:lnTo>
                      <a:pt x="29" y="26"/>
                    </a:lnTo>
                    <a:lnTo>
                      <a:pt x="30" y="28"/>
                    </a:lnTo>
                    <a:lnTo>
                      <a:pt x="30" y="32"/>
                    </a:lnTo>
                    <a:lnTo>
                      <a:pt x="30" y="32"/>
                    </a:lnTo>
                    <a:lnTo>
                      <a:pt x="30" y="36"/>
                    </a:lnTo>
                    <a:lnTo>
                      <a:pt x="29" y="37"/>
                    </a:lnTo>
                    <a:lnTo>
                      <a:pt x="28" y="37"/>
                    </a:lnTo>
                    <a:lnTo>
                      <a:pt x="28" y="37"/>
                    </a:lnTo>
                    <a:lnTo>
                      <a:pt x="27" y="36"/>
                    </a:lnTo>
                    <a:lnTo>
                      <a:pt x="26" y="35"/>
                    </a:lnTo>
                    <a:lnTo>
                      <a:pt x="26" y="35"/>
                    </a:lnTo>
                    <a:lnTo>
                      <a:pt x="23" y="34"/>
                    </a:lnTo>
                    <a:lnTo>
                      <a:pt x="20" y="31"/>
                    </a:lnTo>
                    <a:lnTo>
                      <a:pt x="20" y="31"/>
                    </a:lnTo>
                    <a:lnTo>
                      <a:pt x="18" y="28"/>
                    </a:lnTo>
                    <a:lnTo>
                      <a:pt x="18" y="25"/>
                    </a:lnTo>
                    <a:lnTo>
                      <a:pt x="18" y="25"/>
                    </a:lnTo>
                    <a:lnTo>
                      <a:pt x="19" y="24"/>
                    </a:lnTo>
                    <a:lnTo>
                      <a:pt x="19" y="23"/>
                    </a:lnTo>
                    <a:lnTo>
                      <a:pt x="19" y="23"/>
                    </a:lnTo>
                    <a:lnTo>
                      <a:pt x="19" y="20"/>
                    </a:lnTo>
                    <a:lnTo>
                      <a:pt x="19" y="20"/>
                    </a:lnTo>
                    <a:lnTo>
                      <a:pt x="18" y="19"/>
                    </a:lnTo>
                    <a:lnTo>
                      <a:pt x="14" y="17"/>
                    </a:lnTo>
                    <a:lnTo>
                      <a:pt x="14" y="17"/>
                    </a:lnTo>
                    <a:lnTo>
                      <a:pt x="12" y="16"/>
                    </a:lnTo>
                    <a:lnTo>
                      <a:pt x="12" y="16"/>
                    </a:lnTo>
                    <a:lnTo>
                      <a:pt x="12" y="20"/>
                    </a:lnTo>
                    <a:lnTo>
                      <a:pt x="12" y="20"/>
                    </a:lnTo>
                    <a:lnTo>
                      <a:pt x="11" y="20"/>
                    </a:lnTo>
                    <a:lnTo>
                      <a:pt x="10" y="20"/>
                    </a:lnTo>
                    <a:lnTo>
                      <a:pt x="10" y="20"/>
                    </a:lnTo>
                    <a:lnTo>
                      <a:pt x="10" y="18"/>
                    </a:lnTo>
                    <a:lnTo>
                      <a:pt x="10" y="18"/>
                    </a:lnTo>
                    <a:lnTo>
                      <a:pt x="8" y="21"/>
                    </a:lnTo>
                    <a:lnTo>
                      <a:pt x="8" y="21"/>
                    </a:lnTo>
                    <a:lnTo>
                      <a:pt x="7" y="21"/>
                    </a:lnTo>
                    <a:lnTo>
                      <a:pt x="7" y="21"/>
                    </a:lnTo>
                    <a:lnTo>
                      <a:pt x="7" y="21"/>
                    </a:lnTo>
                    <a:lnTo>
                      <a:pt x="7" y="20"/>
                    </a:lnTo>
                    <a:lnTo>
                      <a:pt x="7" y="18"/>
                    </a:lnTo>
                    <a:lnTo>
                      <a:pt x="7" y="18"/>
                    </a:lnTo>
                    <a:lnTo>
                      <a:pt x="6" y="18"/>
                    </a:lnTo>
                    <a:lnTo>
                      <a:pt x="6" y="18"/>
                    </a:lnTo>
                    <a:lnTo>
                      <a:pt x="5" y="18"/>
                    </a:lnTo>
                    <a:lnTo>
                      <a:pt x="5" y="18"/>
                    </a:lnTo>
                    <a:lnTo>
                      <a:pt x="4" y="20"/>
                    </a:lnTo>
                    <a:lnTo>
                      <a:pt x="4" y="20"/>
                    </a:lnTo>
                    <a:lnTo>
                      <a:pt x="3" y="24"/>
                    </a:lnTo>
                    <a:lnTo>
                      <a:pt x="3" y="24"/>
                    </a:lnTo>
                    <a:lnTo>
                      <a:pt x="2" y="25"/>
                    </a:lnTo>
                    <a:lnTo>
                      <a:pt x="0" y="25"/>
                    </a:lnTo>
                    <a:lnTo>
                      <a:pt x="0" y="25"/>
                    </a:lnTo>
                    <a:lnTo>
                      <a:pt x="0" y="25"/>
                    </a:lnTo>
                    <a:lnTo>
                      <a:pt x="0" y="23"/>
                    </a:lnTo>
                    <a:lnTo>
                      <a:pt x="2" y="19"/>
                    </a:lnTo>
                    <a:lnTo>
                      <a:pt x="2" y="19"/>
                    </a:lnTo>
                    <a:lnTo>
                      <a:pt x="2" y="17"/>
                    </a:lnTo>
                    <a:lnTo>
                      <a:pt x="3" y="16"/>
                    </a:lnTo>
                    <a:lnTo>
                      <a:pt x="3" y="16"/>
                    </a:lnTo>
                    <a:lnTo>
                      <a:pt x="7" y="15"/>
                    </a:lnTo>
                    <a:lnTo>
                      <a:pt x="8" y="12"/>
                    </a:lnTo>
                    <a:lnTo>
                      <a:pt x="8" y="12"/>
                    </a:lnTo>
                    <a:lnTo>
                      <a:pt x="8" y="12"/>
                    </a:lnTo>
                    <a:lnTo>
                      <a:pt x="10" y="11"/>
                    </a:lnTo>
                    <a:lnTo>
                      <a:pt x="10" y="11"/>
                    </a:lnTo>
                    <a:lnTo>
                      <a:pt x="11" y="10"/>
                    </a:lnTo>
                    <a:lnTo>
                      <a:pt x="12" y="9"/>
                    </a:lnTo>
                    <a:lnTo>
                      <a:pt x="13" y="10"/>
                    </a:lnTo>
                    <a:lnTo>
                      <a:pt x="13" y="10"/>
                    </a:lnTo>
                    <a:lnTo>
                      <a:pt x="18" y="15"/>
                    </a:lnTo>
                    <a:lnTo>
                      <a:pt x="18" y="15"/>
                    </a:lnTo>
                    <a:lnTo>
                      <a:pt x="20" y="13"/>
                    </a:lnTo>
                    <a:lnTo>
                      <a:pt x="20" y="13"/>
                    </a:lnTo>
                    <a:lnTo>
                      <a:pt x="19" y="11"/>
                    </a:lnTo>
                    <a:lnTo>
                      <a:pt x="19" y="11"/>
                    </a:lnTo>
                    <a:lnTo>
                      <a:pt x="23" y="11"/>
                    </a:lnTo>
                    <a:lnTo>
                      <a:pt x="23" y="11"/>
                    </a:lnTo>
                    <a:lnTo>
                      <a:pt x="22" y="7"/>
                    </a:lnTo>
                    <a:lnTo>
                      <a:pt x="21" y="4"/>
                    </a:lnTo>
                    <a:lnTo>
                      <a:pt x="21" y="4"/>
                    </a:lnTo>
                    <a:lnTo>
                      <a:pt x="21" y="3"/>
                    </a:lnTo>
                    <a:lnTo>
                      <a:pt x="21" y="3"/>
                    </a:lnTo>
                    <a:lnTo>
                      <a:pt x="23" y="4"/>
                    </a:lnTo>
                    <a:lnTo>
                      <a:pt x="23" y="4"/>
                    </a:lnTo>
                    <a:lnTo>
                      <a:pt x="23" y="7"/>
                    </a:lnTo>
                    <a:lnTo>
                      <a:pt x="23" y="8"/>
                    </a:lnTo>
                    <a:lnTo>
                      <a:pt x="23" y="8"/>
                    </a:lnTo>
                    <a:lnTo>
                      <a:pt x="23" y="8"/>
                    </a:lnTo>
                    <a:lnTo>
                      <a:pt x="26" y="8"/>
                    </a:lnTo>
                    <a:lnTo>
                      <a:pt x="27" y="7"/>
                    </a:lnTo>
                    <a:lnTo>
                      <a:pt x="27" y="7"/>
                    </a:lnTo>
                    <a:lnTo>
                      <a:pt x="28" y="7"/>
                    </a:lnTo>
                    <a:lnTo>
                      <a:pt x="29" y="5"/>
                    </a:lnTo>
                    <a:lnTo>
                      <a:pt x="29" y="5"/>
                    </a:lnTo>
                    <a:lnTo>
                      <a:pt x="28" y="3"/>
                    </a:lnTo>
                    <a:lnTo>
                      <a:pt x="28" y="2"/>
                    </a:lnTo>
                    <a:lnTo>
                      <a:pt x="28" y="2"/>
                    </a:lnTo>
                    <a:lnTo>
                      <a:pt x="29" y="0"/>
                    </a:lnTo>
                    <a:lnTo>
                      <a:pt x="29"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6" name="Freeform 321"/>
              <p:cNvSpPr>
                <a:spLocks/>
              </p:cNvSpPr>
              <p:nvPr/>
            </p:nvSpPr>
            <p:spPr bwMode="auto">
              <a:xfrm>
                <a:off x="5753101" y="4352926"/>
                <a:ext cx="9525" cy="9525"/>
              </a:xfrm>
              <a:custGeom>
                <a:avLst/>
                <a:gdLst>
                  <a:gd name="T0" fmla="*/ 0 w 6"/>
                  <a:gd name="T1" fmla="*/ 4 h 6"/>
                  <a:gd name="T2" fmla="*/ 0 w 6"/>
                  <a:gd name="T3" fmla="*/ 4 h 6"/>
                  <a:gd name="T4" fmla="*/ 3 w 6"/>
                  <a:gd name="T5" fmla="*/ 1 h 6"/>
                  <a:gd name="T6" fmla="*/ 3 w 6"/>
                  <a:gd name="T7" fmla="*/ 1 h 6"/>
                  <a:gd name="T8" fmla="*/ 5 w 6"/>
                  <a:gd name="T9" fmla="*/ 0 h 6"/>
                  <a:gd name="T10" fmla="*/ 5 w 6"/>
                  <a:gd name="T11" fmla="*/ 1 h 6"/>
                  <a:gd name="T12" fmla="*/ 5 w 6"/>
                  <a:gd name="T13" fmla="*/ 1 h 6"/>
                  <a:gd name="T14" fmla="*/ 6 w 6"/>
                  <a:gd name="T15" fmla="*/ 3 h 6"/>
                  <a:gd name="T16" fmla="*/ 6 w 6"/>
                  <a:gd name="T17" fmla="*/ 5 h 6"/>
                  <a:gd name="T18" fmla="*/ 6 w 6"/>
                  <a:gd name="T19" fmla="*/ 5 h 6"/>
                  <a:gd name="T20" fmla="*/ 5 w 6"/>
                  <a:gd name="T21" fmla="*/ 6 h 6"/>
                  <a:gd name="T22" fmla="*/ 3 w 6"/>
                  <a:gd name="T23" fmla="*/ 6 h 6"/>
                  <a:gd name="T24" fmla="*/ 3 w 6"/>
                  <a:gd name="T25" fmla="*/ 6 h 6"/>
                  <a:gd name="T26" fmla="*/ 1 w 6"/>
                  <a:gd name="T27" fmla="*/ 6 h 6"/>
                  <a:gd name="T28" fmla="*/ 0 w 6"/>
                  <a:gd name="T29" fmla="*/ 5 h 6"/>
                  <a:gd name="T30" fmla="*/ 0 w 6"/>
                  <a:gd name="T31" fmla="*/ 4 h 6"/>
                  <a:gd name="T32" fmla="*/ 0 w 6"/>
                  <a:gd name="T3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6">
                    <a:moveTo>
                      <a:pt x="0" y="4"/>
                    </a:moveTo>
                    <a:lnTo>
                      <a:pt x="0" y="4"/>
                    </a:lnTo>
                    <a:lnTo>
                      <a:pt x="3" y="1"/>
                    </a:lnTo>
                    <a:lnTo>
                      <a:pt x="3" y="1"/>
                    </a:lnTo>
                    <a:lnTo>
                      <a:pt x="5" y="0"/>
                    </a:lnTo>
                    <a:lnTo>
                      <a:pt x="5" y="1"/>
                    </a:lnTo>
                    <a:lnTo>
                      <a:pt x="5" y="1"/>
                    </a:lnTo>
                    <a:lnTo>
                      <a:pt x="6" y="3"/>
                    </a:lnTo>
                    <a:lnTo>
                      <a:pt x="6" y="5"/>
                    </a:lnTo>
                    <a:lnTo>
                      <a:pt x="6" y="5"/>
                    </a:lnTo>
                    <a:lnTo>
                      <a:pt x="5" y="6"/>
                    </a:lnTo>
                    <a:lnTo>
                      <a:pt x="3" y="6"/>
                    </a:lnTo>
                    <a:lnTo>
                      <a:pt x="3" y="6"/>
                    </a:lnTo>
                    <a:lnTo>
                      <a:pt x="1" y="6"/>
                    </a:lnTo>
                    <a:lnTo>
                      <a:pt x="0" y="5"/>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7" name="Freeform 322"/>
              <p:cNvSpPr>
                <a:spLocks/>
              </p:cNvSpPr>
              <p:nvPr/>
            </p:nvSpPr>
            <p:spPr bwMode="auto">
              <a:xfrm>
                <a:off x="5729288" y="4402138"/>
                <a:ext cx="4763" cy="6350"/>
              </a:xfrm>
              <a:custGeom>
                <a:avLst/>
                <a:gdLst>
                  <a:gd name="T0" fmla="*/ 0 w 3"/>
                  <a:gd name="T1" fmla="*/ 1 h 4"/>
                  <a:gd name="T2" fmla="*/ 0 w 3"/>
                  <a:gd name="T3" fmla="*/ 1 h 4"/>
                  <a:gd name="T4" fmla="*/ 2 w 3"/>
                  <a:gd name="T5" fmla="*/ 0 h 4"/>
                  <a:gd name="T6" fmla="*/ 3 w 3"/>
                  <a:gd name="T7" fmla="*/ 0 h 4"/>
                  <a:gd name="T8" fmla="*/ 3 w 3"/>
                  <a:gd name="T9" fmla="*/ 1 h 4"/>
                  <a:gd name="T10" fmla="*/ 3 w 3"/>
                  <a:gd name="T11" fmla="*/ 1 h 4"/>
                  <a:gd name="T12" fmla="*/ 3 w 3"/>
                  <a:gd name="T13" fmla="*/ 4 h 4"/>
                  <a:gd name="T14" fmla="*/ 3 w 3"/>
                  <a:gd name="T15" fmla="*/ 4 h 4"/>
                  <a:gd name="T16" fmla="*/ 2 w 3"/>
                  <a:gd name="T17" fmla="*/ 4 h 4"/>
                  <a:gd name="T18" fmla="*/ 2 w 3"/>
                  <a:gd name="T19" fmla="*/ 4 h 4"/>
                  <a:gd name="T20" fmla="*/ 0 w 3"/>
                  <a:gd name="T21" fmla="*/ 2 h 4"/>
                  <a:gd name="T22" fmla="*/ 0 w 3"/>
                  <a:gd name="T23" fmla="*/ 1 h 4"/>
                  <a:gd name="T24" fmla="*/ 0 w 3"/>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0" y="1"/>
                    </a:moveTo>
                    <a:lnTo>
                      <a:pt x="0" y="1"/>
                    </a:lnTo>
                    <a:lnTo>
                      <a:pt x="2" y="0"/>
                    </a:lnTo>
                    <a:lnTo>
                      <a:pt x="3" y="0"/>
                    </a:lnTo>
                    <a:lnTo>
                      <a:pt x="3" y="1"/>
                    </a:lnTo>
                    <a:lnTo>
                      <a:pt x="3" y="1"/>
                    </a:lnTo>
                    <a:lnTo>
                      <a:pt x="3" y="4"/>
                    </a:lnTo>
                    <a:lnTo>
                      <a:pt x="3" y="4"/>
                    </a:lnTo>
                    <a:lnTo>
                      <a:pt x="2" y="4"/>
                    </a:lnTo>
                    <a:lnTo>
                      <a:pt x="2" y="4"/>
                    </a:lnTo>
                    <a:lnTo>
                      <a:pt x="0" y="2"/>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8" name="Freeform 323"/>
              <p:cNvSpPr>
                <a:spLocks/>
              </p:cNvSpPr>
              <p:nvPr/>
            </p:nvSpPr>
            <p:spPr bwMode="auto">
              <a:xfrm>
                <a:off x="5702301" y="4322763"/>
                <a:ext cx="9525" cy="7938"/>
              </a:xfrm>
              <a:custGeom>
                <a:avLst/>
                <a:gdLst>
                  <a:gd name="T0" fmla="*/ 0 w 6"/>
                  <a:gd name="T1" fmla="*/ 1 h 5"/>
                  <a:gd name="T2" fmla="*/ 0 w 6"/>
                  <a:gd name="T3" fmla="*/ 1 h 5"/>
                  <a:gd name="T4" fmla="*/ 3 w 6"/>
                  <a:gd name="T5" fmla="*/ 0 h 5"/>
                  <a:gd name="T6" fmla="*/ 5 w 6"/>
                  <a:gd name="T7" fmla="*/ 1 h 5"/>
                  <a:gd name="T8" fmla="*/ 5 w 6"/>
                  <a:gd name="T9" fmla="*/ 1 h 5"/>
                  <a:gd name="T10" fmla="*/ 6 w 6"/>
                  <a:gd name="T11" fmla="*/ 3 h 5"/>
                  <a:gd name="T12" fmla="*/ 6 w 6"/>
                  <a:gd name="T13" fmla="*/ 4 h 5"/>
                  <a:gd name="T14" fmla="*/ 6 w 6"/>
                  <a:gd name="T15" fmla="*/ 4 h 5"/>
                  <a:gd name="T16" fmla="*/ 6 w 6"/>
                  <a:gd name="T17" fmla="*/ 4 h 5"/>
                  <a:gd name="T18" fmla="*/ 5 w 6"/>
                  <a:gd name="T19" fmla="*/ 4 h 5"/>
                  <a:gd name="T20" fmla="*/ 5 w 6"/>
                  <a:gd name="T21" fmla="*/ 4 h 5"/>
                  <a:gd name="T22" fmla="*/ 5 w 6"/>
                  <a:gd name="T23" fmla="*/ 4 h 5"/>
                  <a:gd name="T24" fmla="*/ 4 w 6"/>
                  <a:gd name="T25" fmla="*/ 5 h 5"/>
                  <a:gd name="T26" fmla="*/ 4 w 6"/>
                  <a:gd name="T27" fmla="*/ 5 h 5"/>
                  <a:gd name="T28" fmla="*/ 3 w 6"/>
                  <a:gd name="T29" fmla="*/ 5 h 5"/>
                  <a:gd name="T30" fmla="*/ 1 w 6"/>
                  <a:gd name="T31" fmla="*/ 3 h 5"/>
                  <a:gd name="T32" fmla="*/ 1 w 6"/>
                  <a:gd name="T33" fmla="*/ 3 h 5"/>
                  <a:gd name="T34" fmla="*/ 0 w 6"/>
                  <a:gd name="T35" fmla="*/ 1 h 5"/>
                  <a:gd name="T36" fmla="*/ 0 w 6"/>
                  <a:gd name="T3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5">
                    <a:moveTo>
                      <a:pt x="0" y="1"/>
                    </a:moveTo>
                    <a:lnTo>
                      <a:pt x="0" y="1"/>
                    </a:lnTo>
                    <a:lnTo>
                      <a:pt x="3" y="0"/>
                    </a:lnTo>
                    <a:lnTo>
                      <a:pt x="5" y="1"/>
                    </a:lnTo>
                    <a:lnTo>
                      <a:pt x="5" y="1"/>
                    </a:lnTo>
                    <a:lnTo>
                      <a:pt x="6" y="3"/>
                    </a:lnTo>
                    <a:lnTo>
                      <a:pt x="6" y="4"/>
                    </a:lnTo>
                    <a:lnTo>
                      <a:pt x="6" y="4"/>
                    </a:lnTo>
                    <a:lnTo>
                      <a:pt x="6" y="4"/>
                    </a:lnTo>
                    <a:lnTo>
                      <a:pt x="5" y="4"/>
                    </a:lnTo>
                    <a:lnTo>
                      <a:pt x="5" y="4"/>
                    </a:lnTo>
                    <a:lnTo>
                      <a:pt x="5" y="4"/>
                    </a:lnTo>
                    <a:lnTo>
                      <a:pt x="4" y="5"/>
                    </a:lnTo>
                    <a:lnTo>
                      <a:pt x="4" y="5"/>
                    </a:lnTo>
                    <a:lnTo>
                      <a:pt x="3" y="5"/>
                    </a:lnTo>
                    <a:lnTo>
                      <a:pt x="1" y="3"/>
                    </a:lnTo>
                    <a:lnTo>
                      <a:pt x="1" y="3"/>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9" name="Freeform 324"/>
              <p:cNvSpPr>
                <a:spLocks/>
              </p:cNvSpPr>
              <p:nvPr/>
            </p:nvSpPr>
            <p:spPr bwMode="auto">
              <a:xfrm>
                <a:off x="5745163" y="4321176"/>
                <a:ext cx="12700" cy="9525"/>
              </a:xfrm>
              <a:custGeom>
                <a:avLst/>
                <a:gdLst>
                  <a:gd name="T0" fmla="*/ 1 w 8"/>
                  <a:gd name="T1" fmla="*/ 0 h 6"/>
                  <a:gd name="T2" fmla="*/ 1 w 8"/>
                  <a:gd name="T3" fmla="*/ 0 h 6"/>
                  <a:gd name="T4" fmla="*/ 0 w 8"/>
                  <a:gd name="T5" fmla="*/ 4 h 6"/>
                  <a:gd name="T6" fmla="*/ 0 w 8"/>
                  <a:gd name="T7" fmla="*/ 4 h 6"/>
                  <a:gd name="T8" fmla="*/ 0 w 8"/>
                  <a:gd name="T9" fmla="*/ 5 h 6"/>
                  <a:gd name="T10" fmla="*/ 0 w 8"/>
                  <a:gd name="T11" fmla="*/ 5 h 6"/>
                  <a:gd name="T12" fmla="*/ 0 w 8"/>
                  <a:gd name="T13" fmla="*/ 5 h 6"/>
                  <a:gd name="T14" fmla="*/ 2 w 8"/>
                  <a:gd name="T15" fmla="*/ 4 h 6"/>
                  <a:gd name="T16" fmla="*/ 2 w 8"/>
                  <a:gd name="T17" fmla="*/ 4 h 6"/>
                  <a:gd name="T18" fmla="*/ 2 w 8"/>
                  <a:gd name="T19" fmla="*/ 3 h 6"/>
                  <a:gd name="T20" fmla="*/ 2 w 8"/>
                  <a:gd name="T21" fmla="*/ 3 h 6"/>
                  <a:gd name="T22" fmla="*/ 3 w 8"/>
                  <a:gd name="T23" fmla="*/ 3 h 6"/>
                  <a:gd name="T24" fmla="*/ 3 w 8"/>
                  <a:gd name="T25" fmla="*/ 3 h 6"/>
                  <a:gd name="T26" fmla="*/ 8 w 8"/>
                  <a:gd name="T27" fmla="*/ 6 h 6"/>
                  <a:gd name="T28" fmla="*/ 8 w 8"/>
                  <a:gd name="T29" fmla="*/ 6 h 6"/>
                  <a:gd name="T30" fmla="*/ 8 w 8"/>
                  <a:gd name="T31" fmla="*/ 6 h 6"/>
                  <a:gd name="T32" fmla="*/ 6 w 8"/>
                  <a:gd name="T33" fmla="*/ 4 h 6"/>
                  <a:gd name="T34" fmla="*/ 6 w 8"/>
                  <a:gd name="T35" fmla="*/ 4 h 6"/>
                  <a:gd name="T36" fmla="*/ 4 w 8"/>
                  <a:gd name="T37" fmla="*/ 2 h 6"/>
                  <a:gd name="T38" fmla="*/ 3 w 8"/>
                  <a:gd name="T39" fmla="*/ 0 h 6"/>
                  <a:gd name="T40" fmla="*/ 3 w 8"/>
                  <a:gd name="T41" fmla="*/ 0 h 6"/>
                  <a:gd name="T42" fmla="*/ 1 w 8"/>
                  <a:gd name="T43" fmla="*/ 0 h 6"/>
                  <a:gd name="T44" fmla="*/ 1 w 8"/>
                  <a:gd name="T4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6">
                    <a:moveTo>
                      <a:pt x="1" y="0"/>
                    </a:moveTo>
                    <a:lnTo>
                      <a:pt x="1" y="0"/>
                    </a:lnTo>
                    <a:lnTo>
                      <a:pt x="0" y="4"/>
                    </a:lnTo>
                    <a:lnTo>
                      <a:pt x="0" y="4"/>
                    </a:lnTo>
                    <a:lnTo>
                      <a:pt x="0" y="5"/>
                    </a:lnTo>
                    <a:lnTo>
                      <a:pt x="0" y="5"/>
                    </a:lnTo>
                    <a:lnTo>
                      <a:pt x="0" y="5"/>
                    </a:lnTo>
                    <a:lnTo>
                      <a:pt x="2" y="4"/>
                    </a:lnTo>
                    <a:lnTo>
                      <a:pt x="2" y="4"/>
                    </a:lnTo>
                    <a:lnTo>
                      <a:pt x="2" y="3"/>
                    </a:lnTo>
                    <a:lnTo>
                      <a:pt x="2" y="3"/>
                    </a:lnTo>
                    <a:lnTo>
                      <a:pt x="3" y="3"/>
                    </a:lnTo>
                    <a:lnTo>
                      <a:pt x="3" y="3"/>
                    </a:lnTo>
                    <a:lnTo>
                      <a:pt x="8" y="6"/>
                    </a:lnTo>
                    <a:lnTo>
                      <a:pt x="8" y="6"/>
                    </a:lnTo>
                    <a:lnTo>
                      <a:pt x="8" y="6"/>
                    </a:lnTo>
                    <a:lnTo>
                      <a:pt x="6" y="4"/>
                    </a:lnTo>
                    <a:lnTo>
                      <a:pt x="6" y="4"/>
                    </a:lnTo>
                    <a:lnTo>
                      <a:pt x="4" y="2"/>
                    </a:lnTo>
                    <a:lnTo>
                      <a:pt x="3" y="0"/>
                    </a:lnTo>
                    <a:lnTo>
                      <a:pt x="3" y="0"/>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0" name="Freeform 325"/>
              <p:cNvSpPr>
                <a:spLocks/>
              </p:cNvSpPr>
              <p:nvPr/>
            </p:nvSpPr>
            <p:spPr bwMode="auto">
              <a:xfrm>
                <a:off x="5727701" y="4308476"/>
                <a:ext cx="6350" cy="3175"/>
              </a:xfrm>
              <a:custGeom>
                <a:avLst/>
                <a:gdLst>
                  <a:gd name="T0" fmla="*/ 1 w 4"/>
                  <a:gd name="T1" fmla="*/ 0 h 2"/>
                  <a:gd name="T2" fmla="*/ 1 w 4"/>
                  <a:gd name="T3" fmla="*/ 0 h 2"/>
                  <a:gd name="T4" fmla="*/ 3 w 4"/>
                  <a:gd name="T5" fmla="*/ 0 h 2"/>
                  <a:gd name="T6" fmla="*/ 3 w 4"/>
                  <a:gd name="T7" fmla="*/ 0 h 2"/>
                  <a:gd name="T8" fmla="*/ 3 w 4"/>
                  <a:gd name="T9" fmla="*/ 0 h 2"/>
                  <a:gd name="T10" fmla="*/ 4 w 4"/>
                  <a:gd name="T11" fmla="*/ 2 h 2"/>
                  <a:gd name="T12" fmla="*/ 4 w 4"/>
                  <a:gd name="T13" fmla="*/ 2 h 2"/>
                  <a:gd name="T14" fmla="*/ 3 w 4"/>
                  <a:gd name="T15" fmla="*/ 2 h 2"/>
                  <a:gd name="T16" fmla="*/ 3 w 4"/>
                  <a:gd name="T17" fmla="*/ 2 h 2"/>
                  <a:gd name="T18" fmla="*/ 1 w 4"/>
                  <a:gd name="T19" fmla="*/ 2 h 2"/>
                  <a:gd name="T20" fmla="*/ 0 w 4"/>
                  <a:gd name="T21" fmla="*/ 1 h 2"/>
                  <a:gd name="T22" fmla="*/ 0 w 4"/>
                  <a:gd name="T23" fmla="*/ 1 h 2"/>
                  <a:gd name="T24" fmla="*/ 1 w 4"/>
                  <a:gd name="T25" fmla="*/ 0 h 2"/>
                  <a:gd name="T26" fmla="*/ 1 w 4"/>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
                    <a:moveTo>
                      <a:pt x="1" y="0"/>
                    </a:moveTo>
                    <a:lnTo>
                      <a:pt x="1" y="0"/>
                    </a:lnTo>
                    <a:lnTo>
                      <a:pt x="3" y="0"/>
                    </a:lnTo>
                    <a:lnTo>
                      <a:pt x="3" y="0"/>
                    </a:lnTo>
                    <a:lnTo>
                      <a:pt x="3" y="0"/>
                    </a:lnTo>
                    <a:lnTo>
                      <a:pt x="4" y="2"/>
                    </a:lnTo>
                    <a:lnTo>
                      <a:pt x="4" y="2"/>
                    </a:lnTo>
                    <a:lnTo>
                      <a:pt x="3" y="2"/>
                    </a:lnTo>
                    <a:lnTo>
                      <a:pt x="3" y="2"/>
                    </a:lnTo>
                    <a:lnTo>
                      <a:pt x="1" y="2"/>
                    </a:lnTo>
                    <a:lnTo>
                      <a:pt x="0" y="1"/>
                    </a:lnTo>
                    <a:lnTo>
                      <a:pt x="0" y="1"/>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1" name="Freeform 326"/>
              <p:cNvSpPr>
                <a:spLocks/>
              </p:cNvSpPr>
              <p:nvPr/>
            </p:nvSpPr>
            <p:spPr bwMode="auto">
              <a:xfrm>
                <a:off x="5773738" y="4349751"/>
                <a:ext cx="3175" cy="4763"/>
              </a:xfrm>
              <a:custGeom>
                <a:avLst/>
                <a:gdLst>
                  <a:gd name="T0" fmla="*/ 0 w 2"/>
                  <a:gd name="T1" fmla="*/ 1 h 3"/>
                  <a:gd name="T2" fmla="*/ 0 w 2"/>
                  <a:gd name="T3" fmla="*/ 1 h 3"/>
                  <a:gd name="T4" fmla="*/ 1 w 2"/>
                  <a:gd name="T5" fmla="*/ 3 h 3"/>
                  <a:gd name="T6" fmla="*/ 1 w 2"/>
                  <a:gd name="T7" fmla="*/ 3 h 3"/>
                  <a:gd name="T8" fmla="*/ 2 w 2"/>
                  <a:gd name="T9" fmla="*/ 3 h 3"/>
                  <a:gd name="T10" fmla="*/ 2 w 2"/>
                  <a:gd name="T11" fmla="*/ 2 h 3"/>
                  <a:gd name="T12" fmla="*/ 2 w 2"/>
                  <a:gd name="T13" fmla="*/ 2 h 3"/>
                  <a:gd name="T14" fmla="*/ 2 w 2"/>
                  <a:gd name="T15" fmla="*/ 0 h 3"/>
                  <a:gd name="T16" fmla="*/ 2 w 2"/>
                  <a:gd name="T17" fmla="*/ 0 h 3"/>
                  <a:gd name="T18" fmla="*/ 0 w 2"/>
                  <a:gd name="T19" fmla="*/ 1 h 3"/>
                  <a:gd name="T20" fmla="*/ 0 w 2"/>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1"/>
                    </a:moveTo>
                    <a:lnTo>
                      <a:pt x="0" y="1"/>
                    </a:lnTo>
                    <a:lnTo>
                      <a:pt x="1" y="3"/>
                    </a:lnTo>
                    <a:lnTo>
                      <a:pt x="1" y="3"/>
                    </a:lnTo>
                    <a:lnTo>
                      <a:pt x="2" y="3"/>
                    </a:lnTo>
                    <a:lnTo>
                      <a:pt x="2" y="2"/>
                    </a:lnTo>
                    <a:lnTo>
                      <a:pt x="2" y="2"/>
                    </a:lnTo>
                    <a:lnTo>
                      <a:pt x="2" y="0"/>
                    </a:lnTo>
                    <a:lnTo>
                      <a:pt x="2"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2" name="Freeform 327"/>
              <p:cNvSpPr>
                <a:spLocks/>
              </p:cNvSpPr>
              <p:nvPr/>
            </p:nvSpPr>
            <p:spPr bwMode="auto">
              <a:xfrm>
                <a:off x="5781676" y="4354513"/>
                <a:ext cx="1588" cy="6350"/>
              </a:xfrm>
              <a:custGeom>
                <a:avLst/>
                <a:gdLst>
                  <a:gd name="T0" fmla="*/ 0 w 1"/>
                  <a:gd name="T1" fmla="*/ 0 h 4"/>
                  <a:gd name="T2" fmla="*/ 0 w 1"/>
                  <a:gd name="T3" fmla="*/ 0 h 4"/>
                  <a:gd name="T4" fmla="*/ 0 w 1"/>
                  <a:gd name="T5" fmla="*/ 2 h 4"/>
                  <a:gd name="T6" fmla="*/ 0 w 1"/>
                  <a:gd name="T7" fmla="*/ 2 h 4"/>
                  <a:gd name="T8" fmla="*/ 0 w 1"/>
                  <a:gd name="T9" fmla="*/ 3 h 4"/>
                  <a:gd name="T10" fmla="*/ 0 w 1"/>
                  <a:gd name="T11" fmla="*/ 3 h 4"/>
                  <a:gd name="T12" fmla="*/ 1 w 1"/>
                  <a:gd name="T13" fmla="*/ 4 h 4"/>
                  <a:gd name="T14" fmla="*/ 1 w 1"/>
                  <a:gd name="T15" fmla="*/ 4 h 4"/>
                  <a:gd name="T16" fmla="*/ 1 w 1"/>
                  <a:gd name="T17" fmla="*/ 3 h 4"/>
                  <a:gd name="T18" fmla="*/ 1 w 1"/>
                  <a:gd name="T19" fmla="*/ 3 h 4"/>
                  <a:gd name="T20" fmla="*/ 1 w 1"/>
                  <a:gd name="T21" fmla="*/ 2 h 4"/>
                  <a:gd name="T22" fmla="*/ 1 w 1"/>
                  <a:gd name="T23" fmla="*/ 2 h 4"/>
                  <a:gd name="T24" fmla="*/ 0 w 1"/>
                  <a:gd name="T25" fmla="*/ 0 h 4"/>
                  <a:gd name="T26" fmla="*/ 0 w 1"/>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4">
                    <a:moveTo>
                      <a:pt x="0" y="0"/>
                    </a:moveTo>
                    <a:lnTo>
                      <a:pt x="0" y="0"/>
                    </a:lnTo>
                    <a:lnTo>
                      <a:pt x="0" y="2"/>
                    </a:lnTo>
                    <a:lnTo>
                      <a:pt x="0" y="2"/>
                    </a:lnTo>
                    <a:lnTo>
                      <a:pt x="0" y="3"/>
                    </a:lnTo>
                    <a:lnTo>
                      <a:pt x="0" y="3"/>
                    </a:lnTo>
                    <a:lnTo>
                      <a:pt x="1" y="4"/>
                    </a:lnTo>
                    <a:lnTo>
                      <a:pt x="1" y="4"/>
                    </a:lnTo>
                    <a:lnTo>
                      <a:pt x="1" y="3"/>
                    </a:lnTo>
                    <a:lnTo>
                      <a:pt x="1" y="3"/>
                    </a:lnTo>
                    <a:lnTo>
                      <a:pt x="1" y="2"/>
                    </a:lnTo>
                    <a:lnTo>
                      <a:pt x="1" y="2"/>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3" name="Freeform 328"/>
              <p:cNvSpPr>
                <a:spLocks/>
              </p:cNvSpPr>
              <p:nvPr/>
            </p:nvSpPr>
            <p:spPr bwMode="auto">
              <a:xfrm>
                <a:off x="5729288" y="4318001"/>
                <a:ext cx="4763" cy="9525"/>
              </a:xfrm>
              <a:custGeom>
                <a:avLst/>
                <a:gdLst>
                  <a:gd name="T0" fmla="*/ 3 w 3"/>
                  <a:gd name="T1" fmla="*/ 2 h 6"/>
                  <a:gd name="T2" fmla="*/ 3 w 3"/>
                  <a:gd name="T3" fmla="*/ 2 h 6"/>
                  <a:gd name="T4" fmla="*/ 2 w 3"/>
                  <a:gd name="T5" fmla="*/ 6 h 6"/>
                  <a:gd name="T6" fmla="*/ 2 w 3"/>
                  <a:gd name="T7" fmla="*/ 6 h 6"/>
                  <a:gd name="T8" fmla="*/ 2 w 3"/>
                  <a:gd name="T9" fmla="*/ 5 h 6"/>
                  <a:gd name="T10" fmla="*/ 2 w 3"/>
                  <a:gd name="T11" fmla="*/ 5 h 6"/>
                  <a:gd name="T12" fmla="*/ 0 w 3"/>
                  <a:gd name="T13" fmla="*/ 3 h 6"/>
                  <a:gd name="T14" fmla="*/ 0 w 3"/>
                  <a:gd name="T15" fmla="*/ 3 h 6"/>
                  <a:gd name="T16" fmla="*/ 2 w 3"/>
                  <a:gd name="T17" fmla="*/ 3 h 6"/>
                  <a:gd name="T18" fmla="*/ 2 w 3"/>
                  <a:gd name="T19" fmla="*/ 3 h 6"/>
                  <a:gd name="T20" fmla="*/ 2 w 3"/>
                  <a:gd name="T21" fmla="*/ 2 h 6"/>
                  <a:gd name="T22" fmla="*/ 2 w 3"/>
                  <a:gd name="T23" fmla="*/ 2 h 6"/>
                  <a:gd name="T24" fmla="*/ 2 w 3"/>
                  <a:gd name="T25" fmla="*/ 2 h 6"/>
                  <a:gd name="T26" fmla="*/ 2 w 3"/>
                  <a:gd name="T27" fmla="*/ 0 h 6"/>
                  <a:gd name="T28" fmla="*/ 3 w 3"/>
                  <a:gd name="T29" fmla="*/ 2 h 6"/>
                  <a:gd name="T30" fmla="*/ 3 w 3"/>
                  <a:gd name="T3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6">
                    <a:moveTo>
                      <a:pt x="3" y="2"/>
                    </a:moveTo>
                    <a:lnTo>
                      <a:pt x="3" y="2"/>
                    </a:lnTo>
                    <a:lnTo>
                      <a:pt x="2" y="6"/>
                    </a:lnTo>
                    <a:lnTo>
                      <a:pt x="2" y="6"/>
                    </a:lnTo>
                    <a:lnTo>
                      <a:pt x="2" y="5"/>
                    </a:lnTo>
                    <a:lnTo>
                      <a:pt x="2" y="5"/>
                    </a:lnTo>
                    <a:lnTo>
                      <a:pt x="0" y="3"/>
                    </a:lnTo>
                    <a:lnTo>
                      <a:pt x="0" y="3"/>
                    </a:lnTo>
                    <a:lnTo>
                      <a:pt x="2" y="3"/>
                    </a:lnTo>
                    <a:lnTo>
                      <a:pt x="2" y="3"/>
                    </a:lnTo>
                    <a:lnTo>
                      <a:pt x="2" y="2"/>
                    </a:lnTo>
                    <a:lnTo>
                      <a:pt x="2" y="2"/>
                    </a:lnTo>
                    <a:lnTo>
                      <a:pt x="2" y="2"/>
                    </a:lnTo>
                    <a:lnTo>
                      <a:pt x="2" y="0"/>
                    </a:lnTo>
                    <a:lnTo>
                      <a:pt x="3" y="2"/>
                    </a:lnTo>
                    <a:lnTo>
                      <a:pt x="3"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4" name="Freeform 329"/>
              <p:cNvSpPr>
                <a:spLocks/>
              </p:cNvSpPr>
              <p:nvPr/>
            </p:nvSpPr>
            <p:spPr bwMode="auto">
              <a:xfrm>
                <a:off x="5708651" y="4137026"/>
                <a:ext cx="19050" cy="52388"/>
              </a:xfrm>
              <a:custGeom>
                <a:avLst/>
                <a:gdLst>
                  <a:gd name="T0" fmla="*/ 4 w 12"/>
                  <a:gd name="T1" fmla="*/ 33 h 33"/>
                  <a:gd name="T2" fmla="*/ 4 w 12"/>
                  <a:gd name="T3" fmla="*/ 33 h 33"/>
                  <a:gd name="T4" fmla="*/ 5 w 12"/>
                  <a:gd name="T5" fmla="*/ 31 h 33"/>
                  <a:gd name="T6" fmla="*/ 5 w 12"/>
                  <a:gd name="T7" fmla="*/ 28 h 33"/>
                  <a:gd name="T8" fmla="*/ 5 w 12"/>
                  <a:gd name="T9" fmla="*/ 27 h 33"/>
                  <a:gd name="T10" fmla="*/ 5 w 12"/>
                  <a:gd name="T11" fmla="*/ 27 h 33"/>
                  <a:gd name="T12" fmla="*/ 8 w 12"/>
                  <a:gd name="T13" fmla="*/ 24 h 33"/>
                  <a:gd name="T14" fmla="*/ 10 w 12"/>
                  <a:gd name="T15" fmla="*/ 20 h 33"/>
                  <a:gd name="T16" fmla="*/ 10 w 12"/>
                  <a:gd name="T17" fmla="*/ 20 h 33"/>
                  <a:gd name="T18" fmla="*/ 10 w 12"/>
                  <a:gd name="T19" fmla="*/ 17 h 33"/>
                  <a:gd name="T20" fmla="*/ 10 w 12"/>
                  <a:gd name="T21" fmla="*/ 12 h 33"/>
                  <a:gd name="T22" fmla="*/ 10 w 12"/>
                  <a:gd name="T23" fmla="*/ 12 h 33"/>
                  <a:gd name="T24" fmla="*/ 12 w 12"/>
                  <a:gd name="T25" fmla="*/ 8 h 33"/>
                  <a:gd name="T26" fmla="*/ 12 w 12"/>
                  <a:gd name="T27" fmla="*/ 8 h 33"/>
                  <a:gd name="T28" fmla="*/ 12 w 12"/>
                  <a:gd name="T29" fmla="*/ 4 h 33"/>
                  <a:gd name="T30" fmla="*/ 11 w 12"/>
                  <a:gd name="T31" fmla="*/ 2 h 33"/>
                  <a:gd name="T32" fmla="*/ 11 w 12"/>
                  <a:gd name="T33" fmla="*/ 2 h 33"/>
                  <a:gd name="T34" fmla="*/ 10 w 12"/>
                  <a:gd name="T35" fmla="*/ 1 h 33"/>
                  <a:gd name="T36" fmla="*/ 10 w 12"/>
                  <a:gd name="T37" fmla="*/ 0 h 33"/>
                  <a:gd name="T38" fmla="*/ 9 w 12"/>
                  <a:gd name="T39" fmla="*/ 1 h 33"/>
                  <a:gd name="T40" fmla="*/ 9 w 12"/>
                  <a:gd name="T41" fmla="*/ 1 h 33"/>
                  <a:gd name="T42" fmla="*/ 8 w 12"/>
                  <a:gd name="T43" fmla="*/ 3 h 33"/>
                  <a:gd name="T44" fmla="*/ 8 w 12"/>
                  <a:gd name="T45" fmla="*/ 3 h 33"/>
                  <a:gd name="T46" fmla="*/ 7 w 12"/>
                  <a:gd name="T47" fmla="*/ 3 h 33"/>
                  <a:gd name="T48" fmla="*/ 7 w 12"/>
                  <a:gd name="T49" fmla="*/ 3 h 33"/>
                  <a:gd name="T50" fmla="*/ 5 w 12"/>
                  <a:gd name="T51" fmla="*/ 5 h 33"/>
                  <a:gd name="T52" fmla="*/ 5 w 12"/>
                  <a:gd name="T53" fmla="*/ 5 h 33"/>
                  <a:gd name="T54" fmla="*/ 4 w 12"/>
                  <a:gd name="T55" fmla="*/ 9 h 33"/>
                  <a:gd name="T56" fmla="*/ 4 w 12"/>
                  <a:gd name="T57" fmla="*/ 9 h 33"/>
                  <a:gd name="T58" fmla="*/ 2 w 12"/>
                  <a:gd name="T59" fmla="*/ 9 h 33"/>
                  <a:gd name="T60" fmla="*/ 2 w 12"/>
                  <a:gd name="T61" fmla="*/ 9 h 33"/>
                  <a:gd name="T62" fmla="*/ 2 w 12"/>
                  <a:gd name="T63" fmla="*/ 11 h 33"/>
                  <a:gd name="T64" fmla="*/ 2 w 12"/>
                  <a:gd name="T65" fmla="*/ 11 h 33"/>
                  <a:gd name="T66" fmla="*/ 1 w 12"/>
                  <a:gd name="T67" fmla="*/ 12 h 33"/>
                  <a:gd name="T68" fmla="*/ 0 w 12"/>
                  <a:gd name="T69" fmla="*/ 16 h 33"/>
                  <a:gd name="T70" fmla="*/ 0 w 12"/>
                  <a:gd name="T71" fmla="*/ 16 h 33"/>
                  <a:gd name="T72" fmla="*/ 0 w 12"/>
                  <a:gd name="T73" fmla="*/ 20 h 33"/>
                  <a:gd name="T74" fmla="*/ 0 w 12"/>
                  <a:gd name="T75" fmla="*/ 25 h 33"/>
                  <a:gd name="T76" fmla="*/ 0 w 12"/>
                  <a:gd name="T77" fmla="*/ 25 h 33"/>
                  <a:gd name="T78" fmla="*/ 2 w 12"/>
                  <a:gd name="T79" fmla="*/ 28 h 33"/>
                  <a:gd name="T80" fmla="*/ 2 w 12"/>
                  <a:gd name="T81" fmla="*/ 28 h 33"/>
                  <a:gd name="T82" fmla="*/ 2 w 12"/>
                  <a:gd name="T83" fmla="*/ 28 h 33"/>
                  <a:gd name="T84" fmla="*/ 3 w 12"/>
                  <a:gd name="T85" fmla="*/ 31 h 33"/>
                  <a:gd name="T86" fmla="*/ 4 w 12"/>
                  <a:gd name="T87" fmla="*/ 33 h 33"/>
                  <a:gd name="T88" fmla="*/ 4 w 12"/>
                  <a:gd name="T8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 h="33">
                    <a:moveTo>
                      <a:pt x="4" y="33"/>
                    </a:moveTo>
                    <a:lnTo>
                      <a:pt x="4" y="33"/>
                    </a:lnTo>
                    <a:lnTo>
                      <a:pt x="5" y="31"/>
                    </a:lnTo>
                    <a:lnTo>
                      <a:pt x="5" y="28"/>
                    </a:lnTo>
                    <a:lnTo>
                      <a:pt x="5" y="27"/>
                    </a:lnTo>
                    <a:lnTo>
                      <a:pt x="5" y="27"/>
                    </a:lnTo>
                    <a:lnTo>
                      <a:pt x="8" y="24"/>
                    </a:lnTo>
                    <a:lnTo>
                      <a:pt x="10" y="20"/>
                    </a:lnTo>
                    <a:lnTo>
                      <a:pt x="10" y="20"/>
                    </a:lnTo>
                    <a:lnTo>
                      <a:pt x="10" y="17"/>
                    </a:lnTo>
                    <a:lnTo>
                      <a:pt x="10" y="12"/>
                    </a:lnTo>
                    <a:lnTo>
                      <a:pt x="10" y="12"/>
                    </a:lnTo>
                    <a:lnTo>
                      <a:pt x="12" y="8"/>
                    </a:lnTo>
                    <a:lnTo>
                      <a:pt x="12" y="8"/>
                    </a:lnTo>
                    <a:lnTo>
                      <a:pt x="12" y="4"/>
                    </a:lnTo>
                    <a:lnTo>
                      <a:pt x="11" y="2"/>
                    </a:lnTo>
                    <a:lnTo>
                      <a:pt x="11" y="2"/>
                    </a:lnTo>
                    <a:lnTo>
                      <a:pt x="10" y="1"/>
                    </a:lnTo>
                    <a:lnTo>
                      <a:pt x="10" y="0"/>
                    </a:lnTo>
                    <a:lnTo>
                      <a:pt x="9" y="1"/>
                    </a:lnTo>
                    <a:lnTo>
                      <a:pt x="9" y="1"/>
                    </a:lnTo>
                    <a:lnTo>
                      <a:pt x="8" y="3"/>
                    </a:lnTo>
                    <a:lnTo>
                      <a:pt x="8" y="3"/>
                    </a:lnTo>
                    <a:lnTo>
                      <a:pt x="7" y="3"/>
                    </a:lnTo>
                    <a:lnTo>
                      <a:pt x="7" y="3"/>
                    </a:lnTo>
                    <a:lnTo>
                      <a:pt x="5" y="5"/>
                    </a:lnTo>
                    <a:lnTo>
                      <a:pt x="5" y="5"/>
                    </a:lnTo>
                    <a:lnTo>
                      <a:pt x="4" y="9"/>
                    </a:lnTo>
                    <a:lnTo>
                      <a:pt x="4" y="9"/>
                    </a:lnTo>
                    <a:lnTo>
                      <a:pt x="2" y="9"/>
                    </a:lnTo>
                    <a:lnTo>
                      <a:pt x="2" y="9"/>
                    </a:lnTo>
                    <a:lnTo>
                      <a:pt x="2" y="11"/>
                    </a:lnTo>
                    <a:lnTo>
                      <a:pt x="2" y="11"/>
                    </a:lnTo>
                    <a:lnTo>
                      <a:pt x="1" y="12"/>
                    </a:lnTo>
                    <a:lnTo>
                      <a:pt x="0" y="16"/>
                    </a:lnTo>
                    <a:lnTo>
                      <a:pt x="0" y="16"/>
                    </a:lnTo>
                    <a:lnTo>
                      <a:pt x="0" y="20"/>
                    </a:lnTo>
                    <a:lnTo>
                      <a:pt x="0" y="25"/>
                    </a:lnTo>
                    <a:lnTo>
                      <a:pt x="0" y="25"/>
                    </a:lnTo>
                    <a:lnTo>
                      <a:pt x="2" y="28"/>
                    </a:lnTo>
                    <a:lnTo>
                      <a:pt x="2" y="28"/>
                    </a:lnTo>
                    <a:lnTo>
                      <a:pt x="2" y="28"/>
                    </a:lnTo>
                    <a:lnTo>
                      <a:pt x="3" y="31"/>
                    </a:lnTo>
                    <a:lnTo>
                      <a:pt x="4" y="33"/>
                    </a:lnTo>
                    <a:lnTo>
                      <a:pt x="4" y="3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5" name="Freeform 330"/>
              <p:cNvSpPr>
                <a:spLocks/>
              </p:cNvSpPr>
              <p:nvPr/>
            </p:nvSpPr>
            <p:spPr bwMode="auto">
              <a:xfrm>
                <a:off x="5564188" y="4214813"/>
                <a:ext cx="31750" cy="26988"/>
              </a:xfrm>
              <a:custGeom>
                <a:avLst/>
                <a:gdLst>
                  <a:gd name="T0" fmla="*/ 7 w 20"/>
                  <a:gd name="T1" fmla="*/ 2 h 17"/>
                  <a:gd name="T2" fmla="*/ 7 w 20"/>
                  <a:gd name="T3" fmla="*/ 2 h 17"/>
                  <a:gd name="T4" fmla="*/ 12 w 20"/>
                  <a:gd name="T5" fmla="*/ 1 h 17"/>
                  <a:gd name="T6" fmla="*/ 12 w 20"/>
                  <a:gd name="T7" fmla="*/ 1 h 17"/>
                  <a:gd name="T8" fmla="*/ 13 w 20"/>
                  <a:gd name="T9" fmla="*/ 1 h 17"/>
                  <a:gd name="T10" fmla="*/ 16 w 20"/>
                  <a:gd name="T11" fmla="*/ 0 h 17"/>
                  <a:gd name="T12" fmla="*/ 16 w 20"/>
                  <a:gd name="T13" fmla="*/ 0 h 17"/>
                  <a:gd name="T14" fmla="*/ 17 w 20"/>
                  <a:gd name="T15" fmla="*/ 1 h 17"/>
                  <a:gd name="T16" fmla="*/ 18 w 20"/>
                  <a:gd name="T17" fmla="*/ 1 h 17"/>
                  <a:gd name="T18" fmla="*/ 20 w 20"/>
                  <a:gd name="T19" fmla="*/ 2 h 17"/>
                  <a:gd name="T20" fmla="*/ 20 w 20"/>
                  <a:gd name="T21" fmla="*/ 2 h 17"/>
                  <a:gd name="T22" fmla="*/ 18 w 20"/>
                  <a:gd name="T23" fmla="*/ 6 h 17"/>
                  <a:gd name="T24" fmla="*/ 18 w 20"/>
                  <a:gd name="T25" fmla="*/ 6 h 17"/>
                  <a:gd name="T26" fmla="*/ 17 w 20"/>
                  <a:gd name="T27" fmla="*/ 6 h 17"/>
                  <a:gd name="T28" fmla="*/ 17 w 20"/>
                  <a:gd name="T29" fmla="*/ 6 h 17"/>
                  <a:gd name="T30" fmla="*/ 16 w 20"/>
                  <a:gd name="T31" fmla="*/ 7 h 17"/>
                  <a:gd name="T32" fmla="*/ 16 w 20"/>
                  <a:gd name="T33" fmla="*/ 7 h 17"/>
                  <a:gd name="T34" fmla="*/ 16 w 20"/>
                  <a:gd name="T35" fmla="*/ 9 h 17"/>
                  <a:gd name="T36" fmla="*/ 14 w 20"/>
                  <a:gd name="T37" fmla="*/ 13 h 17"/>
                  <a:gd name="T38" fmla="*/ 14 w 20"/>
                  <a:gd name="T39" fmla="*/ 13 h 17"/>
                  <a:gd name="T40" fmla="*/ 10 w 20"/>
                  <a:gd name="T41" fmla="*/ 16 h 17"/>
                  <a:gd name="T42" fmla="*/ 7 w 20"/>
                  <a:gd name="T43" fmla="*/ 17 h 17"/>
                  <a:gd name="T44" fmla="*/ 7 w 20"/>
                  <a:gd name="T45" fmla="*/ 17 h 17"/>
                  <a:gd name="T46" fmla="*/ 4 w 20"/>
                  <a:gd name="T47" fmla="*/ 16 h 17"/>
                  <a:gd name="T48" fmla="*/ 1 w 20"/>
                  <a:gd name="T49" fmla="*/ 14 h 17"/>
                  <a:gd name="T50" fmla="*/ 1 w 20"/>
                  <a:gd name="T51" fmla="*/ 14 h 17"/>
                  <a:gd name="T52" fmla="*/ 0 w 20"/>
                  <a:gd name="T53" fmla="*/ 10 h 17"/>
                  <a:gd name="T54" fmla="*/ 0 w 20"/>
                  <a:gd name="T55" fmla="*/ 8 h 17"/>
                  <a:gd name="T56" fmla="*/ 0 w 20"/>
                  <a:gd name="T57" fmla="*/ 8 h 17"/>
                  <a:gd name="T58" fmla="*/ 1 w 20"/>
                  <a:gd name="T59" fmla="*/ 6 h 17"/>
                  <a:gd name="T60" fmla="*/ 4 w 20"/>
                  <a:gd name="T61" fmla="*/ 5 h 17"/>
                  <a:gd name="T62" fmla="*/ 4 w 20"/>
                  <a:gd name="T63" fmla="*/ 5 h 17"/>
                  <a:gd name="T64" fmla="*/ 7 w 20"/>
                  <a:gd name="T65" fmla="*/ 2 h 17"/>
                  <a:gd name="T66" fmla="*/ 7 w 20"/>
                  <a:gd name="T6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17">
                    <a:moveTo>
                      <a:pt x="7" y="2"/>
                    </a:moveTo>
                    <a:lnTo>
                      <a:pt x="7" y="2"/>
                    </a:lnTo>
                    <a:lnTo>
                      <a:pt x="12" y="1"/>
                    </a:lnTo>
                    <a:lnTo>
                      <a:pt x="12" y="1"/>
                    </a:lnTo>
                    <a:lnTo>
                      <a:pt x="13" y="1"/>
                    </a:lnTo>
                    <a:lnTo>
                      <a:pt x="16" y="0"/>
                    </a:lnTo>
                    <a:lnTo>
                      <a:pt x="16" y="0"/>
                    </a:lnTo>
                    <a:lnTo>
                      <a:pt x="17" y="1"/>
                    </a:lnTo>
                    <a:lnTo>
                      <a:pt x="18" y="1"/>
                    </a:lnTo>
                    <a:lnTo>
                      <a:pt x="20" y="2"/>
                    </a:lnTo>
                    <a:lnTo>
                      <a:pt x="20" y="2"/>
                    </a:lnTo>
                    <a:lnTo>
                      <a:pt x="18" y="6"/>
                    </a:lnTo>
                    <a:lnTo>
                      <a:pt x="18" y="6"/>
                    </a:lnTo>
                    <a:lnTo>
                      <a:pt x="17" y="6"/>
                    </a:lnTo>
                    <a:lnTo>
                      <a:pt x="17" y="6"/>
                    </a:lnTo>
                    <a:lnTo>
                      <a:pt x="16" y="7"/>
                    </a:lnTo>
                    <a:lnTo>
                      <a:pt x="16" y="7"/>
                    </a:lnTo>
                    <a:lnTo>
                      <a:pt x="16" y="9"/>
                    </a:lnTo>
                    <a:lnTo>
                      <a:pt x="14" y="13"/>
                    </a:lnTo>
                    <a:lnTo>
                      <a:pt x="14" y="13"/>
                    </a:lnTo>
                    <a:lnTo>
                      <a:pt x="10" y="16"/>
                    </a:lnTo>
                    <a:lnTo>
                      <a:pt x="7" y="17"/>
                    </a:lnTo>
                    <a:lnTo>
                      <a:pt x="7" y="17"/>
                    </a:lnTo>
                    <a:lnTo>
                      <a:pt x="4" y="16"/>
                    </a:lnTo>
                    <a:lnTo>
                      <a:pt x="1" y="14"/>
                    </a:lnTo>
                    <a:lnTo>
                      <a:pt x="1" y="14"/>
                    </a:lnTo>
                    <a:lnTo>
                      <a:pt x="0" y="10"/>
                    </a:lnTo>
                    <a:lnTo>
                      <a:pt x="0" y="8"/>
                    </a:lnTo>
                    <a:lnTo>
                      <a:pt x="0" y="8"/>
                    </a:lnTo>
                    <a:lnTo>
                      <a:pt x="1" y="6"/>
                    </a:lnTo>
                    <a:lnTo>
                      <a:pt x="4" y="5"/>
                    </a:lnTo>
                    <a:lnTo>
                      <a:pt x="4" y="5"/>
                    </a:lnTo>
                    <a:lnTo>
                      <a:pt x="7" y="2"/>
                    </a:lnTo>
                    <a:lnTo>
                      <a:pt x="7"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6" name="Freeform 331"/>
              <p:cNvSpPr>
                <a:spLocks/>
              </p:cNvSpPr>
              <p:nvPr/>
            </p:nvSpPr>
            <p:spPr bwMode="auto">
              <a:xfrm>
                <a:off x="5799138" y="4114801"/>
                <a:ext cx="9525" cy="12700"/>
              </a:xfrm>
              <a:custGeom>
                <a:avLst/>
                <a:gdLst>
                  <a:gd name="T0" fmla="*/ 5 w 6"/>
                  <a:gd name="T1" fmla="*/ 0 h 8"/>
                  <a:gd name="T2" fmla="*/ 5 w 6"/>
                  <a:gd name="T3" fmla="*/ 0 h 8"/>
                  <a:gd name="T4" fmla="*/ 3 w 6"/>
                  <a:gd name="T5" fmla="*/ 1 h 8"/>
                  <a:gd name="T6" fmla="*/ 3 w 6"/>
                  <a:gd name="T7" fmla="*/ 1 h 8"/>
                  <a:gd name="T8" fmla="*/ 1 w 6"/>
                  <a:gd name="T9" fmla="*/ 2 h 8"/>
                  <a:gd name="T10" fmla="*/ 1 w 6"/>
                  <a:gd name="T11" fmla="*/ 2 h 8"/>
                  <a:gd name="T12" fmla="*/ 1 w 6"/>
                  <a:gd name="T13" fmla="*/ 3 h 8"/>
                  <a:gd name="T14" fmla="*/ 1 w 6"/>
                  <a:gd name="T15" fmla="*/ 5 h 8"/>
                  <a:gd name="T16" fmla="*/ 1 w 6"/>
                  <a:gd name="T17" fmla="*/ 5 h 8"/>
                  <a:gd name="T18" fmla="*/ 0 w 6"/>
                  <a:gd name="T19" fmla="*/ 8 h 8"/>
                  <a:gd name="T20" fmla="*/ 0 w 6"/>
                  <a:gd name="T21" fmla="*/ 8 h 8"/>
                  <a:gd name="T22" fmla="*/ 1 w 6"/>
                  <a:gd name="T23" fmla="*/ 8 h 8"/>
                  <a:gd name="T24" fmla="*/ 1 w 6"/>
                  <a:gd name="T25" fmla="*/ 8 h 8"/>
                  <a:gd name="T26" fmla="*/ 2 w 6"/>
                  <a:gd name="T27" fmla="*/ 5 h 8"/>
                  <a:gd name="T28" fmla="*/ 2 w 6"/>
                  <a:gd name="T29" fmla="*/ 5 h 8"/>
                  <a:gd name="T30" fmla="*/ 5 w 6"/>
                  <a:gd name="T31" fmla="*/ 3 h 8"/>
                  <a:gd name="T32" fmla="*/ 5 w 6"/>
                  <a:gd name="T33" fmla="*/ 3 h 8"/>
                  <a:gd name="T34" fmla="*/ 6 w 6"/>
                  <a:gd name="T35" fmla="*/ 1 h 8"/>
                  <a:gd name="T36" fmla="*/ 6 w 6"/>
                  <a:gd name="T37" fmla="*/ 1 h 8"/>
                  <a:gd name="T38" fmla="*/ 6 w 6"/>
                  <a:gd name="T39" fmla="*/ 0 h 8"/>
                  <a:gd name="T40" fmla="*/ 6 w 6"/>
                  <a:gd name="T41" fmla="*/ 0 h 8"/>
                  <a:gd name="T42" fmla="*/ 5 w 6"/>
                  <a:gd name="T43" fmla="*/ 0 h 8"/>
                  <a:gd name="T44" fmla="*/ 5 w 6"/>
                  <a:gd name="T4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8">
                    <a:moveTo>
                      <a:pt x="5" y="0"/>
                    </a:moveTo>
                    <a:lnTo>
                      <a:pt x="5" y="0"/>
                    </a:lnTo>
                    <a:lnTo>
                      <a:pt x="3" y="1"/>
                    </a:lnTo>
                    <a:lnTo>
                      <a:pt x="3" y="1"/>
                    </a:lnTo>
                    <a:lnTo>
                      <a:pt x="1" y="2"/>
                    </a:lnTo>
                    <a:lnTo>
                      <a:pt x="1" y="2"/>
                    </a:lnTo>
                    <a:lnTo>
                      <a:pt x="1" y="3"/>
                    </a:lnTo>
                    <a:lnTo>
                      <a:pt x="1" y="5"/>
                    </a:lnTo>
                    <a:lnTo>
                      <a:pt x="1" y="5"/>
                    </a:lnTo>
                    <a:lnTo>
                      <a:pt x="0" y="8"/>
                    </a:lnTo>
                    <a:lnTo>
                      <a:pt x="0" y="8"/>
                    </a:lnTo>
                    <a:lnTo>
                      <a:pt x="1" y="8"/>
                    </a:lnTo>
                    <a:lnTo>
                      <a:pt x="1" y="8"/>
                    </a:lnTo>
                    <a:lnTo>
                      <a:pt x="2" y="5"/>
                    </a:lnTo>
                    <a:lnTo>
                      <a:pt x="2" y="5"/>
                    </a:lnTo>
                    <a:lnTo>
                      <a:pt x="5" y="3"/>
                    </a:lnTo>
                    <a:lnTo>
                      <a:pt x="5" y="3"/>
                    </a:lnTo>
                    <a:lnTo>
                      <a:pt x="6" y="1"/>
                    </a:lnTo>
                    <a:lnTo>
                      <a:pt x="6" y="1"/>
                    </a:lnTo>
                    <a:lnTo>
                      <a:pt x="6" y="0"/>
                    </a:lnTo>
                    <a:lnTo>
                      <a:pt x="6" y="0"/>
                    </a:lnTo>
                    <a:lnTo>
                      <a:pt x="5" y="0"/>
                    </a:lnTo>
                    <a:lnTo>
                      <a:pt x="5"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7" name="Freeform 332"/>
              <p:cNvSpPr>
                <a:spLocks/>
              </p:cNvSpPr>
              <p:nvPr/>
            </p:nvSpPr>
            <p:spPr bwMode="auto">
              <a:xfrm>
                <a:off x="5819776" y="4089401"/>
                <a:ext cx="4763" cy="4763"/>
              </a:xfrm>
              <a:custGeom>
                <a:avLst/>
                <a:gdLst>
                  <a:gd name="T0" fmla="*/ 2 w 3"/>
                  <a:gd name="T1" fmla="*/ 0 h 3"/>
                  <a:gd name="T2" fmla="*/ 2 w 3"/>
                  <a:gd name="T3" fmla="*/ 0 h 3"/>
                  <a:gd name="T4" fmla="*/ 2 w 3"/>
                  <a:gd name="T5" fmla="*/ 1 h 3"/>
                  <a:gd name="T6" fmla="*/ 2 w 3"/>
                  <a:gd name="T7" fmla="*/ 1 h 3"/>
                  <a:gd name="T8" fmla="*/ 2 w 3"/>
                  <a:gd name="T9" fmla="*/ 1 h 3"/>
                  <a:gd name="T10" fmla="*/ 0 w 3"/>
                  <a:gd name="T11" fmla="*/ 2 h 3"/>
                  <a:gd name="T12" fmla="*/ 0 w 3"/>
                  <a:gd name="T13" fmla="*/ 2 h 3"/>
                  <a:gd name="T14" fmla="*/ 2 w 3"/>
                  <a:gd name="T15" fmla="*/ 3 h 3"/>
                  <a:gd name="T16" fmla="*/ 2 w 3"/>
                  <a:gd name="T17" fmla="*/ 3 h 3"/>
                  <a:gd name="T18" fmla="*/ 2 w 3"/>
                  <a:gd name="T19" fmla="*/ 2 h 3"/>
                  <a:gd name="T20" fmla="*/ 2 w 3"/>
                  <a:gd name="T21" fmla="*/ 2 h 3"/>
                  <a:gd name="T22" fmla="*/ 3 w 3"/>
                  <a:gd name="T23" fmla="*/ 1 h 3"/>
                  <a:gd name="T24" fmla="*/ 3 w 3"/>
                  <a:gd name="T25" fmla="*/ 1 h 3"/>
                  <a:gd name="T26" fmla="*/ 3 w 3"/>
                  <a:gd name="T27" fmla="*/ 0 h 3"/>
                  <a:gd name="T28" fmla="*/ 3 w 3"/>
                  <a:gd name="T29" fmla="*/ 0 h 3"/>
                  <a:gd name="T30" fmla="*/ 3 w 3"/>
                  <a:gd name="T31" fmla="*/ 1 h 3"/>
                  <a:gd name="T32" fmla="*/ 3 w 3"/>
                  <a:gd name="T33" fmla="*/ 1 h 3"/>
                  <a:gd name="T34" fmla="*/ 3 w 3"/>
                  <a:gd name="T35" fmla="*/ 1 h 3"/>
                  <a:gd name="T36" fmla="*/ 3 w 3"/>
                  <a:gd name="T37" fmla="*/ 1 h 3"/>
                  <a:gd name="T38" fmla="*/ 2 w 3"/>
                  <a:gd name="T39" fmla="*/ 0 h 3"/>
                  <a:gd name="T40" fmla="*/ 2 w 3"/>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 h="3">
                    <a:moveTo>
                      <a:pt x="2" y="0"/>
                    </a:moveTo>
                    <a:lnTo>
                      <a:pt x="2" y="0"/>
                    </a:lnTo>
                    <a:lnTo>
                      <a:pt x="2" y="1"/>
                    </a:lnTo>
                    <a:lnTo>
                      <a:pt x="2" y="1"/>
                    </a:lnTo>
                    <a:lnTo>
                      <a:pt x="2" y="1"/>
                    </a:lnTo>
                    <a:lnTo>
                      <a:pt x="0" y="2"/>
                    </a:lnTo>
                    <a:lnTo>
                      <a:pt x="0" y="2"/>
                    </a:lnTo>
                    <a:lnTo>
                      <a:pt x="2" y="3"/>
                    </a:lnTo>
                    <a:lnTo>
                      <a:pt x="2" y="3"/>
                    </a:lnTo>
                    <a:lnTo>
                      <a:pt x="2" y="2"/>
                    </a:lnTo>
                    <a:lnTo>
                      <a:pt x="2" y="2"/>
                    </a:lnTo>
                    <a:lnTo>
                      <a:pt x="3" y="1"/>
                    </a:lnTo>
                    <a:lnTo>
                      <a:pt x="3" y="1"/>
                    </a:lnTo>
                    <a:lnTo>
                      <a:pt x="3" y="0"/>
                    </a:lnTo>
                    <a:lnTo>
                      <a:pt x="3" y="0"/>
                    </a:lnTo>
                    <a:lnTo>
                      <a:pt x="3" y="1"/>
                    </a:lnTo>
                    <a:lnTo>
                      <a:pt x="3" y="1"/>
                    </a:lnTo>
                    <a:lnTo>
                      <a:pt x="3" y="1"/>
                    </a:lnTo>
                    <a:lnTo>
                      <a:pt x="3" y="1"/>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8" name="Freeform 333"/>
              <p:cNvSpPr>
                <a:spLocks/>
              </p:cNvSpPr>
              <p:nvPr/>
            </p:nvSpPr>
            <p:spPr bwMode="auto">
              <a:xfrm>
                <a:off x="5815013" y="4100513"/>
                <a:ext cx="1588" cy="1588"/>
              </a:xfrm>
              <a:custGeom>
                <a:avLst/>
                <a:gdLst>
                  <a:gd name="T0" fmla="*/ 0 w 1"/>
                  <a:gd name="T1" fmla="*/ 0 h 1"/>
                  <a:gd name="T2" fmla="*/ 0 w 1"/>
                  <a:gd name="T3" fmla="*/ 0 h 1"/>
                  <a:gd name="T4" fmla="*/ 1 w 1"/>
                  <a:gd name="T5" fmla="*/ 0 h 1"/>
                  <a:gd name="T6" fmla="*/ 1 w 1"/>
                  <a:gd name="T7" fmla="*/ 0 h 1"/>
                  <a:gd name="T8" fmla="*/ 1 w 1"/>
                  <a:gd name="T9" fmla="*/ 1 h 1"/>
                  <a:gd name="T10" fmla="*/ 1 w 1"/>
                  <a:gd name="T11" fmla="*/ 1 h 1"/>
                  <a:gd name="T12" fmla="*/ 0 w 1"/>
                  <a:gd name="T13" fmla="*/ 1 h 1"/>
                  <a:gd name="T14" fmla="*/ 0 w 1"/>
                  <a:gd name="T15" fmla="*/ 1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lnTo>
                      <a:pt x="0" y="0"/>
                    </a:lnTo>
                    <a:lnTo>
                      <a:pt x="1" y="0"/>
                    </a:lnTo>
                    <a:lnTo>
                      <a:pt x="1" y="0"/>
                    </a:lnTo>
                    <a:lnTo>
                      <a:pt x="1" y="1"/>
                    </a:lnTo>
                    <a:lnTo>
                      <a:pt x="1" y="1"/>
                    </a:lnTo>
                    <a:lnTo>
                      <a:pt x="0" y="1"/>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9" name="Freeform 334"/>
              <p:cNvSpPr>
                <a:spLocks/>
              </p:cNvSpPr>
              <p:nvPr/>
            </p:nvSpPr>
            <p:spPr bwMode="auto">
              <a:xfrm>
                <a:off x="5819776" y="4094163"/>
                <a:ext cx="1588" cy="3175"/>
              </a:xfrm>
              <a:custGeom>
                <a:avLst/>
                <a:gdLst>
                  <a:gd name="T0" fmla="*/ 0 w 1"/>
                  <a:gd name="T1" fmla="*/ 0 h 2"/>
                  <a:gd name="T2" fmla="*/ 0 w 1"/>
                  <a:gd name="T3" fmla="*/ 0 h 2"/>
                  <a:gd name="T4" fmla="*/ 1 w 1"/>
                  <a:gd name="T5" fmla="*/ 0 h 2"/>
                  <a:gd name="T6" fmla="*/ 1 w 1"/>
                  <a:gd name="T7" fmla="*/ 0 h 2"/>
                  <a:gd name="T8" fmla="*/ 1 w 1"/>
                  <a:gd name="T9" fmla="*/ 0 h 2"/>
                  <a:gd name="T10" fmla="*/ 1 w 1"/>
                  <a:gd name="T11" fmla="*/ 2 h 2"/>
                  <a:gd name="T12" fmla="*/ 1 w 1"/>
                  <a:gd name="T13" fmla="*/ 2 h 2"/>
                  <a:gd name="T14" fmla="*/ 1 w 1"/>
                  <a:gd name="T15" fmla="*/ 2 h 2"/>
                  <a:gd name="T16" fmla="*/ 0 w 1"/>
                  <a:gd name="T17" fmla="*/ 0 h 2"/>
                  <a:gd name="T18" fmla="*/ 0 w 1"/>
                  <a:gd name="T19" fmla="*/ 0 h 2"/>
                  <a:gd name="T20" fmla="*/ 0 w 1"/>
                  <a:gd name="T21" fmla="*/ 0 h 2"/>
                  <a:gd name="T22" fmla="*/ 0 w 1"/>
                  <a:gd name="T23" fmla="*/ 0 h 2"/>
                  <a:gd name="T24" fmla="*/ 0 w 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2">
                    <a:moveTo>
                      <a:pt x="0" y="0"/>
                    </a:moveTo>
                    <a:lnTo>
                      <a:pt x="0" y="0"/>
                    </a:lnTo>
                    <a:lnTo>
                      <a:pt x="1" y="0"/>
                    </a:lnTo>
                    <a:lnTo>
                      <a:pt x="1" y="0"/>
                    </a:lnTo>
                    <a:lnTo>
                      <a:pt x="1" y="0"/>
                    </a:lnTo>
                    <a:lnTo>
                      <a:pt x="1" y="2"/>
                    </a:lnTo>
                    <a:lnTo>
                      <a:pt x="1" y="2"/>
                    </a:lnTo>
                    <a:lnTo>
                      <a:pt x="1" y="2"/>
                    </a:lnTo>
                    <a:lnTo>
                      <a:pt x="0" y="0"/>
                    </a:lnTo>
                    <a:lnTo>
                      <a:pt x="0" y="0"/>
                    </a:lnTo>
                    <a:lnTo>
                      <a:pt x="0"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0" name="Freeform 335"/>
              <p:cNvSpPr>
                <a:spLocks/>
              </p:cNvSpPr>
              <p:nvPr/>
            </p:nvSpPr>
            <p:spPr bwMode="auto">
              <a:xfrm>
                <a:off x="5834063" y="4060826"/>
                <a:ext cx="3175" cy="4763"/>
              </a:xfrm>
              <a:custGeom>
                <a:avLst/>
                <a:gdLst>
                  <a:gd name="T0" fmla="*/ 1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1 w 2"/>
                  <a:gd name="T17" fmla="*/ 2 h 3"/>
                  <a:gd name="T18" fmla="*/ 0 w 2"/>
                  <a:gd name="T19" fmla="*/ 1 h 3"/>
                  <a:gd name="T20" fmla="*/ 0 w 2"/>
                  <a:gd name="T21" fmla="*/ 1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lnTo>
                      <a:pt x="1" y="0"/>
                    </a:lnTo>
                    <a:lnTo>
                      <a:pt x="2" y="1"/>
                    </a:lnTo>
                    <a:lnTo>
                      <a:pt x="2" y="1"/>
                    </a:lnTo>
                    <a:lnTo>
                      <a:pt x="2" y="2"/>
                    </a:lnTo>
                    <a:lnTo>
                      <a:pt x="2" y="2"/>
                    </a:lnTo>
                    <a:lnTo>
                      <a:pt x="2" y="3"/>
                    </a:lnTo>
                    <a:lnTo>
                      <a:pt x="1" y="2"/>
                    </a:lnTo>
                    <a:lnTo>
                      <a:pt x="1" y="2"/>
                    </a:lnTo>
                    <a:lnTo>
                      <a:pt x="0" y="1"/>
                    </a:lnTo>
                    <a:lnTo>
                      <a:pt x="0" y="1"/>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1" name="Freeform 336"/>
              <p:cNvSpPr>
                <a:spLocks/>
              </p:cNvSpPr>
              <p:nvPr/>
            </p:nvSpPr>
            <p:spPr bwMode="auto">
              <a:xfrm>
                <a:off x="5838826" y="4054476"/>
                <a:ext cx="3175" cy="7938"/>
              </a:xfrm>
              <a:custGeom>
                <a:avLst/>
                <a:gdLst>
                  <a:gd name="T0" fmla="*/ 1 w 2"/>
                  <a:gd name="T1" fmla="*/ 1 h 5"/>
                  <a:gd name="T2" fmla="*/ 1 w 2"/>
                  <a:gd name="T3" fmla="*/ 1 h 5"/>
                  <a:gd name="T4" fmla="*/ 2 w 2"/>
                  <a:gd name="T5" fmla="*/ 0 h 5"/>
                  <a:gd name="T6" fmla="*/ 2 w 2"/>
                  <a:gd name="T7" fmla="*/ 0 h 5"/>
                  <a:gd name="T8" fmla="*/ 2 w 2"/>
                  <a:gd name="T9" fmla="*/ 0 h 5"/>
                  <a:gd name="T10" fmla="*/ 2 w 2"/>
                  <a:gd name="T11" fmla="*/ 0 h 5"/>
                  <a:gd name="T12" fmla="*/ 2 w 2"/>
                  <a:gd name="T13" fmla="*/ 2 h 5"/>
                  <a:gd name="T14" fmla="*/ 2 w 2"/>
                  <a:gd name="T15" fmla="*/ 2 h 5"/>
                  <a:gd name="T16" fmla="*/ 1 w 2"/>
                  <a:gd name="T17" fmla="*/ 4 h 5"/>
                  <a:gd name="T18" fmla="*/ 1 w 2"/>
                  <a:gd name="T19" fmla="*/ 4 h 5"/>
                  <a:gd name="T20" fmla="*/ 2 w 2"/>
                  <a:gd name="T21" fmla="*/ 5 h 5"/>
                  <a:gd name="T22" fmla="*/ 2 w 2"/>
                  <a:gd name="T23" fmla="*/ 5 h 5"/>
                  <a:gd name="T24" fmla="*/ 1 w 2"/>
                  <a:gd name="T25" fmla="*/ 5 h 5"/>
                  <a:gd name="T26" fmla="*/ 1 w 2"/>
                  <a:gd name="T27" fmla="*/ 5 h 5"/>
                  <a:gd name="T28" fmla="*/ 0 w 2"/>
                  <a:gd name="T29" fmla="*/ 4 h 5"/>
                  <a:gd name="T30" fmla="*/ 0 w 2"/>
                  <a:gd name="T31" fmla="*/ 4 h 5"/>
                  <a:gd name="T32" fmla="*/ 1 w 2"/>
                  <a:gd name="T33" fmla="*/ 2 h 5"/>
                  <a:gd name="T34" fmla="*/ 1 w 2"/>
                  <a:gd name="T35" fmla="*/ 2 h 5"/>
                  <a:gd name="T36" fmla="*/ 1 w 2"/>
                  <a:gd name="T37" fmla="*/ 1 h 5"/>
                  <a:gd name="T38" fmla="*/ 1 w 2"/>
                  <a:gd name="T3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5">
                    <a:moveTo>
                      <a:pt x="1" y="1"/>
                    </a:moveTo>
                    <a:lnTo>
                      <a:pt x="1" y="1"/>
                    </a:lnTo>
                    <a:lnTo>
                      <a:pt x="2" y="0"/>
                    </a:lnTo>
                    <a:lnTo>
                      <a:pt x="2" y="0"/>
                    </a:lnTo>
                    <a:lnTo>
                      <a:pt x="2" y="0"/>
                    </a:lnTo>
                    <a:lnTo>
                      <a:pt x="2" y="0"/>
                    </a:lnTo>
                    <a:lnTo>
                      <a:pt x="2" y="2"/>
                    </a:lnTo>
                    <a:lnTo>
                      <a:pt x="2" y="2"/>
                    </a:lnTo>
                    <a:lnTo>
                      <a:pt x="1" y="4"/>
                    </a:lnTo>
                    <a:lnTo>
                      <a:pt x="1" y="4"/>
                    </a:lnTo>
                    <a:lnTo>
                      <a:pt x="2" y="5"/>
                    </a:lnTo>
                    <a:lnTo>
                      <a:pt x="2" y="5"/>
                    </a:lnTo>
                    <a:lnTo>
                      <a:pt x="1" y="5"/>
                    </a:lnTo>
                    <a:lnTo>
                      <a:pt x="1" y="5"/>
                    </a:lnTo>
                    <a:lnTo>
                      <a:pt x="0" y="4"/>
                    </a:lnTo>
                    <a:lnTo>
                      <a:pt x="0" y="4"/>
                    </a:lnTo>
                    <a:lnTo>
                      <a:pt x="1" y="2"/>
                    </a:lnTo>
                    <a:lnTo>
                      <a:pt x="1" y="2"/>
                    </a:lnTo>
                    <a:lnTo>
                      <a:pt x="1" y="1"/>
                    </a:lnTo>
                    <a:lnTo>
                      <a:pt x="1"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2" name="Freeform 337"/>
              <p:cNvSpPr>
                <a:spLocks/>
              </p:cNvSpPr>
              <p:nvPr/>
            </p:nvSpPr>
            <p:spPr bwMode="auto">
              <a:xfrm>
                <a:off x="5824538" y="4006851"/>
                <a:ext cx="28575" cy="44450"/>
              </a:xfrm>
              <a:custGeom>
                <a:avLst/>
                <a:gdLst>
                  <a:gd name="T0" fmla="*/ 10 w 18"/>
                  <a:gd name="T1" fmla="*/ 1 h 28"/>
                  <a:gd name="T2" fmla="*/ 10 w 18"/>
                  <a:gd name="T3" fmla="*/ 3 h 28"/>
                  <a:gd name="T4" fmla="*/ 13 w 18"/>
                  <a:gd name="T5" fmla="*/ 4 h 28"/>
                  <a:gd name="T6" fmla="*/ 16 w 18"/>
                  <a:gd name="T7" fmla="*/ 3 h 28"/>
                  <a:gd name="T8" fmla="*/ 16 w 18"/>
                  <a:gd name="T9" fmla="*/ 4 h 28"/>
                  <a:gd name="T10" fmla="*/ 16 w 18"/>
                  <a:gd name="T11" fmla="*/ 7 h 28"/>
                  <a:gd name="T12" fmla="*/ 17 w 18"/>
                  <a:gd name="T13" fmla="*/ 8 h 28"/>
                  <a:gd name="T14" fmla="*/ 17 w 18"/>
                  <a:gd name="T15" fmla="*/ 12 h 28"/>
                  <a:gd name="T16" fmla="*/ 16 w 18"/>
                  <a:gd name="T17" fmla="*/ 13 h 28"/>
                  <a:gd name="T18" fmla="*/ 15 w 18"/>
                  <a:gd name="T19" fmla="*/ 18 h 28"/>
                  <a:gd name="T20" fmla="*/ 15 w 18"/>
                  <a:gd name="T21" fmla="*/ 22 h 28"/>
                  <a:gd name="T22" fmla="*/ 13 w 18"/>
                  <a:gd name="T23" fmla="*/ 26 h 28"/>
                  <a:gd name="T24" fmla="*/ 11 w 18"/>
                  <a:gd name="T25" fmla="*/ 24 h 28"/>
                  <a:gd name="T26" fmla="*/ 9 w 18"/>
                  <a:gd name="T27" fmla="*/ 28 h 28"/>
                  <a:gd name="T28" fmla="*/ 8 w 18"/>
                  <a:gd name="T29" fmla="*/ 27 h 28"/>
                  <a:gd name="T30" fmla="*/ 9 w 18"/>
                  <a:gd name="T31" fmla="*/ 26 h 28"/>
                  <a:gd name="T32" fmla="*/ 9 w 18"/>
                  <a:gd name="T33" fmla="*/ 23 h 28"/>
                  <a:gd name="T34" fmla="*/ 7 w 18"/>
                  <a:gd name="T35" fmla="*/ 27 h 28"/>
                  <a:gd name="T36" fmla="*/ 5 w 18"/>
                  <a:gd name="T37" fmla="*/ 26 h 28"/>
                  <a:gd name="T38" fmla="*/ 5 w 18"/>
                  <a:gd name="T39" fmla="*/ 23 h 28"/>
                  <a:gd name="T40" fmla="*/ 5 w 18"/>
                  <a:gd name="T41" fmla="*/ 19 h 28"/>
                  <a:gd name="T42" fmla="*/ 7 w 18"/>
                  <a:gd name="T43" fmla="*/ 15 h 28"/>
                  <a:gd name="T44" fmla="*/ 8 w 18"/>
                  <a:gd name="T45" fmla="*/ 13 h 28"/>
                  <a:gd name="T46" fmla="*/ 7 w 18"/>
                  <a:gd name="T47" fmla="*/ 11 h 28"/>
                  <a:gd name="T48" fmla="*/ 6 w 18"/>
                  <a:gd name="T49" fmla="*/ 8 h 28"/>
                  <a:gd name="T50" fmla="*/ 3 w 18"/>
                  <a:gd name="T51" fmla="*/ 9 h 28"/>
                  <a:gd name="T52" fmla="*/ 3 w 18"/>
                  <a:gd name="T53" fmla="*/ 11 h 28"/>
                  <a:gd name="T54" fmla="*/ 6 w 18"/>
                  <a:gd name="T55" fmla="*/ 13 h 28"/>
                  <a:gd name="T56" fmla="*/ 6 w 18"/>
                  <a:gd name="T57" fmla="*/ 14 h 28"/>
                  <a:gd name="T58" fmla="*/ 3 w 18"/>
                  <a:gd name="T59" fmla="*/ 15 h 28"/>
                  <a:gd name="T60" fmla="*/ 3 w 18"/>
                  <a:gd name="T61" fmla="*/ 15 h 28"/>
                  <a:gd name="T62" fmla="*/ 3 w 18"/>
                  <a:gd name="T63" fmla="*/ 13 h 28"/>
                  <a:gd name="T64" fmla="*/ 1 w 18"/>
                  <a:gd name="T65" fmla="*/ 13 h 28"/>
                  <a:gd name="T66" fmla="*/ 0 w 18"/>
                  <a:gd name="T67" fmla="*/ 12 h 28"/>
                  <a:gd name="T68" fmla="*/ 1 w 18"/>
                  <a:gd name="T69" fmla="*/ 11 h 28"/>
                  <a:gd name="T70" fmla="*/ 2 w 18"/>
                  <a:gd name="T71" fmla="*/ 12 h 28"/>
                  <a:gd name="T72" fmla="*/ 1 w 18"/>
                  <a:gd name="T73" fmla="*/ 9 h 28"/>
                  <a:gd name="T74" fmla="*/ 0 w 18"/>
                  <a:gd name="T75" fmla="*/ 9 h 28"/>
                  <a:gd name="T76" fmla="*/ 1 w 18"/>
                  <a:gd name="T77" fmla="*/ 8 h 28"/>
                  <a:gd name="T78" fmla="*/ 0 w 18"/>
                  <a:gd name="T79" fmla="*/ 6 h 28"/>
                  <a:gd name="T80" fmla="*/ 1 w 18"/>
                  <a:gd name="T81" fmla="*/ 5 h 28"/>
                  <a:gd name="T82" fmla="*/ 5 w 18"/>
                  <a:gd name="T83" fmla="*/ 4 h 28"/>
                  <a:gd name="T84" fmla="*/ 6 w 18"/>
                  <a:gd name="T85" fmla="*/ 3 h 28"/>
                  <a:gd name="T86" fmla="*/ 7 w 18"/>
                  <a:gd name="T87" fmla="*/ 0 h 28"/>
                  <a:gd name="T88" fmla="*/ 9 w 18"/>
                  <a:gd name="T8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 h="28">
                    <a:moveTo>
                      <a:pt x="9" y="0"/>
                    </a:moveTo>
                    <a:lnTo>
                      <a:pt x="9" y="0"/>
                    </a:lnTo>
                    <a:lnTo>
                      <a:pt x="10" y="1"/>
                    </a:lnTo>
                    <a:lnTo>
                      <a:pt x="10" y="1"/>
                    </a:lnTo>
                    <a:lnTo>
                      <a:pt x="10" y="3"/>
                    </a:lnTo>
                    <a:lnTo>
                      <a:pt x="10" y="3"/>
                    </a:lnTo>
                    <a:lnTo>
                      <a:pt x="11" y="3"/>
                    </a:lnTo>
                    <a:lnTo>
                      <a:pt x="13" y="4"/>
                    </a:lnTo>
                    <a:lnTo>
                      <a:pt x="13" y="4"/>
                    </a:lnTo>
                    <a:lnTo>
                      <a:pt x="15" y="3"/>
                    </a:lnTo>
                    <a:lnTo>
                      <a:pt x="15" y="3"/>
                    </a:lnTo>
                    <a:lnTo>
                      <a:pt x="16" y="3"/>
                    </a:lnTo>
                    <a:lnTo>
                      <a:pt x="16" y="3"/>
                    </a:lnTo>
                    <a:lnTo>
                      <a:pt x="16" y="3"/>
                    </a:lnTo>
                    <a:lnTo>
                      <a:pt x="16" y="4"/>
                    </a:lnTo>
                    <a:lnTo>
                      <a:pt x="16" y="4"/>
                    </a:lnTo>
                    <a:lnTo>
                      <a:pt x="16" y="6"/>
                    </a:lnTo>
                    <a:lnTo>
                      <a:pt x="16" y="7"/>
                    </a:lnTo>
                    <a:lnTo>
                      <a:pt x="16" y="7"/>
                    </a:lnTo>
                    <a:lnTo>
                      <a:pt x="17" y="8"/>
                    </a:lnTo>
                    <a:lnTo>
                      <a:pt x="17" y="8"/>
                    </a:lnTo>
                    <a:lnTo>
                      <a:pt x="18" y="11"/>
                    </a:lnTo>
                    <a:lnTo>
                      <a:pt x="18" y="11"/>
                    </a:lnTo>
                    <a:lnTo>
                      <a:pt x="17" y="12"/>
                    </a:lnTo>
                    <a:lnTo>
                      <a:pt x="17" y="12"/>
                    </a:lnTo>
                    <a:lnTo>
                      <a:pt x="16" y="13"/>
                    </a:lnTo>
                    <a:lnTo>
                      <a:pt x="16" y="13"/>
                    </a:lnTo>
                    <a:lnTo>
                      <a:pt x="16" y="13"/>
                    </a:lnTo>
                    <a:lnTo>
                      <a:pt x="15" y="18"/>
                    </a:lnTo>
                    <a:lnTo>
                      <a:pt x="15" y="18"/>
                    </a:lnTo>
                    <a:lnTo>
                      <a:pt x="15" y="21"/>
                    </a:lnTo>
                    <a:lnTo>
                      <a:pt x="15" y="22"/>
                    </a:lnTo>
                    <a:lnTo>
                      <a:pt x="15" y="22"/>
                    </a:lnTo>
                    <a:lnTo>
                      <a:pt x="14" y="24"/>
                    </a:lnTo>
                    <a:lnTo>
                      <a:pt x="13" y="26"/>
                    </a:lnTo>
                    <a:lnTo>
                      <a:pt x="13" y="26"/>
                    </a:lnTo>
                    <a:lnTo>
                      <a:pt x="11" y="24"/>
                    </a:lnTo>
                    <a:lnTo>
                      <a:pt x="11" y="24"/>
                    </a:lnTo>
                    <a:lnTo>
                      <a:pt x="11" y="24"/>
                    </a:lnTo>
                    <a:lnTo>
                      <a:pt x="10" y="27"/>
                    </a:lnTo>
                    <a:lnTo>
                      <a:pt x="10" y="27"/>
                    </a:lnTo>
                    <a:lnTo>
                      <a:pt x="9" y="28"/>
                    </a:lnTo>
                    <a:lnTo>
                      <a:pt x="9" y="28"/>
                    </a:lnTo>
                    <a:lnTo>
                      <a:pt x="8" y="27"/>
                    </a:lnTo>
                    <a:lnTo>
                      <a:pt x="8" y="27"/>
                    </a:lnTo>
                    <a:lnTo>
                      <a:pt x="9" y="27"/>
                    </a:lnTo>
                    <a:lnTo>
                      <a:pt x="9" y="26"/>
                    </a:lnTo>
                    <a:lnTo>
                      <a:pt x="9" y="26"/>
                    </a:lnTo>
                    <a:lnTo>
                      <a:pt x="9" y="24"/>
                    </a:lnTo>
                    <a:lnTo>
                      <a:pt x="9" y="23"/>
                    </a:lnTo>
                    <a:lnTo>
                      <a:pt x="9" y="23"/>
                    </a:lnTo>
                    <a:lnTo>
                      <a:pt x="7" y="24"/>
                    </a:lnTo>
                    <a:lnTo>
                      <a:pt x="7" y="24"/>
                    </a:lnTo>
                    <a:lnTo>
                      <a:pt x="7" y="27"/>
                    </a:lnTo>
                    <a:lnTo>
                      <a:pt x="7" y="27"/>
                    </a:lnTo>
                    <a:lnTo>
                      <a:pt x="5" y="26"/>
                    </a:lnTo>
                    <a:lnTo>
                      <a:pt x="5" y="26"/>
                    </a:lnTo>
                    <a:lnTo>
                      <a:pt x="5" y="24"/>
                    </a:lnTo>
                    <a:lnTo>
                      <a:pt x="5" y="24"/>
                    </a:lnTo>
                    <a:lnTo>
                      <a:pt x="5" y="23"/>
                    </a:lnTo>
                    <a:lnTo>
                      <a:pt x="5" y="23"/>
                    </a:lnTo>
                    <a:lnTo>
                      <a:pt x="5" y="19"/>
                    </a:lnTo>
                    <a:lnTo>
                      <a:pt x="5" y="19"/>
                    </a:lnTo>
                    <a:lnTo>
                      <a:pt x="5" y="19"/>
                    </a:lnTo>
                    <a:lnTo>
                      <a:pt x="5" y="19"/>
                    </a:lnTo>
                    <a:lnTo>
                      <a:pt x="7" y="15"/>
                    </a:lnTo>
                    <a:lnTo>
                      <a:pt x="7" y="15"/>
                    </a:lnTo>
                    <a:lnTo>
                      <a:pt x="7" y="14"/>
                    </a:lnTo>
                    <a:lnTo>
                      <a:pt x="8" y="13"/>
                    </a:lnTo>
                    <a:lnTo>
                      <a:pt x="8" y="13"/>
                    </a:lnTo>
                    <a:lnTo>
                      <a:pt x="7" y="11"/>
                    </a:lnTo>
                    <a:lnTo>
                      <a:pt x="7" y="11"/>
                    </a:lnTo>
                    <a:lnTo>
                      <a:pt x="6" y="8"/>
                    </a:lnTo>
                    <a:lnTo>
                      <a:pt x="6" y="8"/>
                    </a:lnTo>
                    <a:lnTo>
                      <a:pt x="6" y="8"/>
                    </a:lnTo>
                    <a:lnTo>
                      <a:pt x="5" y="8"/>
                    </a:lnTo>
                    <a:lnTo>
                      <a:pt x="5" y="8"/>
                    </a:lnTo>
                    <a:lnTo>
                      <a:pt x="3" y="9"/>
                    </a:lnTo>
                    <a:lnTo>
                      <a:pt x="3" y="9"/>
                    </a:lnTo>
                    <a:lnTo>
                      <a:pt x="3" y="11"/>
                    </a:lnTo>
                    <a:lnTo>
                      <a:pt x="3" y="11"/>
                    </a:lnTo>
                    <a:lnTo>
                      <a:pt x="5" y="12"/>
                    </a:lnTo>
                    <a:lnTo>
                      <a:pt x="5" y="12"/>
                    </a:lnTo>
                    <a:lnTo>
                      <a:pt x="6" y="13"/>
                    </a:lnTo>
                    <a:lnTo>
                      <a:pt x="6" y="13"/>
                    </a:lnTo>
                    <a:lnTo>
                      <a:pt x="6" y="14"/>
                    </a:lnTo>
                    <a:lnTo>
                      <a:pt x="6" y="14"/>
                    </a:lnTo>
                    <a:lnTo>
                      <a:pt x="5" y="15"/>
                    </a:lnTo>
                    <a:lnTo>
                      <a:pt x="5" y="15"/>
                    </a:lnTo>
                    <a:lnTo>
                      <a:pt x="3" y="15"/>
                    </a:lnTo>
                    <a:lnTo>
                      <a:pt x="3" y="15"/>
                    </a:lnTo>
                    <a:lnTo>
                      <a:pt x="3" y="15"/>
                    </a:lnTo>
                    <a:lnTo>
                      <a:pt x="3" y="15"/>
                    </a:lnTo>
                    <a:lnTo>
                      <a:pt x="3" y="14"/>
                    </a:lnTo>
                    <a:lnTo>
                      <a:pt x="3" y="14"/>
                    </a:lnTo>
                    <a:lnTo>
                      <a:pt x="3" y="13"/>
                    </a:lnTo>
                    <a:lnTo>
                      <a:pt x="3" y="13"/>
                    </a:lnTo>
                    <a:lnTo>
                      <a:pt x="2" y="13"/>
                    </a:lnTo>
                    <a:lnTo>
                      <a:pt x="1" y="13"/>
                    </a:lnTo>
                    <a:lnTo>
                      <a:pt x="1" y="13"/>
                    </a:lnTo>
                    <a:lnTo>
                      <a:pt x="0" y="12"/>
                    </a:lnTo>
                    <a:lnTo>
                      <a:pt x="0" y="12"/>
                    </a:lnTo>
                    <a:lnTo>
                      <a:pt x="0" y="11"/>
                    </a:lnTo>
                    <a:lnTo>
                      <a:pt x="0" y="11"/>
                    </a:lnTo>
                    <a:lnTo>
                      <a:pt x="1" y="11"/>
                    </a:lnTo>
                    <a:lnTo>
                      <a:pt x="1" y="12"/>
                    </a:lnTo>
                    <a:lnTo>
                      <a:pt x="1" y="12"/>
                    </a:lnTo>
                    <a:lnTo>
                      <a:pt x="2" y="12"/>
                    </a:lnTo>
                    <a:lnTo>
                      <a:pt x="2" y="12"/>
                    </a:lnTo>
                    <a:lnTo>
                      <a:pt x="2" y="11"/>
                    </a:lnTo>
                    <a:lnTo>
                      <a:pt x="1" y="9"/>
                    </a:lnTo>
                    <a:lnTo>
                      <a:pt x="1" y="9"/>
                    </a:lnTo>
                    <a:lnTo>
                      <a:pt x="0" y="9"/>
                    </a:lnTo>
                    <a:lnTo>
                      <a:pt x="0" y="9"/>
                    </a:lnTo>
                    <a:lnTo>
                      <a:pt x="0" y="8"/>
                    </a:lnTo>
                    <a:lnTo>
                      <a:pt x="0" y="8"/>
                    </a:lnTo>
                    <a:lnTo>
                      <a:pt x="1" y="8"/>
                    </a:lnTo>
                    <a:lnTo>
                      <a:pt x="1" y="8"/>
                    </a:lnTo>
                    <a:lnTo>
                      <a:pt x="0" y="6"/>
                    </a:lnTo>
                    <a:lnTo>
                      <a:pt x="0" y="6"/>
                    </a:lnTo>
                    <a:lnTo>
                      <a:pt x="0" y="6"/>
                    </a:lnTo>
                    <a:lnTo>
                      <a:pt x="1" y="5"/>
                    </a:lnTo>
                    <a:lnTo>
                      <a:pt x="1" y="5"/>
                    </a:lnTo>
                    <a:lnTo>
                      <a:pt x="2" y="5"/>
                    </a:lnTo>
                    <a:lnTo>
                      <a:pt x="2" y="5"/>
                    </a:lnTo>
                    <a:lnTo>
                      <a:pt x="5" y="4"/>
                    </a:lnTo>
                    <a:lnTo>
                      <a:pt x="5" y="4"/>
                    </a:lnTo>
                    <a:lnTo>
                      <a:pt x="5" y="4"/>
                    </a:lnTo>
                    <a:lnTo>
                      <a:pt x="6" y="3"/>
                    </a:lnTo>
                    <a:lnTo>
                      <a:pt x="6" y="3"/>
                    </a:lnTo>
                    <a:lnTo>
                      <a:pt x="6" y="1"/>
                    </a:lnTo>
                    <a:lnTo>
                      <a:pt x="7" y="0"/>
                    </a:lnTo>
                    <a:lnTo>
                      <a:pt x="7" y="0"/>
                    </a:lnTo>
                    <a:lnTo>
                      <a:pt x="9" y="0"/>
                    </a:lnTo>
                    <a:lnTo>
                      <a:pt x="9"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338"/>
              <p:cNvSpPr>
                <a:spLocks/>
              </p:cNvSpPr>
              <p:nvPr/>
            </p:nvSpPr>
            <p:spPr bwMode="auto">
              <a:xfrm>
                <a:off x="5819776" y="3994151"/>
                <a:ext cx="3175" cy="7938"/>
              </a:xfrm>
              <a:custGeom>
                <a:avLst/>
                <a:gdLst>
                  <a:gd name="T0" fmla="*/ 0 w 2"/>
                  <a:gd name="T1" fmla="*/ 4 h 5"/>
                  <a:gd name="T2" fmla="*/ 0 w 2"/>
                  <a:gd name="T3" fmla="*/ 4 h 5"/>
                  <a:gd name="T4" fmla="*/ 0 w 2"/>
                  <a:gd name="T5" fmla="*/ 1 h 5"/>
                  <a:gd name="T6" fmla="*/ 0 w 2"/>
                  <a:gd name="T7" fmla="*/ 1 h 5"/>
                  <a:gd name="T8" fmla="*/ 1 w 2"/>
                  <a:gd name="T9" fmla="*/ 0 h 5"/>
                  <a:gd name="T10" fmla="*/ 1 w 2"/>
                  <a:gd name="T11" fmla="*/ 0 h 5"/>
                  <a:gd name="T12" fmla="*/ 2 w 2"/>
                  <a:gd name="T13" fmla="*/ 1 h 5"/>
                  <a:gd name="T14" fmla="*/ 2 w 2"/>
                  <a:gd name="T15" fmla="*/ 3 h 5"/>
                  <a:gd name="T16" fmla="*/ 2 w 2"/>
                  <a:gd name="T17" fmla="*/ 3 h 5"/>
                  <a:gd name="T18" fmla="*/ 1 w 2"/>
                  <a:gd name="T19" fmla="*/ 4 h 5"/>
                  <a:gd name="T20" fmla="*/ 1 w 2"/>
                  <a:gd name="T21" fmla="*/ 4 h 5"/>
                  <a:gd name="T22" fmla="*/ 1 w 2"/>
                  <a:gd name="T23" fmla="*/ 5 h 5"/>
                  <a:gd name="T24" fmla="*/ 1 w 2"/>
                  <a:gd name="T25" fmla="*/ 5 h 5"/>
                  <a:gd name="T26" fmla="*/ 0 w 2"/>
                  <a:gd name="T27" fmla="*/ 5 h 5"/>
                  <a:gd name="T28" fmla="*/ 0 w 2"/>
                  <a:gd name="T29" fmla="*/ 5 h 5"/>
                  <a:gd name="T30" fmla="*/ 0 w 2"/>
                  <a:gd name="T31" fmla="*/ 4 h 5"/>
                  <a:gd name="T32" fmla="*/ 0 w 2"/>
                  <a:gd name="T3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5">
                    <a:moveTo>
                      <a:pt x="0" y="4"/>
                    </a:moveTo>
                    <a:lnTo>
                      <a:pt x="0" y="4"/>
                    </a:lnTo>
                    <a:lnTo>
                      <a:pt x="0" y="1"/>
                    </a:lnTo>
                    <a:lnTo>
                      <a:pt x="0" y="1"/>
                    </a:lnTo>
                    <a:lnTo>
                      <a:pt x="1" y="0"/>
                    </a:lnTo>
                    <a:lnTo>
                      <a:pt x="1" y="0"/>
                    </a:lnTo>
                    <a:lnTo>
                      <a:pt x="2" y="1"/>
                    </a:lnTo>
                    <a:lnTo>
                      <a:pt x="2" y="3"/>
                    </a:lnTo>
                    <a:lnTo>
                      <a:pt x="2" y="3"/>
                    </a:lnTo>
                    <a:lnTo>
                      <a:pt x="1" y="4"/>
                    </a:lnTo>
                    <a:lnTo>
                      <a:pt x="1" y="4"/>
                    </a:lnTo>
                    <a:lnTo>
                      <a:pt x="1" y="5"/>
                    </a:lnTo>
                    <a:lnTo>
                      <a:pt x="1" y="5"/>
                    </a:lnTo>
                    <a:lnTo>
                      <a:pt x="0" y="5"/>
                    </a:lnTo>
                    <a:lnTo>
                      <a:pt x="0" y="5"/>
                    </a:lnTo>
                    <a:lnTo>
                      <a:pt x="0" y="4"/>
                    </a:lnTo>
                    <a:lnTo>
                      <a:pt x="0" y="4"/>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4" name="Freeform 339"/>
              <p:cNvSpPr>
                <a:spLocks/>
              </p:cNvSpPr>
              <p:nvPr/>
            </p:nvSpPr>
            <p:spPr bwMode="auto">
              <a:xfrm>
                <a:off x="5819776" y="4002088"/>
                <a:ext cx="1588" cy="3175"/>
              </a:xfrm>
              <a:custGeom>
                <a:avLst/>
                <a:gdLst>
                  <a:gd name="T0" fmla="*/ 0 w 1"/>
                  <a:gd name="T1" fmla="*/ 0 h 2"/>
                  <a:gd name="T2" fmla="*/ 0 w 1"/>
                  <a:gd name="T3" fmla="*/ 0 h 2"/>
                  <a:gd name="T4" fmla="*/ 1 w 1"/>
                  <a:gd name="T5" fmla="*/ 1 h 2"/>
                  <a:gd name="T6" fmla="*/ 1 w 1"/>
                  <a:gd name="T7" fmla="*/ 1 h 2"/>
                  <a:gd name="T8" fmla="*/ 1 w 1"/>
                  <a:gd name="T9" fmla="*/ 2 h 2"/>
                  <a:gd name="T10" fmla="*/ 1 w 1"/>
                  <a:gd name="T11" fmla="*/ 2 h 2"/>
                  <a:gd name="T12" fmla="*/ 0 w 1"/>
                  <a:gd name="T13" fmla="*/ 2 h 2"/>
                  <a:gd name="T14" fmla="*/ 0 w 1"/>
                  <a:gd name="T15" fmla="*/ 2 h 2"/>
                  <a:gd name="T16" fmla="*/ 0 w 1"/>
                  <a:gd name="T17" fmla="*/ 1 h 2"/>
                  <a:gd name="T18" fmla="*/ 0 w 1"/>
                  <a:gd name="T19" fmla="*/ 1 h 2"/>
                  <a:gd name="T20" fmla="*/ 0 w 1"/>
                  <a:gd name="T21" fmla="*/ 0 h 2"/>
                  <a:gd name="T22" fmla="*/ 0 w 1"/>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0"/>
                    </a:moveTo>
                    <a:lnTo>
                      <a:pt x="0" y="0"/>
                    </a:lnTo>
                    <a:lnTo>
                      <a:pt x="1" y="1"/>
                    </a:lnTo>
                    <a:lnTo>
                      <a:pt x="1" y="1"/>
                    </a:lnTo>
                    <a:lnTo>
                      <a:pt x="1" y="2"/>
                    </a:lnTo>
                    <a:lnTo>
                      <a:pt x="1" y="2"/>
                    </a:lnTo>
                    <a:lnTo>
                      <a:pt x="0" y="2"/>
                    </a:lnTo>
                    <a:lnTo>
                      <a:pt x="0" y="2"/>
                    </a:lnTo>
                    <a:lnTo>
                      <a:pt x="0" y="1"/>
                    </a:lnTo>
                    <a:lnTo>
                      <a:pt x="0"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5" name="Freeform 340"/>
              <p:cNvSpPr>
                <a:spLocks/>
              </p:cNvSpPr>
              <p:nvPr/>
            </p:nvSpPr>
            <p:spPr bwMode="auto">
              <a:xfrm>
                <a:off x="5854701" y="4000501"/>
                <a:ext cx="33338" cy="25400"/>
              </a:xfrm>
              <a:custGeom>
                <a:avLst/>
                <a:gdLst>
                  <a:gd name="T0" fmla="*/ 0 w 21"/>
                  <a:gd name="T1" fmla="*/ 10 h 16"/>
                  <a:gd name="T2" fmla="*/ 3 w 21"/>
                  <a:gd name="T3" fmla="*/ 8 h 16"/>
                  <a:gd name="T4" fmla="*/ 4 w 21"/>
                  <a:gd name="T5" fmla="*/ 5 h 16"/>
                  <a:gd name="T6" fmla="*/ 5 w 21"/>
                  <a:gd name="T7" fmla="*/ 4 h 16"/>
                  <a:gd name="T8" fmla="*/ 6 w 21"/>
                  <a:gd name="T9" fmla="*/ 3 h 16"/>
                  <a:gd name="T10" fmla="*/ 7 w 21"/>
                  <a:gd name="T11" fmla="*/ 3 h 16"/>
                  <a:gd name="T12" fmla="*/ 9 w 21"/>
                  <a:gd name="T13" fmla="*/ 3 h 16"/>
                  <a:gd name="T14" fmla="*/ 12 w 21"/>
                  <a:gd name="T15" fmla="*/ 3 h 16"/>
                  <a:gd name="T16" fmla="*/ 12 w 21"/>
                  <a:gd name="T17" fmla="*/ 1 h 16"/>
                  <a:gd name="T18" fmla="*/ 14 w 21"/>
                  <a:gd name="T19" fmla="*/ 0 h 16"/>
                  <a:gd name="T20" fmla="*/ 17 w 21"/>
                  <a:gd name="T21" fmla="*/ 0 h 16"/>
                  <a:gd name="T22" fmla="*/ 20 w 21"/>
                  <a:gd name="T23" fmla="*/ 2 h 16"/>
                  <a:gd name="T24" fmla="*/ 20 w 21"/>
                  <a:gd name="T25" fmla="*/ 4 h 16"/>
                  <a:gd name="T26" fmla="*/ 21 w 21"/>
                  <a:gd name="T27" fmla="*/ 4 h 16"/>
                  <a:gd name="T28" fmla="*/ 20 w 21"/>
                  <a:gd name="T29" fmla="*/ 7 h 16"/>
                  <a:gd name="T30" fmla="*/ 18 w 21"/>
                  <a:gd name="T31" fmla="*/ 8 h 16"/>
                  <a:gd name="T32" fmla="*/ 17 w 21"/>
                  <a:gd name="T33" fmla="*/ 12 h 16"/>
                  <a:gd name="T34" fmla="*/ 15 w 21"/>
                  <a:gd name="T35" fmla="*/ 10 h 16"/>
                  <a:gd name="T36" fmla="*/ 14 w 21"/>
                  <a:gd name="T37" fmla="*/ 10 h 16"/>
                  <a:gd name="T38" fmla="*/ 14 w 21"/>
                  <a:gd name="T39" fmla="*/ 9 h 16"/>
                  <a:gd name="T40" fmla="*/ 13 w 21"/>
                  <a:gd name="T41" fmla="*/ 9 h 16"/>
                  <a:gd name="T42" fmla="*/ 10 w 21"/>
                  <a:gd name="T43" fmla="*/ 10 h 16"/>
                  <a:gd name="T44" fmla="*/ 10 w 21"/>
                  <a:gd name="T45" fmla="*/ 12 h 16"/>
                  <a:gd name="T46" fmla="*/ 9 w 21"/>
                  <a:gd name="T47" fmla="*/ 13 h 16"/>
                  <a:gd name="T48" fmla="*/ 7 w 21"/>
                  <a:gd name="T49" fmla="*/ 15 h 16"/>
                  <a:gd name="T50" fmla="*/ 6 w 21"/>
                  <a:gd name="T51" fmla="*/ 15 h 16"/>
                  <a:gd name="T52" fmla="*/ 7 w 21"/>
                  <a:gd name="T53" fmla="*/ 16 h 16"/>
                  <a:gd name="T54" fmla="*/ 5 w 21"/>
                  <a:gd name="T55" fmla="*/ 16 h 16"/>
                  <a:gd name="T56" fmla="*/ 5 w 21"/>
                  <a:gd name="T57" fmla="*/ 15 h 16"/>
                  <a:gd name="T58" fmla="*/ 4 w 21"/>
                  <a:gd name="T59" fmla="*/ 15 h 16"/>
                  <a:gd name="T60" fmla="*/ 3 w 21"/>
                  <a:gd name="T61" fmla="*/ 15 h 16"/>
                  <a:gd name="T62" fmla="*/ 2 w 21"/>
                  <a:gd name="T63" fmla="*/ 11 h 16"/>
                  <a:gd name="T64" fmla="*/ 3 w 21"/>
                  <a:gd name="T65" fmla="*/ 10 h 16"/>
                  <a:gd name="T66" fmla="*/ 0 w 21"/>
                  <a:gd name="T67" fmla="*/ 10 h 16"/>
                  <a:gd name="T68" fmla="*/ 0 w 21"/>
                  <a:gd name="T6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16">
                    <a:moveTo>
                      <a:pt x="0" y="10"/>
                    </a:moveTo>
                    <a:lnTo>
                      <a:pt x="0" y="10"/>
                    </a:lnTo>
                    <a:lnTo>
                      <a:pt x="3" y="8"/>
                    </a:lnTo>
                    <a:lnTo>
                      <a:pt x="3" y="8"/>
                    </a:lnTo>
                    <a:lnTo>
                      <a:pt x="4" y="5"/>
                    </a:lnTo>
                    <a:lnTo>
                      <a:pt x="4" y="5"/>
                    </a:lnTo>
                    <a:lnTo>
                      <a:pt x="5" y="4"/>
                    </a:lnTo>
                    <a:lnTo>
                      <a:pt x="5" y="4"/>
                    </a:lnTo>
                    <a:lnTo>
                      <a:pt x="6" y="3"/>
                    </a:lnTo>
                    <a:lnTo>
                      <a:pt x="6" y="3"/>
                    </a:lnTo>
                    <a:lnTo>
                      <a:pt x="7" y="3"/>
                    </a:lnTo>
                    <a:lnTo>
                      <a:pt x="7" y="3"/>
                    </a:lnTo>
                    <a:lnTo>
                      <a:pt x="7" y="3"/>
                    </a:lnTo>
                    <a:lnTo>
                      <a:pt x="9" y="3"/>
                    </a:lnTo>
                    <a:lnTo>
                      <a:pt x="9" y="3"/>
                    </a:lnTo>
                    <a:lnTo>
                      <a:pt x="12" y="3"/>
                    </a:lnTo>
                    <a:lnTo>
                      <a:pt x="12" y="3"/>
                    </a:lnTo>
                    <a:lnTo>
                      <a:pt x="12" y="1"/>
                    </a:lnTo>
                    <a:lnTo>
                      <a:pt x="12" y="1"/>
                    </a:lnTo>
                    <a:lnTo>
                      <a:pt x="14" y="0"/>
                    </a:lnTo>
                    <a:lnTo>
                      <a:pt x="17" y="0"/>
                    </a:lnTo>
                    <a:lnTo>
                      <a:pt x="17" y="0"/>
                    </a:lnTo>
                    <a:lnTo>
                      <a:pt x="20" y="2"/>
                    </a:lnTo>
                    <a:lnTo>
                      <a:pt x="20" y="2"/>
                    </a:lnTo>
                    <a:lnTo>
                      <a:pt x="20" y="3"/>
                    </a:lnTo>
                    <a:lnTo>
                      <a:pt x="20" y="4"/>
                    </a:lnTo>
                    <a:lnTo>
                      <a:pt x="21" y="4"/>
                    </a:lnTo>
                    <a:lnTo>
                      <a:pt x="21" y="4"/>
                    </a:lnTo>
                    <a:lnTo>
                      <a:pt x="20" y="7"/>
                    </a:lnTo>
                    <a:lnTo>
                      <a:pt x="20" y="7"/>
                    </a:lnTo>
                    <a:lnTo>
                      <a:pt x="19" y="7"/>
                    </a:lnTo>
                    <a:lnTo>
                      <a:pt x="18" y="8"/>
                    </a:lnTo>
                    <a:lnTo>
                      <a:pt x="18" y="8"/>
                    </a:lnTo>
                    <a:lnTo>
                      <a:pt x="17" y="12"/>
                    </a:lnTo>
                    <a:lnTo>
                      <a:pt x="17" y="12"/>
                    </a:lnTo>
                    <a:lnTo>
                      <a:pt x="15" y="10"/>
                    </a:lnTo>
                    <a:lnTo>
                      <a:pt x="15" y="10"/>
                    </a:lnTo>
                    <a:lnTo>
                      <a:pt x="14" y="10"/>
                    </a:lnTo>
                    <a:lnTo>
                      <a:pt x="14" y="10"/>
                    </a:lnTo>
                    <a:lnTo>
                      <a:pt x="14" y="9"/>
                    </a:lnTo>
                    <a:lnTo>
                      <a:pt x="13" y="9"/>
                    </a:lnTo>
                    <a:lnTo>
                      <a:pt x="13" y="9"/>
                    </a:lnTo>
                    <a:lnTo>
                      <a:pt x="10" y="10"/>
                    </a:lnTo>
                    <a:lnTo>
                      <a:pt x="10" y="10"/>
                    </a:lnTo>
                    <a:lnTo>
                      <a:pt x="10" y="12"/>
                    </a:lnTo>
                    <a:lnTo>
                      <a:pt x="10" y="12"/>
                    </a:lnTo>
                    <a:lnTo>
                      <a:pt x="9" y="13"/>
                    </a:lnTo>
                    <a:lnTo>
                      <a:pt x="9" y="13"/>
                    </a:lnTo>
                    <a:lnTo>
                      <a:pt x="7" y="15"/>
                    </a:lnTo>
                    <a:lnTo>
                      <a:pt x="7" y="15"/>
                    </a:lnTo>
                    <a:lnTo>
                      <a:pt x="6" y="15"/>
                    </a:lnTo>
                    <a:lnTo>
                      <a:pt x="6" y="15"/>
                    </a:lnTo>
                    <a:lnTo>
                      <a:pt x="7" y="16"/>
                    </a:lnTo>
                    <a:lnTo>
                      <a:pt x="7" y="16"/>
                    </a:lnTo>
                    <a:lnTo>
                      <a:pt x="5" y="16"/>
                    </a:lnTo>
                    <a:lnTo>
                      <a:pt x="5" y="16"/>
                    </a:lnTo>
                    <a:lnTo>
                      <a:pt x="5" y="15"/>
                    </a:lnTo>
                    <a:lnTo>
                      <a:pt x="5" y="15"/>
                    </a:lnTo>
                    <a:lnTo>
                      <a:pt x="4" y="15"/>
                    </a:lnTo>
                    <a:lnTo>
                      <a:pt x="4" y="15"/>
                    </a:lnTo>
                    <a:lnTo>
                      <a:pt x="3" y="15"/>
                    </a:lnTo>
                    <a:lnTo>
                      <a:pt x="3" y="15"/>
                    </a:lnTo>
                    <a:lnTo>
                      <a:pt x="2" y="11"/>
                    </a:lnTo>
                    <a:lnTo>
                      <a:pt x="2" y="11"/>
                    </a:lnTo>
                    <a:lnTo>
                      <a:pt x="3" y="11"/>
                    </a:lnTo>
                    <a:lnTo>
                      <a:pt x="3" y="10"/>
                    </a:lnTo>
                    <a:lnTo>
                      <a:pt x="3" y="10"/>
                    </a:lnTo>
                    <a:lnTo>
                      <a:pt x="0" y="10"/>
                    </a:lnTo>
                    <a:lnTo>
                      <a:pt x="0" y="10"/>
                    </a:lnTo>
                    <a:lnTo>
                      <a:pt x="0" y="1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6" name="Freeform 341"/>
              <p:cNvSpPr>
                <a:spLocks/>
              </p:cNvSpPr>
              <p:nvPr/>
            </p:nvSpPr>
            <p:spPr bwMode="auto">
              <a:xfrm>
                <a:off x="5886451" y="3995738"/>
                <a:ext cx="3175" cy="7938"/>
              </a:xfrm>
              <a:custGeom>
                <a:avLst/>
                <a:gdLst>
                  <a:gd name="T0" fmla="*/ 2 w 2"/>
                  <a:gd name="T1" fmla="*/ 0 h 5"/>
                  <a:gd name="T2" fmla="*/ 2 w 2"/>
                  <a:gd name="T3" fmla="*/ 0 h 5"/>
                  <a:gd name="T4" fmla="*/ 1 w 2"/>
                  <a:gd name="T5" fmla="*/ 2 h 5"/>
                  <a:gd name="T6" fmla="*/ 1 w 2"/>
                  <a:gd name="T7" fmla="*/ 2 h 5"/>
                  <a:gd name="T8" fmla="*/ 0 w 2"/>
                  <a:gd name="T9" fmla="*/ 4 h 5"/>
                  <a:gd name="T10" fmla="*/ 0 w 2"/>
                  <a:gd name="T11" fmla="*/ 4 h 5"/>
                  <a:gd name="T12" fmla="*/ 0 w 2"/>
                  <a:gd name="T13" fmla="*/ 4 h 5"/>
                  <a:gd name="T14" fmla="*/ 0 w 2"/>
                  <a:gd name="T15" fmla="*/ 4 h 5"/>
                  <a:gd name="T16" fmla="*/ 1 w 2"/>
                  <a:gd name="T17" fmla="*/ 5 h 5"/>
                  <a:gd name="T18" fmla="*/ 1 w 2"/>
                  <a:gd name="T19" fmla="*/ 5 h 5"/>
                  <a:gd name="T20" fmla="*/ 2 w 2"/>
                  <a:gd name="T21" fmla="*/ 4 h 5"/>
                  <a:gd name="T22" fmla="*/ 2 w 2"/>
                  <a:gd name="T23" fmla="*/ 4 h 5"/>
                  <a:gd name="T24" fmla="*/ 2 w 2"/>
                  <a:gd name="T25" fmla="*/ 3 h 5"/>
                  <a:gd name="T26" fmla="*/ 2 w 2"/>
                  <a:gd name="T27" fmla="*/ 3 h 5"/>
                  <a:gd name="T28" fmla="*/ 2 w 2"/>
                  <a:gd name="T29" fmla="*/ 0 h 5"/>
                  <a:gd name="T30" fmla="*/ 2 w 2"/>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5">
                    <a:moveTo>
                      <a:pt x="2" y="0"/>
                    </a:moveTo>
                    <a:lnTo>
                      <a:pt x="2" y="0"/>
                    </a:lnTo>
                    <a:lnTo>
                      <a:pt x="1" y="2"/>
                    </a:lnTo>
                    <a:lnTo>
                      <a:pt x="1" y="2"/>
                    </a:lnTo>
                    <a:lnTo>
                      <a:pt x="0" y="4"/>
                    </a:lnTo>
                    <a:lnTo>
                      <a:pt x="0" y="4"/>
                    </a:lnTo>
                    <a:lnTo>
                      <a:pt x="0" y="4"/>
                    </a:lnTo>
                    <a:lnTo>
                      <a:pt x="0" y="4"/>
                    </a:lnTo>
                    <a:lnTo>
                      <a:pt x="1" y="5"/>
                    </a:lnTo>
                    <a:lnTo>
                      <a:pt x="1" y="5"/>
                    </a:lnTo>
                    <a:lnTo>
                      <a:pt x="2" y="4"/>
                    </a:lnTo>
                    <a:lnTo>
                      <a:pt x="2" y="4"/>
                    </a:lnTo>
                    <a:lnTo>
                      <a:pt x="2" y="3"/>
                    </a:lnTo>
                    <a:lnTo>
                      <a:pt x="2" y="3"/>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7" name="Freeform 342"/>
              <p:cNvSpPr>
                <a:spLocks/>
              </p:cNvSpPr>
              <p:nvPr/>
            </p:nvSpPr>
            <p:spPr bwMode="auto">
              <a:xfrm>
                <a:off x="5948363" y="3816351"/>
                <a:ext cx="76200" cy="68263"/>
              </a:xfrm>
              <a:custGeom>
                <a:avLst/>
                <a:gdLst>
                  <a:gd name="T0" fmla="*/ 16 w 48"/>
                  <a:gd name="T1" fmla="*/ 1 h 43"/>
                  <a:gd name="T2" fmla="*/ 17 w 48"/>
                  <a:gd name="T3" fmla="*/ 0 h 43"/>
                  <a:gd name="T4" fmla="*/ 19 w 48"/>
                  <a:gd name="T5" fmla="*/ 2 h 43"/>
                  <a:gd name="T6" fmla="*/ 21 w 48"/>
                  <a:gd name="T7" fmla="*/ 2 h 43"/>
                  <a:gd name="T8" fmla="*/ 21 w 48"/>
                  <a:gd name="T9" fmla="*/ 3 h 43"/>
                  <a:gd name="T10" fmla="*/ 23 w 48"/>
                  <a:gd name="T11" fmla="*/ 7 h 43"/>
                  <a:gd name="T12" fmla="*/ 24 w 48"/>
                  <a:gd name="T13" fmla="*/ 9 h 43"/>
                  <a:gd name="T14" fmla="*/ 26 w 48"/>
                  <a:gd name="T15" fmla="*/ 10 h 43"/>
                  <a:gd name="T16" fmla="*/ 34 w 48"/>
                  <a:gd name="T17" fmla="*/ 15 h 43"/>
                  <a:gd name="T18" fmla="*/ 40 w 48"/>
                  <a:gd name="T19" fmla="*/ 16 h 43"/>
                  <a:gd name="T20" fmla="*/ 42 w 48"/>
                  <a:gd name="T21" fmla="*/ 15 h 43"/>
                  <a:gd name="T22" fmla="*/ 43 w 48"/>
                  <a:gd name="T23" fmla="*/ 15 h 43"/>
                  <a:gd name="T24" fmla="*/ 43 w 48"/>
                  <a:gd name="T25" fmla="*/ 18 h 43"/>
                  <a:gd name="T26" fmla="*/ 43 w 48"/>
                  <a:gd name="T27" fmla="*/ 22 h 43"/>
                  <a:gd name="T28" fmla="*/ 48 w 48"/>
                  <a:gd name="T29" fmla="*/ 23 h 43"/>
                  <a:gd name="T30" fmla="*/ 48 w 48"/>
                  <a:gd name="T31" fmla="*/ 23 h 43"/>
                  <a:gd name="T32" fmla="*/ 45 w 48"/>
                  <a:gd name="T33" fmla="*/ 25 h 43"/>
                  <a:gd name="T34" fmla="*/ 43 w 48"/>
                  <a:gd name="T35" fmla="*/ 25 h 43"/>
                  <a:gd name="T36" fmla="*/ 42 w 48"/>
                  <a:gd name="T37" fmla="*/ 25 h 43"/>
                  <a:gd name="T38" fmla="*/ 41 w 48"/>
                  <a:gd name="T39" fmla="*/ 26 h 43"/>
                  <a:gd name="T40" fmla="*/ 39 w 48"/>
                  <a:gd name="T41" fmla="*/ 27 h 43"/>
                  <a:gd name="T42" fmla="*/ 33 w 48"/>
                  <a:gd name="T43" fmla="*/ 29 h 43"/>
                  <a:gd name="T44" fmla="*/ 30 w 48"/>
                  <a:gd name="T45" fmla="*/ 34 h 43"/>
                  <a:gd name="T46" fmla="*/ 29 w 48"/>
                  <a:gd name="T47" fmla="*/ 38 h 43"/>
                  <a:gd name="T48" fmla="*/ 21 w 48"/>
                  <a:gd name="T49" fmla="*/ 33 h 43"/>
                  <a:gd name="T50" fmla="*/ 18 w 48"/>
                  <a:gd name="T51" fmla="*/ 32 h 43"/>
                  <a:gd name="T52" fmla="*/ 11 w 48"/>
                  <a:gd name="T53" fmla="*/ 33 h 43"/>
                  <a:gd name="T54" fmla="*/ 10 w 48"/>
                  <a:gd name="T55" fmla="*/ 33 h 43"/>
                  <a:gd name="T56" fmla="*/ 8 w 48"/>
                  <a:gd name="T57" fmla="*/ 32 h 43"/>
                  <a:gd name="T58" fmla="*/ 8 w 48"/>
                  <a:gd name="T59" fmla="*/ 31 h 43"/>
                  <a:gd name="T60" fmla="*/ 7 w 48"/>
                  <a:gd name="T61" fmla="*/ 30 h 43"/>
                  <a:gd name="T62" fmla="*/ 6 w 48"/>
                  <a:gd name="T63" fmla="*/ 33 h 43"/>
                  <a:gd name="T64" fmla="*/ 6 w 48"/>
                  <a:gd name="T65" fmla="*/ 35 h 43"/>
                  <a:gd name="T66" fmla="*/ 9 w 48"/>
                  <a:gd name="T67" fmla="*/ 37 h 43"/>
                  <a:gd name="T68" fmla="*/ 10 w 48"/>
                  <a:gd name="T69" fmla="*/ 38 h 43"/>
                  <a:gd name="T70" fmla="*/ 11 w 48"/>
                  <a:gd name="T71" fmla="*/ 40 h 43"/>
                  <a:gd name="T72" fmla="*/ 10 w 48"/>
                  <a:gd name="T73" fmla="*/ 41 h 43"/>
                  <a:gd name="T74" fmla="*/ 8 w 48"/>
                  <a:gd name="T75" fmla="*/ 40 h 43"/>
                  <a:gd name="T76" fmla="*/ 7 w 48"/>
                  <a:gd name="T77" fmla="*/ 41 h 43"/>
                  <a:gd name="T78" fmla="*/ 6 w 48"/>
                  <a:gd name="T79" fmla="*/ 43 h 43"/>
                  <a:gd name="T80" fmla="*/ 2 w 48"/>
                  <a:gd name="T81" fmla="*/ 43 h 43"/>
                  <a:gd name="T82" fmla="*/ 2 w 48"/>
                  <a:gd name="T83" fmla="*/ 41 h 43"/>
                  <a:gd name="T84" fmla="*/ 3 w 48"/>
                  <a:gd name="T85" fmla="*/ 39 h 43"/>
                  <a:gd name="T86" fmla="*/ 2 w 48"/>
                  <a:gd name="T87" fmla="*/ 37 h 43"/>
                  <a:gd name="T88" fmla="*/ 0 w 48"/>
                  <a:gd name="T89" fmla="*/ 35 h 43"/>
                  <a:gd name="T90" fmla="*/ 2 w 48"/>
                  <a:gd name="T91" fmla="*/ 30 h 43"/>
                  <a:gd name="T92" fmla="*/ 6 w 48"/>
                  <a:gd name="T93" fmla="*/ 27 h 43"/>
                  <a:gd name="T94" fmla="*/ 6 w 48"/>
                  <a:gd name="T95" fmla="*/ 26 h 43"/>
                  <a:gd name="T96" fmla="*/ 6 w 48"/>
                  <a:gd name="T97" fmla="*/ 24 h 43"/>
                  <a:gd name="T98" fmla="*/ 7 w 48"/>
                  <a:gd name="T99" fmla="*/ 23 h 43"/>
                  <a:gd name="T100" fmla="*/ 8 w 48"/>
                  <a:gd name="T101" fmla="*/ 24 h 43"/>
                  <a:gd name="T102" fmla="*/ 11 w 48"/>
                  <a:gd name="T103" fmla="*/ 24 h 43"/>
                  <a:gd name="T104" fmla="*/ 13 w 48"/>
                  <a:gd name="T105" fmla="*/ 22 h 43"/>
                  <a:gd name="T106" fmla="*/ 13 w 48"/>
                  <a:gd name="T107" fmla="*/ 19 h 43"/>
                  <a:gd name="T108" fmla="*/ 15 w 48"/>
                  <a:gd name="T109" fmla="*/ 17 h 43"/>
                  <a:gd name="T110" fmla="*/ 15 w 48"/>
                  <a:gd name="T111" fmla="*/ 13 h 43"/>
                  <a:gd name="T112" fmla="*/ 16 w 48"/>
                  <a:gd name="T113" fmla="*/ 7 h 43"/>
                  <a:gd name="T114" fmla="*/ 15 w 48"/>
                  <a:gd name="T11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 h="43">
                    <a:moveTo>
                      <a:pt x="15" y="1"/>
                    </a:moveTo>
                    <a:lnTo>
                      <a:pt x="15" y="1"/>
                    </a:lnTo>
                    <a:lnTo>
                      <a:pt x="16" y="1"/>
                    </a:lnTo>
                    <a:lnTo>
                      <a:pt x="16" y="0"/>
                    </a:lnTo>
                    <a:lnTo>
                      <a:pt x="16" y="0"/>
                    </a:lnTo>
                    <a:lnTo>
                      <a:pt x="17" y="0"/>
                    </a:lnTo>
                    <a:lnTo>
                      <a:pt x="17" y="0"/>
                    </a:lnTo>
                    <a:lnTo>
                      <a:pt x="18" y="0"/>
                    </a:lnTo>
                    <a:lnTo>
                      <a:pt x="19" y="2"/>
                    </a:lnTo>
                    <a:lnTo>
                      <a:pt x="19" y="2"/>
                    </a:lnTo>
                    <a:lnTo>
                      <a:pt x="21" y="2"/>
                    </a:lnTo>
                    <a:lnTo>
                      <a:pt x="21" y="2"/>
                    </a:lnTo>
                    <a:lnTo>
                      <a:pt x="21" y="2"/>
                    </a:lnTo>
                    <a:lnTo>
                      <a:pt x="21" y="3"/>
                    </a:lnTo>
                    <a:lnTo>
                      <a:pt x="21" y="3"/>
                    </a:lnTo>
                    <a:lnTo>
                      <a:pt x="22" y="3"/>
                    </a:lnTo>
                    <a:lnTo>
                      <a:pt x="22" y="3"/>
                    </a:lnTo>
                    <a:lnTo>
                      <a:pt x="23" y="7"/>
                    </a:lnTo>
                    <a:lnTo>
                      <a:pt x="23" y="7"/>
                    </a:lnTo>
                    <a:lnTo>
                      <a:pt x="24" y="9"/>
                    </a:lnTo>
                    <a:lnTo>
                      <a:pt x="24" y="9"/>
                    </a:lnTo>
                    <a:lnTo>
                      <a:pt x="25" y="9"/>
                    </a:lnTo>
                    <a:lnTo>
                      <a:pt x="25" y="9"/>
                    </a:lnTo>
                    <a:lnTo>
                      <a:pt x="26" y="10"/>
                    </a:lnTo>
                    <a:lnTo>
                      <a:pt x="29" y="13"/>
                    </a:lnTo>
                    <a:lnTo>
                      <a:pt x="29" y="13"/>
                    </a:lnTo>
                    <a:lnTo>
                      <a:pt x="34" y="15"/>
                    </a:lnTo>
                    <a:lnTo>
                      <a:pt x="34" y="15"/>
                    </a:lnTo>
                    <a:lnTo>
                      <a:pt x="39" y="16"/>
                    </a:lnTo>
                    <a:lnTo>
                      <a:pt x="40" y="16"/>
                    </a:lnTo>
                    <a:lnTo>
                      <a:pt x="40" y="16"/>
                    </a:lnTo>
                    <a:lnTo>
                      <a:pt x="42" y="15"/>
                    </a:lnTo>
                    <a:lnTo>
                      <a:pt x="42" y="15"/>
                    </a:lnTo>
                    <a:lnTo>
                      <a:pt x="45" y="11"/>
                    </a:lnTo>
                    <a:lnTo>
                      <a:pt x="45" y="11"/>
                    </a:lnTo>
                    <a:lnTo>
                      <a:pt x="43" y="15"/>
                    </a:lnTo>
                    <a:lnTo>
                      <a:pt x="43" y="15"/>
                    </a:lnTo>
                    <a:lnTo>
                      <a:pt x="43" y="18"/>
                    </a:lnTo>
                    <a:lnTo>
                      <a:pt x="43" y="18"/>
                    </a:lnTo>
                    <a:lnTo>
                      <a:pt x="42" y="19"/>
                    </a:lnTo>
                    <a:lnTo>
                      <a:pt x="43" y="22"/>
                    </a:lnTo>
                    <a:lnTo>
                      <a:pt x="43" y="22"/>
                    </a:lnTo>
                    <a:lnTo>
                      <a:pt x="46" y="23"/>
                    </a:lnTo>
                    <a:lnTo>
                      <a:pt x="46" y="23"/>
                    </a:lnTo>
                    <a:lnTo>
                      <a:pt x="48" y="23"/>
                    </a:lnTo>
                    <a:lnTo>
                      <a:pt x="48" y="23"/>
                    </a:lnTo>
                    <a:lnTo>
                      <a:pt x="48" y="23"/>
                    </a:lnTo>
                    <a:lnTo>
                      <a:pt x="48" y="23"/>
                    </a:lnTo>
                    <a:lnTo>
                      <a:pt x="46" y="24"/>
                    </a:lnTo>
                    <a:lnTo>
                      <a:pt x="46" y="24"/>
                    </a:lnTo>
                    <a:lnTo>
                      <a:pt x="45" y="25"/>
                    </a:lnTo>
                    <a:lnTo>
                      <a:pt x="45" y="25"/>
                    </a:lnTo>
                    <a:lnTo>
                      <a:pt x="43" y="25"/>
                    </a:lnTo>
                    <a:lnTo>
                      <a:pt x="43" y="25"/>
                    </a:lnTo>
                    <a:lnTo>
                      <a:pt x="42" y="25"/>
                    </a:lnTo>
                    <a:lnTo>
                      <a:pt x="42" y="25"/>
                    </a:lnTo>
                    <a:lnTo>
                      <a:pt x="42" y="25"/>
                    </a:lnTo>
                    <a:lnTo>
                      <a:pt x="42" y="26"/>
                    </a:lnTo>
                    <a:lnTo>
                      <a:pt x="42" y="26"/>
                    </a:lnTo>
                    <a:lnTo>
                      <a:pt x="41" y="26"/>
                    </a:lnTo>
                    <a:lnTo>
                      <a:pt x="41" y="26"/>
                    </a:lnTo>
                    <a:lnTo>
                      <a:pt x="39" y="27"/>
                    </a:lnTo>
                    <a:lnTo>
                      <a:pt x="39" y="27"/>
                    </a:lnTo>
                    <a:lnTo>
                      <a:pt x="35" y="27"/>
                    </a:lnTo>
                    <a:lnTo>
                      <a:pt x="35" y="27"/>
                    </a:lnTo>
                    <a:lnTo>
                      <a:pt x="33" y="29"/>
                    </a:lnTo>
                    <a:lnTo>
                      <a:pt x="31" y="30"/>
                    </a:lnTo>
                    <a:lnTo>
                      <a:pt x="31" y="30"/>
                    </a:lnTo>
                    <a:lnTo>
                      <a:pt x="30" y="34"/>
                    </a:lnTo>
                    <a:lnTo>
                      <a:pt x="29" y="37"/>
                    </a:lnTo>
                    <a:lnTo>
                      <a:pt x="29" y="38"/>
                    </a:lnTo>
                    <a:lnTo>
                      <a:pt x="29" y="38"/>
                    </a:lnTo>
                    <a:lnTo>
                      <a:pt x="26" y="38"/>
                    </a:lnTo>
                    <a:lnTo>
                      <a:pt x="26" y="38"/>
                    </a:lnTo>
                    <a:lnTo>
                      <a:pt x="21" y="33"/>
                    </a:lnTo>
                    <a:lnTo>
                      <a:pt x="21" y="33"/>
                    </a:lnTo>
                    <a:lnTo>
                      <a:pt x="18" y="32"/>
                    </a:lnTo>
                    <a:lnTo>
                      <a:pt x="18" y="32"/>
                    </a:lnTo>
                    <a:lnTo>
                      <a:pt x="14" y="31"/>
                    </a:lnTo>
                    <a:lnTo>
                      <a:pt x="14" y="31"/>
                    </a:lnTo>
                    <a:lnTo>
                      <a:pt x="11" y="33"/>
                    </a:lnTo>
                    <a:lnTo>
                      <a:pt x="11" y="33"/>
                    </a:lnTo>
                    <a:lnTo>
                      <a:pt x="10" y="34"/>
                    </a:lnTo>
                    <a:lnTo>
                      <a:pt x="10" y="33"/>
                    </a:lnTo>
                    <a:lnTo>
                      <a:pt x="9" y="33"/>
                    </a:lnTo>
                    <a:lnTo>
                      <a:pt x="9" y="33"/>
                    </a:lnTo>
                    <a:lnTo>
                      <a:pt x="8" y="32"/>
                    </a:lnTo>
                    <a:lnTo>
                      <a:pt x="8" y="32"/>
                    </a:lnTo>
                    <a:lnTo>
                      <a:pt x="8" y="31"/>
                    </a:lnTo>
                    <a:lnTo>
                      <a:pt x="8" y="31"/>
                    </a:lnTo>
                    <a:lnTo>
                      <a:pt x="8" y="31"/>
                    </a:lnTo>
                    <a:lnTo>
                      <a:pt x="7" y="30"/>
                    </a:lnTo>
                    <a:lnTo>
                      <a:pt x="7" y="30"/>
                    </a:lnTo>
                    <a:lnTo>
                      <a:pt x="6" y="31"/>
                    </a:lnTo>
                    <a:lnTo>
                      <a:pt x="6" y="33"/>
                    </a:lnTo>
                    <a:lnTo>
                      <a:pt x="6" y="33"/>
                    </a:lnTo>
                    <a:lnTo>
                      <a:pt x="6" y="34"/>
                    </a:lnTo>
                    <a:lnTo>
                      <a:pt x="6" y="35"/>
                    </a:lnTo>
                    <a:lnTo>
                      <a:pt x="6" y="35"/>
                    </a:lnTo>
                    <a:lnTo>
                      <a:pt x="8" y="37"/>
                    </a:lnTo>
                    <a:lnTo>
                      <a:pt x="9" y="37"/>
                    </a:lnTo>
                    <a:lnTo>
                      <a:pt x="9" y="37"/>
                    </a:lnTo>
                    <a:lnTo>
                      <a:pt x="9" y="38"/>
                    </a:lnTo>
                    <a:lnTo>
                      <a:pt x="10" y="38"/>
                    </a:lnTo>
                    <a:lnTo>
                      <a:pt x="10" y="38"/>
                    </a:lnTo>
                    <a:lnTo>
                      <a:pt x="13" y="39"/>
                    </a:lnTo>
                    <a:lnTo>
                      <a:pt x="13" y="39"/>
                    </a:lnTo>
                    <a:lnTo>
                      <a:pt x="11" y="40"/>
                    </a:lnTo>
                    <a:lnTo>
                      <a:pt x="11" y="40"/>
                    </a:lnTo>
                    <a:lnTo>
                      <a:pt x="10" y="41"/>
                    </a:lnTo>
                    <a:lnTo>
                      <a:pt x="10" y="41"/>
                    </a:lnTo>
                    <a:lnTo>
                      <a:pt x="9" y="40"/>
                    </a:lnTo>
                    <a:lnTo>
                      <a:pt x="8" y="40"/>
                    </a:lnTo>
                    <a:lnTo>
                      <a:pt x="8" y="40"/>
                    </a:lnTo>
                    <a:lnTo>
                      <a:pt x="7" y="41"/>
                    </a:lnTo>
                    <a:lnTo>
                      <a:pt x="7" y="41"/>
                    </a:lnTo>
                    <a:lnTo>
                      <a:pt x="7" y="41"/>
                    </a:lnTo>
                    <a:lnTo>
                      <a:pt x="7" y="42"/>
                    </a:lnTo>
                    <a:lnTo>
                      <a:pt x="7" y="42"/>
                    </a:lnTo>
                    <a:lnTo>
                      <a:pt x="6" y="43"/>
                    </a:lnTo>
                    <a:lnTo>
                      <a:pt x="5" y="43"/>
                    </a:lnTo>
                    <a:lnTo>
                      <a:pt x="5" y="43"/>
                    </a:lnTo>
                    <a:lnTo>
                      <a:pt x="2" y="43"/>
                    </a:lnTo>
                    <a:lnTo>
                      <a:pt x="2" y="43"/>
                    </a:lnTo>
                    <a:lnTo>
                      <a:pt x="2" y="42"/>
                    </a:lnTo>
                    <a:lnTo>
                      <a:pt x="2" y="41"/>
                    </a:lnTo>
                    <a:lnTo>
                      <a:pt x="2" y="41"/>
                    </a:lnTo>
                    <a:lnTo>
                      <a:pt x="3" y="40"/>
                    </a:lnTo>
                    <a:lnTo>
                      <a:pt x="3" y="39"/>
                    </a:lnTo>
                    <a:lnTo>
                      <a:pt x="3" y="39"/>
                    </a:lnTo>
                    <a:lnTo>
                      <a:pt x="2" y="37"/>
                    </a:lnTo>
                    <a:lnTo>
                      <a:pt x="2" y="37"/>
                    </a:lnTo>
                    <a:lnTo>
                      <a:pt x="1" y="37"/>
                    </a:lnTo>
                    <a:lnTo>
                      <a:pt x="0" y="35"/>
                    </a:lnTo>
                    <a:lnTo>
                      <a:pt x="0" y="35"/>
                    </a:lnTo>
                    <a:lnTo>
                      <a:pt x="1" y="32"/>
                    </a:lnTo>
                    <a:lnTo>
                      <a:pt x="1" y="32"/>
                    </a:lnTo>
                    <a:lnTo>
                      <a:pt x="2" y="30"/>
                    </a:lnTo>
                    <a:lnTo>
                      <a:pt x="2" y="30"/>
                    </a:lnTo>
                    <a:lnTo>
                      <a:pt x="5" y="29"/>
                    </a:lnTo>
                    <a:lnTo>
                      <a:pt x="6" y="27"/>
                    </a:lnTo>
                    <a:lnTo>
                      <a:pt x="6" y="26"/>
                    </a:lnTo>
                    <a:lnTo>
                      <a:pt x="6" y="26"/>
                    </a:lnTo>
                    <a:lnTo>
                      <a:pt x="6" y="26"/>
                    </a:lnTo>
                    <a:lnTo>
                      <a:pt x="5" y="25"/>
                    </a:lnTo>
                    <a:lnTo>
                      <a:pt x="5" y="25"/>
                    </a:lnTo>
                    <a:lnTo>
                      <a:pt x="6" y="24"/>
                    </a:lnTo>
                    <a:lnTo>
                      <a:pt x="6" y="24"/>
                    </a:lnTo>
                    <a:lnTo>
                      <a:pt x="7" y="23"/>
                    </a:lnTo>
                    <a:lnTo>
                      <a:pt x="7" y="23"/>
                    </a:lnTo>
                    <a:lnTo>
                      <a:pt x="7" y="23"/>
                    </a:lnTo>
                    <a:lnTo>
                      <a:pt x="8" y="24"/>
                    </a:lnTo>
                    <a:lnTo>
                      <a:pt x="8" y="24"/>
                    </a:lnTo>
                    <a:lnTo>
                      <a:pt x="9" y="24"/>
                    </a:lnTo>
                    <a:lnTo>
                      <a:pt x="11" y="24"/>
                    </a:lnTo>
                    <a:lnTo>
                      <a:pt x="11" y="24"/>
                    </a:lnTo>
                    <a:lnTo>
                      <a:pt x="13" y="24"/>
                    </a:lnTo>
                    <a:lnTo>
                      <a:pt x="13" y="24"/>
                    </a:lnTo>
                    <a:lnTo>
                      <a:pt x="13" y="22"/>
                    </a:lnTo>
                    <a:lnTo>
                      <a:pt x="13" y="22"/>
                    </a:lnTo>
                    <a:lnTo>
                      <a:pt x="13" y="19"/>
                    </a:lnTo>
                    <a:lnTo>
                      <a:pt x="13" y="19"/>
                    </a:lnTo>
                    <a:lnTo>
                      <a:pt x="13" y="17"/>
                    </a:lnTo>
                    <a:lnTo>
                      <a:pt x="13" y="17"/>
                    </a:lnTo>
                    <a:lnTo>
                      <a:pt x="15" y="17"/>
                    </a:lnTo>
                    <a:lnTo>
                      <a:pt x="15" y="17"/>
                    </a:lnTo>
                    <a:lnTo>
                      <a:pt x="15" y="13"/>
                    </a:lnTo>
                    <a:lnTo>
                      <a:pt x="15" y="13"/>
                    </a:lnTo>
                    <a:lnTo>
                      <a:pt x="16" y="11"/>
                    </a:lnTo>
                    <a:lnTo>
                      <a:pt x="16" y="11"/>
                    </a:lnTo>
                    <a:lnTo>
                      <a:pt x="16" y="7"/>
                    </a:lnTo>
                    <a:lnTo>
                      <a:pt x="16" y="7"/>
                    </a:lnTo>
                    <a:lnTo>
                      <a:pt x="15" y="3"/>
                    </a:lnTo>
                    <a:lnTo>
                      <a:pt x="15" y="3"/>
                    </a:lnTo>
                    <a:lnTo>
                      <a:pt x="15" y="1"/>
                    </a:lnTo>
                    <a:lnTo>
                      <a:pt x="15"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8" name="Freeform 343"/>
              <p:cNvSpPr>
                <a:spLocks/>
              </p:cNvSpPr>
              <p:nvPr/>
            </p:nvSpPr>
            <p:spPr bwMode="auto">
              <a:xfrm>
                <a:off x="6019801" y="3832226"/>
                <a:ext cx="14288" cy="17463"/>
              </a:xfrm>
              <a:custGeom>
                <a:avLst/>
                <a:gdLst>
                  <a:gd name="T0" fmla="*/ 0 w 9"/>
                  <a:gd name="T1" fmla="*/ 8 h 11"/>
                  <a:gd name="T2" fmla="*/ 0 w 9"/>
                  <a:gd name="T3" fmla="*/ 8 h 11"/>
                  <a:gd name="T4" fmla="*/ 1 w 9"/>
                  <a:gd name="T5" fmla="*/ 9 h 11"/>
                  <a:gd name="T6" fmla="*/ 1 w 9"/>
                  <a:gd name="T7" fmla="*/ 9 h 11"/>
                  <a:gd name="T8" fmla="*/ 2 w 9"/>
                  <a:gd name="T9" fmla="*/ 11 h 11"/>
                  <a:gd name="T10" fmla="*/ 2 w 9"/>
                  <a:gd name="T11" fmla="*/ 11 h 11"/>
                  <a:gd name="T12" fmla="*/ 2 w 9"/>
                  <a:gd name="T13" fmla="*/ 8 h 11"/>
                  <a:gd name="T14" fmla="*/ 3 w 9"/>
                  <a:gd name="T15" fmla="*/ 6 h 11"/>
                  <a:gd name="T16" fmla="*/ 3 w 9"/>
                  <a:gd name="T17" fmla="*/ 6 h 11"/>
                  <a:gd name="T18" fmla="*/ 4 w 9"/>
                  <a:gd name="T19" fmla="*/ 5 h 11"/>
                  <a:gd name="T20" fmla="*/ 4 w 9"/>
                  <a:gd name="T21" fmla="*/ 5 h 11"/>
                  <a:gd name="T22" fmla="*/ 7 w 9"/>
                  <a:gd name="T23" fmla="*/ 4 h 11"/>
                  <a:gd name="T24" fmla="*/ 7 w 9"/>
                  <a:gd name="T25" fmla="*/ 4 h 11"/>
                  <a:gd name="T26" fmla="*/ 9 w 9"/>
                  <a:gd name="T27" fmla="*/ 3 h 11"/>
                  <a:gd name="T28" fmla="*/ 9 w 9"/>
                  <a:gd name="T29" fmla="*/ 3 h 11"/>
                  <a:gd name="T30" fmla="*/ 9 w 9"/>
                  <a:gd name="T31" fmla="*/ 1 h 11"/>
                  <a:gd name="T32" fmla="*/ 9 w 9"/>
                  <a:gd name="T33" fmla="*/ 1 h 11"/>
                  <a:gd name="T34" fmla="*/ 7 w 9"/>
                  <a:gd name="T35" fmla="*/ 1 h 11"/>
                  <a:gd name="T36" fmla="*/ 7 w 9"/>
                  <a:gd name="T37" fmla="*/ 1 h 11"/>
                  <a:gd name="T38" fmla="*/ 5 w 9"/>
                  <a:gd name="T39" fmla="*/ 0 h 11"/>
                  <a:gd name="T40" fmla="*/ 5 w 9"/>
                  <a:gd name="T41" fmla="*/ 0 h 11"/>
                  <a:gd name="T42" fmla="*/ 4 w 9"/>
                  <a:gd name="T43" fmla="*/ 3 h 11"/>
                  <a:gd name="T44" fmla="*/ 4 w 9"/>
                  <a:gd name="T45" fmla="*/ 3 h 11"/>
                  <a:gd name="T46" fmla="*/ 3 w 9"/>
                  <a:gd name="T47" fmla="*/ 4 h 11"/>
                  <a:gd name="T48" fmla="*/ 3 w 9"/>
                  <a:gd name="T49" fmla="*/ 4 h 11"/>
                  <a:gd name="T50" fmla="*/ 1 w 9"/>
                  <a:gd name="T51" fmla="*/ 6 h 11"/>
                  <a:gd name="T52" fmla="*/ 1 w 9"/>
                  <a:gd name="T53" fmla="*/ 6 h 11"/>
                  <a:gd name="T54" fmla="*/ 0 w 9"/>
                  <a:gd name="T55" fmla="*/ 8 h 11"/>
                  <a:gd name="T56" fmla="*/ 0 w 9"/>
                  <a:gd name="T5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 h="11">
                    <a:moveTo>
                      <a:pt x="0" y="8"/>
                    </a:moveTo>
                    <a:lnTo>
                      <a:pt x="0" y="8"/>
                    </a:lnTo>
                    <a:lnTo>
                      <a:pt x="1" y="9"/>
                    </a:lnTo>
                    <a:lnTo>
                      <a:pt x="1" y="9"/>
                    </a:lnTo>
                    <a:lnTo>
                      <a:pt x="2" y="11"/>
                    </a:lnTo>
                    <a:lnTo>
                      <a:pt x="2" y="11"/>
                    </a:lnTo>
                    <a:lnTo>
                      <a:pt x="2" y="8"/>
                    </a:lnTo>
                    <a:lnTo>
                      <a:pt x="3" y="6"/>
                    </a:lnTo>
                    <a:lnTo>
                      <a:pt x="3" y="6"/>
                    </a:lnTo>
                    <a:lnTo>
                      <a:pt x="4" y="5"/>
                    </a:lnTo>
                    <a:lnTo>
                      <a:pt x="4" y="5"/>
                    </a:lnTo>
                    <a:lnTo>
                      <a:pt x="7" y="4"/>
                    </a:lnTo>
                    <a:lnTo>
                      <a:pt x="7" y="4"/>
                    </a:lnTo>
                    <a:lnTo>
                      <a:pt x="9" y="3"/>
                    </a:lnTo>
                    <a:lnTo>
                      <a:pt x="9" y="3"/>
                    </a:lnTo>
                    <a:lnTo>
                      <a:pt x="9" y="1"/>
                    </a:lnTo>
                    <a:lnTo>
                      <a:pt x="9" y="1"/>
                    </a:lnTo>
                    <a:lnTo>
                      <a:pt x="7" y="1"/>
                    </a:lnTo>
                    <a:lnTo>
                      <a:pt x="7" y="1"/>
                    </a:lnTo>
                    <a:lnTo>
                      <a:pt x="5" y="0"/>
                    </a:lnTo>
                    <a:lnTo>
                      <a:pt x="5" y="0"/>
                    </a:lnTo>
                    <a:lnTo>
                      <a:pt x="4" y="3"/>
                    </a:lnTo>
                    <a:lnTo>
                      <a:pt x="4" y="3"/>
                    </a:lnTo>
                    <a:lnTo>
                      <a:pt x="3" y="4"/>
                    </a:lnTo>
                    <a:lnTo>
                      <a:pt x="3" y="4"/>
                    </a:lnTo>
                    <a:lnTo>
                      <a:pt x="1" y="6"/>
                    </a:lnTo>
                    <a:lnTo>
                      <a:pt x="1" y="6"/>
                    </a:lnTo>
                    <a:lnTo>
                      <a:pt x="0" y="8"/>
                    </a:lnTo>
                    <a:lnTo>
                      <a:pt x="0" y="8"/>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9" name="Freeform 344"/>
              <p:cNvSpPr>
                <a:spLocks/>
              </p:cNvSpPr>
              <p:nvPr/>
            </p:nvSpPr>
            <p:spPr bwMode="auto">
              <a:xfrm>
                <a:off x="6034088" y="3843338"/>
                <a:ext cx="4763" cy="3175"/>
              </a:xfrm>
              <a:custGeom>
                <a:avLst/>
                <a:gdLst>
                  <a:gd name="T0" fmla="*/ 0 w 3"/>
                  <a:gd name="T1" fmla="*/ 1 h 2"/>
                  <a:gd name="T2" fmla="*/ 0 w 3"/>
                  <a:gd name="T3" fmla="*/ 1 h 2"/>
                  <a:gd name="T4" fmla="*/ 0 w 3"/>
                  <a:gd name="T5" fmla="*/ 2 h 2"/>
                  <a:gd name="T6" fmla="*/ 1 w 3"/>
                  <a:gd name="T7" fmla="*/ 2 h 2"/>
                  <a:gd name="T8" fmla="*/ 1 w 3"/>
                  <a:gd name="T9" fmla="*/ 2 h 2"/>
                  <a:gd name="T10" fmla="*/ 3 w 3"/>
                  <a:gd name="T11" fmla="*/ 0 h 2"/>
                  <a:gd name="T12" fmla="*/ 3 w 3"/>
                  <a:gd name="T13" fmla="*/ 0 h 2"/>
                  <a:gd name="T14" fmla="*/ 3 w 3"/>
                  <a:gd name="T15" fmla="*/ 0 h 2"/>
                  <a:gd name="T16" fmla="*/ 3 w 3"/>
                  <a:gd name="T17" fmla="*/ 0 h 2"/>
                  <a:gd name="T18" fmla="*/ 0 w 3"/>
                  <a:gd name="T19" fmla="*/ 1 h 2"/>
                  <a:gd name="T20" fmla="*/ 0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0" y="1"/>
                    </a:moveTo>
                    <a:lnTo>
                      <a:pt x="0" y="1"/>
                    </a:lnTo>
                    <a:lnTo>
                      <a:pt x="0" y="2"/>
                    </a:lnTo>
                    <a:lnTo>
                      <a:pt x="1" y="2"/>
                    </a:lnTo>
                    <a:lnTo>
                      <a:pt x="1" y="2"/>
                    </a:lnTo>
                    <a:lnTo>
                      <a:pt x="3" y="0"/>
                    </a:lnTo>
                    <a:lnTo>
                      <a:pt x="3" y="0"/>
                    </a:lnTo>
                    <a:lnTo>
                      <a:pt x="3" y="0"/>
                    </a:lnTo>
                    <a:lnTo>
                      <a:pt x="3"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0" name="Freeform 345"/>
              <p:cNvSpPr>
                <a:spLocks/>
              </p:cNvSpPr>
              <p:nvPr/>
            </p:nvSpPr>
            <p:spPr bwMode="auto">
              <a:xfrm>
                <a:off x="5962651" y="3817938"/>
                <a:ext cx="3175" cy="3175"/>
              </a:xfrm>
              <a:custGeom>
                <a:avLst/>
                <a:gdLst>
                  <a:gd name="T0" fmla="*/ 0 w 2"/>
                  <a:gd name="T1" fmla="*/ 0 h 2"/>
                  <a:gd name="T2" fmla="*/ 0 w 2"/>
                  <a:gd name="T3" fmla="*/ 0 h 2"/>
                  <a:gd name="T4" fmla="*/ 1 w 2"/>
                  <a:gd name="T5" fmla="*/ 0 h 2"/>
                  <a:gd name="T6" fmla="*/ 2 w 2"/>
                  <a:gd name="T7" fmla="*/ 0 h 2"/>
                  <a:gd name="T8" fmla="*/ 2 w 2"/>
                  <a:gd name="T9" fmla="*/ 0 h 2"/>
                  <a:gd name="T10" fmla="*/ 2 w 2"/>
                  <a:gd name="T11" fmla="*/ 1 h 2"/>
                  <a:gd name="T12" fmla="*/ 2 w 2"/>
                  <a:gd name="T13" fmla="*/ 2 h 2"/>
                  <a:gd name="T14" fmla="*/ 2 w 2"/>
                  <a:gd name="T15" fmla="*/ 2 h 2"/>
                  <a:gd name="T16" fmla="*/ 1 w 2"/>
                  <a:gd name="T17" fmla="*/ 2 h 2"/>
                  <a:gd name="T18" fmla="*/ 1 w 2"/>
                  <a:gd name="T19" fmla="*/ 1 h 2"/>
                  <a:gd name="T20" fmla="*/ 1 w 2"/>
                  <a:gd name="T21" fmla="*/ 1 h 2"/>
                  <a:gd name="T22" fmla="*/ 0 w 2"/>
                  <a:gd name="T23" fmla="*/ 0 h 2"/>
                  <a:gd name="T24" fmla="*/ 0 w 2"/>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0"/>
                    </a:moveTo>
                    <a:lnTo>
                      <a:pt x="0" y="0"/>
                    </a:lnTo>
                    <a:lnTo>
                      <a:pt x="1" y="0"/>
                    </a:lnTo>
                    <a:lnTo>
                      <a:pt x="2" y="0"/>
                    </a:lnTo>
                    <a:lnTo>
                      <a:pt x="2" y="0"/>
                    </a:lnTo>
                    <a:lnTo>
                      <a:pt x="2" y="1"/>
                    </a:lnTo>
                    <a:lnTo>
                      <a:pt x="2" y="2"/>
                    </a:lnTo>
                    <a:lnTo>
                      <a:pt x="2" y="2"/>
                    </a:lnTo>
                    <a:lnTo>
                      <a:pt x="1" y="2"/>
                    </a:lnTo>
                    <a:lnTo>
                      <a:pt x="1" y="1"/>
                    </a:lnTo>
                    <a:lnTo>
                      <a:pt x="1"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1" name="Freeform 346"/>
              <p:cNvSpPr>
                <a:spLocks/>
              </p:cNvSpPr>
              <p:nvPr/>
            </p:nvSpPr>
            <p:spPr bwMode="auto">
              <a:xfrm>
                <a:off x="5965826" y="3819526"/>
                <a:ext cx="4763" cy="4763"/>
              </a:xfrm>
              <a:custGeom>
                <a:avLst/>
                <a:gdLst>
                  <a:gd name="T0" fmla="*/ 0 w 3"/>
                  <a:gd name="T1" fmla="*/ 1 h 3"/>
                  <a:gd name="T2" fmla="*/ 0 w 3"/>
                  <a:gd name="T3" fmla="*/ 1 h 3"/>
                  <a:gd name="T4" fmla="*/ 2 w 3"/>
                  <a:gd name="T5" fmla="*/ 3 h 3"/>
                  <a:gd name="T6" fmla="*/ 2 w 3"/>
                  <a:gd name="T7" fmla="*/ 3 h 3"/>
                  <a:gd name="T8" fmla="*/ 2 w 3"/>
                  <a:gd name="T9" fmla="*/ 3 h 3"/>
                  <a:gd name="T10" fmla="*/ 2 w 3"/>
                  <a:gd name="T11" fmla="*/ 3 h 3"/>
                  <a:gd name="T12" fmla="*/ 3 w 3"/>
                  <a:gd name="T13" fmla="*/ 1 h 3"/>
                  <a:gd name="T14" fmla="*/ 3 w 3"/>
                  <a:gd name="T15" fmla="*/ 1 h 3"/>
                  <a:gd name="T16" fmla="*/ 2 w 3"/>
                  <a:gd name="T17" fmla="*/ 0 h 3"/>
                  <a:gd name="T18" fmla="*/ 2 w 3"/>
                  <a:gd name="T19" fmla="*/ 0 h 3"/>
                  <a:gd name="T20" fmla="*/ 0 w 3"/>
                  <a:gd name="T21" fmla="*/ 1 h 3"/>
                  <a:gd name="T22" fmla="*/ 0 w 3"/>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0" y="1"/>
                    </a:moveTo>
                    <a:lnTo>
                      <a:pt x="0" y="1"/>
                    </a:lnTo>
                    <a:lnTo>
                      <a:pt x="2" y="3"/>
                    </a:lnTo>
                    <a:lnTo>
                      <a:pt x="2" y="3"/>
                    </a:lnTo>
                    <a:lnTo>
                      <a:pt x="2" y="3"/>
                    </a:lnTo>
                    <a:lnTo>
                      <a:pt x="2" y="3"/>
                    </a:lnTo>
                    <a:lnTo>
                      <a:pt x="3" y="1"/>
                    </a:lnTo>
                    <a:lnTo>
                      <a:pt x="3" y="1"/>
                    </a:lnTo>
                    <a:lnTo>
                      <a:pt x="2" y="0"/>
                    </a:lnTo>
                    <a:lnTo>
                      <a:pt x="2"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2" name="Freeform 347"/>
              <p:cNvSpPr>
                <a:spLocks/>
              </p:cNvSpPr>
              <p:nvPr/>
            </p:nvSpPr>
            <p:spPr bwMode="auto">
              <a:xfrm>
                <a:off x="6037263" y="3814763"/>
                <a:ext cx="25400" cy="19050"/>
              </a:xfrm>
              <a:custGeom>
                <a:avLst/>
                <a:gdLst>
                  <a:gd name="T0" fmla="*/ 1 w 16"/>
                  <a:gd name="T1" fmla="*/ 12 h 12"/>
                  <a:gd name="T2" fmla="*/ 1 w 16"/>
                  <a:gd name="T3" fmla="*/ 12 h 12"/>
                  <a:gd name="T4" fmla="*/ 0 w 16"/>
                  <a:gd name="T5" fmla="*/ 12 h 12"/>
                  <a:gd name="T6" fmla="*/ 0 w 16"/>
                  <a:gd name="T7" fmla="*/ 12 h 12"/>
                  <a:gd name="T8" fmla="*/ 1 w 16"/>
                  <a:gd name="T9" fmla="*/ 10 h 12"/>
                  <a:gd name="T10" fmla="*/ 1 w 16"/>
                  <a:gd name="T11" fmla="*/ 10 h 12"/>
                  <a:gd name="T12" fmla="*/ 2 w 16"/>
                  <a:gd name="T13" fmla="*/ 9 h 12"/>
                  <a:gd name="T14" fmla="*/ 2 w 16"/>
                  <a:gd name="T15" fmla="*/ 9 h 12"/>
                  <a:gd name="T16" fmla="*/ 4 w 16"/>
                  <a:gd name="T17" fmla="*/ 7 h 12"/>
                  <a:gd name="T18" fmla="*/ 4 w 16"/>
                  <a:gd name="T19" fmla="*/ 7 h 12"/>
                  <a:gd name="T20" fmla="*/ 4 w 16"/>
                  <a:gd name="T21" fmla="*/ 6 h 12"/>
                  <a:gd name="T22" fmla="*/ 4 w 16"/>
                  <a:gd name="T23" fmla="*/ 6 h 12"/>
                  <a:gd name="T24" fmla="*/ 6 w 16"/>
                  <a:gd name="T25" fmla="*/ 6 h 12"/>
                  <a:gd name="T26" fmla="*/ 6 w 16"/>
                  <a:gd name="T27" fmla="*/ 6 h 12"/>
                  <a:gd name="T28" fmla="*/ 6 w 16"/>
                  <a:gd name="T29" fmla="*/ 6 h 12"/>
                  <a:gd name="T30" fmla="*/ 6 w 16"/>
                  <a:gd name="T31" fmla="*/ 6 h 12"/>
                  <a:gd name="T32" fmla="*/ 8 w 16"/>
                  <a:gd name="T33" fmla="*/ 2 h 12"/>
                  <a:gd name="T34" fmla="*/ 8 w 16"/>
                  <a:gd name="T35" fmla="*/ 2 h 12"/>
                  <a:gd name="T36" fmla="*/ 8 w 16"/>
                  <a:gd name="T37" fmla="*/ 2 h 12"/>
                  <a:gd name="T38" fmla="*/ 8 w 16"/>
                  <a:gd name="T39" fmla="*/ 2 h 12"/>
                  <a:gd name="T40" fmla="*/ 9 w 16"/>
                  <a:gd name="T41" fmla="*/ 2 h 12"/>
                  <a:gd name="T42" fmla="*/ 10 w 16"/>
                  <a:gd name="T43" fmla="*/ 3 h 12"/>
                  <a:gd name="T44" fmla="*/ 10 w 16"/>
                  <a:gd name="T45" fmla="*/ 3 h 12"/>
                  <a:gd name="T46" fmla="*/ 12 w 16"/>
                  <a:gd name="T47" fmla="*/ 2 h 12"/>
                  <a:gd name="T48" fmla="*/ 13 w 16"/>
                  <a:gd name="T49" fmla="*/ 2 h 12"/>
                  <a:gd name="T50" fmla="*/ 13 w 16"/>
                  <a:gd name="T51" fmla="*/ 2 h 12"/>
                  <a:gd name="T52" fmla="*/ 14 w 16"/>
                  <a:gd name="T53" fmla="*/ 0 h 12"/>
                  <a:gd name="T54" fmla="*/ 14 w 16"/>
                  <a:gd name="T55" fmla="*/ 0 h 12"/>
                  <a:gd name="T56" fmla="*/ 14 w 16"/>
                  <a:gd name="T57" fmla="*/ 0 h 12"/>
                  <a:gd name="T58" fmla="*/ 14 w 16"/>
                  <a:gd name="T59" fmla="*/ 0 h 12"/>
                  <a:gd name="T60" fmla="*/ 16 w 16"/>
                  <a:gd name="T61" fmla="*/ 2 h 12"/>
                  <a:gd name="T62" fmla="*/ 16 w 16"/>
                  <a:gd name="T63" fmla="*/ 2 h 12"/>
                  <a:gd name="T64" fmla="*/ 15 w 16"/>
                  <a:gd name="T65" fmla="*/ 2 h 12"/>
                  <a:gd name="T66" fmla="*/ 14 w 16"/>
                  <a:gd name="T67" fmla="*/ 3 h 12"/>
                  <a:gd name="T68" fmla="*/ 14 w 16"/>
                  <a:gd name="T69" fmla="*/ 3 h 12"/>
                  <a:gd name="T70" fmla="*/ 13 w 16"/>
                  <a:gd name="T71" fmla="*/ 3 h 12"/>
                  <a:gd name="T72" fmla="*/ 13 w 16"/>
                  <a:gd name="T73" fmla="*/ 3 h 12"/>
                  <a:gd name="T74" fmla="*/ 12 w 16"/>
                  <a:gd name="T75" fmla="*/ 4 h 12"/>
                  <a:gd name="T76" fmla="*/ 12 w 16"/>
                  <a:gd name="T77" fmla="*/ 4 h 12"/>
                  <a:gd name="T78" fmla="*/ 8 w 16"/>
                  <a:gd name="T79" fmla="*/ 6 h 12"/>
                  <a:gd name="T80" fmla="*/ 8 w 16"/>
                  <a:gd name="T81" fmla="*/ 6 h 12"/>
                  <a:gd name="T82" fmla="*/ 6 w 16"/>
                  <a:gd name="T83" fmla="*/ 8 h 12"/>
                  <a:gd name="T84" fmla="*/ 6 w 16"/>
                  <a:gd name="T85" fmla="*/ 8 h 12"/>
                  <a:gd name="T86" fmla="*/ 5 w 16"/>
                  <a:gd name="T87" fmla="*/ 9 h 12"/>
                  <a:gd name="T88" fmla="*/ 5 w 16"/>
                  <a:gd name="T89" fmla="*/ 9 h 12"/>
                  <a:gd name="T90" fmla="*/ 2 w 16"/>
                  <a:gd name="T91" fmla="*/ 10 h 12"/>
                  <a:gd name="T92" fmla="*/ 2 w 16"/>
                  <a:gd name="T93" fmla="*/ 10 h 12"/>
                  <a:gd name="T94" fmla="*/ 1 w 16"/>
                  <a:gd name="T95" fmla="*/ 12 h 12"/>
                  <a:gd name="T96" fmla="*/ 1 w 16"/>
                  <a:gd name="T9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12">
                    <a:moveTo>
                      <a:pt x="1" y="12"/>
                    </a:moveTo>
                    <a:lnTo>
                      <a:pt x="1" y="12"/>
                    </a:lnTo>
                    <a:lnTo>
                      <a:pt x="0" y="12"/>
                    </a:lnTo>
                    <a:lnTo>
                      <a:pt x="0" y="12"/>
                    </a:lnTo>
                    <a:lnTo>
                      <a:pt x="1" y="10"/>
                    </a:lnTo>
                    <a:lnTo>
                      <a:pt x="1" y="10"/>
                    </a:lnTo>
                    <a:lnTo>
                      <a:pt x="2" y="9"/>
                    </a:lnTo>
                    <a:lnTo>
                      <a:pt x="2" y="9"/>
                    </a:lnTo>
                    <a:lnTo>
                      <a:pt x="4" y="7"/>
                    </a:lnTo>
                    <a:lnTo>
                      <a:pt x="4" y="7"/>
                    </a:lnTo>
                    <a:lnTo>
                      <a:pt x="4" y="6"/>
                    </a:lnTo>
                    <a:lnTo>
                      <a:pt x="4" y="6"/>
                    </a:lnTo>
                    <a:lnTo>
                      <a:pt x="6" y="6"/>
                    </a:lnTo>
                    <a:lnTo>
                      <a:pt x="6" y="6"/>
                    </a:lnTo>
                    <a:lnTo>
                      <a:pt x="6" y="6"/>
                    </a:lnTo>
                    <a:lnTo>
                      <a:pt x="6" y="6"/>
                    </a:lnTo>
                    <a:lnTo>
                      <a:pt x="8" y="2"/>
                    </a:lnTo>
                    <a:lnTo>
                      <a:pt x="8" y="2"/>
                    </a:lnTo>
                    <a:lnTo>
                      <a:pt x="8" y="2"/>
                    </a:lnTo>
                    <a:lnTo>
                      <a:pt x="8" y="2"/>
                    </a:lnTo>
                    <a:lnTo>
                      <a:pt x="9" y="2"/>
                    </a:lnTo>
                    <a:lnTo>
                      <a:pt x="10" y="3"/>
                    </a:lnTo>
                    <a:lnTo>
                      <a:pt x="10" y="3"/>
                    </a:lnTo>
                    <a:lnTo>
                      <a:pt x="12" y="2"/>
                    </a:lnTo>
                    <a:lnTo>
                      <a:pt x="13" y="2"/>
                    </a:lnTo>
                    <a:lnTo>
                      <a:pt x="13" y="2"/>
                    </a:lnTo>
                    <a:lnTo>
                      <a:pt x="14" y="0"/>
                    </a:lnTo>
                    <a:lnTo>
                      <a:pt x="14" y="0"/>
                    </a:lnTo>
                    <a:lnTo>
                      <a:pt x="14" y="0"/>
                    </a:lnTo>
                    <a:lnTo>
                      <a:pt x="14" y="0"/>
                    </a:lnTo>
                    <a:lnTo>
                      <a:pt x="16" y="2"/>
                    </a:lnTo>
                    <a:lnTo>
                      <a:pt x="16" y="2"/>
                    </a:lnTo>
                    <a:lnTo>
                      <a:pt x="15" y="2"/>
                    </a:lnTo>
                    <a:lnTo>
                      <a:pt x="14" y="3"/>
                    </a:lnTo>
                    <a:lnTo>
                      <a:pt x="14" y="3"/>
                    </a:lnTo>
                    <a:lnTo>
                      <a:pt x="13" y="3"/>
                    </a:lnTo>
                    <a:lnTo>
                      <a:pt x="13" y="3"/>
                    </a:lnTo>
                    <a:lnTo>
                      <a:pt x="12" y="4"/>
                    </a:lnTo>
                    <a:lnTo>
                      <a:pt x="12" y="4"/>
                    </a:lnTo>
                    <a:lnTo>
                      <a:pt x="8" y="6"/>
                    </a:lnTo>
                    <a:lnTo>
                      <a:pt x="8" y="6"/>
                    </a:lnTo>
                    <a:lnTo>
                      <a:pt x="6" y="8"/>
                    </a:lnTo>
                    <a:lnTo>
                      <a:pt x="6" y="8"/>
                    </a:lnTo>
                    <a:lnTo>
                      <a:pt x="5" y="9"/>
                    </a:lnTo>
                    <a:lnTo>
                      <a:pt x="5" y="9"/>
                    </a:lnTo>
                    <a:lnTo>
                      <a:pt x="2" y="10"/>
                    </a:lnTo>
                    <a:lnTo>
                      <a:pt x="2" y="10"/>
                    </a:lnTo>
                    <a:lnTo>
                      <a:pt x="1" y="12"/>
                    </a:lnTo>
                    <a:lnTo>
                      <a:pt x="1" y="1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3" name="Freeform 348"/>
              <p:cNvSpPr>
                <a:spLocks/>
              </p:cNvSpPr>
              <p:nvPr/>
            </p:nvSpPr>
            <p:spPr bwMode="auto">
              <a:xfrm>
                <a:off x="6069013" y="3805238"/>
                <a:ext cx="14288" cy="9525"/>
              </a:xfrm>
              <a:custGeom>
                <a:avLst/>
                <a:gdLst>
                  <a:gd name="T0" fmla="*/ 0 w 9"/>
                  <a:gd name="T1" fmla="*/ 6 h 6"/>
                  <a:gd name="T2" fmla="*/ 0 w 9"/>
                  <a:gd name="T3" fmla="*/ 6 h 6"/>
                  <a:gd name="T4" fmla="*/ 1 w 9"/>
                  <a:gd name="T5" fmla="*/ 3 h 6"/>
                  <a:gd name="T6" fmla="*/ 1 w 9"/>
                  <a:gd name="T7" fmla="*/ 3 h 6"/>
                  <a:gd name="T8" fmla="*/ 3 w 9"/>
                  <a:gd name="T9" fmla="*/ 1 h 6"/>
                  <a:gd name="T10" fmla="*/ 3 w 9"/>
                  <a:gd name="T11" fmla="*/ 1 h 6"/>
                  <a:gd name="T12" fmla="*/ 6 w 9"/>
                  <a:gd name="T13" fmla="*/ 0 h 6"/>
                  <a:gd name="T14" fmla="*/ 6 w 9"/>
                  <a:gd name="T15" fmla="*/ 0 h 6"/>
                  <a:gd name="T16" fmla="*/ 9 w 9"/>
                  <a:gd name="T17" fmla="*/ 0 h 6"/>
                  <a:gd name="T18" fmla="*/ 9 w 9"/>
                  <a:gd name="T19" fmla="*/ 0 h 6"/>
                  <a:gd name="T20" fmla="*/ 9 w 9"/>
                  <a:gd name="T21" fmla="*/ 0 h 6"/>
                  <a:gd name="T22" fmla="*/ 9 w 9"/>
                  <a:gd name="T23" fmla="*/ 1 h 6"/>
                  <a:gd name="T24" fmla="*/ 9 w 9"/>
                  <a:gd name="T25" fmla="*/ 1 h 6"/>
                  <a:gd name="T26" fmla="*/ 8 w 9"/>
                  <a:gd name="T27" fmla="*/ 1 h 6"/>
                  <a:gd name="T28" fmla="*/ 5 w 9"/>
                  <a:gd name="T29" fmla="*/ 2 h 6"/>
                  <a:gd name="T30" fmla="*/ 5 w 9"/>
                  <a:gd name="T31" fmla="*/ 2 h 6"/>
                  <a:gd name="T32" fmla="*/ 3 w 9"/>
                  <a:gd name="T33" fmla="*/ 3 h 6"/>
                  <a:gd name="T34" fmla="*/ 3 w 9"/>
                  <a:gd name="T35" fmla="*/ 3 h 6"/>
                  <a:gd name="T36" fmla="*/ 2 w 9"/>
                  <a:gd name="T37" fmla="*/ 5 h 6"/>
                  <a:gd name="T38" fmla="*/ 2 w 9"/>
                  <a:gd name="T39" fmla="*/ 5 h 6"/>
                  <a:gd name="T40" fmla="*/ 1 w 9"/>
                  <a:gd name="T41" fmla="*/ 6 h 6"/>
                  <a:gd name="T42" fmla="*/ 1 w 9"/>
                  <a:gd name="T43" fmla="*/ 6 h 6"/>
                  <a:gd name="T44" fmla="*/ 0 w 9"/>
                  <a:gd name="T45" fmla="*/ 6 h 6"/>
                  <a:gd name="T46" fmla="*/ 0 w 9"/>
                  <a:gd name="T4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6">
                    <a:moveTo>
                      <a:pt x="0" y="6"/>
                    </a:moveTo>
                    <a:lnTo>
                      <a:pt x="0" y="6"/>
                    </a:lnTo>
                    <a:lnTo>
                      <a:pt x="1" y="3"/>
                    </a:lnTo>
                    <a:lnTo>
                      <a:pt x="1" y="3"/>
                    </a:lnTo>
                    <a:lnTo>
                      <a:pt x="3" y="1"/>
                    </a:lnTo>
                    <a:lnTo>
                      <a:pt x="3" y="1"/>
                    </a:lnTo>
                    <a:lnTo>
                      <a:pt x="6" y="0"/>
                    </a:lnTo>
                    <a:lnTo>
                      <a:pt x="6" y="0"/>
                    </a:lnTo>
                    <a:lnTo>
                      <a:pt x="9" y="0"/>
                    </a:lnTo>
                    <a:lnTo>
                      <a:pt x="9" y="0"/>
                    </a:lnTo>
                    <a:lnTo>
                      <a:pt x="9" y="0"/>
                    </a:lnTo>
                    <a:lnTo>
                      <a:pt x="9" y="1"/>
                    </a:lnTo>
                    <a:lnTo>
                      <a:pt x="9" y="1"/>
                    </a:lnTo>
                    <a:lnTo>
                      <a:pt x="8" y="1"/>
                    </a:lnTo>
                    <a:lnTo>
                      <a:pt x="5" y="2"/>
                    </a:lnTo>
                    <a:lnTo>
                      <a:pt x="5" y="2"/>
                    </a:lnTo>
                    <a:lnTo>
                      <a:pt x="3" y="3"/>
                    </a:lnTo>
                    <a:lnTo>
                      <a:pt x="3" y="3"/>
                    </a:lnTo>
                    <a:lnTo>
                      <a:pt x="2" y="5"/>
                    </a:lnTo>
                    <a:lnTo>
                      <a:pt x="2" y="5"/>
                    </a:lnTo>
                    <a:lnTo>
                      <a:pt x="1" y="6"/>
                    </a:lnTo>
                    <a:lnTo>
                      <a:pt x="1" y="6"/>
                    </a:lnTo>
                    <a:lnTo>
                      <a:pt x="0" y="6"/>
                    </a:lnTo>
                    <a:lnTo>
                      <a:pt x="0" y="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4" name="Freeform 349"/>
              <p:cNvSpPr>
                <a:spLocks/>
              </p:cNvSpPr>
              <p:nvPr/>
            </p:nvSpPr>
            <p:spPr bwMode="auto">
              <a:xfrm>
                <a:off x="5838826" y="3883026"/>
                <a:ext cx="138113" cy="131763"/>
              </a:xfrm>
              <a:custGeom>
                <a:avLst/>
                <a:gdLst>
                  <a:gd name="T0" fmla="*/ 78 w 87"/>
                  <a:gd name="T1" fmla="*/ 0 h 83"/>
                  <a:gd name="T2" fmla="*/ 83 w 87"/>
                  <a:gd name="T3" fmla="*/ 1 h 83"/>
                  <a:gd name="T4" fmla="*/ 84 w 87"/>
                  <a:gd name="T5" fmla="*/ 11 h 83"/>
                  <a:gd name="T6" fmla="*/ 87 w 87"/>
                  <a:gd name="T7" fmla="*/ 24 h 83"/>
                  <a:gd name="T8" fmla="*/ 84 w 87"/>
                  <a:gd name="T9" fmla="*/ 28 h 83"/>
                  <a:gd name="T10" fmla="*/ 84 w 87"/>
                  <a:gd name="T11" fmla="*/ 35 h 83"/>
                  <a:gd name="T12" fmla="*/ 80 w 87"/>
                  <a:gd name="T13" fmla="*/ 35 h 83"/>
                  <a:gd name="T14" fmla="*/ 80 w 87"/>
                  <a:gd name="T15" fmla="*/ 44 h 83"/>
                  <a:gd name="T16" fmla="*/ 78 w 87"/>
                  <a:gd name="T17" fmla="*/ 50 h 83"/>
                  <a:gd name="T18" fmla="*/ 78 w 87"/>
                  <a:gd name="T19" fmla="*/ 59 h 83"/>
                  <a:gd name="T20" fmla="*/ 76 w 87"/>
                  <a:gd name="T21" fmla="*/ 62 h 83"/>
                  <a:gd name="T22" fmla="*/ 72 w 87"/>
                  <a:gd name="T23" fmla="*/ 69 h 83"/>
                  <a:gd name="T24" fmla="*/ 71 w 87"/>
                  <a:gd name="T25" fmla="*/ 65 h 83"/>
                  <a:gd name="T26" fmla="*/ 72 w 87"/>
                  <a:gd name="T27" fmla="*/ 62 h 83"/>
                  <a:gd name="T28" fmla="*/ 70 w 87"/>
                  <a:gd name="T29" fmla="*/ 62 h 83"/>
                  <a:gd name="T30" fmla="*/ 69 w 87"/>
                  <a:gd name="T31" fmla="*/ 67 h 83"/>
                  <a:gd name="T32" fmla="*/ 68 w 87"/>
                  <a:gd name="T33" fmla="*/ 65 h 83"/>
                  <a:gd name="T34" fmla="*/ 66 w 87"/>
                  <a:gd name="T35" fmla="*/ 68 h 83"/>
                  <a:gd name="T36" fmla="*/ 62 w 87"/>
                  <a:gd name="T37" fmla="*/ 70 h 83"/>
                  <a:gd name="T38" fmla="*/ 62 w 87"/>
                  <a:gd name="T39" fmla="*/ 67 h 83"/>
                  <a:gd name="T40" fmla="*/ 59 w 87"/>
                  <a:gd name="T41" fmla="*/ 70 h 83"/>
                  <a:gd name="T42" fmla="*/ 49 w 87"/>
                  <a:gd name="T43" fmla="*/ 71 h 83"/>
                  <a:gd name="T44" fmla="*/ 51 w 87"/>
                  <a:gd name="T45" fmla="*/ 70 h 83"/>
                  <a:gd name="T46" fmla="*/ 46 w 87"/>
                  <a:gd name="T47" fmla="*/ 68 h 83"/>
                  <a:gd name="T48" fmla="*/ 45 w 87"/>
                  <a:gd name="T49" fmla="*/ 70 h 83"/>
                  <a:gd name="T50" fmla="*/ 45 w 87"/>
                  <a:gd name="T51" fmla="*/ 75 h 83"/>
                  <a:gd name="T52" fmla="*/ 43 w 87"/>
                  <a:gd name="T53" fmla="*/ 76 h 83"/>
                  <a:gd name="T54" fmla="*/ 40 w 87"/>
                  <a:gd name="T55" fmla="*/ 82 h 83"/>
                  <a:gd name="T56" fmla="*/ 36 w 87"/>
                  <a:gd name="T57" fmla="*/ 82 h 83"/>
                  <a:gd name="T58" fmla="*/ 33 w 87"/>
                  <a:gd name="T59" fmla="*/ 76 h 83"/>
                  <a:gd name="T60" fmla="*/ 36 w 87"/>
                  <a:gd name="T61" fmla="*/ 74 h 83"/>
                  <a:gd name="T62" fmla="*/ 35 w 87"/>
                  <a:gd name="T63" fmla="*/ 70 h 83"/>
                  <a:gd name="T64" fmla="*/ 30 w 87"/>
                  <a:gd name="T65" fmla="*/ 70 h 83"/>
                  <a:gd name="T66" fmla="*/ 24 w 87"/>
                  <a:gd name="T67" fmla="*/ 74 h 83"/>
                  <a:gd name="T68" fmla="*/ 17 w 87"/>
                  <a:gd name="T69" fmla="*/ 74 h 83"/>
                  <a:gd name="T70" fmla="*/ 12 w 87"/>
                  <a:gd name="T71" fmla="*/ 75 h 83"/>
                  <a:gd name="T72" fmla="*/ 9 w 87"/>
                  <a:gd name="T73" fmla="*/ 78 h 83"/>
                  <a:gd name="T74" fmla="*/ 1 w 87"/>
                  <a:gd name="T75" fmla="*/ 78 h 83"/>
                  <a:gd name="T76" fmla="*/ 0 w 87"/>
                  <a:gd name="T77" fmla="*/ 74 h 83"/>
                  <a:gd name="T78" fmla="*/ 7 w 87"/>
                  <a:gd name="T79" fmla="*/ 70 h 83"/>
                  <a:gd name="T80" fmla="*/ 12 w 87"/>
                  <a:gd name="T81" fmla="*/ 66 h 83"/>
                  <a:gd name="T82" fmla="*/ 14 w 87"/>
                  <a:gd name="T83" fmla="*/ 63 h 83"/>
                  <a:gd name="T84" fmla="*/ 20 w 87"/>
                  <a:gd name="T85" fmla="*/ 62 h 83"/>
                  <a:gd name="T86" fmla="*/ 36 w 87"/>
                  <a:gd name="T87" fmla="*/ 60 h 83"/>
                  <a:gd name="T88" fmla="*/ 37 w 87"/>
                  <a:gd name="T89" fmla="*/ 61 h 83"/>
                  <a:gd name="T90" fmla="*/ 41 w 87"/>
                  <a:gd name="T91" fmla="*/ 58 h 83"/>
                  <a:gd name="T92" fmla="*/ 43 w 87"/>
                  <a:gd name="T93" fmla="*/ 54 h 83"/>
                  <a:gd name="T94" fmla="*/ 46 w 87"/>
                  <a:gd name="T95" fmla="*/ 46 h 83"/>
                  <a:gd name="T96" fmla="*/ 48 w 87"/>
                  <a:gd name="T97" fmla="*/ 43 h 83"/>
                  <a:gd name="T98" fmla="*/ 51 w 87"/>
                  <a:gd name="T99" fmla="*/ 44 h 83"/>
                  <a:gd name="T100" fmla="*/ 48 w 87"/>
                  <a:gd name="T101" fmla="*/ 47 h 83"/>
                  <a:gd name="T102" fmla="*/ 54 w 87"/>
                  <a:gd name="T103" fmla="*/ 46 h 83"/>
                  <a:gd name="T104" fmla="*/ 60 w 87"/>
                  <a:gd name="T105" fmla="*/ 43 h 83"/>
                  <a:gd name="T106" fmla="*/ 62 w 87"/>
                  <a:gd name="T107" fmla="*/ 40 h 83"/>
                  <a:gd name="T108" fmla="*/ 70 w 87"/>
                  <a:gd name="T109" fmla="*/ 30 h 83"/>
                  <a:gd name="T110" fmla="*/ 72 w 87"/>
                  <a:gd name="T111" fmla="*/ 22 h 83"/>
                  <a:gd name="T112" fmla="*/ 69 w 87"/>
                  <a:gd name="T113" fmla="*/ 16 h 83"/>
                  <a:gd name="T114" fmla="*/ 71 w 87"/>
                  <a:gd name="T115" fmla="*/ 13 h 83"/>
                  <a:gd name="T116" fmla="*/ 70 w 87"/>
                  <a:gd name="T117" fmla="*/ 10 h 83"/>
                  <a:gd name="T118" fmla="*/ 72 w 87"/>
                  <a:gd name="T119" fmla="*/ 6 h 83"/>
                  <a:gd name="T120" fmla="*/ 76 w 87"/>
                  <a:gd name="T121" fmla="*/ 4 h 83"/>
                  <a:gd name="T122" fmla="*/ 80 w 87"/>
                  <a:gd name="T123" fmla="*/ 6 h 83"/>
                  <a:gd name="T124" fmla="*/ 80 w 87"/>
                  <a:gd name="T125" fmla="*/ 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 h="83">
                    <a:moveTo>
                      <a:pt x="78" y="5"/>
                    </a:moveTo>
                    <a:lnTo>
                      <a:pt x="78" y="5"/>
                    </a:lnTo>
                    <a:lnTo>
                      <a:pt x="78" y="1"/>
                    </a:lnTo>
                    <a:lnTo>
                      <a:pt x="78" y="1"/>
                    </a:lnTo>
                    <a:lnTo>
                      <a:pt x="78" y="0"/>
                    </a:lnTo>
                    <a:lnTo>
                      <a:pt x="78" y="0"/>
                    </a:lnTo>
                    <a:lnTo>
                      <a:pt x="82" y="1"/>
                    </a:lnTo>
                    <a:lnTo>
                      <a:pt x="82" y="1"/>
                    </a:lnTo>
                    <a:lnTo>
                      <a:pt x="83" y="1"/>
                    </a:lnTo>
                    <a:lnTo>
                      <a:pt x="83" y="1"/>
                    </a:lnTo>
                    <a:lnTo>
                      <a:pt x="83" y="7"/>
                    </a:lnTo>
                    <a:lnTo>
                      <a:pt x="83" y="7"/>
                    </a:lnTo>
                    <a:lnTo>
                      <a:pt x="83" y="10"/>
                    </a:lnTo>
                    <a:lnTo>
                      <a:pt x="84" y="11"/>
                    </a:lnTo>
                    <a:lnTo>
                      <a:pt x="84" y="11"/>
                    </a:lnTo>
                    <a:lnTo>
                      <a:pt x="85" y="12"/>
                    </a:lnTo>
                    <a:lnTo>
                      <a:pt x="86" y="15"/>
                    </a:lnTo>
                    <a:lnTo>
                      <a:pt x="86" y="15"/>
                    </a:lnTo>
                    <a:lnTo>
                      <a:pt x="87" y="20"/>
                    </a:lnTo>
                    <a:lnTo>
                      <a:pt x="87" y="24"/>
                    </a:lnTo>
                    <a:lnTo>
                      <a:pt x="87" y="24"/>
                    </a:lnTo>
                    <a:lnTo>
                      <a:pt x="86" y="27"/>
                    </a:lnTo>
                    <a:lnTo>
                      <a:pt x="85" y="27"/>
                    </a:lnTo>
                    <a:lnTo>
                      <a:pt x="84" y="28"/>
                    </a:lnTo>
                    <a:lnTo>
                      <a:pt x="84" y="28"/>
                    </a:lnTo>
                    <a:lnTo>
                      <a:pt x="84" y="29"/>
                    </a:lnTo>
                    <a:lnTo>
                      <a:pt x="84" y="30"/>
                    </a:lnTo>
                    <a:lnTo>
                      <a:pt x="84" y="30"/>
                    </a:lnTo>
                    <a:lnTo>
                      <a:pt x="84" y="35"/>
                    </a:lnTo>
                    <a:lnTo>
                      <a:pt x="84" y="35"/>
                    </a:lnTo>
                    <a:lnTo>
                      <a:pt x="82" y="34"/>
                    </a:lnTo>
                    <a:lnTo>
                      <a:pt x="82" y="34"/>
                    </a:lnTo>
                    <a:lnTo>
                      <a:pt x="80" y="34"/>
                    </a:lnTo>
                    <a:lnTo>
                      <a:pt x="80" y="35"/>
                    </a:lnTo>
                    <a:lnTo>
                      <a:pt x="80" y="35"/>
                    </a:lnTo>
                    <a:lnTo>
                      <a:pt x="79" y="39"/>
                    </a:lnTo>
                    <a:lnTo>
                      <a:pt x="79" y="39"/>
                    </a:lnTo>
                    <a:lnTo>
                      <a:pt x="80" y="42"/>
                    </a:lnTo>
                    <a:lnTo>
                      <a:pt x="80" y="44"/>
                    </a:lnTo>
                    <a:lnTo>
                      <a:pt x="80" y="44"/>
                    </a:lnTo>
                    <a:lnTo>
                      <a:pt x="80" y="46"/>
                    </a:lnTo>
                    <a:lnTo>
                      <a:pt x="79" y="47"/>
                    </a:lnTo>
                    <a:lnTo>
                      <a:pt x="78" y="49"/>
                    </a:lnTo>
                    <a:lnTo>
                      <a:pt x="78" y="50"/>
                    </a:lnTo>
                    <a:lnTo>
                      <a:pt x="78" y="50"/>
                    </a:lnTo>
                    <a:lnTo>
                      <a:pt x="77" y="52"/>
                    </a:lnTo>
                    <a:lnTo>
                      <a:pt x="77" y="55"/>
                    </a:lnTo>
                    <a:lnTo>
                      <a:pt x="77" y="55"/>
                    </a:lnTo>
                    <a:lnTo>
                      <a:pt x="77" y="58"/>
                    </a:lnTo>
                    <a:lnTo>
                      <a:pt x="78" y="59"/>
                    </a:lnTo>
                    <a:lnTo>
                      <a:pt x="80" y="60"/>
                    </a:lnTo>
                    <a:lnTo>
                      <a:pt x="80" y="60"/>
                    </a:lnTo>
                    <a:lnTo>
                      <a:pt x="77" y="61"/>
                    </a:lnTo>
                    <a:lnTo>
                      <a:pt x="77" y="61"/>
                    </a:lnTo>
                    <a:lnTo>
                      <a:pt x="76" y="62"/>
                    </a:lnTo>
                    <a:lnTo>
                      <a:pt x="76" y="63"/>
                    </a:lnTo>
                    <a:lnTo>
                      <a:pt x="75" y="66"/>
                    </a:lnTo>
                    <a:lnTo>
                      <a:pt x="75" y="66"/>
                    </a:lnTo>
                    <a:lnTo>
                      <a:pt x="72" y="69"/>
                    </a:lnTo>
                    <a:lnTo>
                      <a:pt x="72" y="69"/>
                    </a:lnTo>
                    <a:lnTo>
                      <a:pt x="71" y="69"/>
                    </a:lnTo>
                    <a:lnTo>
                      <a:pt x="71" y="68"/>
                    </a:lnTo>
                    <a:lnTo>
                      <a:pt x="70" y="67"/>
                    </a:lnTo>
                    <a:lnTo>
                      <a:pt x="71" y="65"/>
                    </a:lnTo>
                    <a:lnTo>
                      <a:pt x="71" y="65"/>
                    </a:lnTo>
                    <a:lnTo>
                      <a:pt x="71" y="63"/>
                    </a:lnTo>
                    <a:lnTo>
                      <a:pt x="71" y="63"/>
                    </a:lnTo>
                    <a:lnTo>
                      <a:pt x="71" y="62"/>
                    </a:lnTo>
                    <a:lnTo>
                      <a:pt x="72" y="62"/>
                    </a:lnTo>
                    <a:lnTo>
                      <a:pt x="72" y="62"/>
                    </a:lnTo>
                    <a:lnTo>
                      <a:pt x="72" y="61"/>
                    </a:lnTo>
                    <a:lnTo>
                      <a:pt x="71" y="61"/>
                    </a:lnTo>
                    <a:lnTo>
                      <a:pt x="71" y="61"/>
                    </a:lnTo>
                    <a:lnTo>
                      <a:pt x="70" y="61"/>
                    </a:lnTo>
                    <a:lnTo>
                      <a:pt x="70" y="62"/>
                    </a:lnTo>
                    <a:lnTo>
                      <a:pt x="70" y="62"/>
                    </a:lnTo>
                    <a:lnTo>
                      <a:pt x="69" y="63"/>
                    </a:lnTo>
                    <a:lnTo>
                      <a:pt x="69" y="65"/>
                    </a:lnTo>
                    <a:lnTo>
                      <a:pt x="69" y="65"/>
                    </a:lnTo>
                    <a:lnTo>
                      <a:pt x="69" y="67"/>
                    </a:lnTo>
                    <a:lnTo>
                      <a:pt x="69" y="67"/>
                    </a:lnTo>
                    <a:lnTo>
                      <a:pt x="69" y="66"/>
                    </a:lnTo>
                    <a:lnTo>
                      <a:pt x="69" y="66"/>
                    </a:lnTo>
                    <a:lnTo>
                      <a:pt x="69" y="66"/>
                    </a:lnTo>
                    <a:lnTo>
                      <a:pt x="68" y="65"/>
                    </a:lnTo>
                    <a:lnTo>
                      <a:pt x="68" y="65"/>
                    </a:lnTo>
                    <a:lnTo>
                      <a:pt x="66" y="66"/>
                    </a:lnTo>
                    <a:lnTo>
                      <a:pt x="66" y="66"/>
                    </a:lnTo>
                    <a:lnTo>
                      <a:pt x="66" y="67"/>
                    </a:lnTo>
                    <a:lnTo>
                      <a:pt x="66" y="68"/>
                    </a:lnTo>
                    <a:lnTo>
                      <a:pt x="66" y="68"/>
                    </a:lnTo>
                    <a:lnTo>
                      <a:pt x="64" y="70"/>
                    </a:lnTo>
                    <a:lnTo>
                      <a:pt x="64" y="71"/>
                    </a:lnTo>
                    <a:lnTo>
                      <a:pt x="64" y="71"/>
                    </a:lnTo>
                    <a:lnTo>
                      <a:pt x="62" y="70"/>
                    </a:lnTo>
                    <a:lnTo>
                      <a:pt x="62" y="69"/>
                    </a:lnTo>
                    <a:lnTo>
                      <a:pt x="62" y="69"/>
                    </a:lnTo>
                    <a:lnTo>
                      <a:pt x="63" y="67"/>
                    </a:lnTo>
                    <a:lnTo>
                      <a:pt x="63" y="67"/>
                    </a:lnTo>
                    <a:lnTo>
                      <a:pt x="62" y="67"/>
                    </a:lnTo>
                    <a:lnTo>
                      <a:pt x="61" y="67"/>
                    </a:lnTo>
                    <a:lnTo>
                      <a:pt x="61" y="67"/>
                    </a:lnTo>
                    <a:lnTo>
                      <a:pt x="60" y="69"/>
                    </a:lnTo>
                    <a:lnTo>
                      <a:pt x="60" y="69"/>
                    </a:lnTo>
                    <a:lnTo>
                      <a:pt x="59" y="70"/>
                    </a:lnTo>
                    <a:lnTo>
                      <a:pt x="59" y="70"/>
                    </a:lnTo>
                    <a:lnTo>
                      <a:pt x="54" y="70"/>
                    </a:lnTo>
                    <a:lnTo>
                      <a:pt x="54" y="70"/>
                    </a:lnTo>
                    <a:lnTo>
                      <a:pt x="49" y="71"/>
                    </a:lnTo>
                    <a:lnTo>
                      <a:pt x="49" y="71"/>
                    </a:lnTo>
                    <a:lnTo>
                      <a:pt x="49" y="71"/>
                    </a:lnTo>
                    <a:lnTo>
                      <a:pt x="48" y="71"/>
                    </a:lnTo>
                    <a:lnTo>
                      <a:pt x="48" y="71"/>
                    </a:lnTo>
                    <a:lnTo>
                      <a:pt x="51" y="70"/>
                    </a:lnTo>
                    <a:lnTo>
                      <a:pt x="51" y="70"/>
                    </a:lnTo>
                    <a:lnTo>
                      <a:pt x="47" y="70"/>
                    </a:lnTo>
                    <a:lnTo>
                      <a:pt x="47" y="70"/>
                    </a:lnTo>
                    <a:lnTo>
                      <a:pt x="47" y="68"/>
                    </a:lnTo>
                    <a:lnTo>
                      <a:pt x="47" y="68"/>
                    </a:lnTo>
                    <a:lnTo>
                      <a:pt x="46" y="68"/>
                    </a:lnTo>
                    <a:lnTo>
                      <a:pt x="46" y="68"/>
                    </a:lnTo>
                    <a:lnTo>
                      <a:pt x="46" y="69"/>
                    </a:lnTo>
                    <a:lnTo>
                      <a:pt x="46" y="69"/>
                    </a:lnTo>
                    <a:lnTo>
                      <a:pt x="45" y="70"/>
                    </a:lnTo>
                    <a:lnTo>
                      <a:pt x="45" y="70"/>
                    </a:lnTo>
                    <a:lnTo>
                      <a:pt x="47" y="73"/>
                    </a:lnTo>
                    <a:lnTo>
                      <a:pt x="47" y="73"/>
                    </a:lnTo>
                    <a:lnTo>
                      <a:pt x="47" y="74"/>
                    </a:lnTo>
                    <a:lnTo>
                      <a:pt x="47" y="74"/>
                    </a:lnTo>
                    <a:lnTo>
                      <a:pt x="45" y="75"/>
                    </a:lnTo>
                    <a:lnTo>
                      <a:pt x="45" y="75"/>
                    </a:lnTo>
                    <a:lnTo>
                      <a:pt x="45" y="76"/>
                    </a:lnTo>
                    <a:lnTo>
                      <a:pt x="45" y="76"/>
                    </a:lnTo>
                    <a:lnTo>
                      <a:pt x="43" y="76"/>
                    </a:lnTo>
                    <a:lnTo>
                      <a:pt x="43" y="76"/>
                    </a:lnTo>
                    <a:lnTo>
                      <a:pt x="41" y="78"/>
                    </a:lnTo>
                    <a:lnTo>
                      <a:pt x="41" y="78"/>
                    </a:lnTo>
                    <a:lnTo>
                      <a:pt x="41" y="81"/>
                    </a:lnTo>
                    <a:lnTo>
                      <a:pt x="40" y="82"/>
                    </a:lnTo>
                    <a:lnTo>
                      <a:pt x="40" y="82"/>
                    </a:lnTo>
                    <a:lnTo>
                      <a:pt x="39" y="83"/>
                    </a:lnTo>
                    <a:lnTo>
                      <a:pt x="38" y="83"/>
                    </a:lnTo>
                    <a:lnTo>
                      <a:pt x="38" y="83"/>
                    </a:lnTo>
                    <a:lnTo>
                      <a:pt x="36" y="82"/>
                    </a:lnTo>
                    <a:lnTo>
                      <a:pt x="36" y="82"/>
                    </a:lnTo>
                    <a:lnTo>
                      <a:pt x="33" y="78"/>
                    </a:lnTo>
                    <a:lnTo>
                      <a:pt x="33" y="78"/>
                    </a:lnTo>
                    <a:lnTo>
                      <a:pt x="33" y="77"/>
                    </a:lnTo>
                    <a:lnTo>
                      <a:pt x="33" y="77"/>
                    </a:lnTo>
                    <a:lnTo>
                      <a:pt x="33" y="76"/>
                    </a:lnTo>
                    <a:lnTo>
                      <a:pt x="33" y="76"/>
                    </a:lnTo>
                    <a:lnTo>
                      <a:pt x="33" y="74"/>
                    </a:lnTo>
                    <a:lnTo>
                      <a:pt x="33" y="74"/>
                    </a:lnTo>
                    <a:lnTo>
                      <a:pt x="36" y="74"/>
                    </a:lnTo>
                    <a:lnTo>
                      <a:pt x="36" y="74"/>
                    </a:lnTo>
                    <a:lnTo>
                      <a:pt x="36" y="71"/>
                    </a:lnTo>
                    <a:lnTo>
                      <a:pt x="36" y="71"/>
                    </a:lnTo>
                    <a:lnTo>
                      <a:pt x="36" y="71"/>
                    </a:lnTo>
                    <a:lnTo>
                      <a:pt x="35" y="70"/>
                    </a:lnTo>
                    <a:lnTo>
                      <a:pt x="35" y="70"/>
                    </a:lnTo>
                    <a:lnTo>
                      <a:pt x="32" y="71"/>
                    </a:lnTo>
                    <a:lnTo>
                      <a:pt x="31" y="71"/>
                    </a:lnTo>
                    <a:lnTo>
                      <a:pt x="31" y="71"/>
                    </a:lnTo>
                    <a:lnTo>
                      <a:pt x="30" y="70"/>
                    </a:lnTo>
                    <a:lnTo>
                      <a:pt x="30" y="70"/>
                    </a:lnTo>
                    <a:lnTo>
                      <a:pt x="27" y="70"/>
                    </a:lnTo>
                    <a:lnTo>
                      <a:pt x="27" y="70"/>
                    </a:lnTo>
                    <a:lnTo>
                      <a:pt x="25" y="71"/>
                    </a:lnTo>
                    <a:lnTo>
                      <a:pt x="25" y="71"/>
                    </a:lnTo>
                    <a:lnTo>
                      <a:pt x="24" y="74"/>
                    </a:lnTo>
                    <a:lnTo>
                      <a:pt x="24" y="74"/>
                    </a:lnTo>
                    <a:lnTo>
                      <a:pt x="22" y="73"/>
                    </a:lnTo>
                    <a:lnTo>
                      <a:pt x="22" y="73"/>
                    </a:lnTo>
                    <a:lnTo>
                      <a:pt x="17" y="74"/>
                    </a:lnTo>
                    <a:lnTo>
                      <a:pt x="17" y="74"/>
                    </a:lnTo>
                    <a:lnTo>
                      <a:pt x="14" y="76"/>
                    </a:lnTo>
                    <a:lnTo>
                      <a:pt x="14" y="76"/>
                    </a:lnTo>
                    <a:lnTo>
                      <a:pt x="13" y="75"/>
                    </a:lnTo>
                    <a:lnTo>
                      <a:pt x="13" y="75"/>
                    </a:lnTo>
                    <a:lnTo>
                      <a:pt x="12" y="75"/>
                    </a:lnTo>
                    <a:lnTo>
                      <a:pt x="12" y="75"/>
                    </a:lnTo>
                    <a:lnTo>
                      <a:pt x="12" y="76"/>
                    </a:lnTo>
                    <a:lnTo>
                      <a:pt x="12" y="78"/>
                    </a:lnTo>
                    <a:lnTo>
                      <a:pt x="12" y="78"/>
                    </a:lnTo>
                    <a:lnTo>
                      <a:pt x="9" y="78"/>
                    </a:lnTo>
                    <a:lnTo>
                      <a:pt x="7" y="77"/>
                    </a:lnTo>
                    <a:lnTo>
                      <a:pt x="7" y="77"/>
                    </a:lnTo>
                    <a:lnTo>
                      <a:pt x="4" y="78"/>
                    </a:lnTo>
                    <a:lnTo>
                      <a:pt x="4" y="78"/>
                    </a:lnTo>
                    <a:lnTo>
                      <a:pt x="1" y="78"/>
                    </a:lnTo>
                    <a:lnTo>
                      <a:pt x="0" y="77"/>
                    </a:lnTo>
                    <a:lnTo>
                      <a:pt x="0" y="77"/>
                    </a:lnTo>
                    <a:lnTo>
                      <a:pt x="0" y="76"/>
                    </a:lnTo>
                    <a:lnTo>
                      <a:pt x="0" y="76"/>
                    </a:lnTo>
                    <a:lnTo>
                      <a:pt x="0" y="74"/>
                    </a:lnTo>
                    <a:lnTo>
                      <a:pt x="0" y="74"/>
                    </a:lnTo>
                    <a:lnTo>
                      <a:pt x="2" y="74"/>
                    </a:lnTo>
                    <a:lnTo>
                      <a:pt x="2" y="74"/>
                    </a:lnTo>
                    <a:lnTo>
                      <a:pt x="6" y="71"/>
                    </a:lnTo>
                    <a:lnTo>
                      <a:pt x="7" y="70"/>
                    </a:lnTo>
                    <a:lnTo>
                      <a:pt x="7" y="70"/>
                    </a:lnTo>
                    <a:lnTo>
                      <a:pt x="8" y="69"/>
                    </a:lnTo>
                    <a:lnTo>
                      <a:pt x="10" y="67"/>
                    </a:lnTo>
                    <a:lnTo>
                      <a:pt x="10" y="67"/>
                    </a:lnTo>
                    <a:lnTo>
                      <a:pt x="12" y="66"/>
                    </a:lnTo>
                    <a:lnTo>
                      <a:pt x="12" y="65"/>
                    </a:lnTo>
                    <a:lnTo>
                      <a:pt x="12" y="65"/>
                    </a:lnTo>
                    <a:lnTo>
                      <a:pt x="14" y="63"/>
                    </a:lnTo>
                    <a:lnTo>
                      <a:pt x="14" y="63"/>
                    </a:lnTo>
                    <a:lnTo>
                      <a:pt x="14" y="63"/>
                    </a:lnTo>
                    <a:lnTo>
                      <a:pt x="15" y="62"/>
                    </a:lnTo>
                    <a:lnTo>
                      <a:pt x="15" y="62"/>
                    </a:lnTo>
                    <a:lnTo>
                      <a:pt x="19" y="62"/>
                    </a:lnTo>
                    <a:lnTo>
                      <a:pt x="19" y="62"/>
                    </a:lnTo>
                    <a:lnTo>
                      <a:pt x="20" y="62"/>
                    </a:lnTo>
                    <a:lnTo>
                      <a:pt x="23" y="62"/>
                    </a:lnTo>
                    <a:lnTo>
                      <a:pt x="23" y="62"/>
                    </a:lnTo>
                    <a:lnTo>
                      <a:pt x="29" y="61"/>
                    </a:lnTo>
                    <a:lnTo>
                      <a:pt x="29" y="61"/>
                    </a:lnTo>
                    <a:lnTo>
                      <a:pt x="36" y="60"/>
                    </a:lnTo>
                    <a:lnTo>
                      <a:pt x="36" y="60"/>
                    </a:lnTo>
                    <a:lnTo>
                      <a:pt x="36" y="61"/>
                    </a:lnTo>
                    <a:lnTo>
                      <a:pt x="36" y="61"/>
                    </a:lnTo>
                    <a:lnTo>
                      <a:pt x="36" y="61"/>
                    </a:lnTo>
                    <a:lnTo>
                      <a:pt x="37" y="61"/>
                    </a:lnTo>
                    <a:lnTo>
                      <a:pt x="40" y="61"/>
                    </a:lnTo>
                    <a:lnTo>
                      <a:pt x="40" y="61"/>
                    </a:lnTo>
                    <a:lnTo>
                      <a:pt x="41" y="60"/>
                    </a:lnTo>
                    <a:lnTo>
                      <a:pt x="41" y="60"/>
                    </a:lnTo>
                    <a:lnTo>
                      <a:pt x="41" y="58"/>
                    </a:lnTo>
                    <a:lnTo>
                      <a:pt x="41" y="58"/>
                    </a:lnTo>
                    <a:lnTo>
                      <a:pt x="40" y="57"/>
                    </a:lnTo>
                    <a:lnTo>
                      <a:pt x="41" y="55"/>
                    </a:lnTo>
                    <a:lnTo>
                      <a:pt x="41" y="55"/>
                    </a:lnTo>
                    <a:lnTo>
                      <a:pt x="43" y="54"/>
                    </a:lnTo>
                    <a:lnTo>
                      <a:pt x="45" y="52"/>
                    </a:lnTo>
                    <a:lnTo>
                      <a:pt x="45" y="52"/>
                    </a:lnTo>
                    <a:lnTo>
                      <a:pt x="47" y="49"/>
                    </a:lnTo>
                    <a:lnTo>
                      <a:pt x="47" y="49"/>
                    </a:lnTo>
                    <a:lnTo>
                      <a:pt x="46" y="46"/>
                    </a:lnTo>
                    <a:lnTo>
                      <a:pt x="46" y="46"/>
                    </a:lnTo>
                    <a:lnTo>
                      <a:pt x="45" y="45"/>
                    </a:lnTo>
                    <a:lnTo>
                      <a:pt x="46" y="44"/>
                    </a:lnTo>
                    <a:lnTo>
                      <a:pt x="46" y="44"/>
                    </a:lnTo>
                    <a:lnTo>
                      <a:pt x="48" y="43"/>
                    </a:lnTo>
                    <a:lnTo>
                      <a:pt x="48" y="43"/>
                    </a:lnTo>
                    <a:lnTo>
                      <a:pt x="51" y="42"/>
                    </a:lnTo>
                    <a:lnTo>
                      <a:pt x="51" y="42"/>
                    </a:lnTo>
                    <a:lnTo>
                      <a:pt x="51" y="44"/>
                    </a:lnTo>
                    <a:lnTo>
                      <a:pt x="51" y="44"/>
                    </a:lnTo>
                    <a:lnTo>
                      <a:pt x="49" y="45"/>
                    </a:lnTo>
                    <a:lnTo>
                      <a:pt x="49" y="45"/>
                    </a:lnTo>
                    <a:lnTo>
                      <a:pt x="47" y="46"/>
                    </a:lnTo>
                    <a:lnTo>
                      <a:pt x="47" y="46"/>
                    </a:lnTo>
                    <a:lnTo>
                      <a:pt x="48" y="47"/>
                    </a:lnTo>
                    <a:lnTo>
                      <a:pt x="48" y="47"/>
                    </a:lnTo>
                    <a:lnTo>
                      <a:pt x="52" y="47"/>
                    </a:lnTo>
                    <a:lnTo>
                      <a:pt x="53" y="47"/>
                    </a:lnTo>
                    <a:lnTo>
                      <a:pt x="53" y="47"/>
                    </a:lnTo>
                    <a:lnTo>
                      <a:pt x="54" y="46"/>
                    </a:lnTo>
                    <a:lnTo>
                      <a:pt x="54" y="46"/>
                    </a:lnTo>
                    <a:lnTo>
                      <a:pt x="55" y="46"/>
                    </a:lnTo>
                    <a:lnTo>
                      <a:pt x="57" y="45"/>
                    </a:lnTo>
                    <a:lnTo>
                      <a:pt x="57" y="45"/>
                    </a:lnTo>
                    <a:lnTo>
                      <a:pt x="60" y="43"/>
                    </a:lnTo>
                    <a:lnTo>
                      <a:pt x="60" y="43"/>
                    </a:lnTo>
                    <a:lnTo>
                      <a:pt x="61" y="43"/>
                    </a:lnTo>
                    <a:lnTo>
                      <a:pt x="61" y="43"/>
                    </a:lnTo>
                    <a:lnTo>
                      <a:pt x="62" y="40"/>
                    </a:lnTo>
                    <a:lnTo>
                      <a:pt x="62" y="40"/>
                    </a:lnTo>
                    <a:lnTo>
                      <a:pt x="64" y="37"/>
                    </a:lnTo>
                    <a:lnTo>
                      <a:pt x="64" y="37"/>
                    </a:lnTo>
                    <a:lnTo>
                      <a:pt x="68" y="31"/>
                    </a:lnTo>
                    <a:lnTo>
                      <a:pt x="68" y="31"/>
                    </a:lnTo>
                    <a:lnTo>
                      <a:pt x="70" y="30"/>
                    </a:lnTo>
                    <a:lnTo>
                      <a:pt x="70" y="30"/>
                    </a:lnTo>
                    <a:lnTo>
                      <a:pt x="71" y="26"/>
                    </a:lnTo>
                    <a:lnTo>
                      <a:pt x="71" y="26"/>
                    </a:lnTo>
                    <a:lnTo>
                      <a:pt x="72" y="22"/>
                    </a:lnTo>
                    <a:lnTo>
                      <a:pt x="72" y="22"/>
                    </a:lnTo>
                    <a:lnTo>
                      <a:pt x="72" y="19"/>
                    </a:lnTo>
                    <a:lnTo>
                      <a:pt x="72" y="19"/>
                    </a:lnTo>
                    <a:lnTo>
                      <a:pt x="71" y="19"/>
                    </a:lnTo>
                    <a:lnTo>
                      <a:pt x="71" y="19"/>
                    </a:lnTo>
                    <a:lnTo>
                      <a:pt x="69" y="16"/>
                    </a:lnTo>
                    <a:lnTo>
                      <a:pt x="69" y="16"/>
                    </a:lnTo>
                    <a:lnTo>
                      <a:pt x="71" y="16"/>
                    </a:lnTo>
                    <a:lnTo>
                      <a:pt x="71" y="16"/>
                    </a:lnTo>
                    <a:lnTo>
                      <a:pt x="71" y="15"/>
                    </a:lnTo>
                    <a:lnTo>
                      <a:pt x="71" y="13"/>
                    </a:lnTo>
                    <a:lnTo>
                      <a:pt x="71" y="13"/>
                    </a:lnTo>
                    <a:lnTo>
                      <a:pt x="71" y="11"/>
                    </a:lnTo>
                    <a:lnTo>
                      <a:pt x="70" y="11"/>
                    </a:lnTo>
                    <a:lnTo>
                      <a:pt x="70" y="11"/>
                    </a:lnTo>
                    <a:lnTo>
                      <a:pt x="70" y="10"/>
                    </a:lnTo>
                    <a:lnTo>
                      <a:pt x="71" y="8"/>
                    </a:lnTo>
                    <a:lnTo>
                      <a:pt x="71" y="8"/>
                    </a:lnTo>
                    <a:lnTo>
                      <a:pt x="74" y="7"/>
                    </a:lnTo>
                    <a:lnTo>
                      <a:pt x="74" y="7"/>
                    </a:lnTo>
                    <a:lnTo>
                      <a:pt x="72" y="6"/>
                    </a:lnTo>
                    <a:lnTo>
                      <a:pt x="74" y="4"/>
                    </a:lnTo>
                    <a:lnTo>
                      <a:pt x="74" y="4"/>
                    </a:lnTo>
                    <a:lnTo>
                      <a:pt x="75" y="3"/>
                    </a:lnTo>
                    <a:lnTo>
                      <a:pt x="76" y="4"/>
                    </a:lnTo>
                    <a:lnTo>
                      <a:pt x="76" y="4"/>
                    </a:lnTo>
                    <a:lnTo>
                      <a:pt x="76" y="5"/>
                    </a:lnTo>
                    <a:lnTo>
                      <a:pt x="77" y="6"/>
                    </a:lnTo>
                    <a:lnTo>
                      <a:pt x="77" y="6"/>
                    </a:lnTo>
                    <a:lnTo>
                      <a:pt x="79" y="6"/>
                    </a:lnTo>
                    <a:lnTo>
                      <a:pt x="80" y="6"/>
                    </a:lnTo>
                    <a:lnTo>
                      <a:pt x="80" y="6"/>
                    </a:lnTo>
                    <a:lnTo>
                      <a:pt x="82" y="4"/>
                    </a:lnTo>
                    <a:lnTo>
                      <a:pt x="82" y="4"/>
                    </a:lnTo>
                    <a:lnTo>
                      <a:pt x="80" y="4"/>
                    </a:lnTo>
                    <a:lnTo>
                      <a:pt x="80" y="4"/>
                    </a:lnTo>
                    <a:lnTo>
                      <a:pt x="78" y="5"/>
                    </a:lnTo>
                    <a:lnTo>
                      <a:pt x="78"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5" name="Freeform 350"/>
              <p:cNvSpPr>
                <a:spLocks/>
              </p:cNvSpPr>
              <p:nvPr/>
            </p:nvSpPr>
            <p:spPr bwMode="auto">
              <a:xfrm>
                <a:off x="5932488" y="3933826"/>
                <a:ext cx="3175" cy="9525"/>
              </a:xfrm>
              <a:custGeom>
                <a:avLst/>
                <a:gdLst>
                  <a:gd name="T0" fmla="*/ 1 w 2"/>
                  <a:gd name="T1" fmla="*/ 0 h 6"/>
                  <a:gd name="T2" fmla="*/ 1 w 2"/>
                  <a:gd name="T3" fmla="*/ 0 h 6"/>
                  <a:gd name="T4" fmla="*/ 1 w 2"/>
                  <a:gd name="T5" fmla="*/ 4 h 6"/>
                  <a:gd name="T6" fmla="*/ 1 w 2"/>
                  <a:gd name="T7" fmla="*/ 4 h 6"/>
                  <a:gd name="T8" fmla="*/ 2 w 2"/>
                  <a:gd name="T9" fmla="*/ 4 h 6"/>
                  <a:gd name="T10" fmla="*/ 2 w 2"/>
                  <a:gd name="T11" fmla="*/ 4 h 6"/>
                  <a:gd name="T12" fmla="*/ 2 w 2"/>
                  <a:gd name="T13" fmla="*/ 6 h 6"/>
                  <a:gd name="T14" fmla="*/ 2 w 2"/>
                  <a:gd name="T15" fmla="*/ 6 h 6"/>
                  <a:gd name="T16" fmla="*/ 0 w 2"/>
                  <a:gd name="T17" fmla="*/ 6 h 6"/>
                  <a:gd name="T18" fmla="*/ 0 w 2"/>
                  <a:gd name="T19" fmla="*/ 6 h 6"/>
                  <a:gd name="T20" fmla="*/ 1 w 2"/>
                  <a:gd name="T21" fmla="*/ 5 h 6"/>
                  <a:gd name="T22" fmla="*/ 1 w 2"/>
                  <a:gd name="T23" fmla="*/ 5 h 6"/>
                  <a:gd name="T24" fmla="*/ 0 w 2"/>
                  <a:gd name="T25" fmla="*/ 4 h 6"/>
                  <a:gd name="T26" fmla="*/ 0 w 2"/>
                  <a:gd name="T27" fmla="*/ 4 h 6"/>
                  <a:gd name="T28" fmla="*/ 0 w 2"/>
                  <a:gd name="T29" fmla="*/ 2 h 6"/>
                  <a:gd name="T30" fmla="*/ 0 w 2"/>
                  <a:gd name="T31" fmla="*/ 2 h 6"/>
                  <a:gd name="T32" fmla="*/ 1 w 2"/>
                  <a:gd name="T33" fmla="*/ 0 h 6"/>
                  <a:gd name="T34" fmla="*/ 1 w 2"/>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 h="6">
                    <a:moveTo>
                      <a:pt x="1" y="0"/>
                    </a:moveTo>
                    <a:lnTo>
                      <a:pt x="1" y="0"/>
                    </a:lnTo>
                    <a:lnTo>
                      <a:pt x="1" y="4"/>
                    </a:lnTo>
                    <a:lnTo>
                      <a:pt x="1" y="4"/>
                    </a:lnTo>
                    <a:lnTo>
                      <a:pt x="2" y="4"/>
                    </a:lnTo>
                    <a:lnTo>
                      <a:pt x="2" y="4"/>
                    </a:lnTo>
                    <a:lnTo>
                      <a:pt x="2" y="6"/>
                    </a:lnTo>
                    <a:lnTo>
                      <a:pt x="2" y="6"/>
                    </a:lnTo>
                    <a:lnTo>
                      <a:pt x="0" y="6"/>
                    </a:lnTo>
                    <a:lnTo>
                      <a:pt x="0" y="6"/>
                    </a:lnTo>
                    <a:lnTo>
                      <a:pt x="1" y="5"/>
                    </a:lnTo>
                    <a:lnTo>
                      <a:pt x="1" y="5"/>
                    </a:lnTo>
                    <a:lnTo>
                      <a:pt x="0" y="4"/>
                    </a:lnTo>
                    <a:lnTo>
                      <a:pt x="0" y="4"/>
                    </a:lnTo>
                    <a:lnTo>
                      <a:pt x="0" y="2"/>
                    </a:lnTo>
                    <a:lnTo>
                      <a:pt x="0" y="2"/>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6" name="Freeform 351"/>
              <p:cNvSpPr>
                <a:spLocks/>
              </p:cNvSpPr>
              <p:nvPr/>
            </p:nvSpPr>
            <p:spPr bwMode="auto">
              <a:xfrm>
                <a:off x="5972176" y="3659188"/>
                <a:ext cx="38100" cy="149225"/>
              </a:xfrm>
              <a:custGeom>
                <a:avLst/>
                <a:gdLst>
                  <a:gd name="T0" fmla="*/ 4 w 24"/>
                  <a:gd name="T1" fmla="*/ 1 h 94"/>
                  <a:gd name="T2" fmla="*/ 7 w 24"/>
                  <a:gd name="T3" fmla="*/ 0 h 94"/>
                  <a:gd name="T4" fmla="*/ 8 w 24"/>
                  <a:gd name="T5" fmla="*/ 0 h 94"/>
                  <a:gd name="T6" fmla="*/ 9 w 24"/>
                  <a:gd name="T7" fmla="*/ 4 h 94"/>
                  <a:gd name="T8" fmla="*/ 10 w 24"/>
                  <a:gd name="T9" fmla="*/ 9 h 94"/>
                  <a:gd name="T10" fmla="*/ 12 w 24"/>
                  <a:gd name="T11" fmla="*/ 17 h 94"/>
                  <a:gd name="T12" fmla="*/ 12 w 24"/>
                  <a:gd name="T13" fmla="*/ 23 h 94"/>
                  <a:gd name="T14" fmla="*/ 14 w 24"/>
                  <a:gd name="T15" fmla="*/ 32 h 94"/>
                  <a:gd name="T16" fmla="*/ 15 w 24"/>
                  <a:gd name="T17" fmla="*/ 37 h 94"/>
                  <a:gd name="T18" fmla="*/ 16 w 24"/>
                  <a:gd name="T19" fmla="*/ 45 h 94"/>
                  <a:gd name="T20" fmla="*/ 19 w 24"/>
                  <a:gd name="T21" fmla="*/ 56 h 94"/>
                  <a:gd name="T22" fmla="*/ 24 w 24"/>
                  <a:gd name="T23" fmla="*/ 65 h 94"/>
                  <a:gd name="T24" fmla="*/ 22 w 24"/>
                  <a:gd name="T25" fmla="*/ 60 h 94"/>
                  <a:gd name="T26" fmla="*/ 16 w 24"/>
                  <a:gd name="T27" fmla="*/ 58 h 94"/>
                  <a:gd name="T28" fmla="*/ 11 w 24"/>
                  <a:gd name="T29" fmla="*/ 59 h 94"/>
                  <a:gd name="T30" fmla="*/ 10 w 24"/>
                  <a:gd name="T31" fmla="*/ 63 h 94"/>
                  <a:gd name="T32" fmla="*/ 7 w 24"/>
                  <a:gd name="T33" fmla="*/ 70 h 94"/>
                  <a:gd name="T34" fmla="*/ 8 w 24"/>
                  <a:gd name="T35" fmla="*/ 76 h 94"/>
                  <a:gd name="T36" fmla="*/ 11 w 24"/>
                  <a:gd name="T37" fmla="*/ 81 h 94"/>
                  <a:gd name="T38" fmla="*/ 11 w 24"/>
                  <a:gd name="T39" fmla="*/ 84 h 94"/>
                  <a:gd name="T40" fmla="*/ 15 w 24"/>
                  <a:gd name="T41" fmla="*/ 85 h 94"/>
                  <a:gd name="T42" fmla="*/ 16 w 24"/>
                  <a:gd name="T43" fmla="*/ 87 h 94"/>
                  <a:gd name="T44" fmla="*/ 14 w 24"/>
                  <a:gd name="T45" fmla="*/ 93 h 94"/>
                  <a:gd name="T46" fmla="*/ 14 w 24"/>
                  <a:gd name="T47" fmla="*/ 92 h 94"/>
                  <a:gd name="T48" fmla="*/ 12 w 24"/>
                  <a:gd name="T49" fmla="*/ 89 h 94"/>
                  <a:gd name="T50" fmla="*/ 9 w 24"/>
                  <a:gd name="T51" fmla="*/ 87 h 94"/>
                  <a:gd name="T52" fmla="*/ 6 w 24"/>
                  <a:gd name="T53" fmla="*/ 89 h 94"/>
                  <a:gd name="T54" fmla="*/ 4 w 24"/>
                  <a:gd name="T55" fmla="*/ 94 h 94"/>
                  <a:gd name="T56" fmla="*/ 2 w 24"/>
                  <a:gd name="T57" fmla="*/ 94 h 94"/>
                  <a:gd name="T58" fmla="*/ 1 w 24"/>
                  <a:gd name="T59" fmla="*/ 89 h 94"/>
                  <a:gd name="T60" fmla="*/ 3 w 24"/>
                  <a:gd name="T61" fmla="*/ 82 h 94"/>
                  <a:gd name="T62" fmla="*/ 2 w 24"/>
                  <a:gd name="T63" fmla="*/ 75 h 94"/>
                  <a:gd name="T64" fmla="*/ 4 w 24"/>
                  <a:gd name="T65" fmla="*/ 68 h 94"/>
                  <a:gd name="T66" fmla="*/ 2 w 24"/>
                  <a:gd name="T67" fmla="*/ 66 h 94"/>
                  <a:gd name="T68" fmla="*/ 2 w 24"/>
                  <a:gd name="T69" fmla="*/ 62 h 94"/>
                  <a:gd name="T70" fmla="*/ 3 w 24"/>
                  <a:gd name="T71" fmla="*/ 59 h 94"/>
                  <a:gd name="T72" fmla="*/ 3 w 24"/>
                  <a:gd name="T73" fmla="*/ 47 h 94"/>
                  <a:gd name="T74" fmla="*/ 3 w 24"/>
                  <a:gd name="T75" fmla="*/ 40 h 94"/>
                  <a:gd name="T76" fmla="*/ 3 w 24"/>
                  <a:gd name="T77" fmla="*/ 34 h 94"/>
                  <a:gd name="T78" fmla="*/ 0 w 24"/>
                  <a:gd name="T79" fmla="*/ 29 h 94"/>
                  <a:gd name="T80" fmla="*/ 1 w 24"/>
                  <a:gd name="T81" fmla="*/ 22 h 94"/>
                  <a:gd name="T82" fmla="*/ 1 w 24"/>
                  <a:gd name="T83" fmla="*/ 16 h 94"/>
                  <a:gd name="T84" fmla="*/ 4 w 24"/>
                  <a:gd name="T85" fmla="*/ 9 h 94"/>
                  <a:gd name="T86" fmla="*/ 4 w 24"/>
                  <a:gd name="T87" fmla="*/ 12 h 94"/>
                  <a:gd name="T88" fmla="*/ 7 w 24"/>
                  <a:gd name="T89" fmla="*/ 9 h 94"/>
                  <a:gd name="T90" fmla="*/ 7 w 24"/>
                  <a:gd name="T91" fmla="*/ 5 h 94"/>
                  <a:gd name="T92" fmla="*/ 4 w 24"/>
                  <a:gd name="T93"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94">
                    <a:moveTo>
                      <a:pt x="4" y="3"/>
                    </a:moveTo>
                    <a:lnTo>
                      <a:pt x="4" y="3"/>
                    </a:lnTo>
                    <a:lnTo>
                      <a:pt x="4" y="1"/>
                    </a:lnTo>
                    <a:lnTo>
                      <a:pt x="4" y="1"/>
                    </a:lnTo>
                    <a:lnTo>
                      <a:pt x="4" y="1"/>
                    </a:lnTo>
                    <a:lnTo>
                      <a:pt x="7" y="0"/>
                    </a:lnTo>
                    <a:lnTo>
                      <a:pt x="8" y="0"/>
                    </a:lnTo>
                    <a:lnTo>
                      <a:pt x="8" y="0"/>
                    </a:lnTo>
                    <a:lnTo>
                      <a:pt x="8" y="0"/>
                    </a:lnTo>
                    <a:lnTo>
                      <a:pt x="9" y="1"/>
                    </a:lnTo>
                    <a:lnTo>
                      <a:pt x="9" y="4"/>
                    </a:lnTo>
                    <a:lnTo>
                      <a:pt x="9" y="4"/>
                    </a:lnTo>
                    <a:lnTo>
                      <a:pt x="9" y="7"/>
                    </a:lnTo>
                    <a:lnTo>
                      <a:pt x="10" y="9"/>
                    </a:lnTo>
                    <a:lnTo>
                      <a:pt x="10" y="9"/>
                    </a:lnTo>
                    <a:lnTo>
                      <a:pt x="12" y="14"/>
                    </a:lnTo>
                    <a:lnTo>
                      <a:pt x="12" y="14"/>
                    </a:lnTo>
                    <a:lnTo>
                      <a:pt x="12" y="17"/>
                    </a:lnTo>
                    <a:lnTo>
                      <a:pt x="14" y="20"/>
                    </a:lnTo>
                    <a:lnTo>
                      <a:pt x="12" y="23"/>
                    </a:lnTo>
                    <a:lnTo>
                      <a:pt x="12" y="23"/>
                    </a:lnTo>
                    <a:lnTo>
                      <a:pt x="11" y="27"/>
                    </a:lnTo>
                    <a:lnTo>
                      <a:pt x="14" y="32"/>
                    </a:lnTo>
                    <a:lnTo>
                      <a:pt x="14" y="32"/>
                    </a:lnTo>
                    <a:lnTo>
                      <a:pt x="15" y="34"/>
                    </a:lnTo>
                    <a:lnTo>
                      <a:pt x="15" y="37"/>
                    </a:lnTo>
                    <a:lnTo>
                      <a:pt x="15" y="37"/>
                    </a:lnTo>
                    <a:lnTo>
                      <a:pt x="15" y="40"/>
                    </a:lnTo>
                    <a:lnTo>
                      <a:pt x="16" y="45"/>
                    </a:lnTo>
                    <a:lnTo>
                      <a:pt x="16" y="45"/>
                    </a:lnTo>
                    <a:lnTo>
                      <a:pt x="20" y="54"/>
                    </a:lnTo>
                    <a:lnTo>
                      <a:pt x="20" y="54"/>
                    </a:lnTo>
                    <a:lnTo>
                      <a:pt x="19" y="56"/>
                    </a:lnTo>
                    <a:lnTo>
                      <a:pt x="19" y="56"/>
                    </a:lnTo>
                    <a:lnTo>
                      <a:pt x="22" y="61"/>
                    </a:lnTo>
                    <a:lnTo>
                      <a:pt x="24" y="65"/>
                    </a:lnTo>
                    <a:lnTo>
                      <a:pt x="24" y="65"/>
                    </a:lnTo>
                    <a:lnTo>
                      <a:pt x="23" y="62"/>
                    </a:lnTo>
                    <a:lnTo>
                      <a:pt x="22" y="60"/>
                    </a:lnTo>
                    <a:lnTo>
                      <a:pt x="19" y="59"/>
                    </a:lnTo>
                    <a:lnTo>
                      <a:pt x="19" y="59"/>
                    </a:lnTo>
                    <a:lnTo>
                      <a:pt x="16" y="58"/>
                    </a:lnTo>
                    <a:lnTo>
                      <a:pt x="16" y="58"/>
                    </a:lnTo>
                    <a:lnTo>
                      <a:pt x="15" y="58"/>
                    </a:lnTo>
                    <a:lnTo>
                      <a:pt x="11" y="59"/>
                    </a:lnTo>
                    <a:lnTo>
                      <a:pt x="11" y="59"/>
                    </a:lnTo>
                    <a:lnTo>
                      <a:pt x="10" y="61"/>
                    </a:lnTo>
                    <a:lnTo>
                      <a:pt x="10" y="63"/>
                    </a:lnTo>
                    <a:lnTo>
                      <a:pt x="10" y="63"/>
                    </a:lnTo>
                    <a:lnTo>
                      <a:pt x="8" y="66"/>
                    </a:lnTo>
                    <a:lnTo>
                      <a:pt x="7" y="70"/>
                    </a:lnTo>
                    <a:lnTo>
                      <a:pt x="7" y="70"/>
                    </a:lnTo>
                    <a:lnTo>
                      <a:pt x="7" y="73"/>
                    </a:lnTo>
                    <a:lnTo>
                      <a:pt x="8" y="76"/>
                    </a:lnTo>
                    <a:lnTo>
                      <a:pt x="8" y="76"/>
                    </a:lnTo>
                    <a:lnTo>
                      <a:pt x="10" y="79"/>
                    </a:lnTo>
                    <a:lnTo>
                      <a:pt x="11" y="81"/>
                    </a:lnTo>
                    <a:lnTo>
                      <a:pt x="11" y="81"/>
                    </a:lnTo>
                    <a:lnTo>
                      <a:pt x="11" y="84"/>
                    </a:lnTo>
                    <a:lnTo>
                      <a:pt x="11" y="84"/>
                    </a:lnTo>
                    <a:lnTo>
                      <a:pt x="14" y="85"/>
                    </a:lnTo>
                    <a:lnTo>
                      <a:pt x="14" y="85"/>
                    </a:lnTo>
                    <a:lnTo>
                      <a:pt x="15" y="85"/>
                    </a:lnTo>
                    <a:lnTo>
                      <a:pt x="16" y="86"/>
                    </a:lnTo>
                    <a:lnTo>
                      <a:pt x="16" y="87"/>
                    </a:lnTo>
                    <a:lnTo>
                      <a:pt x="16" y="87"/>
                    </a:lnTo>
                    <a:lnTo>
                      <a:pt x="15" y="92"/>
                    </a:lnTo>
                    <a:lnTo>
                      <a:pt x="15" y="93"/>
                    </a:lnTo>
                    <a:lnTo>
                      <a:pt x="14" y="93"/>
                    </a:lnTo>
                    <a:lnTo>
                      <a:pt x="14" y="93"/>
                    </a:lnTo>
                    <a:lnTo>
                      <a:pt x="14" y="93"/>
                    </a:lnTo>
                    <a:lnTo>
                      <a:pt x="14" y="92"/>
                    </a:lnTo>
                    <a:lnTo>
                      <a:pt x="14" y="92"/>
                    </a:lnTo>
                    <a:lnTo>
                      <a:pt x="14" y="90"/>
                    </a:lnTo>
                    <a:lnTo>
                      <a:pt x="12" y="89"/>
                    </a:lnTo>
                    <a:lnTo>
                      <a:pt x="12" y="89"/>
                    </a:lnTo>
                    <a:lnTo>
                      <a:pt x="9" y="87"/>
                    </a:lnTo>
                    <a:lnTo>
                      <a:pt x="9" y="87"/>
                    </a:lnTo>
                    <a:lnTo>
                      <a:pt x="7" y="87"/>
                    </a:lnTo>
                    <a:lnTo>
                      <a:pt x="7" y="87"/>
                    </a:lnTo>
                    <a:lnTo>
                      <a:pt x="6" y="89"/>
                    </a:lnTo>
                    <a:lnTo>
                      <a:pt x="6" y="90"/>
                    </a:lnTo>
                    <a:lnTo>
                      <a:pt x="6" y="90"/>
                    </a:lnTo>
                    <a:lnTo>
                      <a:pt x="4" y="94"/>
                    </a:lnTo>
                    <a:lnTo>
                      <a:pt x="4" y="94"/>
                    </a:lnTo>
                    <a:lnTo>
                      <a:pt x="2" y="94"/>
                    </a:lnTo>
                    <a:lnTo>
                      <a:pt x="2" y="94"/>
                    </a:lnTo>
                    <a:lnTo>
                      <a:pt x="2" y="92"/>
                    </a:lnTo>
                    <a:lnTo>
                      <a:pt x="1" y="89"/>
                    </a:lnTo>
                    <a:lnTo>
                      <a:pt x="1" y="89"/>
                    </a:lnTo>
                    <a:lnTo>
                      <a:pt x="3" y="83"/>
                    </a:lnTo>
                    <a:lnTo>
                      <a:pt x="3" y="83"/>
                    </a:lnTo>
                    <a:lnTo>
                      <a:pt x="3" y="82"/>
                    </a:lnTo>
                    <a:lnTo>
                      <a:pt x="3" y="82"/>
                    </a:lnTo>
                    <a:lnTo>
                      <a:pt x="2" y="75"/>
                    </a:lnTo>
                    <a:lnTo>
                      <a:pt x="2" y="75"/>
                    </a:lnTo>
                    <a:lnTo>
                      <a:pt x="3" y="74"/>
                    </a:lnTo>
                    <a:lnTo>
                      <a:pt x="3" y="74"/>
                    </a:lnTo>
                    <a:lnTo>
                      <a:pt x="4" y="68"/>
                    </a:lnTo>
                    <a:lnTo>
                      <a:pt x="4" y="68"/>
                    </a:lnTo>
                    <a:lnTo>
                      <a:pt x="3" y="67"/>
                    </a:lnTo>
                    <a:lnTo>
                      <a:pt x="2" y="66"/>
                    </a:lnTo>
                    <a:lnTo>
                      <a:pt x="1" y="65"/>
                    </a:lnTo>
                    <a:lnTo>
                      <a:pt x="1" y="65"/>
                    </a:lnTo>
                    <a:lnTo>
                      <a:pt x="2" y="62"/>
                    </a:lnTo>
                    <a:lnTo>
                      <a:pt x="2" y="61"/>
                    </a:lnTo>
                    <a:lnTo>
                      <a:pt x="2" y="61"/>
                    </a:lnTo>
                    <a:lnTo>
                      <a:pt x="3" y="59"/>
                    </a:lnTo>
                    <a:lnTo>
                      <a:pt x="3" y="55"/>
                    </a:lnTo>
                    <a:lnTo>
                      <a:pt x="3" y="47"/>
                    </a:lnTo>
                    <a:lnTo>
                      <a:pt x="3" y="47"/>
                    </a:lnTo>
                    <a:lnTo>
                      <a:pt x="3" y="42"/>
                    </a:lnTo>
                    <a:lnTo>
                      <a:pt x="3" y="42"/>
                    </a:lnTo>
                    <a:lnTo>
                      <a:pt x="3" y="40"/>
                    </a:lnTo>
                    <a:lnTo>
                      <a:pt x="4" y="39"/>
                    </a:lnTo>
                    <a:lnTo>
                      <a:pt x="4" y="39"/>
                    </a:lnTo>
                    <a:lnTo>
                      <a:pt x="3" y="34"/>
                    </a:lnTo>
                    <a:lnTo>
                      <a:pt x="3" y="34"/>
                    </a:lnTo>
                    <a:lnTo>
                      <a:pt x="2" y="32"/>
                    </a:lnTo>
                    <a:lnTo>
                      <a:pt x="0" y="29"/>
                    </a:lnTo>
                    <a:lnTo>
                      <a:pt x="0" y="29"/>
                    </a:lnTo>
                    <a:lnTo>
                      <a:pt x="0" y="26"/>
                    </a:lnTo>
                    <a:lnTo>
                      <a:pt x="1" y="22"/>
                    </a:lnTo>
                    <a:lnTo>
                      <a:pt x="1" y="22"/>
                    </a:lnTo>
                    <a:lnTo>
                      <a:pt x="1" y="16"/>
                    </a:lnTo>
                    <a:lnTo>
                      <a:pt x="1" y="16"/>
                    </a:lnTo>
                    <a:lnTo>
                      <a:pt x="1" y="13"/>
                    </a:lnTo>
                    <a:lnTo>
                      <a:pt x="1" y="13"/>
                    </a:lnTo>
                    <a:lnTo>
                      <a:pt x="4" y="9"/>
                    </a:lnTo>
                    <a:lnTo>
                      <a:pt x="4" y="9"/>
                    </a:lnTo>
                    <a:lnTo>
                      <a:pt x="4" y="12"/>
                    </a:lnTo>
                    <a:lnTo>
                      <a:pt x="4" y="12"/>
                    </a:lnTo>
                    <a:lnTo>
                      <a:pt x="6" y="12"/>
                    </a:lnTo>
                    <a:lnTo>
                      <a:pt x="7" y="11"/>
                    </a:lnTo>
                    <a:lnTo>
                      <a:pt x="7" y="9"/>
                    </a:lnTo>
                    <a:lnTo>
                      <a:pt x="7" y="9"/>
                    </a:lnTo>
                    <a:lnTo>
                      <a:pt x="8" y="6"/>
                    </a:lnTo>
                    <a:lnTo>
                      <a:pt x="7" y="5"/>
                    </a:lnTo>
                    <a:lnTo>
                      <a:pt x="7" y="5"/>
                    </a:lnTo>
                    <a:lnTo>
                      <a:pt x="4" y="3"/>
                    </a:lnTo>
                    <a:lnTo>
                      <a:pt x="4" y="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7" name="Freeform 352"/>
              <p:cNvSpPr>
                <a:spLocks/>
              </p:cNvSpPr>
              <p:nvPr/>
            </p:nvSpPr>
            <p:spPr bwMode="auto">
              <a:xfrm>
                <a:off x="6261101" y="3640138"/>
                <a:ext cx="12700" cy="14288"/>
              </a:xfrm>
              <a:custGeom>
                <a:avLst/>
                <a:gdLst>
                  <a:gd name="T0" fmla="*/ 1 w 8"/>
                  <a:gd name="T1" fmla="*/ 0 h 9"/>
                  <a:gd name="T2" fmla="*/ 1 w 8"/>
                  <a:gd name="T3" fmla="*/ 0 h 9"/>
                  <a:gd name="T4" fmla="*/ 5 w 8"/>
                  <a:gd name="T5" fmla="*/ 0 h 9"/>
                  <a:gd name="T6" fmla="*/ 5 w 8"/>
                  <a:gd name="T7" fmla="*/ 0 h 9"/>
                  <a:gd name="T8" fmla="*/ 5 w 8"/>
                  <a:gd name="T9" fmla="*/ 2 h 9"/>
                  <a:gd name="T10" fmla="*/ 5 w 8"/>
                  <a:gd name="T11" fmla="*/ 2 h 9"/>
                  <a:gd name="T12" fmla="*/ 8 w 8"/>
                  <a:gd name="T13" fmla="*/ 5 h 9"/>
                  <a:gd name="T14" fmla="*/ 8 w 8"/>
                  <a:gd name="T15" fmla="*/ 5 h 9"/>
                  <a:gd name="T16" fmla="*/ 8 w 8"/>
                  <a:gd name="T17" fmla="*/ 9 h 9"/>
                  <a:gd name="T18" fmla="*/ 8 w 8"/>
                  <a:gd name="T19" fmla="*/ 9 h 9"/>
                  <a:gd name="T20" fmla="*/ 6 w 8"/>
                  <a:gd name="T21" fmla="*/ 7 h 9"/>
                  <a:gd name="T22" fmla="*/ 6 w 8"/>
                  <a:gd name="T23" fmla="*/ 7 h 9"/>
                  <a:gd name="T24" fmla="*/ 4 w 8"/>
                  <a:gd name="T25" fmla="*/ 4 h 9"/>
                  <a:gd name="T26" fmla="*/ 4 w 8"/>
                  <a:gd name="T27" fmla="*/ 4 h 9"/>
                  <a:gd name="T28" fmla="*/ 4 w 8"/>
                  <a:gd name="T29" fmla="*/ 2 h 9"/>
                  <a:gd name="T30" fmla="*/ 4 w 8"/>
                  <a:gd name="T31" fmla="*/ 2 h 9"/>
                  <a:gd name="T32" fmla="*/ 2 w 8"/>
                  <a:gd name="T33" fmla="*/ 2 h 9"/>
                  <a:gd name="T34" fmla="*/ 0 w 8"/>
                  <a:gd name="T35" fmla="*/ 2 h 9"/>
                  <a:gd name="T36" fmla="*/ 0 w 8"/>
                  <a:gd name="T37" fmla="*/ 2 h 9"/>
                  <a:gd name="T38" fmla="*/ 1 w 8"/>
                  <a:gd name="T39" fmla="*/ 0 h 9"/>
                  <a:gd name="T40" fmla="*/ 1 w 8"/>
                  <a:gd name="T4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9">
                    <a:moveTo>
                      <a:pt x="1" y="0"/>
                    </a:moveTo>
                    <a:lnTo>
                      <a:pt x="1" y="0"/>
                    </a:lnTo>
                    <a:lnTo>
                      <a:pt x="5" y="0"/>
                    </a:lnTo>
                    <a:lnTo>
                      <a:pt x="5" y="0"/>
                    </a:lnTo>
                    <a:lnTo>
                      <a:pt x="5" y="2"/>
                    </a:lnTo>
                    <a:lnTo>
                      <a:pt x="5" y="2"/>
                    </a:lnTo>
                    <a:lnTo>
                      <a:pt x="8" y="5"/>
                    </a:lnTo>
                    <a:lnTo>
                      <a:pt x="8" y="5"/>
                    </a:lnTo>
                    <a:lnTo>
                      <a:pt x="8" y="9"/>
                    </a:lnTo>
                    <a:lnTo>
                      <a:pt x="8" y="9"/>
                    </a:lnTo>
                    <a:lnTo>
                      <a:pt x="6" y="7"/>
                    </a:lnTo>
                    <a:lnTo>
                      <a:pt x="6" y="7"/>
                    </a:lnTo>
                    <a:lnTo>
                      <a:pt x="4" y="4"/>
                    </a:lnTo>
                    <a:lnTo>
                      <a:pt x="4" y="4"/>
                    </a:lnTo>
                    <a:lnTo>
                      <a:pt x="4" y="2"/>
                    </a:lnTo>
                    <a:lnTo>
                      <a:pt x="4" y="2"/>
                    </a:lnTo>
                    <a:lnTo>
                      <a:pt x="2" y="2"/>
                    </a:lnTo>
                    <a:lnTo>
                      <a:pt x="0" y="2"/>
                    </a:lnTo>
                    <a:lnTo>
                      <a:pt x="0" y="2"/>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8" name="Freeform 353"/>
              <p:cNvSpPr>
                <a:spLocks/>
              </p:cNvSpPr>
              <p:nvPr/>
            </p:nvSpPr>
            <p:spPr bwMode="auto">
              <a:xfrm>
                <a:off x="6284913" y="3651251"/>
                <a:ext cx="7938" cy="6350"/>
              </a:xfrm>
              <a:custGeom>
                <a:avLst/>
                <a:gdLst>
                  <a:gd name="T0" fmla="*/ 0 w 5"/>
                  <a:gd name="T1" fmla="*/ 1 h 4"/>
                  <a:gd name="T2" fmla="*/ 0 w 5"/>
                  <a:gd name="T3" fmla="*/ 1 h 4"/>
                  <a:gd name="T4" fmla="*/ 3 w 5"/>
                  <a:gd name="T5" fmla="*/ 4 h 4"/>
                  <a:gd name="T6" fmla="*/ 3 w 5"/>
                  <a:gd name="T7" fmla="*/ 4 h 4"/>
                  <a:gd name="T8" fmla="*/ 5 w 5"/>
                  <a:gd name="T9" fmla="*/ 3 h 4"/>
                  <a:gd name="T10" fmla="*/ 5 w 5"/>
                  <a:gd name="T11" fmla="*/ 3 h 4"/>
                  <a:gd name="T12" fmla="*/ 3 w 5"/>
                  <a:gd name="T13" fmla="*/ 2 h 4"/>
                  <a:gd name="T14" fmla="*/ 3 w 5"/>
                  <a:gd name="T15" fmla="*/ 2 h 4"/>
                  <a:gd name="T16" fmla="*/ 1 w 5"/>
                  <a:gd name="T17" fmla="*/ 0 h 4"/>
                  <a:gd name="T18" fmla="*/ 1 w 5"/>
                  <a:gd name="T19" fmla="*/ 0 h 4"/>
                  <a:gd name="T20" fmla="*/ 0 w 5"/>
                  <a:gd name="T21" fmla="*/ 0 h 4"/>
                  <a:gd name="T22" fmla="*/ 0 w 5"/>
                  <a:gd name="T23" fmla="*/ 0 h 4"/>
                  <a:gd name="T24" fmla="*/ 0 w 5"/>
                  <a:gd name="T25" fmla="*/ 1 h 4"/>
                  <a:gd name="T26" fmla="*/ 0 w 5"/>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4">
                    <a:moveTo>
                      <a:pt x="0" y="1"/>
                    </a:moveTo>
                    <a:lnTo>
                      <a:pt x="0" y="1"/>
                    </a:lnTo>
                    <a:lnTo>
                      <a:pt x="3" y="4"/>
                    </a:lnTo>
                    <a:lnTo>
                      <a:pt x="3" y="4"/>
                    </a:lnTo>
                    <a:lnTo>
                      <a:pt x="5" y="3"/>
                    </a:lnTo>
                    <a:lnTo>
                      <a:pt x="5" y="3"/>
                    </a:lnTo>
                    <a:lnTo>
                      <a:pt x="3" y="2"/>
                    </a:lnTo>
                    <a:lnTo>
                      <a:pt x="3" y="2"/>
                    </a:lnTo>
                    <a:lnTo>
                      <a:pt x="1" y="0"/>
                    </a:lnTo>
                    <a:lnTo>
                      <a:pt x="1" y="0"/>
                    </a:lnTo>
                    <a:lnTo>
                      <a:pt x="0" y="0"/>
                    </a:lnTo>
                    <a:lnTo>
                      <a:pt x="0" y="0"/>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9" name="Freeform 354"/>
              <p:cNvSpPr>
                <a:spLocks/>
              </p:cNvSpPr>
              <p:nvPr/>
            </p:nvSpPr>
            <p:spPr bwMode="auto">
              <a:xfrm>
                <a:off x="6234113" y="3563938"/>
                <a:ext cx="15875" cy="14288"/>
              </a:xfrm>
              <a:custGeom>
                <a:avLst/>
                <a:gdLst>
                  <a:gd name="T0" fmla="*/ 10 w 10"/>
                  <a:gd name="T1" fmla="*/ 0 h 9"/>
                  <a:gd name="T2" fmla="*/ 10 w 10"/>
                  <a:gd name="T3" fmla="*/ 0 h 9"/>
                  <a:gd name="T4" fmla="*/ 10 w 10"/>
                  <a:gd name="T5" fmla="*/ 2 h 9"/>
                  <a:gd name="T6" fmla="*/ 10 w 10"/>
                  <a:gd name="T7" fmla="*/ 4 h 9"/>
                  <a:gd name="T8" fmla="*/ 10 w 10"/>
                  <a:gd name="T9" fmla="*/ 4 h 9"/>
                  <a:gd name="T10" fmla="*/ 6 w 10"/>
                  <a:gd name="T11" fmla="*/ 5 h 9"/>
                  <a:gd name="T12" fmla="*/ 6 w 10"/>
                  <a:gd name="T13" fmla="*/ 5 h 9"/>
                  <a:gd name="T14" fmla="*/ 1 w 10"/>
                  <a:gd name="T15" fmla="*/ 8 h 9"/>
                  <a:gd name="T16" fmla="*/ 0 w 10"/>
                  <a:gd name="T17" fmla="*/ 9 h 9"/>
                  <a:gd name="T18" fmla="*/ 0 w 10"/>
                  <a:gd name="T19" fmla="*/ 9 h 9"/>
                  <a:gd name="T20" fmla="*/ 2 w 10"/>
                  <a:gd name="T21" fmla="*/ 5 h 9"/>
                  <a:gd name="T22" fmla="*/ 2 w 10"/>
                  <a:gd name="T23" fmla="*/ 5 h 9"/>
                  <a:gd name="T24" fmla="*/ 3 w 10"/>
                  <a:gd name="T25" fmla="*/ 2 h 9"/>
                  <a:gd name="T26" fmla="*/ 3 w 10"/>
                  <a:gd name="T27" fmla="*/ 2 h 9"/>
                  <a:gd name="T28" fmla="*/ 6 w 10"/>
                  <a:gd name="T29" fmla="*/ 1 h 9"/>
                  <a:gd name="T30" fmla="*/ 6 w 10"/>
                  <a:gd name="T31" fmla="*/ 1 h 9"/>
                  <a:gd name="T32" fmla="*/ 8 w 10"/>
                  <a:gd name="T33" fmla="*/ 0 h 9"/>
                  <a:gd name="T34" fmla="*/ 10 w 10"/>
                  <a:gd name="T35" fmla="*/ 0 h 9"/>
                  <a:gd name="T36" fmla="*/ 10 w 10"/>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10" y="0"/>
                    </a:moveTo>
                    <a:lnTo>
                      <a:pt x="10" y="0"/>
                    </a:lnTo>
                    <a:lnTo>
                      <a:pt x="10" y="2"/>
                    </a:lnTo>
                    <a:lnTo>
                      <a:pt x="10" y="4"/>
                    </a:lnTo>
                    <a:lnTo>
                      <a:pt x="10" y="4"/>
                    </a:lnTo>
                    <a:lnTo>
                      <a:pt x="6" y="5"/>
                    </a:lnTo>
                    <a:lnTo>
                      <a:pt x="6" y="5"/>
                    </a:lnTo>
                    <a:lnTo>
                      <a:pt x="1" y="8"/>
                    </a:lnTo>
                    <a:lnTo>
                      <a:pt x="0" y="9"/>
                    </a:lnTo>
                    <a:lnTo>
                      <a:pt x="0" y="9"/>
                    </a:lnTo>
                    <a:lnTo>
                      <a:pt x="2" y="5"/>
                    </a:lnTo>
                    <a:lnTo>
                      <a:pt x="2" y="5"/>
                    </a:lnTo>
                    <a:lnTo>
                      <a:pt x="3" y="2"/>
                    </a:lnTo>
                    <a:lnTo>
                      <a:pt x="3" y="2"/>
                    </a:lnTo>
                    <a:lnTo>
                      <a:pt x="6" y="1"/>
                    </a:lnTo>
                    <a:lnTo>
                      <a:pt x="6" y="1"/>
                    </a:lnTo>
                    <a:lnTo>
                      <a:pt x="8" y="0"/>
                    </a:lnTo>
                    <a:lnTo>
                      <a:pt x="10" y="0"/>
                    </a:lnTo>
                    <a:lnTo>
                      <a:pt x="1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0" name="Freeform 355"/>
              <p:cNvSpPr>
                <a:spLocks/>
              </p:cNvSpPr>
              <p:nvPr/>
            </p:nvSpPr>
            <p:spPr bwMode="auto">
              <a:xfrm>
                <a:off x="5205413" y="4360863"/>
                <a:ext cx="25400" cy="53975"/>
              </a:xfrm>
              <a:custGeom>
                <a:avLst/>
                <a:gdLst>
                  <a:gd name="T0" fmla="*/ 1 w 16"/>
                  <a:gd name="T1" fmla="*/ 0 h 34"/>
                  <a:gd name="T2" fmla="*/ 1 w 16"/>
                  <a:gd name="T3" fmla="*/ 0 h 34"/>
                  <a:gd name="T4" fmla="*/ 3 w 16"/>
                  <a:gd name="T5" fmla="*/ 2 h 34"/>
                  <a:gd name="T6" fmla="*/ 4 w 16"/>
                  <a:gd name="T7" fmla="*/ 3 h 34"/>
                  <a:gd name="T8" fmla="*/ 4 w 16"/>
                  <a:gd name="T9" fmla="*/ 3 h 34"/>
                  <a:gd name="T10" fmla="*/ 1 w 16"/>
                  <a:gd name="T11" fmla="*/ 14 h 34"/>
                  <a:gd name="T12" fmla="*/ 1 w 16"/>
                  <a:gd name="T13" fmla="*/ 14 h 34"/>
                  <a:gd name="T14" fmla="*/ 0 w 16"/>
                  <a:gd name="T15" fmla="*/ 20 h 34"/>
                  <a:gd name="T16" fmla="*/ 0 w 16"/>
                  <a:gd name="T17" fmla="*/ 20 h 34"/>
                  <a:gd name="T18" fmla="*/ 1 w 16"/>
                  <a:gd name="T19" fmla="*/ 26 h 34"/>
                  <a:gd name="T20" fmla="*/ 1 w 16"/>
                  <a:gd name="T21" fmla="*/ 26 h 34"/>
                  <a:gd name="T22" fmla="*/ 3 w 16"/>
                  <a:gd name="T23" fmla="*/ 30 h 34"/>
                  <a:gd name="T24" fmla="*/ 4 w 16"/>
                  <a:gd name="T25" fmla="*/ 32 h 34"/>
                  <a:gd name="T26" fmla="*/ 5 w 16"/>
                  <a:gd name="T27" fmla="*/ 34 h 34"/>
                  <a:gd name="T28" fmla="*/ 5 w 16"/>
                  <a:gd name="T29" fmla="*/ 34 h 34"/>
                  <a:gd name="T30" fmla="*/ 11 w 16"/>
                  <a:gd name="T31" fmla="*/ 33 h 34"/>
                  <a:gd name="T32" fmla="*/ 13 w 16"/>
                  <a:gd name="T33" fmla="*/ 32 h 34"/>
                  <a:gd name="T34" fmla="*/ 15 w 16"/>
                  <a:gd name="T35" fmla="*/ 31 h 34"/>
                  <a:gd name="T36" fmla="*/ 15 w 16"/>
                  <a:gd name="T37" fmla="*/ 31 h 34"/>
                  <a:gd name="T38" fmla="*/ 16 w 16"/>
                  <a:gd name="T39" fmla="*/ 24 h 34"/>
                  <a:gd name="T40" fmla="*/ 16 w 16"/>
                  <a:gd name="T41" fmla="*/ 20 h 34"/>
                  <a:gd name="T42" fmla="*/ 15 w 16"/>
                  <a:gd name="T43" fmla="*/ 16 h 34"/>
                  <a:gd name="T44" fmla="*/ 15 w 16"/>
                  <a:gd name="T45" fmla="*/ 16 h 34"/>
                  <a:gd name="T46" fmla="*/ 13 w 16"/>
                  <a:gd name="T47" fmla="*/ 10 h 34"/>
                  <a:gd name="T48" fmla="*/ 9 w 16"/>
                  <a:gd name="T49" fmla="*/ 6 h 34"/>
                  <a:gd name="T50" fmla="*/ 9 w 16"/>
                  <a:gd name="T51" fmla="*/ 6 h 34"/>
                  <a:gd name="T52" fmla="*/ 6 w 16"/>
                  <a:gd name="T53" fmla="*/ 1 h 34"/>
                  <a:gd name="T54" fmla="*/ 6 w 16"/>
                  <a:gd name="T55" fmla="*/ 1 h 34"/>
                  <a:gd name="T56" fmla="*/ 4 w 16"/>
                  <a:gd name="T57" fmla="*/ 0 h 34"/>
                  <a:gd name="T58" fmla="*/ 1 w 16"/>
                  <a:gd name="T59" fmla="*/ 0 h 34"/>
                  <a:gd name="T60" fmla="*/ 1 w 16"/>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 h="34">
                    <a:moveTo>
                      <a:pt x="1" y="0"/>
                    </a:moveTo>
                    <a:lnTo>
                      <a:pt x="1" y="0"/>
                    </a:lnTo>
                    <a:lnTo>
                      <a:pt x="3" y="2"/>
                    </a:lnTo>
                    <a:lnTo>
                      <a:pt x="4" y="3"/>
                    </a:lnTo>
                    <a:lnTo>
                      <a:pt x="4" y="3"/>
                    </a:lnTo>
                    <a:lnTo>
                      <a:pt x="1" y="14"/>
                    </a:lnTo>
                    <a:lnTo>
                      <a:pt x="1" y="14"/>
                    </a:lnTo>
                    <a:lnTo>
                      <a:pt x="0" y="20"/>
                    </a:lnTo>
                    <a:lnTo>
                      <a:pt x="0" y="20"/>
                    </a:lnTo>
                    <a:lnTo>
                      <a:pt x="1" y="26"/>
                    </a:lnTo>
                    <a:lnTo>
                      <a:pt x="1" y="26"/>
                    </a:lnTo>
                    <a:lnTo>
                      <a:pt x="3" y="30"/>
                    </a:lnTo>
                    <a:lnTo>
                      <a:pt x="4" y="32"/>
                    </a:lnTo>
                    <a:lnTo>
                      <a:pt x="5" y="34"/>
                    </a:lnTo>
                    <a:lnTo>
                      <a:pt x="5" y="34"/>
                    </a:lnTo>
                    <a:lnTo>
                      <a:pt x="11" y="33"/>
                    </a:lnTo>
                    <a:lnTo>
                      <a:pt x="13" y="32"/>
                    </a:lnTo>
                    <a:lnTo>
                      <a:pt x="15" y="31"/>
                    </a:lnTo>
                    <a:lnTo>
                      <a:pt x="15" y="31"/>
                    </a:lnTo>
                    <a:lnTo>
                      <a:pt x="16" y="24"/>
                    </a:lnTo>
                    <a:lnTo>
                      <a:pt x="16" y="20"/>
                    </a:lnTo>
                    <a:lnTo>
                      <a:pt x="15" y="16"/>
                    </a:lnTo>
                    <a:lnTo>
                      <a:pt x="15" y="16"/>
                    </a:lnTo>
                    <a:lnTo>
                      <a:pt x="13" y="10"/>
                    </a:lnTo>
                    <a:lnTo>
                      <a:pt x="9" y="6"/>
                    </a:lnTo>
                    <a:lnTo>
                      <a:pt x="9" y="6"/>
                    </a:lnTo>
                    <a:lnTo>
                      <a:pt x="6" y="1"/>
                    </a:lnTo>
                    <a:lnTo>
                      <a:pt x="6" y="1"/>
                    </a:lnTo>
                    <a:lnTo>
                      <a:pt x="4" y="0"/>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1" name="Freeform 356"/>
              <p:cNvSpPr>
                <a:spLocks/>
              </p:cNvSpPr>
              <p:nvPr/>
            </p:nvSpPr>
            <p:spPr bwMode="auto">
              <a:xfrm>
                <a:off x="4754563" y="4664076"/>
                <a:ext cx="90488" cy="195263"/>
              </a:xfrm>
              <a:custGeom>
                <a:avLst/>
                <a:gdLst>
                  <a:gd name="T0" fmla="*/ 47 w 57"/>
                  <a:gd name="T1" fmla="*/ 1 h 123"/>
                  <a:gd name="T2" fmla="*/ 49 w 57"/>
                  <a:gd name="T3" fmla="*/ 6 h 123"/>
                  <a:gd name="T4" fmla="*/ 51 w 57"/>
                  <a:gd name="T5" fmla="*/ 8 h 123"/>
                  <a:gd name="T6" fmla="*/ 54 w 57"/>
                  <a:gd name="T7" fmla="*/ 22 h 123"/>
                  <a:gd name="T8" fmla="*/ 57 w 57"/>
                  <a:gd name="T9" fmla="*/ 30 h 123"/>
                  <a:gd name="T10" fmla="*/ 54 w 57"/>
                  <a:gd name="T11" fmla="*/ 38 h 123"/>
                  <a:gd name="T12" fmla="*/ 53 w 57"/>
                  <a:gd name="T13" fmla="*/ 31 h 123"/>
                  <a:gd name="T14" fmla="*/ 51 w 57"/>
                  <a:gd name="T15" fmla="*/ 32 h 123"/>
                  <a:gd name="T16" fmla="*/ 53 w 57"/>
                  <a:gd name="T17" fmla="*/ 42 h 123"/>
                  <a:gd name="T18" fmla="*/ 49 w 57"/>
                  <a:gd name="T19" fmla="*/ 47 h 123"/>
                  <a:gd name="T20" fmla="*/ 49 w 57"/>
                  <a:gd name="T21" fmla="*/ 53 h 123"/>
                  <a:gd name="T22" fmla="*/ 42 w 57"/>
                  <a:gd name="T23" fmla="*/ 81 h 123"/>
                  <a:gd name="T24" fmla="*/ 34 w 57"/>
                  <a:gd name="T25" fmla="*/ 112 h 123"/>
                  <a:gd name="T26" fmla="*/ 30 w 57"/>
                  <a:gd name="T27" fmla="*/ 117 h 123"/>
                  <a:gd name="T28" fmla="*/ 20 w 57"/>
                  <a:gd name="T29" fmla="*/ 122 h 123"/>
                  <a:gd name="T30" fmla="*/ 15 w 57"/>
                  <a:gd name="T31" fmla="*/ 122 h 123"/>
                  <a:gd name="T32" fmla="*/ 9 w 57"/>
                  <a:gd name="T33" fmla="*/ 118 h 123"/>
                  <a:gd name="T34" fmla="*/ 6 w 57"/>
                  <a:gd name="T35" fmla="*/ 114 h 123"/>
                  <a:gd name="T36" fmla="*/ 5 w 57"/>
                  <a:gd name="T37" fmla="*/ 104 h 123"/>
                  <a:gd name="T38" fmla="*/ 1 w 57"/>
                  <a:gd name="T39" fmla="*/ 94 h 123"/>
                  <a:gd name="T40" fmla="*/ 1 w 57"/>
                  <a:gd name="T41" fmla="*/ 86 h 123"/>
                  <a:gd name="T42" fmla="*/ 6 w 57"/>
                  <a:gd name="T43" fmla="*/ 78 h 123"/>
                  <a:gd name="T44" fmla="*/ 8 w 57"/>
                  <a:gd name="T45" fmla="*/ 76 h 123"/>
                  <a:gd name="T46" fmla="*/ 9 w 57"/>
                  <a:gd name="T47" fmla="*/ 67 h 123"/>
                  <a:gd name="T48" fmla="*/ 7 w 57"/>
                  <a:gd name="T49" fmla="*/ 53 h 123"/>
                  <a:gd name="T50" fmla="*/ 9 w 57"/>
                  <a:gd name="T51" fmla="*/ 44 h 123"/>
                  <a:gd name="T52" fmla="*/ 12 w 57"/>
                  <a:gd name="T53" fmla="*/ 39 h 123"/>
                  <a:gd name="T54" fmla="*/ 14 w 57"/>
                  <a:gd name="T55" fmla="*/ 37 h 123"/>
                  <a:gd name="T56" fmla="*/ 15 w 57"/>
                  <a:gd name="T57" fmla="*/ 36 h 123"/>
                  <a:gd name="T58" fmla="*/ 22 w 57"/>
                  <a:gd name="T59" fmla="*/ 36 h 123"/>
                  <a:gd name="T60" fmla="*/ 24 w 57"/>
                  <a:gd name="T61" fmla="*/ 34 h 123"/>
                  <a:gd name="T62" fmla="*/ 29 w 57"/>
                  <a:gd name="T63" fmla="*/ 30 h 123"/>
                  <a:gd name="T64" fmla="*/ 30 w 57"/>
                  <a:gd name="T65" fmla="*/ 31 h 123"/>
                  <a:gd name="T66" fmla="*/ 30 w 57"/>
                  <a:gd name="T67" fmla="*/ 29 h 123"/>
                  <a:gd name="T68" fmla="*/ 32 w 57"/>
                  <a:gd name="T69" fmla="*/ 24 h 123"/>
                  <a:gd name="T70" fmla="*/ 34 w 57"/>
                  <a:gd name="T71" fmla="*/ 23 h 123"/>
                  <a:gd name="T72" fmla="*/ 37 w 57"/>
                  <a:gd name="T73" fmla="*/ 21 h 123"/>
                  <a:gd name="T74" fmla="*/ 37 w 57"/>
                  <a:gd name="T75" fmla="*/ 16 h 123"/>
                  <a:gd name="T76" fmla="*/ 39 w 57"/>
                  <a:gd name="T77" fmla="*/ 16 h 123"/>
                  <a:gd name="T78" fmla="*/ 38 w 57"/>
                  <a:gd name="T79" fmla="*/ 12 h 123"/>
                  <a:gd name="T80" fmla="*/ 42 w 57"/>
                  <a:gd name="T81" fmla="*/ 13 h 123"/>
                  <a:gd name="T82" fmla="*/ 44 w 57"/>
                  <a:gd name="T83" fmla="*/ 13 h 123"/>
                  <a:gd name="T84" fmla="*/ 44 w 57"/>
                  <a:gd name="T85" fmla="*/ 6 h 123"/>
                  <a:gd name="T86" fmla="*/ 47 w 57"/>
                  <a:gd name="T8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 h="123">
                    <a:moveTo>
                      <a:pt x="47" y="0"/>
                    </a:moveTo>
                    <a:lnTo>
                      <a:pt x="47" y="0"/>
                    </a:lnTo>
                    <a:lnTo>
                      <a:pt x="47" y="1"/>
                    </a:lnTo>
                    <a:lnTo>
                      <a:pt x="47" y="3"/>
                    </a:lnTo>
                    <a:lnTo>
                      <a:pt x="47" y="3"/>
                    </a:lnTo>
                    <a:lnTo>
                      <a:pt x="49" y="6"/>
                    </a:lnTo>
                    <a:lnTo>
                      <a:pt x="49" y="6"/>
                    </a:lnTo>
                    <a:lnTo>
                      <a:pt x="51" y="8"/>
                    </a:lnTo>
                    <a:lnTo>
                      <a:pt x="51" y="8"/>
                    </a:lnTo>
                    <a:lnTo>
                      <a:pt x="53" y="12"/>
                    </a:lnTo>
                    <a:lnTo>
                      <a:pt x="53" y="12"/>
                    </a:lnTo>
                    <a:lnTo>
                      <a:pt x="54" y="22"/>
                    </a:lnTo>
                    <a:lnTo>
                      <a:pt x="54" y="22"/>
                    </a:lnTo>
                    <a:lnTo>
                      <a:pt x="57" y="30"/>
                    </a:lnTo>
                    <a:lnTo>
                      <a:pt x="57" y="30"/>
                    </a:lnTo>
                    <a:lnTo>
                      <a:pt x="56" y="35"/>
                    </a:lnTo>
                    <a:lnTo>
                      <a:pt x="54" y="38"/>
                    </a:lnTo>
                    <a:lnTo>
                      <a:pt x="54" y="38"/>
                    </a:lnTo>
                    <a:lnTo>
                      <a:pt x="53" y="35"/>
                    </a:lnTo>
                    <a:lnTo>
                      <a:pt x="53" y="31"/>
                    </a:lnTo>
                    <a:lnTo>
                      <a:pt x="53" y="31"/>
                    </a:lnTo>
                    <a:lnTo>
                      <a:pt x="52" y="31"/>
                    </a:lnTo>
                    <a:lnTo>
                      <a:pt x="51" y="32"/>
                    </a:lnTo>
                    <a:lnTo>
                      <a:pt x="51" y="32"/>
                    </a:lnTo>
                    <a:lnTo>
                      <a:pt x="52" y="36"/>
                    </a:lnTo>
                    <a:lnTo>
                      <a:pt x="53" y="42"/>
                    </a:lnTo>
                    <a:lnTo>
                      <a:pt x="53" y="42"/>
                    </a:lnTo>
                    <a:lnTo>
                      <a:pt x="52" y="44"/>
                    </a:lnTo>
                    <a:lnTo>
                      <a:pt x="51" y="45"/>
                    </a:lnTo>
                    <a:lnTo>
                      <a:pt x="49" y="47"/>
                    </a:lnTo>
                    <a:lnTo>
                      <a:pt x="49" y="47"/>
                    </a:lnTo>
                    <a:lnTo>
                      <a:pt x="49" y="53"/>
                    </a:lnTo>
                    <a:lnTo>
                      <a:pt x="49" y="53"/>
                    </a:lnTo>
                    <a:lnTo>
                      <a:pt x="47" y="65"/>
                    </a:lnTo>
                    <a:lnTo>
                      <a:pt x="42" y="81"/>
                    </a:lnTo>
                    <a:lnTo>
                      <a:pt x="42" y="81"/>
                    </a:lnTo>
                    <a:lnTo>
                      <a:pt x="38" y="97"/>
                    </a:lnTo>
                    <a:lnTo>
                      <a:pt x="36" y="106"/>
                    </a:lnTo>
                    <a:lnTo>
                      <a:pt x="34" y="112"/>
                    </a:lnTo>
                    <a:lnTo>
                      <a:pt x="34" y="112"/>
                    </a:lnTo>
                    <a:lnTo>
                      <a:pt x="30" y="117"/>
                    </a:lnTo>
                    <a:lnTo>
                      <a:pt x="30" y="117"/>
                    </a:lnTo>
                    <a:lnTo>
                      <a:pt x="25" y="118"/>
                    </a:lnTo>
                    <a:lnTo>
                      <a:pt x="25" y="118"/>
                    </a:lnTo>
                    <a:lnTo>
                      <a:pt x="20" y="122"/>
                    </a:lnTo>
                    <a:lnTo>
                      <a:pt x="17" y="123"/>
                    </a:lnTo>
                    <a:lnTo>
                      <a:pt x="17" y="123"/>
                    </a:lnTo>
                    <a:lnTo>
                      <a:pt x="15" y="122"/>
                    </a:lnTo>
                    <a:lnTo>
                      <a:pt x="15" y="122"/>
                    </a:lnTo>
                    <a:lnTo>
                      <a:pt x="13" y="121"/>
                    </a:lnTo>
                    <a:lnTo>
                      <a:pt x="9" y="118"/>
                    </a:lnTo>
                    <a:lnTo>
                      <a:pt x="9" y="118"/>
                    </a:lnTo>
                    <a:lnTo>
                      <a:pt x="6" y="116"/>
                    </a:lnTo>
                    <a:lnTo>
                      <a:pt x="6" y="114"/>
                    </a:lnTo>
                    <a:lnTo>
                      <a:pt x="6" y="114"/>
                    </a:lnTo>
                    <a:lnTo>
                      <a:pt x="5" y="104"/>
                    </a:lnTo>
                    <a:lnTo>
                      <a:pt x="5" y="104"/>
                    </a:lnTo>
                    <a:lnTo>
                      <a:pt x="4" y="99"/>
                    </a:lnTo>
                    <a:lnTo>
                      <a:pt x="4" y="99"/>
                    </a:lnTo>
                    <a:lnTo>
                      <a:pt x="1" y="94"/>
                    </a:lnTo>
                    <a:lnTo>
                      <a:pt x="0" y="90"/>
                    </a:lnTo>
                    <a:lnTo>
                      <a:pt x="0" y="90"/>
                    </a:lnTo>
                    <a:lnTo>
                      <a:pt x="1" y="86"/>
                    </a:lnTo>
                    <a:lnTo>
                      <a:pt x="5" y="83"/>
                    </a:lnTo>
                    <a:lnTo>
                      <a:pt x="5" y="83"/>
                    </a:lnTo>
                    <a:lnTo>
                      <a:pt x="6" y="78"/>
                    </a:lnTo>
                    <a:lnTo>
                      <a:pt x="6" y="78"/>
                    </a:lnTo>
                    <a:lnTo>
                      <a:pt x="8" y="76"/>
                    </a:lnTo>
                    <a:lnTo>
                      <a:pt x="8" y="76"/>
                    </a:lnTo>
                    <a:lnTo>
                      <a:pt x="9" y="73"/>
                    </a:lnTo>
                    <a:lnTo>
                      <a:pt x="9" y="67"/>
                    </a:lnTo>
                    <a:lnTo>
                      <a:pt x="9" y="67"/>
                    </a:lnTo>
                    <a:lnTo>
                      <a:pt x="8" y="61"/>
                    </a:lnTo>
                    <a:lnTo>
                      <a:pt x="7" y="53"/>
                    </a:lnTo>
                    <a:lnTo>
                      <a:pt x="7" y="53"/>
                    </a:lnTo>
                    <a:lnTo>
                      <a:pt x="7" y="48"/>
                    </a:lnTo>
                    <a:lnTo>
                      <a:pt x="9" y="44"/>
                    </a:lnTo>
                    <a:lnTo>
                      <a:pt x="9" y="44"/>
                    </a:lnTo>
                    <a:lnTo>
                      <a:pt x="9" y="39"/>
                    </a:lnTo>
                    <a:lnTo>
                      <a:pt x="9" y="39"/>
                    </a:lnTo>
                    <a:lnTo>
                      <a:pt x="12" y="39"/>
                    </a:lnTo>
                    <a:lnTo>
                      <a:pt x="13" y="39"/>
                    </a:lnTo>
                    <a:lnTo>
                      <a:pt x="13" y="39"/>
                    </a:lnTo>
                    <a:lnTo>
                      <a:pt x="14" y="37"/>
                    </a:lnTo>
                    <a:lnTo>
                      <a:pt x="14" y="37"/>
                    </a:lnTo>
                    <a:lnTo>
                      <a:pt x="14" y="37"/>
                    </a:lnTo>
                    <a:lnTo>
                      <a:pt x="15" y="36"/>
                    </a:lnTo>
                    <a:lnTo>
                      <a:pt x="18" y="36"/>
                    </a:lnTo>
                    <a:lnTo>
                      <a:pt x="18" y="36"/>
                    </a:lnTo>
                    <a:lnTo>
                      <a:pt x="22" y="36"/>
                    </a:lnTo>
                    <a:lnTo>
                      <a:pt x="24" y="35"/>
                    </a:lnTo>
                    <a:lnTo>
                      <a:pt x="24" y="34"/>
                    </a:lnTo>
                    <a:lnTo>
                      <a:pt x="24" y="34"/>
                    </a:lnTo>
                    <a:lnTo>
                      <a:pt x="26" y="31"/>
                    </a:lnTo>
                    <a:lnTo>
                      <a:pt x="29" y="30"/>
                    </a:lnTo>
                    <a:lnTo>
                      <a:pt x="29" y="30"/>
                    </a:lnTo>
                    <a:lnTo>
                      <a:pt x="29" y="31"/>
                    </a:lnTo>
                    <a:lnTo>
                      <a:pt x="30" y="31"/>
                    </a:lnTo>
                    <a:lnTo>
                      <a:pt x="30" y="31"/>
                    </a:lnTo>
                    <a:lnTo>
                      <a:pt x="30" y="31"/>
                    </a:lnTo>
                    <a:lnTo>
                      <a:pt x="30" y="30"/>
                    </a:lnTo>
                    <a:lnTo>
                      <a:pt x="30" y="29"/>
                    </a:lnTo>
                    <a:lnTo>
                      <a:pt x="30" y="29"/>
                    </a:lnTo>
                    <a:lnTo>
                      <a:pt x="32" y="24"/>
                    </a:lnTo>
                    <a:lnTo>
                      <a:pt x="32" y="24"/>
                    </a:lnTo>
                    <a:lnTo>
                      <a:pt x="34" y="26"/>
                    </a:lnTo>
                    <a:lnTo>
                      <a:pt x="34" y="26"/>
                    </a:lnTo>
                    <a:lnTo>
                      <a:pt x="34" y="23"/>
                    </a:lnTo>
                    <a:lnTo>
                      <a:pt x="34" y="23"/>
                    </a:lnTo>
                    <a:lnTo>
                      <a:pt x="37" y="21"/>
                    </a:lnTo>
                    <a:lnTo>
                      <a:pt x="37" y="21"/>
                    </a:lnTo>
                    <a:lnTo>
                      <a:pt x="36" y="16"/>
                    </a:lnTo>
                    <a:lnTo>
                      <a:pt x="36" y="16"/>
                    </a:lnTo>
                    <a:lnTo>
                      <a:pt x="37" y="16"/>
                    </a:lnTo>
                    <a:lnTo>
                      <a:pt x="37" y="16"/>
                    </a:lnTo>
                    <a:lnTo>
                      <a:pt x="39" y="16"/>
                    </a:lnTo>
                    <a:lnTo>
                      <a:pt x="39" y="16"/>
                    </a:lnTo>
                    <a:lnTo>
                      <a:pt x="40" y="14"/>
                    </a:lnTo>
                    <a:lnTo>
                      <a:pt x="40" y="14"/>
                    </a:lnTo>
                    <a:lnTo>
                      <a:pt x="38" y="12"/>
                    </a:lnTo>
                    <a:lnTo>
                      <a:pt x="38" y="12"/>
                    </a:lnTo>
                    <a:lnTo>
                      <a:pt x="42" y="13"/>
                    </a:lnTo>
                    <a:lnTo>
                      <a:pt x="42" y="13"/>
                    </a:lnTo>
                    <a:lnTo>
                      <a:pt x="42" y="13"/>
                    </a:lnTo>
                    <a:lnTo>
                      <a:pt x="44" y="13"/>
                    </a:lnTo>
                    <a:lnTo>
                      <a:pt x="44" y="13"/>
                    </a:lnTo>
                    <a:lnTo>
                      <a:pt x="44" y="8"/>
                    </a:lnTo>
                    <a:lnTo>
                      <a:pt x="44" y="8"/>
                    </a:lnTo>
                    <a:lnTo>
                      <a:pt x="44" y="6"/>
                    </a:lnTo>
                    <a:lnTo>
                      <a:pt x="44" y="6"/>
                    </a:lnTo>
                    <a:lnTo>
                      <a:pt x="45" y="3"/>
                    </a:lnTo>
                    <a:lnTo>
                      <a:pt x="47" y="0"/>
                    </a:lnTo>
                    <a:lnTo>
                      <a:pt x="47"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2" name="Freeform 357"/>
              <p:cNvSpPr>
                <a:spLocks/>
              </p:cNvSpPr>
              <p:nvPr/>
            </p:nvSpPr>
            <p:spPr bwMode="auto">
              <a:xfrm>
                <a:off x="4005263" y="3956051"/>
                <a:ext cx="849313" cy="1042988"/>
              </a:xfrm>
              <a:custGeom>
                <a:avLst/>
                <a:gdLst>
                  <a:gd name="T0" fmla="*/ 526 w 535"/>
                  <a:gd name="T1" fmla="*/ 241 h 657"/>
                  <a:gd name="T2" fmla="*/ 500 w 535"/>
                  <a:gd name="T3" fmla="*/ 246 h 657"/>
                  <a:gd name="T4" fmla="*/ 476 w 535"/>
                  <a:gd name="T5" fmla="*/ 249 h 657"/>
                  <a:gd name="T6" fmla="*/ 458 w 535"/>
                  <a:gd name="T7" fmla="*/ 218 h 657"/>
                  <a:gd name="T8" fmla="*/ 424 w 535"/>
                  <a:gd name="T9" fmla="*/ 176 h 657"/>
                  <a:gd name="T10" fmla="*/ 408 w 535"/>
                  <a:gd name="T11" fmla="*/ 126 h 657"/>
                  <a:gd name="T12" fmla="*/ 388 w 535"/>
                  <a:gd name="T13" fmla="*/ 78 h 657"/>
                  <a:gd name="T14" fmla="*/ 393 w 535"/>
                  <a:gd name="T15" fmla="*/ 62 h 657"/>
                  <a:gd name="T16" fmla="*/ 371 w 535"/>
                  <a:gd name="T17" fmla="*/ 61 h 657"/>
                  <a:gd name="T18" fmla="*/ 336 w 535"/>
                  <a:gd name="T19" fmla="*/ 59 h 657"/>
                  <a:gd name="T20" fmla="*/ 313 w 535"/>
                  <a:gd name="T21" fmla="*/ 53 h 657"/>
                  <a:gd name="T22" fmla="*/ 293 w 535"/>
                  <a:gd name="T23" fmla="*/ 50 h 657"/>
                  <a:gd name="T24" fmla="*/ 281 w 535"/>
                  <a:gd name="T25" fmla="*/ 70 h 657"/>
                  <a:gd name="T26" fmla="*/ 252 w 535"/>
                  <a:gd name="T27" fmla="*/ 58 h 657"/>
                  <a:gd name="T28" fmla="*/ 219 w 535"/>
                  <a:gd name="T29" fmla="*/ 45 h 657"/>
                  <a:gd name="T30" fmla="*/ 212 w 535"/>
                  <a:gd name="T31" fmla="*/ 30 h 657"/>
                  <a:gd name="T32" fmla="*/ 212 w 535"/>
                  <a:gd name="T33" fmla="*/ 13 h 657"/>
                  <a:gd name="T34" fmla="*/ 208 w 535"/>
                  <a:gd name="T35" fmla="*/ 1 h 657"/>
                  <a:gd name="T36" fmla="*/ 186 w 535"/>
                  <a:gd name="T37" fmla="*/ 8 h 657"/>
                  <a:gd name="T38" fmla="*/ 170 w 535"/>
                  <a:gd name="T39" fmla="*/ 8 h 657"/>
                  <a:gd name="T40" fmla="*/ 137 w 535"/>
                  <a:gd name="T41" fmla="*/ 13 h 657"/>
                  <a:gd name="T42" fmla="*/ 101 w 535"/>
                  <a:gd name="T43" fmla="*/ 23 h 657"/>
                  <a:gd name="T44" fmla="*/ 84 w 535"/>
                  <a:gd name="T45" fmla="*/ 24 h 657"/>
                  <a:gd name="T46" fmla="*/ 57 w 535"/>
                  <a:gd name="T47" fmla="*/ 55 h 657"/>
                  <a:gd name="T48" fmla="*/ 50 w 535"/>
                  <a:gd name="T49" fmla="*/ 84 h 657"/>
                  <a:gd name="T50" fmla="*/ 26 w 535"/>
                  <a:gd name="T51" fmla="*/ 107 h 657"/>
                  <a:gd name="T52" fmla="*/ 2 w 535"/>
                  <a:gd name="T53" fmla="*/ 149 h 657"/>
                  <a:gd name="T54" fmla="*/ 9 w 535"/>
                  <a:gd name="T55" fmla="*/ 185 h 657"/>
                  <a:gd name="T56" fmla="*/ 2 w 535"/>
                  <a:gd name="T57" fmla="*/ 226 h 657"/>
                  <a:gd name="T58" fmla="*/ 26 w 535"/>
                  <a:gd name="T59" fmla="*/ 262 h 657"/>
                  <a:gd name="T60" fmla="*/ 63 w 535"/>
                  <a:gd name="T61" fmla="*/ 301 h 657"/>
                  <a:gd name="T62" fmla="*/ 111 w 535"/>
                  <a:gd name="T63" fmla="*/ 300 h 657"/>
                  <a:gd name="T64" fmla="*/ 168 w 535"/>
                  <a:gd name="T65" fmla="*/ 288 h 657"/>
                  <a:gd name="T66" fmla="*/ 194 w 535"/>
                  <a:gd name="T67" fmla="*/ 306 h 657"/>
                  <a:gd name="T68" fmla="*/ 211 w 535"/>
                  <a:gd name="T69" fmla="*/ 321 h 657"/>
                  <a:gd name="T70" fmla="*/ 211 w 535"/>
                  <a:gd name="T71" fmla="*/ 364 h 657"/>
                  <a:gd name="T72" fmla="*/ 230 w 535"/>
                  <a:gd name="T73" fmla="*/ 396 h 657"/>
                  <a:gd name="T74" fmla="*/ 242 w 535"/>
                  <a:gd name="T75" fmla="*/ 438 h 657"/>
                  <a:gd name="T76" fmla="*/ 233 w 535"/>
                  <a:gd name="T77" fmla="*/ 460 h 657"/>
                  <a:gd name="T78" fmla="*/ 235 w 535"/>
                  <a:gd name="T79" fmla="*/ 516 h 657"/>
                  <a:gd name="T80" fmla="*/ 252 w 535"/>
                  <a:gd name="T81" fmla="*/ 572 h 657"/>
                  <a:gd name="T82" fmla="*/ 274 w 535"/>
                  <a:gd name="T83" fmla="*/ 619 h 657"/>
                  <a:gd name="T84" fmla="*/ 276 w 535"/>
                  <a:gd name="T85" fmla="*/ 637 h 657"/>
                  <a:gd name="T86" fmla="*/ 296 w 535"/>
                  <a:gd name="T87" fmla="*/ 654 h 657"/>
                  <a:gd name="T88" fmla="*/ 319 w 535"/>
                  <a:gd name="T89" fmla="*/ 648 h 657"/>
                  <a:gd name="T90" fmla="*/ 333 w 535"/>
                  <a:gd name="T91" fmla="*/ 648 h 657"/>
                  <a:gd name="T92" fmla="*/ 352 w 535"/>
                  <a:gd name="T93" fmla="*/ 641 h 657"/>
                  <a:gd name="T94" fmla="*/ 383 w 535"/>
                  <a:gd name="T95" fmla="*/ 601 h 657"/>
                  <a:gd name="T96" fmla="*/ 391 w 535"/>
                  <a:gd name="T97" fmla="*/ 570 h 657"/>
                  <a:gd name="T98" fmla="*/ 410 w 535"/>
                  <a:gd name="T99" fmla="*/ 552 h 657"/>
                  <a:gd name="T100" fmla="*/ 407 w 535"/>
                  <a:gd name="T101" fmla="*/ 517 h 657"/>
                  <a:gd name="T102" fmla="*/ 446 w 535"/>
                  <a:gd name="T103" fmla="*/ 488 h 657"/>
                  <a:gd name="T104" fmla="*/ 450 w 535"/>
                  <a:gd name="T105" fmla="*/ 434 h 657"/>
                  <a:gd name="T106" fmla="*/ 439 w 535"/>
                  <a:gd name="T107" fmla="*/ 398 h 657"/>
                  <a:gd name="T108" fmla="*/ 461 w 535"/>
                  <a:gd name="T109" fmla="*/ 355 h 657"/>
                  <a:gd name="T110" fmla="*/ 509 w 535"/>
                  <a:gd name="T111" fmla="*/ 301 h 657"/>
                  <a:gd name="T112" fmla="*/ 521 w 535"/>
                  <a:gd name="T113" fmla="*/ 27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5" h="657">
                    <a:moveTo>
                      <a:pt x="532" y="243"/>
                    </a:moveTo>
                    <a:lnTo>
                      <a:pt x="532" y="243"/>
                    </a:lnTo>
                    <a:lnTo>
                      <a:pt x="534" y="239"/>
                    </a:lnTo>
                    <a:lnTo>
                      <a:pt x="534" y="239"/>
                    </a:lnTo>
                    <a:lnTo>
                      <a:pt x="528" y="236"/>
                    </a:lnTo>
                    <a:lnTo>
                      <a:pt x="528" y="236"/>
                    </a:lnTo>
                    <a:lnTo>
                      <a:pt x="528" y="239"/>
                    </a:lnTo>
                    <a:lnTo>
                      <a:pt x="527" y="240"/>
                    </a:lnTo>
                    <a:lnTo>
                      <a:pt x="526" y="241"/>
                    </a:lnTo>
                    <a:lnTo>
                      <a:pt x="526" y="241"/>
                    </a:lnTo>
                    <a:lnTo>
                      <a:pt x="523" y="242"/>
                    </a:lnTo>
                    <a:lnTo>
                      <a:pt x="520" y="242"/>
                    </a:lnTo>
                    <a:lnTo>
                      <a:pt x="516" y="242"/>
                    </a:lnTo>
                    <a:lnTo>
                      <a:pt x="516" y="242"/>
                    </a:lnTo>
                    <a:lnTo>
                      <a:pt x="510" y="244"/>
                    </a:lnTo>
                    <a:lnTo>
                      <a:pt x="510" y="244"/>
                    </a:lnTo>
                    <a:lnTo>
                      <a:pt x="505" y="243"/>
                    </a:lnTo>
                    <a:lnTo>
                      <a:pt x="505" y="243"/>
                    </a:lnTo>
                    <a:lnTo>
                      <a:pt x="502" y="244"/>
                    </a:lnTo>
                    <a:lnTo>
                      <a:pt x="500" y="246"/>
                    </a:lnTo>
                    <a:lnTo>
                      <a:pt x="496" y="249"/>
                    </a:lnTo>
                    <a:lnTo>
                      <a:pt x="496" y="249"/>
                    </a:lnTo>
                    <a:lnTo>
                      <a:pt x="493" y="248"/>
                    </a:lnTo>
                    <a:lnTo>
                      <a:pt x="493" y="248"/>
                    </a:lnTo>
                    <a:lnTo>
                      <a:pt x="489" y="249"/>
                    </a:lnTo>
                    <a:lnTo>
                      <a:pt x="481" y="251"/>
                    </a:lnTo>
                    <a:lnTo>
                      <a:pt x="481" y="251"/>
                    </a:lnTo>
                    <a:lnTo>
                      <a:pt x="479" y="253"/>
                    </a:lnTo>
                    <a:lnTo>
                      <a:pt x="478" y="251"/>
                    </a:lnTo>
                    <a:lnTo>
                      <a:pt x="476" y="249"/>
                    </a:lnTo>
                    <a:lnTo>
                      <a:pt x="473" y="243"/>
                    </a:lnTo>
                    <a:lnTo>
                      <a:pt x="473" y="243"/>
                    </a:lnTo>
                    <a:lnTo>
                      <a:pt x="472" y="238"/>
                    </a:lnTo>
                    <a:lnTo>
                      <a:pt x="471" y="233"/>
                    </a:lnTo>
                    <a:lnTo>
                      <a:pt x="471" y="233"/>
                    </a:lnTo>
                    <a:lnTo>
                      <a:pt x="466" y="230"/>
                    </a:lnTo>
                    <a:lnTo>
                      <a:pt x="462" y="223"/>
                    </a:lnTo>
                    <a:lnTo>
                      <a:pt x="462" y="223"/>
                    </a:lnTo>
                    <a:lnTo>
                      <a:pt x="458" y="218"/>
                    </a:lnTo>
                    <a:lnTo>
                      <a:pt x="458" y="218"/>
                    </a:lnTo>
                    <a:lnTo>
                      <a:pt x="450" y="211"/>
                    </a:lnTo>
                    <a:lnTo>
                      <a:pt x="446" y="207"/>
                    </a:lnTo>
                    <a:lnTo>
                      <a:pt x="446" y="207"/>
                    </a:lnTo>
                    <a:lnTo>
                      <a:pt x="440" y="203"/>
                    </a:lnTo>
                    <a:lnTo>
                      <a:pt x="440" y="203"/>
                    </a:lnTo>
                    <a:lnTo>
                      <a:pt x="435" y="187"/>
                    </a:lnTo>
                    <a:lnTo>
                      <a:pt x="435" y="187"/>
                    </a:lnTo>
                    <a:lnTo>
                      <a:pt x="431" y="183"/>
                    </a:lnTo>
                    <a:lnTo>
                      <a:pt x="431" y="183"/>
                    </a:lnTo>
                    <a:lnTo>
                      <a:pt x="424" y="176"/>
                    </a:lnTo>
                    <a:lnTo>
                      <a:pt x="424" y="176"/>
                    </a:lnTo>
                    <a:lnTo>
                      <a:pt x="423" y="157"/>
                    </a:lnTo>
                    <a:lnTo>
                      <a:pt x="423" y="157"/>
                    </a:lnTo>
                    <a:lnTo>
                      <a:pt x="421" y="147"/>
                    </a:lnTo>
                    <a:lnTo>
                      <a:pt x="421" y="147"/>
                    </a:lnTo>
                    <a:lnTo>
                      <a:pt x="410" y="138"/>
                    </a:lnTo>
                    <a:lnTo>
                      <a:pt x="410" y="138"/>
                    </a:lnTo>
                    <a:lnTo>
                      <a:pt x="410" y="133"/>
                    </a:lnTo>
                    <a:lnTo>
                      <a:pt x="408" y="126"/>
                    </a:lnTo>
                    <a:lnTo>
                      <a:pt x="408" y="126"/>
                    </a:lnTo>
                    <a:lnTo>
                      <a:pt x="400" y="109"/>
                    </a:lnTo>
                    <a:lnTo>
                      <a:pt x="394" y="94"/>
                    </a:lnTo>
                    <a:lnTo>
                      <a:pt x="390" y="89"/>
                    </a:lnTo>
                    <a:lnTo>
                      <a:pt x="390" y="89"/>
                    </a:lnTo>
                    <a:lnTo>
                      <a:pt x="386" y="79"/>
                    </a:lnTo>
                    <a:lnTo>
                      <a:pt x="386" y="79"/>
                    </a:lnTo>
                    <a:lnTo>
                      <a:pt x="386" y="77"/>
                    </a:lnTo>
                    <a:lnTo>
                      <a:pt x="387" y="75"/>
                    </a:lnTo>
                    <a:lnTo>
                      <a:pt x="387" y="75"/>
                    </a:lnTo>
                    <a:lnTo>
                      <a:pt x="388" y="78"/>
                    </a:lnTo>
                    <a:lnTo>
                      <a:pt x="391" y="84"/>
                    </a:lnTo>
                    <a:lnTo>
                      <a:pt x="391" y="84"/>
                    </a:lnTo>
                    <a:lnTo>
                      <a:pt x="395" y="90"/>
                    </a:lnTo>
                    <a:lnTo>
                      <a:pt x="399" y="95"/>
                    </a:lnTo>
                    <a:lnTo>
                      <a:pt x="399" y="95"/>
                    </a:lnTo>
                    <a:lnTo>
                      <a:pt x="402" y="91"/>
                    </a:lnTo>
                    <a:lnTo>
                      <a:pt x="406" y="79"/>
                    </a:lnTo>
                    <a:lnTo>
                      <a:pt x="400" y="61"/>
                    </a:lnTo>
                    <a:lnTo>
                      <a:pt x="400" y="61"/>
                    </a:lnTo>
                    <a:lnTo>
                      <a:pt x="393" y="62"/>
                    </a:lnTo>
                    <a:lnTo>
                      <a:pt x="384" y="63"/>
                    </a:lnTo>
                    <a:lnTo>
                      <a:pt x="384" y="63"/>
                    </a:lnTo>
                    <a:lnTo>
                      <a:pt x="383" y="63"/>
                    </a:lnTo>
                    <a:lnTo>
                      <a:pt x="382" y="62"/>
                    </a:lnTo>
                    <a:lnTo>
                      <a:pt x="378" y="60"/>
                    </a:lnTo>
                    <a:lnTo>
                      <a:pt x="378" y="60"/>
                    </a:lnTo>
                    <a:lnTo>
                      <a:pt x="375" y="60"/>
                    </a:lnTo>
                    <a:lnTo>
                      <a:pt x="374" y="60"/>
                    </a:lnTo>
                    <a:lnTo>
                      <a:pt x="371" y="61"/>
                    </a:lnTo>
                    <a:lnTo>
                      <a:pt x="371" y="61"/>
                    </a:lnTo>
                    <a:lnTo>
                      <a:pt x="367" y="63"/>
                    </a:lnTo>
                    <a:lnTo>
                      <a:pt x="360" y="66"/>
                    </a:lnTo>
                    <a:lnTo>
                      <a:pt x="360" y="66"/>
                    </a:lnTo>
                    <a:lnTo>
                      <a:pt x="357" y="66"/>
                    </a:lnTo>
                    <a:lnTo>
                      <a:pt x="355" y="64"/>
                    </a:lnTo>
                    <a:lnTo>
                      <a:pt x="346" y="61"/>
                    </a:lnTo>
                    <a:lnTo>
                      <a:pt x="346" y="61"/>
                    </a:lnTo>
                    <a:lnTo>
                      <a:pt x="339" y="60"/>
                    </a:lnTo>
                    <a:lnTo>
                      <a:pt x="336" y="59"/>
                    </a:lnTo>
                    <a:lnTo>
                      <a:pt x="336" y="59"/>
                    </a:lnTo>
                    <a:lnTo>
                      <a:pt x="331" y="60"/>
                    </a:lnTo>
                    <a:lnTo>
                      <a:pt x="329" y="60"/>
                    </a:lnTo>
                    <a:lnTo>
                      <a:pt x="329" y="60"/>
                    </a:lnTo>
                    <a:lnTo>
                      <a:pt x="327" y="55"/>
                    </a:lnTo>
                    <a:lnTo>
                      <a:pt x="327" y="55"/>
                    </a:lnTo>
                    <a:lnTo>
                      <a:pt x="325" y="55"/>
                    </a:lnTo>
                    <a:lnTo>
                      <a:pt x="322" y="55"/>
                    </a:lnTo>
                    <a:lnTo>
                      <a:pt x="322" y="55"/>
                    </a:lnTo>
                    <a:lnTo>
                      <a:pt x="317" y="53"/>
                    </a:lnTo>
                    <a:lnTo>
                      <a:pt x="313" y="53"/>
                    </a:lnTo>
                    <a:lnTo>
                      <a:pt x="313" y="53"/>
                    </a:lnTo>
                    <a:lnTo>
                      <a:pt x="313" y="51"/>
                    </a:lnTo>
                    <a:lnTo>
                      <a:pt x="313" y="50"/>
                    </a:lnTo>
                    <a:lnTo>
                      <a:pt x="313" y="50"/>
                    </a:lnTo>
                    <a:lnTo>
                      <a:pt x="308" y="48"/>
                    </a:lnTo>
                    <a:lnTo>
                      <a:pt x="308" y="48"/>
                    </a:lnTo>
                    <a:lnTo>
                      <a:pt x="305" y="47"/>
                    </a:lnTo>
                    <a:lnTo>
                      <a:pt x="297" y="48"/>
                    </a:lnTo>
                    <a:lnTo>
                      <a:pt x="297" y="48"/>
                    </a:lnTo>
                    <a:lnTo>
                      <a:pt x="293" y="50"/>
                    </a:lnTo>
                    <a:lnTo>
                      <a:pt x="291" y="52"/>
                    </a:lnTo>
                    <a:lnTo>
                      <a:pt x="289" y="54"/>
                    </a:lnTo>
                    <a:lnTo>
                      <a:pt x="289" y="56"/>
                    </a:lnTo>
                    <a:lnTo>
                      <a:pt x="289" y="56"/>
                    </a:lnTo>
                    <a:lnTo>
                      <a:pt x="289" y="62"/>
                    </a:lnTo>
                    <a:lnTo>
                      <a:pt x="290" y="64"/>
                    </a:lnTo>
                    <a:lnTo>
                      <a:pt x="290" y="64"/>
                    </a:lnTo>
                    <a:lnTo>
                      <a:pt x="286" y="68"/>
                    </a:lnTo>
                    <a:lnTo>
                      <a:pt x="283" y="70"/>
                    </a:lnTo>
                    <a:lnTo>
                      <a:pt x="281" y="70"/>
                    </a:lnTo>
                    <a:lnTo>
                      <a:pt x="281" y="70"/>
                    </a:lnTo>
                    <a:lnTo>
                      <a:pt x="274" y="69"/>
                    </a:lnTo>
                    <a:lnTo>
                      <a:pt x="264" y="63"/>
                    </a:lnTo>
                    <a:lnTo>
                      <a:pt x="264" y="63"/>
                    </a:lnTo>
                    <a:lnTo>
                      <a:pt x="260" y="62"/>
                    </a:lnTo>
                    <a:lnTo>
                      <a:pt x="257" y="61"/>
                    </a:lnTo>
                    <a:lnTo>
                      <a:pt x="255" y="61"/>
                    </a:lnTo>
                    <a:lnTo>
                      <a:pt x="253" y="60"/>
                    </a:lnTo>
                    <a:lnTo>
                      <a:pt x="253" y="60"/>
                    </a:lnTo>
                    <a:lnTo>
                      <a:pt x="252" y="58"/>
                    </a:lnTo>
                    <a:lnTo>
                      <a:pt x="251" y="55"/>
                    </a:lnTo>
                    <a:lnTo>
                      <a:pt x="250" y="52"/>
                    </a:lnTo>
                    <a:lnTo>
                      <a:pt x="250" y="52"/>
                    </a:lnTo>
                    <a:lnTo>
                      <a:pt x="237" y="46"/>
                    </a:lnTo>
                    <a:lnTo>
                      <a:pt x="237" y="46"/>
                    </a:lnTo>
                    <a:lnTo>
                      <a:pt x="230" y="48"/>
                    </a:lnTo>
                    <a:lnTo>
                      <a:pt x="230" y="48"/>
                    </a:lnTo>
                    <a:lnTo>
                      <a:pt x="228" y="48"/>
                    </a:lnTo>
                    <a:lnTo>
                      <a:pt x="226" y="48"/>
                    </a:lnTo>
                    <a:lnTo>
                      <a:pt x="219" y="45"/>
                    </a:lnTo>
                    <a:lnTo>
                      <a:pt x="219" y="45"/>
                    </a:lnTo>
                    <a:lnTo>
                      <a:pt x="215" y="44"/>
                    </a:lnTo>
                    <a:lnTo>
                      <a:pt x="214" y="41"/>
                    </a:lnTo>
                    <a:lnTo>
                      <a:pt x="214" y="40"/>
                    </a:lnTo>
                    <a:lnTo>
                      <a:pt x="214" y="40"/>
                    </a:lnTo>
                    <a:lnTo>
                      <a:pt x="211" y="32"/>
                    </a:lnTo>
                    <a:lnTo>
                      <a:pt x="211" y="32"/>
                    </a:lnTo>
                    <a:lnTo>
                      <a:pt x="211" y="31"/>
                    </a:lnTo>
                    <a:lnTo>
                      <a:pt x="212" y="30"/>
                    </a:lnTo>
                    <a:lnTo>
                      <a:pt x="212" y="30"/>
                    </a:lnTo>
                    <a:lnTo>
                      <a:pt x="214" y="24"/>
                    </a:lnTo>
                    <a:lnTo>
                      <a:pt x="214" y="24"/>
                    </a:lnTo>
                    <a:lnTo>
                      <a:pt x="217" y="21"/>
                    </a:lnTo>
                    <a:lnTo>
                      <a:pt x="217" y="21"/>
                    </a:lnTo>
                    <a:lnTo>
                      <a:pt x="217" y="17"/>
                    </a:lnTo>
                    <a:lnTo>
                      <a:pt x="217" y="17"/>
                    </a:lnTo>
                    <a:lnTo>
                      <a:pt x="214" y="16"/>
                    </a:lnTo>
                    <a:lnTo>
                      <a:pt x="214" y="16"/>
                    </a:lnTo>
                    <a:lnTo>
                      <a:pt x="213" y="15"/>
                    </a:lnTo>
                    <a:lnTo>
                      <a:pt x="212" y="13"/>
                    </a:lnTo>
                    <a:lnTo>
                      <a:pt x="212" y="13"/>
                    </a:lnTo>
                    <a:lnTo>
                      <a:pt x="217" y="9"/>
                    </a:lnTo>
                    <a:lnTo>
                      <a:pt x="217" y="9"/>
                    </a:lnTo>
                    <a:lnTo>
                      <a:pt x="217" y="5"/>
                    </a:lnTo>
                    <a:lnTo>
                      <a:pt x="217" y="5"/>
                    </a:lnTo>
                    <a:lnTo>
                      <a:pt x="214" y="7"/>
                    </a:lnTo>
                    <a:lnTo>
                      <a:pt x="214" y="7"/>
                    </a:lnTo>
                    <a:lnTo>
                      <a:pt x="210" y="6"/>
                    </a:lnTo>
                    <a:lnTo>
                      <a:pt x="210" y="6"/>
                    </a:lnTo>
                    <a:lnTo>
                      <a:pt x="208" y="1"/>
                    </a:lnTo>
                    <a:lnTo>
                      <a:pt x="208" y="1"/>
                    </a:lnTo>
                    <a:lnTo>
                      <a:pt x="207" y="0"/>
                    </a:lnTo>
                    <a:lnTo>
                      <a:pt x="206" y="0"/>
                    </a:lnTo>
                    <a:lnTo>
                      <a:pt x="202" y="4"/>
                    </a:lnTo>
                    <a:lnTo>
                      <a:pt x="202" y="4"/>
                    </a:lnTo>
                    <a:lnTo>
                      <a:pt x="195" y="7"/>
                    </a:lnTo>
                    <a:lnTo>
                      <a:pt x="195" y="7"/>
                    </a:lnTo>
                    <a:lnTo>
                      <a:pt x="189" y="7"/>
                    </a:lnTo>
                    <a:lnTo>
                      <a:pt x="189" y="7"/>
                    </a:lnTo>
                    <a:lnTo>
                      <a:pt x="186" y="8"/>
                    </a:lnTo>
                    <a:lnTo>
                      <a:pt x="186" y="8"/>
                    </a:lnTo>
                    <a:lnTo>
                      <a:pt x="181" y="6"/>
                    </a:lnTo>
                    <a:lnTo>
                      <a:pt x="181" y="6"/>
                    </a:lnTo>
                    <a:lnTo>
                      <a:pt x="179" y="4"/>
                    </a:lnTo>
                    <a:lnTo>
                      <a:pt x="179" y="5"/>
                    </a:lnTo>
                    <a:lnTo>
                      <a:pt x="179" y="6"/>
                    </a:lnTo>
                    <a:lnTo>
                      <a:pt x="179" y="6"/>
                    </a:lnTo>
                    <a:lnTo>
                      <a:pt x="172" y="9"/>
                    </a:lnTo>
                    <a:lnTo>
                      <a:pt x="172" y="9"/>
                    </a:lnTo>
                    <a:lnTo>
                      <a:pt x="170" y="8"/>
                    </a:lnTo>
                    <a:lnTo>
                      <a:pt x="163" y="7"/>
                    </a:lnTo>
                    <a:lnTo>
                      <a:pt x="163" y="7"/>
                    </a:lnTo>
                    <a:lnTo>
                      <a:pt x="160" y="7"/>
                    </a:lnTo>
                    <a:lnTo>
                      <a:pt x="158" y="8"/>
                    </a:lnTo>
                    <a:lnTo>
                      <a:pt x="157" y="9"/>
                    </a:lnTo>
                    <a:lnTo>
                      <a:pt x="157" y="9"/>
                    </a:lnTo>
                    <a:lnTo>
                      <a:pt x="150" y="8"/>
                    </a:lnTo>
                    <a:lnTo>
                      <a:pt x="150" y="8"/>
                    </a:lnTo>
                    <a:lnTo>
                      <a:pt x="137" y="13"/>
                    </a:lnTo>
                    <a:lnTo>
                      <a:pt x="137" y="13"/>
                    </a:lnTo>
                    <a:lnTo>
                      <a:pt x="132" y="16"/>
                    </a:lnTo>
                    <a:lnTo>
                      <a:pt x="132" y="17"/>
                    </a:lnTo>
                    <a:lnTo>
                      <a:pt x="132" y="17"/>
                    </a:lnTo>
                    <a:lnTo>
                      <a:pt x="125" y="20"/>
                    </a:lnTo>
                    <a:lnTo>
                      <a:pt x="125" y="20"/>
                    </a:lnTo>
                    <a:lnTo>
                      <a:pt x="120" y="23"/>
                    </a:lnTo>
                    <a:lnTo>
                      <a:pt x="120" y="23"/>
                    </a:lnTo>
                    <a:lnTo>
                      <a:pt x="116" y="25"/>
                    </a:lnTo>
                    <a:lnTo>
                      <a:pt x="116" y="25"/>
                    </a:lnTo>
                    <a:lnTo>
                      <a:pt x="101" y="23"/>
                    </a:lnTo>
                    <a:lnTo>
                      <a:pt x="101" y="23"/>
                    </a:lnTo>
                    <a:lnTo>
                      <a:pt x="97" y="24"/>
                    </a:lnTo>
                    <a:lnTo>
                      <a:pt x="97" y="24"/>
                    </a:lnTo>
                    <a:lnTo>
                      <a:pt x="93" y="23"/>
                    </a:lnTo>
                    <a:lnTo>
                      <a:pt x="93" y="23"/>
                    </a:lnTo>
                    <a:lnTo>
                      <a:pt x="89" y="19"/>
                    </a:lnTo>
                    <a:lnTo>
                      <a:pt x="89" y="19"/>
                    </a:lnTo>
                    <a:lnTo>
                      <a:pt x="85" y="19"/>
                    </a:lnTo>
                    <a:lnTo>
                      <a:pt x="85" y="19"/>
                    </a:lnTo>
                    <a:lnTo>
                      <a:pt x="84" y="24"/>
                    </a:lnTo>
                    <a:lnTo>
                      <a:pt x="82" y="30"/>
                    </a:lnTo>
                    <a:lnTo>
                      <a:pt x="79" y="35"/>
                    </a:lnTo>
                    <a:lnTo>
                      <a:pt x="79" y="35"/>
                    </a:lnTo>
                    <a:lnTo>
                      <a:pt x="76" y="39"/>
                    </a:lnTo>
                    <a:lnTo>
                      <a:pt x="72" y="40"/>
                    </a:lnTo>
                    <a:lnTo>
                      <a:pt x="69" y="41"/>
                    </a:lnTo>
                    <a:lnTo>
                      <a:pt x="69" y="41"/>
                    </a:lnTo>
                    <a:lnTo>
                      <a:pt x="64" y="45"/>
                    </a:lnTo>
                    <a:lnTo>
                      <a:pt x="61" y="50"/>
                    </a:lnTo>
                    <a:lnTo>
                      <a:pt x="57" y="55"/>
                    </a:lnTo>
                    <a:lnTo>
                      <a:pt x="57" y="55"/>
                    </a:lnTo>
                    <a:lnTo>
                      <a:pt x="56" y="61"/>
                    </a:lnTo>
                    <a:lnTo>
                      <a:pt x="56" y="67"/>
                    </a:lnTo>
                    <a:lnTo>
                      <a:pt x="57" y="72"/>
                    </a:lnTo>
                    <a:lnTo>
                      <a:pt x="57" y="72"/>
                    </a:lnTo>
                    <a:lnTo>
                      <a:pt x="56" y="75"/>
                    </a:lnTo>
                    <a:lnTo>
                      <a:pt x="55" y="78"/>
                    </a:lnTo>
                    <a:lnTo>
                      <a:pt x="54" y="82"/>
                    </a:lnTo>
                    <a:lnTo>
                      <a:pt x="54" y="82"/>
                    </a:lnTo>
                    <a:lnTo>
                      <a:pt x="50" y="84"/>
                    </a:lnTo>
                    <a:lnTo>
                      <a:pt x="48" y="85"/>
                    </a:lnTo>
                    <a:lnTo>
                      <a:pt x="46" y="86"/>
                    </a:lnTo>
                    <a:lnTo>
                      <a:pt x="46" y="86"/>
                    </a:lnTo>
                    <a:lnTo>
                      <a:pt x="38" y="93"/>
                    </a:lnTo>
                    <a:lnTo>
                      <a:pt x="38" y="93"/>
                    </a:lnTo>
                    <a:lnTo>
                      <a:pt x="32" y="97"/>
                    </a:lnTo>
                    <a:lnTo>
                      <a:pt x="30" y="98"/>
                    </a:lnTo>
                    <a:lnTo>
                      <a:pt x="30" y="98"/>
                    </a:lnTo>
                    <a:lnTo>
                      <a:pt x="26" y="107"/>
                    </a:lnTo>
                    <a:lnTo>
                      <a:pt x="26" y="107"/>
                    </a:lnTo>
                    <a:lnTo>
                      <a:pt x="18" y="113"/>
                    </a:lnTo>
                    <a:lnTo>
                      <a:pt x="18" y="113"/>
                    </a:lnTo>
                    <a:lnTo>
                      <a:pt x="17" y="124"/>
                    </a:lnTo>
                    <a:lnTo>
                      <a:pt x="17" y="124"/>
                    </a:lnTo>
                    <a:lnTo>
                      <a:pt x="16" y="126"/>
                    </a:lnTo>
                    <a:lnTo>
                      <a:pt x="14" y="129"/>
                    </a:lnTo>
                    <a:lnTo>
                      <a:pt x="9" y="133"/>
                    </a:lnTo>
                    <a:lnTo>
                      <a:pt x="9" y="133"/>
                    </a:lnTo>
                    <a:lnTo>
                      <a:pt x="4" y="144"/>
                    </a:lnTo>
                    <a:lnTo>
                      <a:pt x="2" y="149"/>
                    </a:lnTo>
                    <a:lnTo>
                      <a:pt x="2" y="149"/>
                    </a:lnTo>
                    <a:lnTo>
                      <a:pt x="1" y="153"/>
                    </a:lnTo>
                    <a:lnTo>
                      <a:pt x="0" y="160"/>
                    </a:lnTo>
                    <a:lnTo>
                      <a:pt x="0" y="160"/>
                    </a:lnTo>
                    <a:lnTo>
                      <a:pt x="1" y="164"/>
                    </a:lnTo>
                    <a:lnTo>
                      <a:pt x="2" y="169"/>
                    </a:lnTo>
                    <a:lnTo>
                      <a:pt x="4" y="175"/>
                    </a:lnTo>
                    <a:lnTo>
                      <a:pt x="4" y="175"/>
                    </a:lnTo>
                    <a:lnTo>
                      <a:pt x="7" y="178"/>
                    </a:lnTo>
                    <a:lnTo>
                      <a:pt x="9" y="185"/>
                    </a:lnTo>
                    <a:lnTo>
                      <a:pt x="9" y="185"/>
                    </a:lnTo>
                    <a:lnTo>
                      <a:pt x="8" y="188"/>
                    </a:lnTo>
                    <a:lnTo>
                      <a:pt x="7" y="194"/>
                    </a:lnTo>
                    <a:lnTo>
                      <a:pt x="4" y="201"/>
                    </a:lnTo>
                    <a:lnTo>
                      <a:pt x="4" y="201"/>
                    </a:lnTo>
                    <a:lnTo>
                      <a:pt x="0" y="214"/>
                    </a:lnTo>
                    <a:lnTo>
                      <a:pt x="0" y="214"/>
                    </a:lnTo>
                    <a:lnTo>
                      <a:pt x="0" y="217"/>
                    </a:lnTo>
                    <a:lnTo>
                      <a:pt x="1" y="222"/>
                    </a:lnTo>
                    <a:lnTo>
                      <a:pt x="2" y="226"/>
                    </a:lnTo>
                    <a:lnTo>
                      <a:pt x="2" y="226"/>
                    </a:lnTo>
                    <a:lnTo>
                      <a:pt x="2" y="236"/>
                    </a:lnTo>
                    <a:lnTo>
                      <a:pt x="2" y="236"/>
                    </a:lnTo>
                    <a:lnTo>
                      <a:pt x="16" y="248"/>
                    </a:lnTo>
                    <a:lnTo>
                      <a:pt x="16" y="248"/>
                    </a:lnTo>
                    <a:lnTo>
                      <a:pt x="17" y="251"/>
                    </a:lnTo>
                    <a:lnTo>
                      <a:pt x="22" y="256"/>
                    </a:lnTo>
                    <a:lnTo>
                      <a:pt x="22" y="256"/>
                    </a:lnTo>
                    <a:lnTo>
                      <a:pt x="24" y="259"/>
                    </a:lnTo>
                    <a:lnTo>
                      <a:pt x="26" y="262"/>
                    </a:lnTo>
                    <a:lnTo>
                      <a:pt x="29" y="265"/>
                    </a:lnTo>
                    <a:lnTo>
                      <a:pt x="29" y="265"/>
                    </a:lnTo>
                    <a:lnTo>
                      <a:pt x="33" y="278"/>
                    </a:lnTo>
                    <a:lnTo>
                      <a:pt x="33" y="278"/>
                    </a:lnTo>
                    <a:lnTo>
                      <a:pt x="42" y="283"/>
                    </a:lnTo>
                    <a:lnTo>
                      <a:pt x="42" y="283"/>
                    </a:lnTo>
                    <a:lnTo>
                      <a:pt x="51" y="291"/>
                    </a:lnTo>
                    <a:lnTo>
                      <a:pt x="57" y="297"/>
                    </a:lnTo>
                    <a:lnTo>
                      <a:pt x="63" y="301"/>
                    </a:lnTo>
                    <a:lnTo>
                      <a:pt x="63" y="301"/>
                    </a:lnTo>
                    <a:lnTo>
                      <a:pt x="70" y="303"/>
                    </a:lnTo>
                    <a:lnTo>
                      <a:pt x="74" y="304"/>
                    </a:lnTo>
                    <a:lnTo>
                      <a:pt x="74" y="304"/>
                    </a:lnTo>
                    <a:lnTo>
                      <a:pt x="78" y="304"/>
                    </a:lnTo>
                    <a:lnTo>
                      <a:pt x="84" y="302"/>
                    </a:lnTo>
                    <a:lnTo>
                      <a:pt x="90" y="301"/>
                    </a:lnTo>
                    <a:lnTo>
                      <a:pt x="96" y="300"/>
                    </a:lnTo>
                    <a:lnTo>
                      <a:pt x="96" y="300"/>
                    </a:lnTo>
                    <a:lnTo>
                      <a:pt x="103" y="300"/>
                    </a:lnTo>
                    <a:lnTo>
                      <a:pt x="111" y="300"/>
                    </a:lnTo>
                    <a:lnTo>
                      <a:pt x="119" y="301"/>
                    </a:lnTo>
                    <a:lnTo>
                      <a:pt x="119" y="301"/>
                    </a:lnTo>
                    <a:lnTo>
                      <a:pt x="128" y="296"/>
                    </a:lnTo>
                    <a:lnTo>
                      <a:pt x="141" y="289"/>
                    </a:lnTo>
                    <a:lnTo>
                      <a:pt x="141" y="289"/>
                    </a:lnTo>
                    <a:lnTo>
                      <a:pt x="147" y="288"/>
                    </a:lnTo>
                    <a:lnTo>
                      <a:pt x="153" y="287"/>
                    </a:lnTo>
                    <a:lnTo>
                      <a:pt x="165" y="288"/>
                    </a:lnTo>
                    <a:lnTo>
                      <a:pt x="165" y="288"/>
                    </a:lnTo>
                    <a:lnTo>
                      <a:pt x="168" y="288"/>
                    </a:lnTo>
                    <a:lnTo>
                      <a:pt x="171" y="290"/>
                    </a:lnTo>
                    <a:lnTo>
                      <a:pt x="174" y="294"/>
                    </a:lnTo>
                    <a:lnTo>
                      <a:pt x="174" y="294"/>
                    </a:lnTo>
                    <a:lnTo>
                      <a:pt x="176" y="297"/>
                    </a:lnTo>
                    <a:lnTo>
                      <a:pt x="178" y="302"/>
                    </a:lnTo>
                    <a:lnTo>
                      <a:pt x="180" y="305"/>
                    </a:lnTo>
                    <a:lnTo>
                      <a:pt x="182" y="306"/>
                    </a:lnTo>
                    <a:lnTo>
                      <a:pt x="183" y="308"/>
                    </a:lnTo>
                    <a:lnTo>
                      <a:pt x="183" y="308"/>
                    </a:lnTo>
                    <a:lnTo>
                      <a:pt x="194" y="306"/>
                    </a:lnTo>
                    <a:lnTo>
                      <a:pt x="202" y="305"/>
                    </a:lnTo>
                    <a:lnTo>
                      <a:pt x="202" y="305"/>
                    </a:lnTo>
                    <a:lnTo>
                      <a:pt x="204" y="308"/>
                    </a:lnTo>
                    <a:lnTo>
                      <a:pt x="204" y="308"/>
                    </a:lnTo>
                    <a:lnTo>
                      <a:pt x="208" y="308"/>
                    </a:lnTo>
                    <a:lnTo>
                      <a:pt x="208" y="308"/>
                    </a:lnTo>
                    <a:lnTo>
                      <a:pt x="212" y="317"/>
                    </a:lnTo>
                    <a:lnTo>
                      <a:pt x="212" y="317"/>
                    </a:lnTo>
                    <a:lnTo>
                      <a:pt x="211" y="321"/>
                    </a:lnTo>
                    <a:lnTo>
                      <a:pt x="211" y="321"/>
                    </a:lnTo>
                    <a:lnTo>
                      <a:pt x="210" y="326"/>
                    </a:lnTo>
                    <a:lnTo>
                      <a:pt x="210" y="326"/>
                    </a:lnTo>
                    <a:lnTo>
                      <a:pt x="206" y="336"/>
                    </a:lnTo>
                    <a:lnTo>
                      <a:pt x="206" y="336"/>
                    </a:lnTo>
                    <a:lnTo>
                      <a:pt x="206" y="342"/>
                    </a:lnTo>
                    <a:lnTo>
                      <a:pt x="206" y="347"/>
                    </a:lnTo>
                    <a:lnTo>
                      <a:pt x="206" y="347"/>
                    </a:lnTo>
                    <a:lnTo>
                      <a:pt x="203" y="350"/>
                    </a:lnTo>
                    <a:lnTo>
                      <a:pt x="203" y="350"/>
                    </a:lnTo>
                    <a:lnTo>
                      <a:pt x="211" y="364"/>
                    </a:lnTo>
                    <a:lnTo>
                      <a:pt x="211" y="364"/>
                    </a:lnTo>
                    <a:lnTo>
                      <a:pt x="214" y="368"/>
                    </a:lnTo>
                    <a:lnTo>
                      <a:pt x="221" y="378"/>
                    </a:lnTo>
                    <a:lnTo>
                      <a:pt x="221" y="378"/>
                    </a:lnTo>
                    <a:lnTo>
                      <a:pt x="228" y="387"/>
                    </a:lnTo>
                    <a:lnTo>
                      <a:pt x="228" y="387"/>
                    </a:lnTo>
                    <a:lnTo>
                      <a:pt x="230" y="391"/>
                    </a:lnTo>
                    <a:lnTo>
                      <a:pt x="230" y="391"/>
                    </a:lnTo>
                    <a:lnTo>
                      <a:pt x="230" y="396"/>
                    </a:lnTo>
                    <a:lnTo>
                      <a:pt x="230" y="396"/>
                    </a:lnTo>
                    <a:lnTo>
                      <a:pt x="233" y="402"/>
                    </a:lnTo>
                    <a:lnTo>
                      <a:pt x="236" y="408"/>
                    </a:lnTo>
                    <a:lnTo>
                      <a:pt x="236" y="408"/>
                    </a:lnTo>
                    <a:lnTo>
                      <a:pt x="239" y="418"/>
                    </a:lnTo>
                    <a:lnTo>
                      <a:pt x="239" y="418"/>
                    </a:lnTo>
                    <a:lnTo>
                      <a:pt x="237" y="421"/>
                    </a:lnTo>
                    <a:lnTo>
                      <a:pt x="237" y="421"/>
                    </a:lnTo>
                    <a:lnTo>
                      <a:pt x="238" y="427"/>
                    </a:lnTo>
                    <a:lnTo>
                      <a:pt x="242" y="438"/>
                    </a:lnTo>
                    <a:lnTo>
                      <a:pt x="242" y="438"/>
                    </a:lnTo>
                    <a:lnTo>
                      <a:pt x="243" y="444"/>
                    </a:lnTo>
                    <a:lnTo>
                      <a:pt x="243" y="447"/>
                    </a:lnTo>
                    <a:lnTo>
                      <a:pt x="242" y="450"/>
                    </a:lnTo>
                    <a:lnTo>
                      <a:pt x="241" y="451"/>
                    </a:lnTo>
                    <a:lnTo>
                      <a:pt x="241" y="451"/>
                    </a:lnTo>
                    <a:lnTo>
                      <a:pt x="235" y="454"/>
                    </a:lnTo>
                    <a:lnTo>
                      <a:pt x="235" y="454"/>
                    </a:lnTo>
                    <a:lnTo>
                      <a:pt x="233" y="458"/>
                    </a:lnTo>
                    <a:lnTo>
                      <a:pt x="233" y="458"/>
                    </a:lnTo>
                    <a:lnTo>
                      <a:pt x="233" y="460"/>
                    </a:lnTo>
                    <a:lnTo>
                      <a:pt x="231" y="467"/>
                    </a:lnTo>
                    <a:lnTo>
                      <a:pt x="231" y="467"/>
                    </a:lnTo>
                    <a:lnTo>
                      <a:pt x="228" y="476"/>
                    </a:lnTo>
                    <a:lnTo>
                      <a:pt x="226" y="482"/>
                    </a:lnTo>
                    <a:lnTo>
                      <a:pt x="226" y="482"/>
                    </a:lnTo>
                    <a:lnTo>
                      <a:pt x="227" y="488"/>
                    </a:lnTo>
                    <a:lnTo>
                      <a:pt x="227" y="488"/>
                    </a:lnTo>
                    <a:lnTo>
                      <a:pt x="227" y="505"/>
                    </a:lnTo>
                    <a:lnTo>
                      <a:pt x="227" y="505"/>
                    </a:lnTo>
                    <a:lnTo>
                      <a:pt x="235" y="516"/>
                    </a:lnTo>
                    <a:lnTo>
                      <a:pt x="235" y="516"/>
                    </a:lnTo>
                    <a:lnTo>
                      <a:pt x="242" y="530"/>
                    </a:lnTo>
                    <a:lnTo>
                      <a:pt x="249" y="543"/>
                    </a:lnTo>
                    <a:lnTo>
                      <a:pt x="249" y="543"/>
                    </a:lnTo>
                    <a:lnTo>
                      <a:pt x="250" y="545"/>
                    </a:lnTo>
                    <a:lnTo>
                      <a:pt x="250" y="546"/>
                    </a:lnTo>
                    <a:lnTo>
                      <a:pt x="247" y="547"/>
                    </a:lnTo>
                    <a:lnTo>
                      <a:pt x="247" y="547"/>
                    </a:lnTo>
                    <a:lnTo>
                      <a:pt x="252" y="572"/>
                    </a:lnTo>
                    <a:lnTo>
                      <a:pt x="252" y="572"/>
                    </a:lnTo>
                    <a:lnTo>
                      <a:pt x="253" y="577"/>
                    </a:lnTo>
                    <a:lnTo>
                      <a:pt x="255" y="583"/>
                    </a:lnTo>
                    <a:lnTo>
                      <a:pt x="259" y="591"/>
                    </a:lnTo>
                    <a:lnTo>
                      <a:pt x="259" y="591"/>
                    </a:lnTo>
                    <a:lnTo>
                      <a:pt x="261" y="595"/>
                    </a:lnTo>
                    <a:lnTo>
                      <a:pt x="264" y="598"/>
                    </a:lnTo>
                    <a:lnTo>
                      <a:pt x="264" y="598"/>
                    </a:lnTo>
                    <a:lnTo>
                      <a:pt x="268" y="608"/>
                    </a:lnTo>
                    <a:lnTo>
                      <a:pt x="272" y="615"/>
                    </a:lnTo>
                    <a:lnTo>
                      <a:pt x="274" y="619"/>
                    </a:lnTo>
                    <a:lnTo>
                      <a:pt x="274" y="619"/>
                    </a:lnTo>
                    <a:lnTo>
                      <a:pt x="277" y="625"/>
                    </a:lnTo>
                    <a:lnTo>
                      <a:pt x="280" y="631"/>
                    </a:lnTo>
                    <a:lnTo>
                      <a:pt x="280" y="631"/>
                    </a:lnTo>
                    <a:lnTo>
                      <a:pt x="280" y="633"/>
                    </a:lnTo>
                    <a:lnTo>
                      <a:pt x="280" y="636"/>
                    </a:lnTo>
                    <a:lnTo>
                      <a:pt x="278" y="638"/>
                    </a:lnTo>
                    <a:lnTo>
                      <a:pt x="278" y="638"/>
                    </a:lnTo>
                    <a:lnTo>
                      <a:pt x="276" y="637"/>
                    </a:lnTo>
                    <a:lnTo>
                      <a:pt x="276" y="637"/>
                    </a:lnTo>
                    <a:lnTo>
                      <a:pt x="275" y="639"/>
                    </a:lnTo>
                    <a:lnTo>
                      <a:pt x="275" y="639"/>
                    </a:lnTo>
                    <a:lnTo>
                      <a:pt x="280" y="645"/>
                    </a:lnTo>
                    <a:lnTo>
                      <a:pt x="286" y="653"/>
                    </a:lnTo>
                    <a:lnTo>
                      <a:pt x="286" y="653"/>
                    </a:lnTo>
                    <a:lnTo>
                      <a:pt x="293" y="657"/>
                    </a:lnTo>
                    <a:lnTo>
                      <a:pt x="293" y="657"/>
                    </a:lnTo>
                    <a:lnTo>
                      <a:pt x="293" y="656"/>
                    </a:lnTo>
                    <a:lnTo>
                      <a:pt x="296" y="654"/>
                    </a:lnTo>
                    <a:lnTo>
                      <a:pt x="296" y="654"/>
                    </a:lnTo>
                    <a:lnTo>
                      <a:pt x="304" y="652"/>
                    </a:lnTo>
                    <a:lnTo>
                      <a:pt x="309" y="650"/>
                    </a:lnTo>
                    <a:lnTo>
                      <a:pt x="309" y="650"/>
                    </a:lnTo>
                    <a:lnTo>
                      <a:pt x="310" y="649"/>
                    </a:lnTo>
                    <a:lnTo>
                      <a:pt x="310" y="649"/>
                    </a:lnTo>
                    <a:lnTo>
                      <a:pt x="313" y="649"/>
                    </a:lnTo>
                    <a:lnTo>
                      <a:pt x="314" y="649"/>
                    </a:lnTo>
                    <a:lnTo>
                      <a:pt x="316" y="649"/>
                    </a:lnTo>
                    <a:lnTo>
                      <a:pt x="319" y="648"/>
                    </a:lnTo>
                    <a:lnTo>
                      <a:pt x="319" y="648"/>
                    </a:lnTo>
                    <a:lnTo>
                      <a:pt x="321" y="648"/>
                    </a:lnTo>
                    <a:lnTo>
                      <a:pt x="321" y="648"/>
                    </a:lnTo>
                    <a:lnTo>
                      <a:pt x="323" y="648"/>
                    </a:lnTo>
                    <a:lnTo>
                      <a:pt x="327" y="649"/>
                    </a:lnTo>
                    <a:lnTo>
                      <a:pt x="331" y="650"/>
                    </a:lnTo>
                    <a:lnTo>
                      <a:pt x="331" y="650"/>
                    </a:lnTo>
                    <a:lnTo>
                      <a:pt x="330" y="648"/>
                    </a:lnTo>
                    <a:lnTo>
                      <a:pt x="330" y="648"/>
                    </a:lnTo>
                    <a:lnTo>
                      <a:pt x="333" y="648"/>
                    </a:lnTo>
                    <a:lnTo>
                      <a:pt x="333" y="648"/>
                    </a:lnTo>
                    <a:lnTo>
                      <a:pt x="336" y="649"/>
                    </a:lnTo>
                    <a:lnTo>
                      <a:pt x="337" y="649"/>
                    </a:lnTo>
                    <a:lnTo>
                      <a:pt x="337" y="649"/>
                    </a:lnTo>
                    <a:lnTo>
                      <a:pt x="336" y="645"/>
                    </a:lnTo>
                    <a:lnTo>
                      <a:pt x="336" y="645"/>
                    </a:lnTo>
                    <a:lnTo>
                      <a:pt x="341" y="645"/>
                    </a:lnTo>
                    <a:lnTo>
                      <a:pt x="341" y="645"/>
                    </a:lnTo>
                    <a:lnTo>
                      <a:pt x="349" y="644"/>
                    </a:lnTo>
                    <a:lnTo>
                      <a:pt x="349" y="644"/>
                    </a:lnTo>
                    <a:lnTo>
                      <a:pt x="352" y="641"/>
                    </a:lnTo>
                    <a:lnTo>
                      <a:pt x="354" y="639"/>
                    </a:lnTo>
                    <a:lnTo>
                      <a:pt x="359" y="631"/>
                    </a:lnTo>
                    <a:lnTo>
                      <a:pt x="359" y="631"/>
                    </a:lnTo>
                    <a:lnTo>
                      <a:pt x="366" y="625"/>
                    </a:lnTo>
                    <a:lnTo>
                      <a:pt x="369" y="622"/>
                    </a:lnTo>
                    <a:lnTo>
                      <a:pt x="371" y="619"/>
                    </a:lnTo>
                    <a:lnTo>
                      <a:pt x="371" y="619"/>
                    </a:lnTo>
                    <a:lnTo>
                      <a:pt x="380" y="603"/>
                    </a:lnTo>
                    <a:lnTo>
                      <a:pt x="380" y="603"/>
                    </a:lnTo>
                    <a:lnTo>
                      <a:pt x="383" y="601"/>
                    </a:lnTo>
                    <a:lnTo>
                      <a:pt x="385" y="600"/>
                    </a:lnTo>
                    <a:lnTo>
                      <a:pt x="387" y="599"/>
                    </a:lnTo>
                    <a:lnTo>
                      <a:pt x="387" y="599"/>
                    </a:lnTo>
                    <a:lnTo>
                      <a:pt x="390" y="592"/>
                    </a:lnTo>
                    <a:lnTo>
                      <a:pt x="392" y="582"/>
                    </a:lnTo>
                    <a:lnTo>
                      <a:pt x="392" y="582"/>
                    </a:lnTo>
                    <a:lnTo>
                      <a:pt x="392" y="578"/>
                    </a:lnTo>
                    <a:lnTo>
                      <a:pt x="391" y="575"/>
                    </a:lnTo>
                    <a:lnTo>
                      <a:pt x="391" y="572"/>
                    </a:lnTo>
                    <a:lnTo>
                      <a:pt x="391" y="570"/>
                    </a:lnTo>
                    <a:lnTo>
                      <a:pt x="391" y="570"/>
                    </a:lnTo>
                    <a:lnTo>
                      <a:pt x="393" y="568"/>
                    </a:lnTo>
                    <a:lnTo>
                      <a:pt x="396" y="566"/>
                    </a:lnTo>
                    <a:lnTo>
                      <a:pt x="406" y="561"/>
                    </a:lnTo>
                    <a:lnTo>
                      <a:pt x="406" y="561"/>
                    </a:lnTo>
                    <a:lnTo>
                      <a:pt x="409" y="560"/>
                    </a:lnTo>
                    <a:lnTo>
                      <a:pt x="411" y="558"/>
                    </a:lnTo>
                    <a:lnTo>
                      <a:pt x="412" y="555"/>
                    </a:lnTo>
                    <a:lnTo>
                      <a:pt x="412" y="555"/>
                    </a:lnTo>
                    <a:lnTo>
                      <a:pt x="410" y="552"/>
                    </a:lnTo>
                    <a:lnTo>
                      <a:pt x="410" y="552"/>
                    </a:lnTo>
                    <a:lnTo>
                      <a:pt x="411" y="543"/>
                    </a:lnTo>
                    <a:lnTo>
                      <a:pt x="411" y="543"/>
                    </a:lnTo>
                    <a:lnTo>
                      <a:pt x="410" y="539"/>
                    </a:lnTo>
                    <a:lnTo>
                      <a:pt x="409" y="532"/>
                    </a:lnTo>
                    <a:lnTo>
                      <a:pt x="409" y="532"/>
                    </a:lnTo>
                    <a:lnTo>
                      <a:pt x="406" y="523"/>
                    </a:lnTo>
                    <a:lnTo>
                      <a:pt x="406" y="523"/>
                    </a:lnTo>
                    <a:lnTo>
                      <a:pt x="407" y="517"/>
                    </a:lnTo>
                    <a:lnTo>
                      <a:pt x="407" y="517"/>
                    </a:lnTo>
                    <a:lnTo>
                      <a:pt x="415" y="512"/>
                    </a:lnTo>
                    <a:lnTo>
                      <a:pt x="415" y="512"/>
                    </a:lnTo>
                    <a:lnTo>
                      <a:pt x="419" y="507"/>
                    </a:lnTo>
                    <a:lnTo>
                      <a:pt x="421" y="505"/>
                    </a:lnTo>
                    <a:lnTo>
                      <a:pt x="421" y="505"/>
                    </a:lnTo>
                    <a:lnTo>
                      <a:pt x="430" y="497"/>
                    </a:lnTo>
                    <a:lnTo>
                      <a:pt x="430" y="497"/>
                    </a:lnTo>
                    <a:lnTo>
                      <a:pt x="438" y="492"/>
                    </a:lnTo>
                    <a:lnTo>
                      <a:pt x="446" y="488"/>
                    </a:lnTo>
                    <a:lnTo>
                      <a:pt x="446" y="488"/>
                    </a:lnTo>
                    <a:lnTo>
                      <a:pt x="448" y="484"/>
                    </a:lnTo>
                    <a:lnTo>
                      <a:pt x="450" y="478"/>
                    </a:lnTo>
                    <a:lnTo>
                      <a:pt x="454" y="472"/>
                    </a:lnTo>
                    <a:lnTo>
                      <a:pt x="454" y="472"/>
                    </a:lnTo>
                    <a:lnTo>
                      <a:pt x="450" y="455"/>
                    </a:lnTo>
                    <a:lnTo>
                      <a:pt x="450" y="455"/>
                    </a:lnTo>
                    <a:lnTo>
                      <a:pt x="450" y="447"/>
                    </a:lnTo>
                    <a:lnTo>
                      <a:pt x="450" y="443"/>
                    </a:lnTo>
                    <a:lnTo>
                      <a:pt x="450" y="443"/>
                    </a:lnTo>
                    <a:lnTo>
                      <a:pt x="450" y="434"/>
                    </a:lnTo>
                    <a:lnTo>
                      <a:pt x="450" y="434"/>
                    </a:lnTo>
                    <a:lnTo>
                      <a:pt x="446" y="429"/>
                    </a:lnTo>
                    <a:lnTo>
                      <a:pt x="446" y="429"/>
                    </a:lnTo>
                    <a:lnTo>
                      <a:pt x="443" y="426"/>
                    </a:lnTo>
                    <a:lnTo>
                      <a:pt x="442" y="418"/>
                    </a:lnTo>
                    <a:lnTo>
                      <a:pt x="442" y="418"/>
                    </a:lnTo>
                    <a:lnTo>
                      <a:pt x="442" y="411"/>
                    </a:lnTo>
                    <a:lnTo>
                      <a:pt x="442" y="407"/>
                    </a:lnTo>
                    <a:lnTo>
                      <a:pt x="442" y="407"/>
                    </a:lnTo>
                    <a:lnTo>
                      <a:pt x="439" y="398"/>
                    </a:lnTo>
                    <a:lnTo>
                      <a:pt x="439" y="398"/>
                    </a:lnTo>
                    <a:lnTo>
                      <a:pt x="439" y="391"/>
                    </a:lnTo>
                    <a:lnTo>
                      <a:pt x="440" y="387"/>
                    </a:lnTo>
                    <a:lnTo>
                      <a:pt x="441" y="382"/>
                    </a:lnTo>
                    <a:lnTo>
                      <a:pt x="441" y="382"/>
                    </a:lnTo>
                    <a:lnTo>
                      <a:pt x="447" y="371"/>
                    </a:lnTo>
                    <a:lnTo>
                      <a:pt x="450" y="365"/>
                    </a:lnTo>
                    <a:lnTo>
                      <a:pt x="451" y="363"/>
                    </a:lnTo>
                    <a:lnTo>
                      <a:pt x="451" y="363"/>
                    </a:lnTo>
                    <a:lnTo>
                      <a:pt x="461" y="355"/>
                    </a:lnTo>
                    <a:lnTo>
                      <a:pt x="461" y="355"/>
                    </a:lnTo>
                    <a:lnTo>
                      <a:pt x="474" y="335"/>
                    </a:lnTo>
                    <a:lnTo>
                      <a:pt x="474" y="335"/>
                    </a:lnTo>
                    <a:lnTo>
                      <a:pt x="478" y="332"/>
                    </a:lnTo>
                    <a:lnTo>
                      <a:pt x="482" y="329"/>
                    </a:lnTo>
                    <a:lnTo>
                      <a:pt x="488" y="326"/>
                    </a:lnTo>
                    <a:lnTo>
                      <a:pt x="488" y="326"/>
                    </a:lnTo>
                    <a:lnTo>
                      <a:pt x="504" y="309"/>
                    </a:lnTo>
                    <a:lnTo>
                      <a:pt x="504" y="309"/>
                    </a:lnTo>
                    <a:lnTo>
                      <a:pt x="509" y="301"/>
                    </a:lnTo>
                    <a:lnTo>
                      <a:pt x="511" y="297"/>
                    </a:lnTo>
                    <a:lnTo>
                      <a:pt x="511" y="297"/>
                    </a:lnTo>
                    <a:lnTo>
                      <a:pt x="514" y="293"/>
                    </a:lnTo>
                    <a:lnTo>
                      <a:pt x="514" y="293"/>
                    </a:lnTo>
                    <a:lnTo>
                      <a:pt x="516" y="290"/>
                    </a:lnTo>
                    <a:lnTo>
                      <a:pt x="517" y="288"/>
                    </a:lnTo>
                    <a:lnTo>
                      <a:pt x="517" y="282"/>
                    </a:lnTo>
                    <a:lnTo>
                      <a:pt x="517" y="282"/>
                    </a:lnTo>
                    <a:lnTo>
                      <a:pt x="519" y="279"/>
                    </a:lnTo>
                    <a:lnTo>
                      <a:pt x="521" y="275"/>
                    </a:lnTo>
                    <a:lnTo>
                      <a:pt x="527" y="267"/>
                    </a:lnTo>
                    <a:lnTo>
                      <a:pt x="527" y="267"/>
                    </a:lnTo>
                    <a:lnTo>
                      <a:pt x="529" y="258"/>
                    </a:lnTo>
                    <a:lnTo>
                      <a:pt x="531" y="253"/>
                    </a:lnTo>
                    <a:lnTo>
                      <a:pt x="531" y="253"/>
                    </a:lnTo>
                    <a:lnTo>
                      <a:pt x="535" y="251"/>
                    </a:lnTo>
                    <a:lnTo>
                      <a:pt x="535" y="251"/>
                    </a:lnTo>
                    <a:lnTo>
                      <a:pt x="532" y="243"/>
                    </a:lnTo>
                    <a:lnTo>
                      <a:pt x="532" y="243"/>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3" name="Freeform 358"/>
              <p:cNvSpPr>
                <a:spLocks/>
              </p:cNvSpPr>
              <p:nvPr/>
            </p:nvSpPr>
            <p:spPr bwMode="auto">
              <a:xfrm>
                <a:off x="4035426" y="4086226"/>
                <a:ext cx="12700" cy="20638"/>
              </a:xfrm>
              <a:custGeom>
                <a:avLst/>
                <a:gdLst>
                  <a:gd name="T0" fmla="*/ 8 w 8"/>
                  <a:gd name="T1" fmla="*/ 1 h 13"/>
                  <a:gd name="T2" fmla="*/ 8 w 8"/>
                  <a:gd name="T3" fmla="*/ 1 h 13"/>
                  <a:gd name="T4" fmla="*/ 7 w 8"/>
                  <a:gd name="T5" fmla="*/ 4 h 13"/>
                  <a:gd name="T6" fmla="*/ 7 w 8"/>
                  <a:gd name="T7" fmla="*/ 4 h 13"/>
                  <a:gd name="T8" fmla="*/ 5 w 8"/>
                  <a:gd name="T9" fmla="*/ 4 h 13"/>
                  <a:gd name="T10" fmla="*/ 5 w 8"/>
                  <a:gd name="T11" fmla="*/ 4 h 13"/>
                  <a:gd name="T12" fmla="*/ 5 w 8"/>
                  <a:gd name="T13" fmla="*/ 8 h 13"/>
                  <a:gd name="T14" fmla="*/ 5 w 8"/>
                  <a:gd name="T15" fmla="*/ 8 h 13"/>
                  <a:gd name="T16" fmla="*/ 5 w 8"/>
                  <a:gd name="T17" fmla="*/ 12 h 13"/>
                  <a:gd name="T18" fmla="*/ 5 w 8"/>
                  <a:gd name="T19" fmla="*/ 12 h 13"/>
                  <a:gd name="T20" fmla="*/ 0 w 8"/>
                  <a:gd name="T21" fmla="*/ 13 h 13"/>
                  <a:gd name="T22" fmla="*/ 0 w 8"/>
                  <a:gd name="T23" fmla="*/ 13 h 13"/>
                  <a:gd name="T24" fmla="*/ 2 w 8"/>
                  <a:gd name="T25" fmla="*/ 11 h 13"/>
                  <a:gd name="T26" fmla="*/ 2 w 8"/>
                  <a:gd name="T27" fmla="*/ 9 h 13"/>
                  <a:gd name="T28" fmla="*/ 4 w 8"/>
                  <a:gd name="T29" fmla="*/ 4 h 13"/>
                  <a:gd name="T30" fmla="*/ 4 w 8"/>
                  <a:gd name="T31" fmla="*/ 4 h 13"/>
                  <a:gd name="T32" fmla="*/ 4 w 8"/>
                  <a:gd name="T33" fmla="*/ 2 h 13"/>
                  <a:gd name="T34" fmla="*/ 4 w 8"/>
                  <a:gd name="T35" fmla="*/ 2 h 13"/>
                  <a:gd name="T36" fmla="*/ 5 w 8"/>
                  <a:gd name="T37" fmla="*/ 2 h 13"/>
                  <a:gd name="T38" fmla="*/ 5 w 8"/>
                  <a:gd name="T39" fmla="*/ 2 h 13"/>
                  <a:gd name="T40" fmla="*/ 7 w 8"/>
                  <a:gd name="T41" fmla="*/ 0 h 13"/>
                  <a:gd name="T42" fmla="*/ 7 w 8"/>
                  <a:gd name="T43" fmla="*/ 0 h 13"/>
                  <a:gd name="T44" fmla="*/ 8 w 8"/>
                  <a:gd name="T45" fmla="*/ 1 h 13"/>
                  <a:gd name="T46" fmla="*/ 8 w 8"/>
                  <a:gd name="T4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8" y="1"/>
                    </a:moveTo>
                    <a:lnTo>
                      <a:pt x="8" y="1"/>
                    </a:lnTo>
                    <a:lnTo>
                      <a:pt x="7" y="4"/>
                    </a:lnTo>
                    <a:lnTo>
                      <a:pt x="7" y="4"/>
                    </a:lnTo>
                    <a:lnTo>
                      <a:pt x="5" y="4"/>
                    </a:lnTo>
                    <a:lnTo>
                      <a:pt x="5" y="4"/>
                    </a:lnTo>
                    <a:lnTo>
                      <a:pt x="5" y="8"/>
                    </a:lnTo>
                    <a:lnTo>
                      <a:pt x="5" y="8"/>
                    </a:lnTo>
                    <a:lnTo>
                      <a:pt x="5" y="12"/>
                    </a:lnTo>
                    <a:lnTo>
                      <a:pt x="5" y="12"/>
                    </a:lnTo>
                    <a:lnTo>
                      <a:pt x="0" y="13"/>
                    </a:lnTo>
                    <a:lnTo>
                      <a:pt x="0" y="13"/>
                    </a:lnTo>
                    <a:lnTo>
                      <a:pt x="2" y="11"/>
                    </a:lnTo>
                    <a:lnTo>
                      <a:pt x="2" y="9"/>
                    </a:lnTo>
                    <a:lnTo>
                      <a:pt x="4" y="4"/>
                    </a:lnTo>
                    <a:lnTo>
                      <a:pt x="4" y="4"/>
                    </a:lnTo>
                    <a:lnTo>
                      <a:pt x="4" y="2"/>
                    </a:lnTo>
                    <a:lnTo>
                      <a:pt x="4" y="2"/>
                    </a:lnTo>
                    <a:lnTo>
                      <a:pt x="5" y="2"/>
                    </a:lnTo>
                    <a:lnTo>
                      <a:pt x="5" y="2"/>
                    </a:lnTo>
                    <a:lnTo>
                      <a:pt x="7" y="0"/>
                    </a:lnTo>
                    <a:lnTo>
                      <a:pt x="7" y="0"/>
                    </a:lnTo>
                    <a:lnTo>
                      <a:pt x="8" y="1"/>
                    </a:lnTo>
                    <a:lnTo>
                      <a:pt x="8"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4" name="Freeform 359"/>
              <p:cNvSpPr>
                <a:spLocks/>
              </p:cNvSpPr>
              <p:nvPr/>
            </p:nvSpPr>
            <p:spPr bwMode="auto">
              <a:xfrm>
                <a:off x="4017963" y="4105276"/>
                <a:ext cx="4763" cy="6350"/>
              </a:xfrm>
              <a:custGeom>
                <a:avLst/>
                <a:gdLst>
                  <a:gd name="T0" fmla="*/ 3 w 3"/>
                  <a:gd name="T1" fmla="*/ 0 h 4"/>
                  <a:gd name="T2" fmla="*/ 3 w 3"/>
                  <a:gd name="T3" fmla="*/ 0 h 4"/>
                  <a:gd name="T4" fmla="*/ 3 w 3"/>
                  <a:gd name="T5" fmla="*/ 1 h 4"/>
                  <a:gd name="T6" fmla="*/ 3 w 3"/>
                  <a:gd name="T7" fmla="*/ 1 h 4"/>
                  <a:gd name="T8" fmla="*/ 1 w 3"/>
                  <a:gd name="T9" fmla="*/ 4 h 4"/>
                  <a:gd name="T10" fmla="*/ 1 w 3"/>
                  <a:gd name="T11" fmla="*/ 4 h 4"/>
                  <a:gd name="T12" fmla="*/ 0 w 3"/>
                  <a:gd name="T13" fmla="*/ 3 h 4"/>
                  <a:gd name="T14" fmla="*/ 0 w 3"/>
                  <a:gd name="T15" fmla="*/ 3 h 4"/>
                  <a:gd name="T16" fmla="*/ 0 w 3"/>
                  <a:gd name="T17" fmla="*/ 0 h 4"/>
                  <a:gd name="T18" fmla="*/ 0 w 3"/>
                  <a:gd name="T19" fmla="*/ 0 h 4"/>
                  <a:gd name="T20" fmla="*/ 0 w 3"/>
                  <a:gd name="T21" fmla="*/ 0 h 4"/>
                  <a:gd name="T22" fmla="*/ 1 w 3"/>
                  <a:gd name="T23" fmla="*/ 0 h 4"/>
                  <a:gd name="T24" fmla="*/ 1 w 3"/>
                  <a:gd name="T25" fmla="*/ 0 h 4"/>
                  <a:gd name="T26" fmla="*/ 3 w 3"/>
                  <a:gd name="T27" fmla="*/ 0 h 4"/>
                  <a:gd name="T28" fmla="*/ 3 w 3"/>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4">
                    <a:moveTo>
                      <a:pt x="3" y="0"/>
                    </a:moveTo>
                    <a:lnTo>
                      <a:pt x="3" y="0"/>
                    </a:lnTo>
                    <a:lnTo>
                      <a:pt x="3" y="1"/>
                    </a:lnTo>
                    <a:lnTo>
                      <a:pt x="3" y="1"/>
                    </a:lnTo>
                    <a:lnTo>
                      <a:pt x="1" y="4"/>
                    </a:lnTo>
                    <a:lnTo>
                      <a:pt x="1" y="4"/>
                    </a:lnTo>
                    <a:lnTo>
                      <a:pt x="0" y="3"/>
                    </a:lnTo>
                    <a:lnTo>
                      <a:pt x="0" y="3"/>
                    </a:lnTo>
                    <a:lnTo>
                      <a:pt x="0" y="0"/>
                    </a:lnTo>
                    <a:lnTo>
                      <a:pt x="0" y="0"/>
                    </a:lnTo>
                    <a:lnTo>
                      <a:pt x="0" y="0"/>
                    </a:lnTo>
                    <a:lnTo>
                      <a:pt x="1" y="0"/>
                    </a:lnTo>
                    <a:lnTo>
                      <a:pt x="1" y="0"/>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5" name="Freeform 360"/>
              <p:cNvSpPr>
                <a:spLocks/>
              </p:cNvSpPr>
              <p:nvPr/>
            </p:nvSpPr>
            <p:spPr bwMode="auto">
              <a:xfrm>
                <a:off x="4005263" y="4097338"/>
                <a:ext cx="9525" cy="7938"/>
              </a:xfrm>
              <a:custGeom>
                <a:avLst/>
                <a:gdLst>
                  <a:gd name="T0" fmla="*/ 6 w 6"/>
                  <a:gd name="T1" fmla="*/ 1 h 5"/>
                  <a:gd name="T2" fmla="*/ 6 w 6"/>
                  <a:gd name="T3" fmla="*/ 1 h 5"/>
                  <a:gd name="T4" fmla="*/ 3 w 6"/>
                  <a:gd name="T5" fmla="*/ 4 h 5"/>
                  <a:gd name="T6" fmla="*/ 3 w 6"/>
                  <a:gd name="T7" fmla="*/ 4 h 5"/>
                  <a:gd name="T8" fmla="*/ 3 w 6"/>
                  <a:gd name="T9" fmla="*/ 5 h 5"/>
                  <a:gd name="T10" fmla="*/ 2 w 6"/>
                  <a:gd name="T11" fmla="*/ 5 h 5"/>
                  <a:gd name="T12" fmla="*/ 2 w 6"/>
                  <a:gd name="T13" fmla="*/ 5 h 5"/>
                  <a:gd name="T14" fmla="*/ 1 w 6"/>
                  <a:gd name="T15" fmla="*/ 5 h 5"/>
                  <a:gd name="T16" fmla="*/ 1 w 6"/>
                  <a:gd name="T17" fmla="*/ 5 h 5"/>
                  <a:gd name="T18" fmla="*/ 0 w 6"/>
                  <a:gd name="T19" fmla="*/ 2 h 5"/>
                  <a:gd name="T20" fmla="*/ 0 w 6"/>
                  <a:gd name="T21" fmla="*/ 2 h 5"/>
                  <a:gd name="T22" fmla="*/ 2 w 6"/>
                  <a:gd name="T23" fmla="*/ 2 h 5"/>
                  <a:gd name="T24" fmla="*/ 2 w 6"/>
                  <a:gd name="T25" fmla="*/ 2 h 5"/>
                  <a:gd name="T26" fmla="*/ 4 w 6"/>
                  <a:gd name="T27" fmla="*/ 0 h 5"/>
                  <a:gd name="T28" fmla="*/ 4 w 6"/>
                  <a:gd name="T29" fmla="*/ 0 h 5"/>
                  <a:gd name="T30" fmla="*/ 6 w 6"/>
                  <a:gd name="T31" fmla="*/ 1 h 5"/>
                  <a:gd name="T32" fmla="*/ 6 w 6"/>
                  <a:gd name="T3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1"/>
                    </a:moveTo>
                    <a:lnTo>
                      <a:pt x="6" y="1"/>
                    </a:lnTo>
                    <a:lnTo>
                      <a:pt x="3" y="4"/>
                    </a:lnTo>
                    <a:lnTo>
                      <a:pt x="3" y="4"/>
                    </a:lnTo>
                    <a:lnTo>
                      <a:pt x="3" y="5"/>
                    </a:lnTo>
                    <a:lnTo>
                      <a:pt x="2" y="5"/>
                    </a:lnTo>
                    <a:lnTo>
                      <a:pt x="2" y="5"/>
                    </a:lnTo>
                    <a:lnTo>
                      <a:pt x="1" y="5"/>
                    </a:lnTo>
                    <a:lnTo>
                      <a:pt x="1" y="5"/>
                    </a:lnTo>
                    <a:lnTo>
                      <a:pt x="0" y="2"/>
                    </a:lnTo>
                    <a:lnTo>
                      <a:pt x="0" y="2"/>
                    </a:lnTo>
                    <a:lnTo>
                      <a:pt x="2" y="2"/>
                    </a:lnTo>
                    <a:lnTo>
                      <a:pt x="2" y="2"/>
                    </a:lnTo>
                    <a:lnTo>
                      <a:pt x="4" y="0"/>
                    </a:lnTo>
                    <a:lnTo>
                      <a:pt x="4" y="0"/>
                    </a:lnTo>
                    <a:lnTo>
                      <a:pt x="6" y="1"/>
                    </a:lnTo>
                    <a:lnTo>
                      <a:pt x="6"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6" name="Freeform 361"/>
              <p:cNvSpPr>
                <a:spLocks/>
              </p:cNvSpPr>
              <p:nvPr/>
            </p:nvSpPr>
            <p:spPr bwMode="auto">
              <a:xfrm>
                <a:off x="3989388" y="4110038"/>
                <a:ext cx="4763" cy="3175"/>
              </a:xfrm>
              <a:custGeom>
                <a:avLst/>
                <a:gdLst>
                  <a:gd name="T0" fmla="*/ 3 w 3"/>
                  <a:gd name="T1" fmla="*/ 0 h 2"/>
                  <a:gd name="T2" fmla="*/ 3 w 3"/>
                  <a:gd name="T3" fmla="*/ 0 h 2"/>
                  <a:gd name="T4" fmla="*/ 2 w 3"/>
                  <a:gd name="T5" fmla="*/ 2 h 2"/>
                  <a:gd name="T6" fmla="*/ 2 w 3"/>
                  <a:gd name="T7" fmla="*/ 2 h 2"/>
                  <a:gd name="T8" fmla="*/ 0 w 3"/>
                  <a:gd name="T9" fmla="*/ 1 h 2"/>
                  <a:gd name="T10" fmla="*/ 0 w 3"/>
                  <a:gd name="T11" fmla="*/ 1 h 2"/>
                  <a:gd name="T12" fmla="*/ 0 w 3"/>
                  <a:gd name="T13" fmla="*/ 0 h 2"/>
                  <a:gd name="T14" fmla="*/ 0 w 3"/>
                  <a:gd name="T15" fmla="*/ 0 h 2"/>
                  <a:gd name="T16" fmla="*/ 3 w 3"/>
                  <a:gd name="T17" fmla="*/ 0 h 2"/>
                  <a:gd name="T18" fmla="*/ 3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0"/>
                    </a:moveTo>
                    <a:lnTo>
                      <a:pt x="3" y="0"/>
                    </a:lnTo>
                    <a:lnTo>
                      <a:pt x="2" y="2"/>
                    </a:lnTo>
                    <a:lnTo>
                      <a:pt x="2" y="2"/>
                    </a:lnTo>
                    <a:lnTo>
                      <a:pt x="0" y="1"/>
                    </a:lnTo>
                    <a:lnTo>
                      <a:pt x="0" y="1"/>
                    </a:lnTo>
                    <a:lnTo>
                      <a:pt x="0" y="0"/>
                    </a:lnTo>
                    <a:lnTo>
                      <a:pt x="0" y="0"/>
                    </a:lnTo>
                    <a:lnTo>
                      <a:pt x="3" y="0"/>
                    </a:lnTo>
                    <a:lnTo>
                      <a:pt x="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7" name="Freeform 362"/>
              <p:cNvSpPr>
                <a:spLocks/>
              </p:cNvSpPr>
              <p:nvPr/>
            </p:nvSpPr>
            <p:spPr bwMode="auto">
              <a:xfrm>
                <a:off x="3992563" y="4094163"/>
                <a:ext cx="3175" cy="6350"/>
              </a:xfrm>
              <a:custGeom>
                <a:avLst/>
                <a:gdLst>
                  <a:gd name="T0" fmla="*/ 0 w 2"/>
                  <a:gd name="T1" fmla="*/ 0 h 4"/>
                  <a:gd name="T2" fmla="*/ 0 w 2"/>
                  <a:gd name="T3" fmla="*/ 0 h 4"/>
                  <a:gd name="T4" fmla="*/ 0 w 2"/>
                  <a:gd name="T5" fmla="*/ 3 h 4"/>
                  <a:gd name="T6" fmla="*/ 0 w 2"/>
                  <a:gd name="T7" fmla="*/ 3 h 4"/>
                  <a:gd name="T8" fmla="*/ 1 w 2"/>
                  <a:gd name="T9" fmla="*/ 4 h 4"/>
                  <a:gd name="T10" fmla="*/ 1 w 2"/>
                  <a:gd name="T11" fmla="*/ 4 h 4"/>
                  <a:gd name="T12" fmla="*/ 2 w 2"/>
                  <a:gd name="T13" fmla="*/ 3 h 4"/>
                  <a:gd name="T14" fmla="*/ 2 w 2"/>
                  <a:gd name="T15" fmla="*/ 3 h 4"/>
                  <a:gd name="T16" fmla="*/ 1 w 2"/>
                  <a:gd name="T17" fmla="*/ 0 h 4"/>
                  <a:gd name="T18" fmla="*/ 1 w 2"/>
                  <a:gd name="T19" fmla="*/ 0 h 4"/>
                  <a:gd name="T20" fmla="*/ 0 w 2"/>
                  <a:gd name="T21" fmla="*/ 0 h 4"/>
                  <a:gd name="T22" fmla="*/ 0 w 2"/>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0" y="0"/>
                    </a:moveTo>
                    <a:lnTo>
                      <a:pt x="0" y="0"/>
                    </a:lnTo>
                    <a:lnTo>
                      <a:pt x="0" y="3"/>
                    </a:lnTo>
                    <a:lnTo>
                      <a:pt x="0" y="3"/>
                    </a:lnTo>
                    <a:lnTo>
                      <a:pt x="1" y="4"/>
                    </a:lnTo>
                    <a:lnTo>
                      <a:pt x="1" y="4"/>
                    </a:lnTo>
                    <a:lnTo>
                      <a:pt x="2" y="3"/>
                    </a:lnTo>
                    <a:lnTo>
                      <a:pt x="2" y="3"/>
                    </a:lnTo>
                    <a:lnTo>
                      <a:pt x="1" y="0"/>
                    </a:lnTo>
                    <a:lnTo>
                      <a:pt x="1" y="0"/>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8" name="Freeform 363"/>
              <p:cNvSpPr>
                <a:spLocks/>
              </p:cNvSpPr>
              <p:nvPr/>
            </p:nvSpPr>
            <p:spPr bwMode="auto">
              <a:xfrm>
                <a:off x="4806951" y="3344863"/>
                <a:ext cx="25400" cy="15875"/>
              </a:xfrm>
              <a:custGeom>
                <a:avLst/>
                <a:gdLst>
                  <a:gd name="T0" fmla="*/ 6 w 16"/>
                  <a:gd name="T1" fmla="*/ 0 h 10"/>
                  <a:gd name="T2" fmla="*/ 6 w 16"/>
                  <a:gd name="T3" fmla="*/ 0 h 10"/>
                  <a:gd name="T4" fmla="*/ 9 w 16"/>
                  <a:gd name="T5" fmla="*/ 0 h 10"/>
                  <a:gd name="T6" fmla="*/ 13 w 16"/>
                  <a:gd name="T7" fmla="*/ 1 h 10"/>
                  <a:gd name="T8" fmla="*/ 16 w 16"/>
                  <a:gd name="T9" fmla="*/ 2 h 10"/>
                  <a:gd name="T10" fmla="*/ 16 w 16"/>
                  <a:gd name="T11" fmla="*/ 4 h 10"/>
                  <a:gd name="T12" fmla="*/ 16 w 16"/>
                  <a:gd name="T13" fmla="*/ 4 h 10"/>
                  <a:gd name="T14" fmla="*/ 13 w 16"/>
                  <a:gd name="T15" fmla="*/ 7 h 10"/>
                  <a:gd name="T16" fmla="*/ 13 w 16"/>
                  <a:gd name="T17" fmla="*/ 7 h 10"/>
                  <a:gd name="T18" fmla="*/ 11 w 16"/>
                  <a:gd name="T19" fmla="*/ 9 h 10"/>
                  <a:gd name="T20" fmla="*/ 7 w 16"/>
                  <a:gd name="T21" fmla="*/ 10 h 10"/>
                  <a:gd name="T22" fmla="*/ 7 w 16"/>
                  <a:gd name="T23" fmla="*/ 10 h 10"/>
                  <a:gd name="T24" fmla="*/ 4 w 16"/>
                  <a:gd name="T25" fmla="*/ 10 h 10"/>
                  <a:gd name="T26" fmla="*/ 3 w 16"/>
                  <a:gd name="T27" fmla="*/ 10 h 10"/>
                  <a:gd name="T28" fmla="*/ 1 w 16"/>
                  <a:gd name="T29" fmla="*/ 9 h 10"/>
                  <a:gd name="T30" fmla="*/ 1 w 16"/>
                  <a:gd name="T31" fmla="*/ 9 h 10"/>
                  <a:gd name="T32" fmla="*/ 0 w 16"/>
                  <a:gd name="T33" fmla="*/ 6 h 10"/>
                  <a:gd name="T34" fmla="*/ 0 w 16"/>
                  <a:gd name="T35" fmla="*/ 3 h 10"/>
                  <a:gd name="T36" fmla="*/ 1 w 16"/>
                  <a:gd name="T37" fmla="*/ 2 h 10"/>
                  <a:gd name="T38" fmla="*/ 1 w 16"/>
                  <a:gd name="T39" fmla="*/ 2 h 10"/>
                  <a:gd name="T40" fmla="*/ 3 w 16"/>
                  <a:gd name="T41" fmla="*/ 1 h 10"/>
                  <a:gd name="T42" fmla="*/ 6 w 16"/>
                  <a:gd name="T43" fmla="*/ 0 h 10"/>
                  <a:gd name="T44" fmla="*/ 6 w 16"/>
                  <a:gd name="T4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0">
                    <a:moveTo>
                      <a:pt x="6" y="0"/>
                    </a:moveTo>
                    <a:lnTo>
                      <a:pt x="6" y="0"/>
                    </a:lnTo>
                    <a:lnTo>
                      <a:pt x="9" y="0"/>
                    </a:lnTo>
                    <a:lnTo>
                      <a:pt x="13" y="1"/>
                    </a:lnTo>
                    <a:lnTo>
                      <a:pt x="16" y="2"/>
                    </a:lnTo>
                    <a:lnTo>
                      <a:pt x="16" y="4"/>
                    </a:lnTo>
                    <a:lnTo>
                      <a:pt x="16" y="4"/>
                    </a:lnTo>
                    <a:lnTo>
                      <a:pt x="13" y="7"/>
                    </a:lnTo>
                    <a:lnTo>
                      <a:pt x="13" y="7"/>
                    </a:lnTo>
                    <a:lnTo>
                      <a:pt x="11" y="9"/>
                    </a:lnTo>
                    <a:lnTo>
                      <a:pt x="7" y="10"/>
                    </a:lnTo>
                    <a:lnTo>
                      <a:pt x="7" y="10"/>
                    </a:lnTo>
                    <a:lnTo>
                      <a:pt x="4" y="10"/>
                    </a:lnTo>
                    <a:lnTo>
                      <a:pt x="3" y="10"/>
                    </a:lnTo>
                    <a:lnTo>
                      <a:pt x="1" y="9"/>
                    </a:lnTo>
                    <a:lnTo>
                      <a:pt x="1" y="9"/>
                    </a:lnTo>
                    <a:lnTo>
                      <a:pt x="0" y="6"/>
                    </a:lnTo>
                    <a:lnTo>
                      <a:pt x="0" y="3"/>
                    </a:lnTo>
                    <a:lnTo>
                      <a:pt x="1" y="2"/>
                    </a:lnTo>
                    <a:lnTo>
                      <a:pt x="1" y="2"/>
                    </a:lnTo>
                    <a:lnTo>
                      <a:pt x="3" y="1"/>
                    </a:lnTo>
                    <a:lnTo>
                      <a:pt x="6" y="0"/>
                    </a:lnTo>
                    <a:lnTo>
                      <a:pt x="6"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9" name="Freeform 364"/>
              <p:cNvSpPr>
                <a:spLocks/>
              </p:cNvSpPr>
              <p:nvPr/>
            </p:nvSpPr>
            <p:spPr bwMode="auto">
              <a:xfrm>
                <a:off x="4243388" y="3919538"/>
                <a:ext cx="12700" cy="9525"/>
              </a:xfrm>
              <a:custGeom>
                <a:avLst/>
                <a:gdLst>
                  <a:gd name="T0" fmla="*/ 0 w 8"/>
                  <a:gd name="T1" fmla="*/ 1 h 6"/>
                  <a:gd name="T2" fmla="*/ 0 w 8"/>
                  <a:gd name="T3" fmla="*/ 1 h 6"/>
                  <a:gd name="T4" fmla="*/ 5 w 8"/>
                  <a:gd name="T5" fmla="*/ 0 h 6"/>
                  <a:gd name="T6" fmla="*/ 5 w 8"/>
                  <a:gd name="T7" fmla="*/ 0 h 6"/>
                  <a:gd name="T8" fmla="*/ 8 w 8"/>
                  <a:gd name="T9" fmla="*/ 1 h 6"/>
                  <a:gd name="T10" fmla="*/ 8 w 8"/>
                  <a:gd name="T11" fmla="*/ 1 h 6"/>
                  <a:gd name="T12" fmla="*/ 7 w 8"/>
                  <a:gd name="T13" fmla="*/ 3 h 6"/>
                  <a:gd name="T14" fmla="*/ 7 w 8"/>
                  <a:gd name="T15" fmla="*/ 5 h 6"/>
                  <a:gd name="T16" fmla="*/ 7 w 8"/>
                  <a:gd name="T17" fmla="*/ 5 h 6"/>
                  <a:gd name="T18" fmla="*/ 7 w 8"/>
                  <a:gd name="T19" fmla="*/ 6 h 6"/>
                  <a:gd name="T20" fmla="*/ 7 w 8"/>
                  <a:gd name="T21" fmla="*/ 6 h 6"/>
                  <a:gd name="T22" fmla="*/ 7 w 8"/>
                  <a:gd name="T23" fmla="*/ 6 h 6"/>
                  <a:gd name="T24" fmla="*/ 2 w 8"/>
                  <a:gd name="T25" fmla="*/ 6 h 6"/>
                  <a:gd name="T26" fmla="*/ 2 w 8"/>
                  <a:gd name="T27" fmla="*/ 6 h 6"/>
                  <a:gd name="T28" fmla="*/ 2 w 8"/>
                  <a:gd name="T29" fmla="*/ 5 h 6"/>
                  <a:gd name="T30" fmla="*/ 2 w 8"/>
                  <a:gd name="T31" fmla="*/ 5 h 6"/>
                  <a:gd name="T32" fmla="*/ 2 w 8"/>
                  <a:gd name="T33" fmla="*/ 5 h 6"/>
                  <a:gd name="T34" fmla="*/ 2 w 8"/>
                  <a:gd name="T35" fmla="*/ 5 h 6"/>
                  <a:gd name="T36" fmla="*/ 3 w 8"/>
                  <a:gd name="T37" fmla="*/ 4 h 6"/>
                  <a:gd name="T38" fmla="*/ 2 w 8"/>
                  <a:gd name="T39" fmla="*/ 4 h 6"/>
                  <a:gd name="T40" fmla="*/ 2 w 8"/>
                  <a:gd name="T41" fmla="*/ 4 h 6"/>
                  <a:gd name="T42" fmla="*/ 1 w 8"/>
                  <a:gd name="T43" fmla="*/ 4 h 6"/>
                  <a:gd name="T44" fmla="*/ 1 w 8"/>
                  <a:gd name="T45" fmla="*/ 4 h 6"/>
                  <a:gd name="T46" fmla="*/ 0 w 8"/>
                  <a:gd name="T47" fmla="*/ 1 h 6"/>
                  <a:gd name="T48" fmla="*/ 0 w 8"/>
                  <a:gd name="T4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6">
                    <a:moveTo>
                      <a:pt x="0" y="1"/>
                    </a:moveTo>
                    <a:lnTo>
                      <a:pt x="0" y="1"/>
                    </a:lnTo>
                    <a:lnTo>
                      <a:pt x="5" y="0"/>
                    </a:lnTo>
                    <a:lnTo>
                      <a:pt x="5" y="0"/>
                    </a:lnTo>
                    <a:lnTo>
                      <a:pt x="8" y="1"/>
                    </a:lnTo>
                    <a:lnTo>
                      <a:pt x="8" y="1"/>
                    </a:lnTo>
                    <a:lnTo>
                      <a:pt x="7" y="3"/>
                    </a:lnTo>
                    <a:lnTo>
                      <a:pt x="7" y="5"/>
                    </a:lnTo>
                    <a:lnTo>
                      <a:pt x="7" y="5"/>
                    </a:lnTo>
                    <a:lnTo>
                      <a:pt x="7" y="6"/>
                    </a:lnTo>
                    <a:lnTo>
                      <a:pt x="7" y="6"/>
                    </a:lnTo>
                    <a:lnTo>
                      <a:pt x="7" y="6"/>
                    </a:lnTo>
                    <a:lnTo>
                      <a:pt x="2" y="6"/>
                    </a:lnTo>
                    <a:lnTo>
                      <a:pt x="2" y="6"/>
                    </a:lnTo>
                    <a:lnTo>
                      <a:pt x="2" y="5"/>
                    </a:lnTo>
                    <a:lnTo>
                      <a:pt x="2" y="5"/>
                    </a:lnTo>
                    <a:lnTo>
                      <a:pt x="2" y="5"/>
                    </a:lnTo>
                    <a:lnTo>
                      <a:pt x="2" y="5"/>
                    </a:lnTo>
                    <a:lnTo>
                      <a:pt x="3" y="4"/>
                    </a:lnTo>
                    <a:lnTo>
                      <a:pt x="2" y="4"/>
                    </a:lnTo>
                    <a:lnTo>
                      <a:pt x="2" y="4"/>
                    </a:lnTo>
                    <a:lnTo>
                      <a:pt x="1" y="4"/>
                    </a:lnTo>
                    <a:lnTo>
                      <a:pt x="1" y="4"/>
                    </a:lnTo>
                    <a:lnTo>
                      <a:pt x="0" y="1"/>
                    </a:lnTo>
                    <a:lnTo>
                      <a:pt x="0"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0" name="Freeform 365"/>
              <p:cNvSpPr>
                <a:spLocks/>
              </p:cNvSpPr>
              <p:nvPr/>
            </p:nvSpPr>
            <p:spPr bwMode="auto">
              <a:xfrm>
                <a:off x="4319588" y="3865563"/>
                <a:ext cx="12700" cy="28575"/>
              </a:xfrm>
              <a:custGeom>
                <a:avLst/>
                <a:gdLst>
                  <a:gd name="T0" fmla="*/ 6 w 8"/>
                  <a:gd name="T1" fmla="*/ 0 h 18"/>
                  <a:gd name="T2" fmla="*/ 6 w 8"/>
                  <a:gd name="T3" fmla="*/ 0 h 18"/>
                  <a:gd name="T4" fmla="*/ 5 w 8"/>
                  <a:gd name="T5" fmla="*/ 2 h 18"/>
                  <a:gd name="T6" fmla="*/ 5 w 8"/>
                  <a:gd name="T7" fmla="*/ 2 h 18"/>
                  <a:gd name="T8" fmla="*/ 2 w 8"/>
                  <a:gd name="T9" fmla="*/ 4 h 18"/>
                  <a:gd name="T10" fmla="*/ 1 w 8"/>
                  <a:gd name="T11" fmla="*/ 6 h 18"/>
                  <a:gd name="T12" fmla="*/ 1 w 8"/>
                  <a:gd name="T13" fmla="*/ 6 h 18"/>
                  <a:gd name="T14" fmla="*/ 0 w 8"/>
                  <a:gd name="T15" fmla="*/ 9 h 18"/>
                  <a:gd name="T16" fmla="*/ 0 w 8"/>
                  <a:gd name="T17" fmla="*/ 9 h 18"/>
                  <a:gd name="T18" fmla="*/ 2 w 8"/>
                  <a:gd name="T19" fmla="*/ 12 h 18"/>
                  <a:gd name="T20" fmla="*/ 2 w 8"/>
                  <a:gd name="T21" fmla="*/ 12 h 18"/>
                  <a:gd name="T22" fmla="*/ 2 w 8"/>
                  <a:gd name="T23" fmla="*/ 15 h 18"/>
                  <a:gd name="T24" fmla="*/ 2 w 8"/>
                  <a:gd name="T25" fmla="*/ 15 h 18"/>
                  <a:gd name="T26" fmla="*/ 4 w 8"/>
                  <a:gd name="T27" fmla="*/ 17 h 18"/>
                  <a:gd name="T28" fmla="*/ 5 w 8"/>
                  <a:gd name="T29" fmla="*/ 18 h 18"/>
                  <a:gd name="T30" fmla="*/ 6 w 8"/>
                  <a:gd name="T31" fmla="*/ 17 h 18"/>
                  <a:gd name="T32" fmla="*/ 6 w 8"/>
                  <a:gd name="T33" fmla="*/ 17 h 18"/>
                  <a:gd name="T34" fmla="*/ 7 w 8"/>
                  <a:gd name="T35" fmla="*/ 15 h 18"/>
                  <a:gd name="T36" fmla="*/ 8 w 8"/>
                  <a:gd name="T37" fmla="*/ 10 h 18"/>
                  <a:gd name="T38" fmla="*/ 8 w 8"/>
                  <a:gd name="T39" fmla="*/ 10 h 18"/>
                  <a:gd name="T40" fmla="*/ 8 w 8"/>
                  <a:gd name="T41" fmla="*/ 8 h 18"/>
                  <a:gd name="T42" fmla="*/ 7 w 8"/>
                  <a:gd name="T43" fmla="*/ 6 h 18"/>
                  <a:gd name="T44" fmla="*/ 7 w 8"/>
                  <a:gd name="T45" fmla="*/ 6 h 18"/>
                  <a:gd name="T46" fmla="*/ 7 w 8"/>
                  <a:gd name="T47" fmla="*/ 2 h 18"/>
                  <a:gd name="T48" fmla="*/ 7 w 8"/>
                  <a:gd name="T49" fmla="*/ 2 h 18"/>
                  <a:gd name="T50" fmla="*/ 7 w 8"/>
                  <a:gd name="T51" fmla="*/ 1 h 18"/>
                  <a:gd name="T52" fmla="*/ 6 w 8"/>
                  <a:gd name="T53" fmla="*/ 0 h 18"/>
                  <a:gd name="T54" fmla="*/ 6 w 8"/>
                  <a:gd name="T5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8">
                    <a:moveTo>
                      <a:pt x="6" y="0"/>
                    </a:moveTo>
                    <a:lnTo>
                      <a:pt x="6" y="0"/>
                    </a:lnTo>
                    <a:lnTo>
                      <a:pt x="5" y="2"/>
                    </a:lnTo>
                    <a:lnTo>
                      <a:pt x="5" y="2"/>
                    </a:lnTo>
                    <a:lnTo>
                      <a:pt x="2" y="4"/>
                    </a:lnTo>
                    <a:lnTo>
                      <a:pt x="1" y="6"/>
                    </a:lnTo>
                    <a:lnTo>
                      <a:pt x="1" y="6"/>
                    </a:lnTo>
                    <a:lnTo>
                      <a:pt x="0" y="9"/>
                    </a:lnTo>
                    <a:lnTo>
                      <a:pt x="0" y="9"/>
                    </a:lnTo>
                    <a:lnTo>
                      <a:pt x="2" y="12"/>
                    </a:lnTo>
                    <a:lnTo>
                      <a:pt x="2" y="12"/>
                    </a:lnTo>
                    <a:lnTo>
                      <a:pt x="2" y="15"/>
                    </a:lnTo>
                    <a:lnTo>
                      <a:pt x="2" y="15"/>
                    </a:lnTo>
                    <a:lnTo>
                      <a:pt x="4" y="17"/>
                    </a:lnTo>
                    <a:lnTo>
                      <a:pt x="5" y="18"/>
                    </a:lnTo>
                    <a:lnTo>
                      <a:pt x="6" y="17"/>
                    </a:lnTo>
                    <a:lnTo>
                      <a:pt x="6" y="17"/>
                    </a:lnTo>
                    <a:lnTo>
                      <a:pt x="7" y="15"/>
                    </a:lnTo>
                    <a:lnTo>
                      <a:pt x="8" y="10"/>
                    </a:lnTo>
                    <a:lnTo>
                      <a:pt x="8" y="10"/>
                    </a:lnTo>
                    <a:lnTo>
                      <a:pt x="8" y="8"/>
                    </a:lnTo>
                    <a:lnTo>
                      <a:pt x="7" y="6"/>
                    </a:lnTo>
                    <a:lnTo>
                      <a:pt x="7" y="6"/>
                    </a:lnTo>
                    <a:lnTo>
                      <a:pt x="7" y="2"/>
                    </a:lnTo>
                    <a:lnTo>
                      <a:pt x="7" y="2"/>
                    </a:lnTo>
                    <a:lnTo>
                      <a:pt x="7" y="1"/>
                    </a:lnTo>
                    <a:lnTo>
                      <a:pt x="6" y="0"/>
                    </a:lnTo>
                    <a:lnTo>
                      <a:pt x="6"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1" name="Freeform 366"/>
              <p:cNvSpPr>
                <a:spLocks/>
              </p:cNvSpPr>
              <p:nvPr/>
            </p:nvSpPr>
            <p:spPr bwMode="auto">
              <a:xfrm>
                <a:off x="4316413" y="3895726"/>
                <a:ext cx="17463" cy="38100"/>
              </a:xfrm>
              <a:custGeom>
                <a:avLst/>
                <a:gdLst>
                  <a:gd name="T0" fmla="*/ 8 w 11"/>
                  <a:gd name="T1" fmla="*/ 0 h 24"/>
                  <a:gd name="T2" fmla="*/ 8 w 11"/>
                  <a:gd name="T3" fmla="*/ 0 h 24"/>
                  <a:gd name="T4" fmla="*/ 4 w 11"/>
                  <a:gd name="T5" fmla="*/ 4 h 24"/>
                  <a:gd name="T6" fmla="*/ 4 w 11"/>
                  <a:gd name="T7" fmla="*/ 4 h 24"/>
                  <a:gd name="T8" fmla="*/ 2 w 11"/>
                  <a:gd name="T9" fmla="*/ 5 h 24"/>
                  <a:gd name="T10" fmla="*/ 2 w 11"/>
                  <a:gd name="T11" fmla="*/ 5 h 24"/>
                  <a:gd name="T12" fmla="*/ 1 w 11"/>
                  <a:gd name="T13" fmla="*/ 5 h 24"/>
                  <a:gd name="T14" fmla="*/ 1 w 11"/>
                  <a:gd name="T15" fmla="*/ 5 h 24"/>
                  <a:gd name="T16" fmla="*/ 0 w 11"/>
                  <a:gd name="T17" fmla="*/ 6 h 24"/>
                  <a:gd name="T18" fmla="*/ 0 w 11"/>
                  <a:gd name="T19" fmla="*/ 6 h 24"/>
                  <a:gd name="T20" fmla="*/ 0 w 11"/>
                  <a:gd name="T21" fmla="*/ 7 h 24"/>
                  <a:gd name="T22" fmla="*/ 1 w 11"/>
                  <a:gd name="T23" fmla="*/ 10 h 24"/>
                  <a:gd name="T24" fmla="*/ 1 w 11"/>
                  <a:gd name="T25" fmla="*/ 10 h 24"/>
                  <a:gd name="T26" fmla="*/ 1 w 11"/>
                  <a:gd name="T27" fmla="*/ 13 h 24"/>
                  <a:gd name="T28" fmla="*/ 1 w 11"/>
                  <a:gd name="T29" fmla="*/ 16 h 24"/>
                  <a:gd name="T30" fmla="*/ 1 w 11"/>
                  <a:gd name="T31" fmla="*/ 16 h 24"/>
                  <a:gd name="T32" fmla="*/ 0 w 11"/>
                  <a:gd name="T33" fmla="*/ 20 h 24"/>
                  <a:gd name="T34" fmla="*/ 1 w 11"/>
                  <a:gd name="T35" fmla="*/ 22 h 24"/>
                  <a:gd name="T36" fmla="*/ 1 w 11"/>
                  <a:gd name="T37" fmla="*/ 22 h 24"/>
                  <a:gd name="T38" fmla="*/ 3 w 11"/>
                  <a:gd name="T39" fmla="*/ 24 h 24"/>
                  <a:gd name="T40" fmla="*/ 3 w 11"/>
                  <a:gd name="T41" fmla="*/ 24 h 24"/>
                  <a:gd name="T42" fmla="*/ 6 w 11"/>
                  <a:gd name="T43" fmla="*/ 22 h 24"/>
                  <a:gd name="T44" fmla="*/ 6 w 11"/>
                  <a:gd name="T45" fmla="*/ 22 h 24"/>
                  <a:gd name="T46" fmla="*/ 6 w 11"/>
                  <a:gd name="T47" fmla="*/ 21 h 24"/>
                  <a:gd name="T48" fmla="*/ 6 w 11"/>
                  <a:gd name="T49" fmla="*/ 21 h 24"/>
                  <a:gd name="T50" fmla="*/ 7 w 11"/>
                  <a:gd name="T51" fmla="*/ 21 h 24"/>
                  <a:gd name="T52" fmla="*/ 7 w 11"/>
                  <a:gd name="T53" fmla="*/ 21 h 24"/>
                  <a:gd name="T54" fmla="*/ 10 w 11"/>
                  <a:gd name="T55" fmla="*/ 23 h 24"/>
                  <a:gd name="T56" fmla="*/ 10 w 11"/>
                  <a:gd name="T57" fmla="*/ 23 h 24"/>
                  <a:gd name="T58" fmla="*/ 10 w 11"/>
                  <a:gd name="T59" fmla="*/ 15 h 24"/>
                  <a:gd name="T60" fmla="*/ 10 w 11"/>
                  <a:gd name="T61" fmla="*/ 15 h 24"/>
                  <a:gd name="T62" fmla="*/ 11 w 11"/>
                  <a:gd name="T63" fmla="*/ 14 h 24"/>
                  <a:gd name="T64" fmla="*/ 11 w 11"/>
                  <a:gd name="T65" fmla="*/ 14 h 24"/>
                  <a:gd name="T66" fmla="*/ 11 w 11"/>
                  <a:gd name="T67" fmla="*/ 12 h 24"/>
                  <a:gd name="T68" fmla="*/ 11 w 11"/>
                  <a:gd name="T69" fmla="*/ 12 h 24"/>
                  <a:gd name="T70" fmla="*/ 11 w 11"/>
                  <a:gd name="T71" fmla="*/ 10 h 24"/>
                  <a:gd name="T72" fmla="*/ 11 w 11"/>
                  <a:gd name="T73" fmla="*/ 10 h 24"/>
                  <a:gd name="T74" fmla="*/ 11 w 11"/>
                  <a:gd name="T75" fmla="*/ 6 h 24"/>
                  <a:gd name="T76" fmla="*/ 11 w 11"/>
                  <a:gd name="T77" fmla="*/ 6 h 24"/>
                  <a:gd name="T78" fmla="*/ 11 w 11"/>
                  <a:gd name="T79" fmla="*/ 6 h 24"/>
                  <a:gd name="T80" fmla="*/ 10 w 11"/>
                  <a:gd name="T81" fmla="*/ 5 h 24"/>
                  <a:gd name="T82" fmla="*/ 10 w 11"/>
                  <a:gd name="T83" fmla="*/ 5 h 24"/>
                  <a:gd name="T84" fmla="*/ 9 w 11"/>
                  <a:gd name="T85" fmla="*/ 2 h 24"/>
                  <a:gd name="T86" fmla="*/ 9 w 11"/>
                  <a:gd name="T87" fmla="*/ 2 h 24"/>
                  <a:gd name="T88" fmla="*/ 8 w 11"/>
                  <a:gd name="T89" fmla="*/ 0 h 24"/>
                  <a:gd name="T90" fmla="*/ 8 w 11"/>
                  <a:gd name="T9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 h="24">
                    <a:moveTo>
                      <a:pt x="8" y="0"/>
                    </a:moveTo>
                    <a:lnTo>
                      <a:pt x="8" y="0"/>
                    </a:lnTo>
                    <a:lnTo>
                      <a:pt x="4" y="4"/>
                    </a:lnTo>
                    <a:lnTo>
                      <a:pt x="4" y="4"/>
                    </a:lnTo>
                    <a:lnTo>
                      <a:pt x="2" y="5"/>
                    </a:lnTo>
                    <a:lnTo>
                      <a:pt x="2" y="5"/>
                    </a:lnTo>
                    <a:lnTo>
                      <a:pt x="1" y="5"/>
                    </a:lnTo>
                    <a:lnTo>
                      <a:pt x="1" y="5"/>
                    </a:lnTo>
                    <a:lnTo>
                      <a:pt x="0" y="6"/>
                    </a:lnTo>
                    <a:lnTo>
                      <a:pt x="0" y="6"/>
                    </a:lnTo>
                    <a:lnTo>
                      <a:pt x="0" y="7"/>
                    </a:lnTo>
                    <a:lnTo>
                      <a:pt x="1" y="10"/>
                    </a:lnTo>
                    <a:lnTo>
                      <a:pt x="1" y="10"/>
                    </a:lnTo>
                    <a:lnTo>
                      <a:pt x="1" y="13"/>
                    </a:lnTo>
                    <a:lnTo>
                      <a:pt x="1" y="16"/>
                    </a:lnTo>
                    <a:lnTo>
                      <a:pt x="1" y="16"/>
                    </a:lnTo>
                    <a:lnTo>
                      <a:pt x="0" y="20"/>
                    </a:lnTo>
                    <a:lnTo>
                      <a:pt x="1" y="22"/>
                    </a:lnTo>
                    <a:lnTo>
                      <a:pt x="1" y="22"/>
                    </a:lnTo>
                    <a:lnTo>
                      <a:pt x="3" y="24"/>
                    </a:lnTo>
                    <a:lnTo>
                      <a:pt x="3" y="24"/>
                    </a:lnTo>
                    <a:lnTo>
                      <a:pt x="6" y="22"/>
                    </a:lnTo>
                    <a:lnTo>
                      <a:pt x="6" y="22"/>
                    </a:lnTo>
                    <a:lnTo>
                      <a:pt x="6" y="21"/>
                    </a:lnTo>
                    <a:lnTo>
                      <a:pt x="6" y="21"/>
                    </a:lnTo>
                    <a:lnTo>
                      <a:pt x="7" y="21"/>
                    </a:lnTo>
                    <a:lnTo>
                      <a:pt x="7" y="21"/>
                    </a:lnTo>
                    <a:lnTo>
                      <a:pt x="10" y="23"/>
                    </a:lnTo>
                    <a:lnTo>
                      <a:pt x="10" y="23"/>
                    </a:lnTo>
                    <a:lnTo>
                      <a:pt x="10" y="15"/>
                    </a:lnTo>
                    <a:lnTo>
                      <a:pt x="10" y="15"/>
                    </a:lnTo>
                    <a:lnTo>
                      <a:pt x="11" y="14"/>
                    </a:lnTo>
                    <a:lnTo>
                      <a:pt x="11" y="14"/>
                    </a:lnTo>
                    <a:lnTo>
                      <a:pt x="11" y="12"/>
                    </a:lnTo>
                    <a:lnTo>
                      <a:pt x="11" y="12"/>
                    </a:lnTo>
                    <a:lnTo>
                      <a:pt x="11" y="10"/>
                    </a:lnTo>
                    <a:lnTo>
                      <a:pt x="11" y="10"/>
                    </a:lnTo>
                    <a:lnTo>
                      <a:pt x="11" y="6"/>
                    </a:lnTo>
                    <a:lnTo>
                      <a:pt x="11" y="6"/>
                    </a:lnTo>
                    <a:lnTo>
                      <a:pt x="11" y="6"/>
                    </a:lnTo>
                    <a:lnTo>
                      <a:pt x="10" y="5"/>
                    </a:lnTo>
                    <a:lnTo>
                      <a:pt x="10" y="5"/>
                    </a:lnTo>
                    <a:lnTo>
                      <a:pt x="9" y="2"/>
                    </a:lnTo>
                    <a:lnTo>
                      <a:pt x="9" y="2"/>
                    </a:lnTo>
                    <a:lnTo>
                      <a:pt x="8" y="0"/>
                    </a:lnTo>
                    <a:lnTo>
                      <a:pt x="8"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2" name="Freeform 367"/>
              <p:cNvSpPr>
                <a:spLocks/>
              </p:cNvSpPr>
              <p:nvPr/>
            </p:nvSpPr>
            <p:spPr bwMode="auto">
              <a:xfrm>
                <a:off x="4368801" y="3944938"/>
                <a:ext cx="38100" cy="25400"/>
              </a:xfrm>
              <a:custGeom>
                <a:avLst/>
                <a:gdLst>
                  <a:gd name="T0" fmla="*/ 23 w 24"/>
                  <a:gd name="T1" fmla="*/ 0 h 16"/>
                  <a:gd name="T2" fmla="*/ 23 w 24"/>
                  <a:gd name="T3" fmla="*/ 0 h 16"/>
                  <a:gd name="T4" fmla="*/ 24 w 24"/>
                  <a:gd name="T5" fmla="*/ 1 h 16"/>
                  <a:gd name="T6" fmla="*/ 24 w 24"/>
                  <a:gd name="T7" fmla="*/ 1 h 16"/>
                  <a:gd name="T8" fmla="*/ 23 w 24"/>
                  <a:gd name="T9" fmla="*/ 3 h 16"/>
                  <a:gd name="T10" fmla="*/ 22 w 24"/>
                  <a:gd name="T11" fmla="*/ 6 h 16"/>
                  <a:gd name="T12" fmla="*/ 22 w 24"/>
                  <a:gd name="T13" fmla="*/ 6 h 16"/>
                  <a:gd name="T14" fmla="*/ 22 w 24"/>
                  <a:gd name="T15" fmla="*/ 11 h 16"/>
                  <a:gd name="T16" fmla="*/ 22 w 24"/>
                  <a:gd name="T17" fmla="*/ 13 h 16"/>
                  <a:gd name="T18" fmla="*/ 22 w 24"/>
                  <a:gd name="T19" fmla="*/ 13 h 16"/>
                  <a:gd name="T20" fmla="*/ 22 w 24"/>
                  <a:gd name="T21" fmla="*/ 13 h 16"/>
                  <a:gd name="T22" fmla="*/ 22 w 24"/>
                  <a:gd name="T23" fmla="*/ 16 h 16"/>
                  <a:gd name="T24" fmla="*/ 22 w 24"/>
                  <a:gd name="T25" fmla="*/ 16 h 16"/>
                  <a:gd name="T26" fmla="*/ 16 w 24"/>
                  <a:gd name="T27" fmla="*/ 15 h 16"/>
                  <a:gd name="T28" fmla="*/ 16 w 24"/>
                  <a:gd name="T29" fmla="*/ 15 h 16"/>
                  <a:gd name="T30" fmla="*/ 14 w 24"/>
                  <a:gd name="T31" fmla="*/ 13 h 16"/>
                  <a:gd name="T32" fmla="*/ 14 w 24"/>
                  <a:gd name="T33" fmla="*/ 13 h 16"/>
                  <a:gd name="T34" fmla="*/ 10 w 24"/>
                  <a:gd name="T35" fmla="*/ 11 h 16"/>
                  <a:gd name="T36" fmla="*/ 10 w 24"/>
                  <a:gd name="T37" fmla="*/ 11 h 16"/>
                  <a:gd name="T38" fmla="*/ 7 w 24"/>
                  <a:gd name="T39" fmla="*/ 10 h 16"/>
                  <a:gd name="T40" fmla="*/ 7 w 24"/>
                  <a:gd name="T41" fmla="*/ 10 h 16"/>
                  <a:gd name="T42" fmla="*/ 6 w 24"/>
                  <a:gd name="T43" fmla="*/ 8 h 16"/>
                  <a:gd name="T44" fmla="*/ 6 w 24"/>
                  <a:gd name="T45" fmla="*/ 8 h 16"/>
                  <a:gd name="T46" fmla="*/ 1 w 24"/>
                  <a:gd name="T47" fmla="*/ 10 h 16"/>
                  <a:gd name="T48" fmla="*/ 1 w 24"/>
                  <a:gd name="T49" fmla="*/ 10 h 16"/>
                  <a:gd name="T50" fmla="*/ 0 w 24"/>
                  <a:gd name="T51" fmla="*/ 7 h 16"/>
                  <a:gd name="T52" fmla="*/ 0 w 24"/>
                  <a:gd name="T53" fmla="*/ 4 h 16"/>
                  <a:gd name="T54" fmla="*/ 0 w 24"/>
                  <a:gd name="T55" fmla="*/ 4 h 16"/>
                  <a:gd name="T56" fmla="*/ 1 w 24"/>
                  <a:gd name="T57" fmla="*/ 3 h 16"/>
                  <a:gd name="T58" fmla="*/ 1 w 24"/>
                  <a:gd name="T59" fmla="*/ 3 h 16"/>
                  <a:gd name="T60" fmla="*/ 1 w 24"/>
                  <a:gd name="T61" fmla="*/ 3 h 16"/>
                  <a:gd name="T62" fmla="*/ 4 w 24"/>
                  <a:gd name="T63" fmla="*/ 3 h 16"/>
                  <a:gd name="T64" fmla="*/ 4 w 24"/>
                  <a:gd name="T65" fmla="*/ 3 h 16"/>
                  <a:gd name="T66" fmla="*/ 5 w 24"/>
                  <a:gd name="T67" fmla="*/ 1 h 16"/>
                  <a:gd name="T68" fmla="*/ 5 w 24"/>
                  <a:gd name="T69" fmla="*/ 1 h 16"/>
                  <a:gd name="T70" fmla="*/ 8 w 24"/>
                  <a:gd name="T71" fmla="*/ 1 h 16"/>
                  <a:gd name="T72" fmla="*/ 8 w 24"/>
                  <a:gd name="T73" fmla="*/ 1 h 16"/>
                  <a:gd name="T74" fmla="*/ 9 w 24"/>
                  <a:gd name="T75" fmla="*/ 3 h 16"/>
                  <a:gd name="T76" fmla="*/ 14 w 24"/>
                  <a:gd name="T77" fmla="*/ 1 h 16"/>
                  <a:gd name="T78" fmla="*/ 14 w 24"/>
                  <a:gd name="T79" fmla="*/ 1 h 16"/>
                  <a:gd name="T80" fmla="*/ 21 w 24"/>
                  <a:gd name="T81" fmla="*/ 0 h 16"/>
                  <a:gd name="T82" fmla="*/ 21 w 24"/>
                  <a:gd name="T83" fmla="*/ 0 h 16"/>
                  <a:gd name="T84" fmla="*/ 23 w 24"/>
                  <a:gd name="T85" fmla="*/ 0 h 16"/>
                  <a:gd name="T86" fmla="*/ 23 w 24"/>
                  <a:gd name="T8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6">
                    <a:moveTo>
                      <a:pt x="23" y="0"/>
                    </a:moveTo>
                    <a:lnTo>
                      <a:pt x="23" y="0"/>
                    </a:lnTo>
                    <a:lnTo>
                      <a:pt x="24" y="1"/>
                    </a:lnTo>
                    <a:lnTo>
                      <a:pt x="24" y="1"/>
                    </a:lnTo>
                    <a:lnTo>
                      <a:pt x="23" y="3"/>
                    </a:lnTo>
                    <a:lnTo>
                      <a:pt x="22" y="6"/>
                    </a:lnTo>
                    <a:lnTo>
                      <a:pt x="22" y="6"/>
                    </a:lnTo>
                    <a:lnTo>
                      <a:pt x="22" y="11"/>
                    </a:lnTo>
                    <a:lnTo>
                      <a:pt x="22" y="13"/>
                    </a:lnTo>
                    <a:lnTo>
                      <a:pt x="22" y="13"/>
                    </a:lnTo>
                    <a:lnTo>
                      <a:pt x="22" y="13"/>
                    </a:lnTo>
                    <a:lnTo>
                      <a:pt x="22" y="16"/>
                    </a:lnTo>
                    <a:lnTo>
                      <a:pt x="22" y="16"/>
                    </a:lnTo>
                    <a:lnTo>
                      <a:pt x="16" y="15"/>
                    </a:lnTo>
                    <a:lnTo>
                      <a:pt x="16" y="15"/>
                    </a:lnTo>
                    <a:lnTo>
                      <a:pt x="14" y="13"/>
                    </a:lnTo>
                    <a:lnTo>
                      <a:pt x="14" y="13"/>
                    </a:lnTo>
                    <a:lnTo>
                      <a:pt x="10" y="11"/>
                    </a:lnTo>
                    <a:lnTo>
                      <a:pt x="10" y="11"/>
                    </a:lnTo>
                    <a:lnTo>
                      <a:pt x="7" y="10"/>
                    </a:lnTo>
                    <a:lnTo>
                      <a:pt x="7" y="10"/>
                    </a:lnTo>
                    <a:lnTo>
                      <a:pt x="6" y="8"/>
                    </a:lnTo>
                    <a:lnTo>
                      <a:pt x="6" y="8"/>
                    </a:lnTo>
                    <a:lnTo>
                      <a:pt x="1" y="10"/>
                    </a:lnTo>
                    <a:lnTo>
                      <a:pt x="1" y="10"/>
                    </a:lnTo>
                    <a:lnTo>
                      <a:pt x="0" y="7"/>
                    </a:lnTo>
                    <a:lnTo>
                      <a:pt x="0" y="4"/>
                    </a:lnTo>
                    <a:lnTo>
                      <a:pt x="0" y="4"/>
                    </a:lnTo>
                    <a:lnTo>
                      <a:pt x="1" y="3"/>
                    </a:lnTo>
                    <a:lnTo>
                      <a:pt x="1" y="3"/>
                    </a:lnTo>
                    <a:lnTo>
                      <a:pt x="1" y="3"/>
                    </a:lnTo>
                    <a:lnTo>
                      <a:pt x="4" y="3"/>
                    </a:lnTo>
                    <a:lnTo>
                      <a:pt x="4" y="3"/>
                    </a:lnTo>
                    <a:lnTo>
                      <a:pt x="5" y="1"/>
                    </a:lnTo>
                    <a:lnTo>
                      <a:pt x="5" y="1"/>
                    </a:lnTo>
                    <a:lnTo>
                      <a:pt x="8" y="1"/>
                    </a:lnTo>
                    <a:lnTo>
                      <a:pt x="8" y="1"/>
                    </a:lnTo>
                    <a:lnTo>
                      <a:pt x="9" y="3"/>
                    </a:lnTo>
                    <a:lnTo>
                      <a:pt x="14" y="1"/>
                    </a:lnTo>
                    <a:lnTo>
                      <a:pt x="14" y="1"/>
                    </a:lnTo>
                    <a:lnTo>
                      <a:pt x="21" y="0"/>
                    </a:lnTo>
                    <a:lnTo>
                      <a:pt x="21" y="0"/>
                    </a:lnTo>
                    <a:lnTo>
                      <a:pt x="23" y="0"/>
                    </a:lnTo>
                    <a:lnTo>
                      <a:pt x="23"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3" name="Freeform 368"/>
              <p:cNvSpPr>
                <a:spLocks/>
              </p:cNvSpPr>
              <p:nvPr/>
            </p:nvSpPr>
            <p:spPr bwMode="auto">
              <a:xfrm>
                <a:off x="4084638" y="3651251"/>
                <a:ext cx="58738" cy="69850"/>
              </a:xfrm>
              <a:custGeom>
                <a:avLst/>
                <a:gdLst>
                  <a:gd name="T0" fmla="*/ 15 w 37"/>
                  <a:gd name="T1" fmla="*/ 2 h 44"/>
                  <a:gd name="T2" fmla="*/ 14 w 37"/>
                  <a:gd name="T3" fmla="*/ 6 h 44"/>
                  <a:gd name="T4" fmla="*/ 13 w 37"/>
                  <a:gd name="T5" fmla="*/ 6 h 44"/>
                  <a:gd name="T6" fmla="*/ 13 w 37"/>
                  <a:gd name="T7" fmla="*/ 8 h 44"/>
                  <a:gd name="T8" fmla="*/ 14 w 37"/>
                  <a:gd name="T9" fmla="*/ 8 h 44"/>
                  <a:gd name="T10" fmla="*/ 12 w 37"/>
                  <a:gd name="T11" fmla="*/ 11 h 44"/>
                  <a:gd name="T12" fmla="*/ 13 w 37"/>
                  <a:gd name="T13" fmla="*/ 12 h 44"/>
                  <a:gd name="T14" fmla="*/ 12 w 37"/>
                  <a:gd name="T15" fmla="*/ 12 h 44"/>
                  <a:gd name="T16" fmla="*/ 8 w 37"/>
                  <a:gd name="T17" fmla="*/ 12 h 44"/>
                  <a:gd name="T18" fmla="*/ 8 w 37"/>
                  <a:gd name="T19" fmla="*/ 12 h 44"/>
                  <a:gd name="T20" fmla="*/ 7 w 37"/>
                  <a:gd name="T21" fmla="*/ 12 h 44"/>
                  <a:gd name="T22" fmla="*/ 3 w 37"/>
                  <a:gd name="T23" fmla="*/ 12 h 44"/>
                  <a:gd name="T24" fmla="*/ 3 w 37"/>
                  <a:gd name="T25" fmla="*/ 16 h 44"/>
                  <a:gd name="T26" fmla="*/ 4 w 37"/>
                  <a:gd name="T27" fmla="*/ 18 h 44"/>
                  <a:gd name="T28" fmla="*/ 4 w 37"/>
                  <a:gd name="T29" fmla="*/ 18 h 44"/>
                  <a:gd name="T30" fmla="*/ 4 w 37"/>
                  <a:gd name="T31" fmla="*/ 19 h 44"/>
                  <a:gd name="T32" fmla="*/ 3 w 37"/>
                  <a:gd name="T33" fmla="*/ 19 h 44"/>
                  <a:gd name="T34" fmla="*/ 3 w 37"/>
                  <a:gd name="T35" fmla="*/ 21 h 44"/>
                  <a:gd name="T36" fmla="*/ 4 w 37"/>
                  <a:gd name="T37" fmla="*/ 22 h 44"/>
                  <a:gd name="T38" fmla="*/ 12 w 37"/>
                  <a:gd name="T39" fmla="*/ 25 h 44"/>
                  <a:gd name="T40" fmla="*/ 11 w 37"/>
                  <a:gd name="T41" fmla="*/ 26 h 44"/>
                  <a:gd name="T42" fmla="*/ 8 w 37"/>
                  <a:gd name="T43" fmla="*/ 26 h 44"/>
                  <a:gd name="T44" fmla="*/ 7 w 37"/>
                  <a:gd name="T45" fmla="*/ 28 h 44"/>
                  <a:gd name="T46" fmla="*/ 4 w 37"/>
                  <a:gd name="T47" fmla="*/ 31 h 44"/>
                  <a:gd name="T48" fmla="*/ 9 w 37"/>
                  <a:gd name="T49" fmla="*/ 32 h 44"/>
                  <a:gd name="T50" fmla="*/ 4 w 37"/>
                  <a:gd name="T51" fmla="*/ 33 h 44"/>
                  <a:gd name="T52" fmla="*/ 5 w 37"/>
                  <a:gd name="T53" fmla="*/ 35 h 44"/>
                  <a:gd name="T54" fmla="*/ 5 w 37"/>
                  <a:gd name="T55" fmla="*/ 36 h 44"/>
                  <a:gd name="T56" fmla="*/ 4 w 37"/>
                  <a:gd name="T57" fmla="*/ 37 h 44"/>
                  <a:gd name="T58" fmla="*/ 0 w 37"/>
                  <a:gd name="T59" fmla="*/ 37 h 44"/>
                  <a:gd name="T60" fmla="*/ 0 w 37"/>
                  <a:gd name="T61" fmla="*/ 41 h 44"/>
                  <a:gd name="T62" fmla="*/ 1 w 37"/>
                  <a:gd name="T63" fmla="*/ 42 h 44"/>
                  <a:gd name="T64" fmla="*/ 4 w 37"/>
                  <a:gd name="T65" fmla="*/ 42 h 44"/>
                  <a:gd name="T66" fmla="*/ 5 w 37"/>
                  <a:gd name="T67" fmla="*/ 42 h 44"/>
                  <a:gd name="T68" fmla="*/ 9 w 37"/>
                  <a:gd name="T69" fmla="*/ 44 h 44"/>
                  <a:gd name="T70" fmla="*/ 12 w 37"/>
                  <a:gd name="T71" fmla="*/ 43 h 44"/>
                  <a:gd name="T72" fmla="*/ 15 w 37"/>
                  <a:gd name="T73" fmla="*/ 42 h 44"/>
                  <a:gd name="T74" fmla="*/ 20 w 37"/>
                  <a:gd name="T75" fmla="*/ 39 h 44"/>
                  <a:gd name="T76" fmla="*/ 24 w 37"/>
                  <a:gd name="T77" fmla="*/ 36 h 44"/>
                  <a:gd name="T78" fmla="*/ 30 w 37"/>
                  <a:gd name="T79" fmla="*/ 36 h 44"/>
                  <a:gd name="T80" fmla="*/ 30 w 37"/>
                  <a:gd name="T81" fmla="*/ 35 h 44"/>
                  <a:gd name="T82" fmla="*/ 31 w 37"/>
                  <a:gd name="T83" fmla="*/ 33 h 44"/>
                  <a:gd name="T84" fmla="*/ 34 w 37"/>
                  <a:gd name="T85" fmla="*/ 28 h 44"/>
                  <a:gd name="T86" fmla="*/ 32 w 37"/>
                  <a:gd name="T87" fmla="*/ 21 h 44"/>
                  <a:gd name="T88" fmla="*/ 31 w 37"/>
                  <a:gd name="T89" fmla="*/ 17 h 44"/>
                  <a:gd name="T90" fmla="*/ 30 w 37"/>
                  <a:gd name="T91" fmla="*/ 14 h 44"/>
                  <a:gd name="T92" fmla="*/ 31 w 37"/>
                  <a:gd name="T93" fmla="*/ 14 h 44"/>
                  <a:gd name="T94" fmla="*/ 34 w 37"/>
                  <a:gd name="T95" fmla="*/ 13 h 44"/>
                  <a:gd name="T96" fmla="*/ 37 w 37"/>
                  <a:gd name="T97" fmla="*/ 10 h 44"/>
                  <a:gd name="T98" fmla="*/ 37 w 37"/>
                  <a:gd name="T99" fmla="*/ 9 h 44"/>
                  <a:gd name="T100" fmla="*/ 36 w 37"/>
                  <a:gd name="T101" fmla="*/ 8 h 44"/>
                  <a:gd name="T102" fmla="*/ 32 w 37"/>
                  <a:gd name="T103" fmla="*/ 4 h 44"/>
                  <a:gd name="T104" fmla="*/ 34 w 37"/>
                  <a:gd name="T105" fmla="*/ 3 h 44"/>
                  <a:gd name="T106" fmla="*/ 32 w 37"/>
                  <a:gd name="T107" fmla="*/ 2 h 44"/>
                  <a:gd name="T108" fmla="*/ 28 w 37"/>
                  <a:gd name="T109" fmla="*/ 2 h 44"/>
                  <a:gd name="T110" fmla="*/ 27 w 37"/>
                  <a:gd name="T111" fmla="*/ 1 h 44"/>
                  <a:gd name="T112" fmla="*/ 24 w 37"/>
                  <a:gd name="T113" fmla="*/ 0 h 44"/>
                  <a:gd name="T114" fmla="*/ 15 w 37"/>
                  <a:gd name="T115"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 h="44">
                    <a:moveTo>
                      <a:pt x="15" y="2"/>
                    </a:moveTo>
                    <a:lnTo>
                      <a:pt x="15" y="2"/>
                    </a:lnTo>
                    <a:lnTo>
                      <a:pt x="14" y="6"/>
                    </a:lnTo>
                    <a:lnTo>
                      <a:pt x="14" y="6"/>
                    </a:lnTo>
                    <a:lnTo>
                      <a:pt x="13" y="6"/>
                    </a:lnTo>
                    <a:lnTo>
                      <a:pt x="13" y="6"/>
                    </a:lnTo>
                    <a:lnTo>
                      <a:pt x="13" y="8"/>
                    </a:lnTo>
                    <a:lnTo>
                      <a:pt x="13" y="8"/>
                    </a:lnTo>
                    <a:lnTo>
                      <a:pt x="14" y="8"/>
                    </a:lnTo>
                    <a:lnTo>
                      <a:pt x="14" y="8"/>
                    </a:lnTo>
                    <a:lnTo>
                      <a:pt x="12" y="11"/>
                    </a:lnTo>
                    <a:lnTo>
                      <a:pt x="12" y="11"/>
                    </a:lnTo>
                    <a:lnTo>
                      <a:pt x="13" y="11"/>
                    </a:lnTo>
                    <a:lnTo>
                      <a:pt x="13" y="12"/>
                    </a:lnTo>
                    <a:lnTo>
                      <a:pt x="12" y="12"/>
                    </a:lnTo>
                    <a:lnTo>
                      <a:pt x="12" y="12"/>
                    </a:lnTo>
                    <a:lnTo>
                      <a:pt x="9" y="12"/>
                    </a:lnTo>
                    <a:lnTo>
                      <a:pt x="8" y="12"/>
                    </a:lnTo>
                    <a:lnTo>
                      <a:pt x="8" y="12"/>
                    </a:lnTo>
                    <a:lnTo>
                      <a:pt x="8" y="12"/>
                    </a:lnTo>
                    <a:lnTo>
                      <a:pt x="7" y="12"/>
                    </a:lnTo>
                    <a:lnTo>
                      <a:pt x="7" y="12"/>
                    </a:lnTo>
                    <a:lnTo>
                      <a:pt x="3" y="12"/>
                    </a:lnTo>
                    <a:lnTo>
                      <a:pt x="3" y="12"/>
                    </a:lnTo>
                    <a:lnTo>
                      <a:pt x="3" y="16"/>
                    </a:lnTo>
                    <a:lnTo>
                      <a:pt x="3" y="16"/>
                    </a:lnTo>
                    <a:lnTo>
                      <a:pt x="3" y="17"/>
                    </a:lnTo>
                    <a:lnTo>
                      <a:pt x="4" y="18"/>
                    </a:lnTo>
                    <a:lnTo>
                      <a:pt x="4" y="18"/>
                    </a:lnTo>
                    <a:lnTo>
                      <a:pt x="4" y="18"/>
                    </a:lnTo>
                    <a:lnTo>
                      <a:pt x="4" y="19"/>
                    </a:lnTo>
                    <a:lnTo>
                      <a:pt x="4" y="19"/>
                    </a:lnTo>
                    <a:lnTo>
                      <a:pt x="3" y="19"/>
                    </a:lnTo>
                    <a:lnTo>
                      <a:pt x="3" y="19"/>
                    </a:lnTo>
                    <a:lnTo>
                      <a:pt x="3" y="19"/>
                    </a:lnTo>
                    <a:lnTo>
                      <a:pt x="3" y="21"/>
                    </a:lnTo>
                    <a:lnTo>
                      <a:pt x="4" y="22"/>
                    </a:lnTo>
                    <a:lnTo>
                      <a:pt x="4" y="22"/>
                    </a:lnTo>
                    <a:lnTo>
                      <a:pt x="12" y="25"/>
                    </a:lnTo>
                    <a:lnTo>
                      <a:pt x="12" y="25"/>
                    </a:lnTo>
                    <a:lnTo>
                      <a:pt x="12" y="25"/>
                    </a:lnTo>
                    <a:lnTo>
                      <a:pt x="11" y="26"/>
                    </a:lnTo>
                    <a:lnTo>
                      <a:pt x="11" y="26"/>
                    </a:lnTo>
                    <a:lnTo>
                      <a:pt x="8" y="26"/>
                    </a:lnTo>
                    <a:lnTo>
                      <a:pt x="8" y="27"/>
                    </a:lnTo>
                    <a:lnTo>
                      <a:pt x="7" y="28"/>
                    </a:lnTo>
                    <a:lnTo>
                      <a:pt x="7" y="28"/>
                    </a:lnTo>
                    <a:lnTo>
                      <a:pt x="4" y="31"/>
                    </a:lnTo>
                    <a:lnTo>
                      <a:pt x="4" y="31"/>
                    </a:lnTo>
                    <a:lnTo>
                      <a:pt x="9" y="32"/>
                    </a:lnTo>
                    <a:lnTo>
                      <a:pt x="9" y="32"/>
                    </a:lnTo>
                    <a:lnTo>
                      <a:pt x="4" y="33"/>
                    </a:lnTo>
                    <a:lnTo>
                      <a:pt x="4" y="33"/>
                    </a:lnTo>
                    <a:lnTo>
                      <a:pt x="5" y="35"/>
                    </a:lnTo>
                    <a:lnTo>
                      <a:pt x="5" y="35"/>
                    </a:lnTo>
                    <a:lnTo>
                      <a:pt x="5" y="36"/>
                    </a:lnTo>
                    <a:lnTo>
                      <a:pt x="5" y="36"/>
                    </a:lnTo>
                    <a:lnTo>
                      <a:pt x="4" y="37"/>
                    </a:lnTo>
                    <a:lnTo>
                      <a:pt x="4" y="37"/>
                    </a:lnTo>
                    <a:lnTo>
                      <a:pt x="0" y="37"/>
                    </a:lnTo>
                    <a:lnTo>
                      <a:pt x="0" y="37"/>
                    </a:lnTo>
                    <a:lnTo>
                      <a:pt x="0" y="41"/>
                    </a:lnTo>
                    <a:lnTo>
                      <a:pt x="0" y="41"/>
                    </a:lnTo>
                    <a:lnTo>
                      <a:pt x="1" y="42"/>
                    </a:lnTo>
                    <a:lnTo>
                      <a:pt x="1" y="42"/>
                    </a:lnTo>
                    <a:lnTo>
                      <a:pt x="4" y="42"/>
                    </a:lnTo>
                    <a:lnTo>
                      <a:pt x="4" y="42"/>
                    </a:lnTo>
                    <a:lnTo>
                      <a:pt x="5" y="42"/>
                    </a:lnTo>
                    <a:lnTo>
                      <a:pt x="5" y="42"/>
                    </a:lnTo>
                    <a:lnTo>
                      <a:pt x="9" y="44"/>
                    </a:lnTo>
                    <a:lnTo>
                      <a:pt x="9" y="44"/>
                    </a:lnTo>
                    <a:lnTo>
                      <a:pt x="12" y="43"/>
                    </a:lnTo>
                    <a:lnTo>
                      <a:pt x="15" y="42"/>
                    </a:lnTo>
                    <a:lnTo>
                      <a:pt x="15" y="42"/>
                    </a:lnTo>
                    <a:lnTo>
                      <a:pt x="20" y="39"/>
                    </a:lnTo>
                    <a:lnTo>
                      <a:pt x="20" y="39"/>
                    </a:lnTo>
                    <a:lnTo>
                      <a:pt x="21" y="37"/>
                    </a:lnTo>
                    <a:lnTo>
                      <a:pt x="24" y="36"/>
                    </a:lnTo>
                    <a:lnTo>
                      <a:pt x="24" y="36"/>
                    </a:lnTo>
                    <a:lnTo>
                      <a:pt x="30" y="36"/>
                    </a:lnTo>
                    <a:lnTo>
                      <a:pt x="30" y="36"/>
                    </a:lnTo>
                    <a:lnTo>
                      <a:pt x="30" y="35"/>
                    </a:lnTo>
                    <a:lnTo>
                      <a:pt x="30" y="35"/>
                    </a:lnTo>
                    <a:lnTo>
                      <a:pt x="31" y="33"/>
                    </a:lnTo>
                    <a:lnTo>
                      <a:pt x="32" y="31"/>
                    </a:lnTo>
                    <a:lnTo>
                      <a:pt x="34" y="28"/>
                    </a:lnTo>
                    <a:lnTo>
                      <a:pt x="34" y="28"/>
                    </a:lnTo>
                    <a:lnTo>
                      <a:pt x="32" y="21"/>
                    </a:lnTo>
                    <a:lnTo>
                      <a:pt x="31" y="17"/>
                    </a:lnTo>
                    <a:lnTo>
                      <a:pt x="31" y="17"/>
                    </a:lnTo>
                    <a:lnTo>
                      <a:pt x="30" y="17"/>
                    </a:lnTo>
                    <a:lnTo>
                      <a:pt x="30" y="14"/>
                    </a:lnTo>
                    <a:lnTo>
                      <a:pt x="30" y="14"/>
                    </a:lnTo>
                    <a:lnTo>
                      <a:pt x="31" y="14"/>
                    </a:lnTo>
                    <a:lnTo>
                      <a:pt x="34" y="13"/>
                    </a:lnTo>
                    <a:lnTo>
                      <a:pt x="34" y="13"/>
                    </a:lnTo>
                    <a:lnTo>
                      <a:pt x="37" y="10"/>
                    </a:lnTo>
                    <a:lnTo>
                      <a:pt x="37" y="10"/>
                    </a:lnTo>
                    <a:lnTo>
                      <a:pt x="37" y="10"/>
                    </a:lnTo>
                    <a:lnTo>
                      <a:pt x="37" y="9"/>
                    </a:lnTo>
                    <a:lnTo>
                      <a:pt x="36" y="8"/>
                    </a:lnTo>
                    <a:lnTo>
                      <a:pt x="36" y="8"/>
                    </a:lnTo>
                    <a:lnTo>
                      <a:pt x="34" y="5"/>
                    </a:lnTo>
                    <a:lnTo>
                      <a:pt x="32" y="4"/>
                    </a:lnTo>
                    <a:lnTo>
                      <a:pt x="32" y="4"/>
                    </a:lnTo>
                    <a:lnTo>
                      <a:pt x="34" y="3"/>
                    </a:lnTo>
                    <a:lnTo>
                      <a:pt x="32" y="2"/>
                    </a:lnTo>
                    <a:lnTo>
                      <a:pt x="32" y="2"/>
                    </a:lnTo>
                    <a:lnTo>
                      <a:pt x="32" y="2"/>
                    </a:lnTo>
                    <a:lnTo>
                      <a:pt x="28" y="2"/>
                    </a:lnTo>
                    <a:lnTo>
                      <a:pt x="28" y="2"/>
                    </a:lnTo>
                    <a:lnTo>
                      <a:pt x="27" y="1"/>
                    </a:lnTo>
                    <a:lnTo>
                      <a:pt x="24" y="0"/>
                    </a:lnTo>
                    <a:lnTo>
                      <a:pt x="24" y="0"/>
                    </a:lnTo>
                    <a:lnTo>
                      <a:pt x="19" y="1"/>
                    </a:lnTo>
                    <a:lnTo>
                      <a:pt x="15" y="2"/>
                    </a:lnTo>
                    <a:lnTo>
                      <a:pt x="15"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4" name="Freeform 369"/>
              <p:cNvSpPr>
                <a:spLocks/>
              </p:cNvSpPr>
              <p:nvPr/>
            </p:nvSpPr>
            <p:spPr bwMode="auto">
              <a:xfrm>
                <a:off x="4125913" y="3590926"/>
                <a:ext cx="6350" cy="11113"/>
              </a:xfrm>
              <a:custGeom>
                <a:avLst/>
                <a:gdLst>
                  <a:gd name="T0" fmla="*/ 4 w 4"/>
                  <a:gd name="T1" fmla="*/ 0 h 7"/>
                  <a:gd name="T2" fmla="*/ 4 w 4"/>
                  <a:gd name="T3" fmla="*/ 0 h 7"/>
                  <a:gd name="T4" fmla="*/ 4 w 4"/>
                  <a:gd name="T5" fmla="*/ 4 h 7"/>
                  <a:gd name="T6" fmla="*/ 4 w 4"/>
                  <a:gd name="T7" fmla="*/ 4 h 7"/>
                  <a:gd name="T8" fmla="*/ 1 w 4"/>
                  <a:gd name="T9" fmla="*/ 7 h 7"/>
                  <a:gd name="T10" fmla="*/ 1 w 4"/>
                  <a:gd name="T11" fmla="*/ 7 h 7"/>
                  <a:gd name="T12" fmla="*/ 1 w 4"/>
                  <a:gd name="T13" fmla="*/ 7 h 7"/>
                  <a:gd name="T14" fmla="*/ 1 w 4"/>
                  <a:gd name="T15" fmla="*/ 7 h 7"/>
                  <a:gd name="T16" fmla="*/ 1 w 4"/>
                  <a:gd name="T17" fmla="*/ 7 h 7"/>
                  <a:gd name="T18" fmla="*/ 0 w 4"/>
                  <a:gd name="T19" fmla="*/ 4 h 7"/>
                  <a:gd name="T20" fmla="*/ 0 w 4"/>
                  <a:gd name="T21" fmla="*/ 3 h 7"/>
                  <a:gd name="T22" fmla="*/ 0 w 4"/>
                  <a:gd name="T23" fmla="*/ 3 h 7"/>
                  <a:gd name="T24" fmla="*/ 4 w 4"/>
                  <a:gd name="T25" fmla="*/ 0 h 7"/>
                  <a:gd name="T26" fmla="*/ 4 w 4"/>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4" y="0"/>
                    </a:moveTo>
                    <a:lnTo>
                      <a:pt x="4" y="0"/>
                    </a:lnTo>
                    <a:lnTo>
                      <a:pt x="4" y="4"/>
                    </a:lnTo>
                    <a:lnTo>
                      <a:pt x="4" y="4"/>
                    </a:lnTo>
                    <a:lnTo>
                      <a:pt x="1" y="7"/>
                    </a:lnTo>
                    <a:lnTo>
                      <a:pt x="1" y="7"/>
                    </a:lnTo>
                    <a:lnTo>
                      <a:pt x="1" y="7"/>
                    </a:lnTo>
                    <a:lnTo>
                      <a:pt x="1" y="7"/>
                    </a:lnTo>
                    <a:lnTo>
                      <a:pt x="1" y="7"/>
                    </a:lnTo>
                    <a:lnTo>
                      <a:pt x="0" y="4"/>
                    </a:lnTo>
                    <a:lnTo>
                      <a:pt x="0" y="3"/>
                    </a:lnTo>
                    <a:lnTo>
                      <a:pt x="0" y="3"/>
                    </a:lnTo>
                    <a:lnTo>
                      <a:pt x="4" y="0"/>
                    </a:lnTo>
                    <a:lnTo>
                      <a:pt x="4"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5" name="Freeform 370"/>
              <p:cNvSpPr>
                <a:spLocks/>
              </p:cNvSpPr>
              <p:nvPr/>
            </p:nvSpPr>
            <p:spPr bwMode="auto">
              <a:xfrm>
                <a:off x="4119563" y="3605213"/>
                <a:ext cx="3175" cy="11113"/>
              </a:xfrm>
              <a:custGeom>
                <a:avLst/>
                <a:gdLst>
                  <a:gd name="T0" fmla="*/ 1 w 2"/>
                  <a:gd name="T1" fmla="*/ 0 h 7"/>
                  <a:gd name="T2" fmla="*/ 1 w 2"/>
                  <a:gd name="T3" fmla="*/ 0 h 7"/>
                  <a:gd name="T4" fmla="*/ 2 w 2"/>
                  <a:gd name="T5" fmla="*/ 1 h 7"/>
                  <a:gd name="T6" fmla="*/ 2 w 2"/>
                  <a:gd name="T7" fmla="*/ 1 h 7"/>
                  <a:gd name="T8" fmla="*/ 1 w 2"/>
                  <a:gd name="T9" fmla="*/ 7 h 7"/>
                  <a:gd name="T10" fmla="*/ 1 w 2"/>
                  <a:gd name="T11" fmla="*/ 7 h 7"/>
                  <a:gd name="T12" fmla="*/ 0 w 2"/>
                  <a:gd name="T13" fmla="*/ 7 h 7"/>
                  <a:gd name="T14" fmla="*/ 0 w 2"/>
                  <a:gd name="T15" fmla="*/ 7 h 7"/>
                  <a:gd name="T16" fmla="*/ 1 w 2"/>
                  <a:gd name="T17" fmla="*/ 0 h 7"/>
                  <a:gd name="T18" fmla="*/ 1 w 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1" y="0"/>
                    </a:moveTo>
                    <a:lnTo>
                      <a:pt x="1" y="0"/>
                    </a:lnTo>
                    <a:lnTo>
                      <a:pt x="2" y="1"/>
                    </a:lnTo>
                    <a:lnTo>
                      <a:pt x="2" y="1"/>
                    </a:lnTo>
                    <a:lnTo>
                      <a:pt x="1" y="7"/>
                    </a:lnTo>
                    <a:lnTo>
                      <a:pt x="1" y="7"/>
                    </a:lnTo>
                    <a:lnTo>
                      <a:pt x="0" y="7"/>
                    </a:lnTo>
                    <a:lnTo>
                      <a:pt x="0" y="7"/>
                    </a:lnTo>
                    <a:lnTo>
                      <a:pt x="1" y="0"/>
                    </a:lnTo>
                    <a:lnTo>
                      <a:pt x="1"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6" name="Freeform 371"/>
              <p:cNvSpPr>
                <a:spLocks/>
              </p:cNvSpPr>
              <p:nvPr/>
            </p:nvSpPr>
            <p:spPr bwMode="auto">
              <a:xfrm>
                <a:off x="4129088" y="3586163"/>
                <a:ext cx="104775" cy="160338"/>
              </a:xfrm>
              <a:custGeom>
                <a:avLst/>
                <a:gdLst>
                  <a:gd name="T0" fmla="*/ 27 w 66"/>
                  <a:gd name="T1" fmla="*/ 0 h 101"/>
                  <a:gd name="T2" fmla="*/ 22 w 66"/>
                  <a:gd name="T3" fmla="*/ 7 h 101"/>
                  <a:gd name="T4" fmla="*/ 20 w 66"/>
                  <a:gd name="T5" fmla="*/ 12 h 101"/>
                  <a:gd name="T6" fmla="*/ 38 w 66"/>
                  <a:gd name="T7" fmla="*/ 13 h 101"/>
                  <a:gd name="T8" fmla="*/ 35 w 66"/>
                  <a:gd name="T9" fmla="*/ 20 h 101"/>
                  <a:gd name="T10" fmla="*/ 31 w 66"/>
                  <a:gd name="T11" fmla="*/ 27 h 101"/>
                  <a:gd name="T12" fmla="*/ 26 w 66"/>
                  <a:gd name="T13" fmla="*/ 31 h 101"/>
                  <a:gd name="T14" fmla="*/ 37 w 66"/>
                  <a:gd name="T15" fmla="*/ 34 h 101"/>
                  <a:gd name="T16" fmla="*/ 43 w 66"/>
                  <a:gd name="T17" fmla="*/ 49 h 101"/>
                  <a:gd name="T18" fmla="*/ 53 w 66"/>
                  <a:gd name="T19" fmla="*/ 55 h 101"/>
                  <a:gd name="T20" fmla="*/ 56 w 66"/>
                  <a:gd name="T21" fmla="*/ 65 h 101"/>
                  <a:gd name="T22" fmla="*/ 53 w 66"/>
                  <a:gd name="T23" fmla="*/ 67 h 101"/>
                  <a:gd name="T24" fmla="*/ 61 w 66"/>
                  <a:gd name="T25" fmla="*/ 68 h 101"/>
                  <a:gd name="T26" fmla="*/ 65 w 66"/>
                  <a:gd name="T27" fmla="*/ 78 h 101"/>
                  <a:gd name="T28" fmla="*/ 58 w 66"/>
                  <a:gd name="T29" fmla="*/ 83 h 101"/>
                  <a:gd name="T30" fmla="*/ 62 w 66"/>
                  <a:gd name="T31" fmla="*/ 86 h 101"/>
                  <a:gd name="T32" fmla="*/ 57 w 66"/>
                  <a:gd name="T33" fmla="*/ 91 h 101"/>
                  <a:gd name="T34" fmla="*/ 38 w 66"/>
                  <a:gd name="T35" fmla="*/ 93 h 101"/>
                  <a:gd name="T36" fmla="*/ 27 w 66"/>
                  <a:gd name="T37" fmla="*/ 94 h 101"/>
                  <a:gd name="T38" fmla="*/ 18 w 66"/>
                  <a:gd name="T39" fmla="*/ 99 h 101"/>
                  <a:gd name="T40" fmla="*/ 15 w 66"/>
                  <a:gd name="T41" fmla="*/ 101 h 101"/>
                  <a:gd name="T42" fmla="*/ 16 w 66"/>
                  <a:gd name="T43" fmla="*/ 94 h 101"/>
                  <a:gd name="T44" fmla="*/ 20 w 66"/>
                  <a:gd name="T45" fmla="*/ 89 h 101"/>
                  <a:gd name="T46" fmla="*/ 32 w 66"/>
                  <a:gd name="T47" fmla="*/ 82 h 101"/>
                  <a:gd name="T48" fmla="*/ 24 w 66"/>
                  <a:gd name="T49" fmla="*/ 85 h 101"/>
                  <a:gd name="T50" fmla="*/ 19 w 66"/>
                  <a:gd name="T51" fmla="*/ 82 h 101"/>
                  <a:gd name="T52" fmla="*/ 11 w 66"/>
                  <a:gd name="T53" fmla="*/ 81 h 101"/>
                  <a:gd name="T54" fmla="*/ 18 w 66"/>
                  <a:gd name="T55" fmla="*/ 78 h 101"/>
                  <a:gd name="T56" fmla="*/ 20 w 66"/>
                  <a:gd name="T57" fmla="*/ 69 h 101"/>
                  <a:gd name="T58" fmla="*/ 17 w 66"/>
                  <a:gd name="T59" fmla="*/ 66 h 101"/>
                  <a:gd name="T60" fmla="*/ 23 w 66"/>
                  <a:gd name="T61" fmla="*/ 63 h 101"/>
                  <a:gd name="T62" fmla="*/ 28 w 66"/>
                  <a:gd name="T63" fmla="*/ 61 h 101"/>
                  <a:gd name="T64" fmla="*/ 30 w 66"/>
                  <a:gd name="T65" fmla="*/ 54 h 101"/>
                  <a:gd name="T66" fmla="*/ 25 w 66"/>
                  <a:gd name="T67" fmla="*/ 50 h 101"/>
                  <a:gd name="T68" fmla="*/ 24 w 66"/>
                  <a:gd name="T69" fmla="*/ 45 h 101"/>
                  <a:gd name="T70" fmla="*/ 18 w 66"/>
                  <a:gd name="T71" fmla="*/ 45 h 101"/>
                  <a:gd name="T72" fmla="*/ 16 w 66"/>
                  <a:gd name="T73" fmla="*/ 47 h 101"/>
                  <a:gd name="T74" fmla="*/ 14 w 66"/>
                  <a:gd name="T75" fmla="*/ 42 h 101"/>
                  <a:gd name="T76" fmla="*/ 12 w 66"/>
                  <a:gd name="T77" fmla="*/ 36 h 101"/>
                  <a:gd name="T78" fmla="*/ 9 w 66"/>
                  <a:gd name="T79" fmla="*/ 37 h 101"/>
                  <a:gd name="T80" fmla="*/ 9 w 66"/>
                  <a:gd name="T81" fmla="*/ 36 h 101"/>
                  <a:gd name="T82" fmla="*/ 7 w 66"/>
                  <a:gd name="T83" fmla="*/ 34 h 101"/>
                  <a:gd name="T84" fmla="*/ 4 w 66"/>
                  <a:gd name="T85" fmla="*/ 35 h 101"/>
                  <a:gd name="T86" fmla="*/ 8 w 66"/>
                  <a:gd name="T87" fmla="*/ 30 h 101"/>
                  <a:gd name="T88" fmla="*/ 10 w 66"/>
                  <a:gd name="T89" fmla="*/ 27 h 101"/>
                  <a:gd name="T90" fmla="*/ 6 w 66"/>
                  <a:gd name="T91" fmla="*/ 29 h 101"/>
                  <a:gd name="T92" fmla="*/ 7 w 66"/>
                  <a:gd name="T93" fmla="*/ 21 h 101"/>
                  <a:gd name="T94" fmla="*/ 0 w 66"/>
                  <a:gd name="T95" fmla="*/ 15 h 101"/>
                  <a:gd name="T96" fmla="*/ 2 w 66"/>
                  <a:gd name="T97" fmla="*/ 13 h 101"/>
                  <a:gd name="T98" fmla="*/ 4 w 66"/>
                  <a:gd name="T99" fmla="*/ 18 h 101"/>
                  <a:gd name="T100" fmla="*/ 7 w 66"/>
                  <a:gd name="T101" fmla="*/ 14 h 101"/>
                  <a:gd name="T102" fmla="*/ 8 w 66"/>
                  <a:gd name="T103" fmla="*/ 10 h 101"/>
                  <a:gd name="T104" fmla="*/ 12 w 66"/>
                  <a:gd name="T105"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 h="101">
                    <a:moveTo>
                      <a:pt x="14" y="0"/>
                    </a:moveTo>
                    <a:lnTo>
                      <a:pt x="14" y="0"/>
                    </a:lnTo>
                    <a:lnTo>
                      <a:pt x="16" y="2"/>
                    </a:lnTo>
                    <a:lnTo>
                      <a:pt x="20" y="2"/>
                    </a:lnTo>
                    <a:lnTo>
                      <a:pt x="20" y="2"/>
                    </a:lnTo>
                    <a:lnTo>
                      <a:pt x="27" y="0"/>
                    </a:lnTo>
                    <a:lnTo>
                      <a:pt x="27" y="0"/>
                    </a:lnTo>
                    <a:lnTo>
                      <a:pt x="28" y="2"/>
                    </a:lnTo>
                    <a:lnTo>
                      <a:pt x="28" y="2"/>
                    </a:lnTo>
                    <a:lnTo>
                      <a:pt x="24" y="6"/>
                    </a:lnTo>
                    <a:lnTo>
                      <a:pt x="24" y="6"/>
                    </a:lnTo>
                    <a:lnTo>
                      <a:pt x="22" y="7"/>
                    </a:lnTo>
                    <a:lnTo>
                      <a:pt x="22" y="7"/>
                    </a:lnTo>
                    <a:lnTo>
                      <a:pt x="20" y="8"/>
                    </a:lnTo>
                    <a:lnTo>
                      <a:pt x="20" y="8"/>
                    </a:lnTo>
                    <a:lnTo>
                      <a:pt x="23" y="10"/>
                    </a:lnTo>
                    <a:lnTo>
                      <a:pt x="23" y="10"/>
                    </a:lnTo>
                    <a:lnTo>
                      <a:pt x="20" y="12"/>
                    </a:lnTo>
                    <a:lnTo>
                      <a:pt x="20" y="12"/>
                    </a:lnTo>
                    <a:lnTo>
                      <a:pt x="20" y="13"/>
                    </a:lnTo>
                    <a:lnTo>
                      <a:pt x="20" y="13"/>
                    </a:lnTo>
                    <a:lnTo>
                      <a:pt x="25" y="12"/>
                    </a:lnTo>
                    <a:lnTo>
                      <a:pt x="25" y="12"/>
                    </a:lnTo>
                    <a:lnTo>
                      <a:pt x="38" y="13"/>
                    </a:lnTo>
                    <a:lnTo>
                      <a:pt x="38" y="13"/>
                    </a:lnTo>
                    <a:lnTo>
                      <a:pt x="38" y="15"/>
                    </a:lnTo>
                    <a:lnTo>
                      <a:pt x="38" y="15"/>
                    </a:lnTo>
                    <a:lnTo>
                      <a:pt x="37" y="16"/>
                    </a:lnTo>
                    <a:lnTo>
                      <a:pt x="37" y="16"/>
                    </a:lnTo>
                    <a:lnTo>
                      <a:pt x="35" y="20"/>
                    </a:lnTo>
                    <a:lnTo>
                      <a:pt x="35" y="20"/>
                    </a:lnTo>
                    <a:lnTo>
                      <a:pt x="35" y="21"/>
                    </a:lnTo>
                    <a:lnTo>
                      <a:pt x="34" y="23"/>
                    </a:lnTo>
                    <a:lnTo>
                      <a:pt x="34" y="23"/>
                    </a:lnTo>
                    <a:lnTo>
                      <a:pt x="31" y="27"/>
                    </a:lnTo>
                    <a:lnTo>
                      <a:pt x="31" y="27"/>
                    </a:lnTo>
                    <a:lnTo>
                      <a:pt x="32" y="28"/>
                    </a:lnTo>
                    <a:lnTo>
                      <a:pt x="32" y="28"/>
                    </a:lnTo>
                    <a:lnTo>
                      <a:pt x="30" y="30"/>
                    </a:lnTo>
                    <a:lnTo>
                      <a:pt x="30" y="30"/>
                    </a:lnTo>
                    <a:lnTo>
                      <a:pt x="26" y="31"/>
                    </a:lnTo>
                    <a:lnTo>
                      <a:pt x="26" y="31"/>
                    </a:lnTo>
                    <a:lnTo>
                      <a:pt x="31" y="31"/>
                    </a:lnTo>
                    <a:lnTo>
                      <a:pt x="31" y="31"/>
                    </a:lnTo>
                    <a:lnTo>
                      <a:pt x="33" y="31"/>
                    </a:lnTo>
                    <a:lnTo>
                      <a:pt x="34" y="33"/>
                    </a:lnTo>
                    <a:lnTo>
                      <a:pt x="37" y="34"/>
                    </a:lnTo>
                    <a:lnTo>
                      <a:pt x="37" y="34"/>
                    </a:lnTo>
                    <a:lnTo>
                      <a:pt x="40" y="37"/>
                    </a:lnTo>
                    <a:lnTo>
                      <a:pt x="40" y="38"/>
                    </a:lnTo>
                    <a:lnTo>
                      <a:pt x="42" y="45"/>
                    </a:lnTo>
                    <a:lnTo>
                      <a:pt x="42" y="45"/>
                    </a:lnTo>
                    <a:lnTo>
                      <a:pt x="43" y="49"/>
                    </a:lnTo>
                    <a:lnTo>
                      <a:pt x="43" y="49"/>
                    </a:lnTo>
                    <a:lnTo>
                      <a:pt x="47" y="50"/>
                    </a:lnTo>
                    <a:lnTo>
                      <a:pt x="47" y="50"/>
                    </a:lnTo>
                    <a:lnTo>
                      <a:pt x="49" y="53"/>
                    </a:lnTo>
                    <a:lnTo>
                      <a:pt x="49" y="53"/>
                    </a:lnTo>
                    <a:lnTo>
                      <a:pt x="53" y="55"/>
                    </a:lnTo>
                    <a:lnTo>
                      <a:pt x="53" y="55"/>
                    </a:lnTo>
                    <a:lnTo>
                      <a:pt x="53" y="59"/>
                    </a:lnTo>
                    <a:lnTo>
                      <a:pt x="53" y="62"/>
                    </a:lnTo>
                    <a:lnTo>
                      <a:pt x="53" y="62"/>
                    </a:lnTo>
                    <a:lnTo>
                      <a:pt x="56" y="65"/>
                    </a:lnTo>
                    <a:lnTo>
                      <a:pt x="56" y="65"/>
                    </a:lnTo>
                    <a:lnTo>
                      <a:pt x="56" y="65"/>
                    </a:lnTo>
                    <a:lnTo>
                      <a:pt x="56" y="66"/>
                    </a:lnTo>
                    <a:lnTo>
                      <a:pt x="55" y="66"/>
                    </a:lnTo>
                    <a:lnTo>
                      <a:pt x="55" y="66"/>
                    </a:lnTo>
                    <a:lnTo>
                      <a:pt x="53" y="66"/>
                    </a:lnTo>
                    <a:lnTo>
                      <a:pt x="53" y="66"/>
                    </a:lnTo>
                    <a:lnTo>
                      <a:pt x="53" y="67"/>
                    </a:lnTo>
                    <a:lnTo>
                      <a:pt x="53" y="67"/>
                    </a:lnTo>
                    <a:lnTo>
                      <a:pt x="54" y="68"/>
                    </a:lnTo>
                    <a:lnTo>
                      <a:pt x="54" y="68"/>
                    </a:lnTo>
                    <a:lnTo>
                      <a:pt x="56" y="68"/>
                    </a:lnTo>
                    <a:lnTo>
                      <a:pt x="56" y="68"/>
                    </a:lnTo>
                    <a:lnTo>
                      <a:pt x="61" y="68"/>
                    </a:lnTo>
                    <a:lnTo>
                      <a:pt x="61" y="68"/>
                    </a:lnTo>
                    <a:lnTo>
                      <a:pt x="66" y="72"/>
                    </a:lnTo>
                    <a:lnTo>
                      <a:pt x="66" y="72"/>
                    </a:lnTo>
                    <a:lnTo>
                      <a:pt x="66" y="75"/>
                    </a:lnTo>
                    <a:lnTo>
                      <a:pt x="65" y="78"/>
                    </a:lnTo>
                    <a:lnTo>
                      <a:pt x="65" y="78"/>
                    </a:lnTo>
                    <a:lnTo>
                      <a:pt x="61" y="81"/>
                    </a:lnTo>
                    <a:lnTo>
                      <a:pt x="61" y="81"/>
                    </a:lnTo>
                    <a:lnTo>
                      <a:pt x="59" y="82"/>
                    </a:lnTo>
                    <a:lnTo>
                      <a:pt x="59" y="82"/>
                    </a:lnTo>
                    <a:lnTo>
                      <a:pt x="58" y="83"/>
                    </a:lnTo>
                    <a:lnTo>
                      <a:pt x="58" y="83"/>
                    </a:lnTo>
                    <a:lnTo>
                      <a:pt x="58" y="84"/>
                    </a:lnTo>
                    <a:lnTo>
                      <a:pt x="58" y="85"/>
                    </a:lnTo>
                    <a:lnTo>
                      <a:pt x="58" y="85"/>
                    </a:lnTo>
                    <a:lnTo>
                      <a:pt x="59" y="86"/>
                    </a:lnTo>
                    <a:lnTo>
                      <a:pt x="62" y="86"/>
                    </a:lnTo>
                    <a:lnTo>
                      <a:pt x="62" y="86"/>
                    </a:lnTo>
                    <a:lnTo>
                      <a:pt x="64" y="86"/>
                    </a:lnTo>
                    <a:lnTo>
                      <a:pt x="64" y="86"/>
                    </a:lnTo>
                    <a:lnTo>
                      <a:pt x="64" y="88"/>
                    </a:lnTo>
                    <a:lnTo>
                      <a:pt x="61" y="90"/>
                    </a:lnTo>
                    <a:lnTo>
                      <a:pt x="61" y="90"/>
                    </a:lnTo>
                    <a:lnTo>
                      <a:pt x="57" y="91"/>
                    </a:lnTo>
                    <a:lnTo>
                      <a:pt x="54" y="92"/>
                    </a:lnTo>
                    <a:lnTo>
                      <a:pt x="54" y="92"/>
                    </a:lnTo>
                    <a:lnTo>
                      <a:pt x="42" y="94"/>
                    </a:lnTo>
                    <a:lnTo>
                      <a:pt x="42" y="94"/>
                    </a:lnTo>
                    <a:lnTo>
                      <a:pt x="39" y="93"/>
                    </a:lnTo>
                    <a:lnTo>
                      <a:pt x="38" y="93"/>
                    </a:lnTo>
                    <a:lnTo>
                      <a:pt x="38" y="93"/>
                    </a:lnTo>
                    <a:lnTo>
                      <a:pt x="38" y="94"/>
                    </a:lnTo>
                    <a:lnTo>
                      <a:pt x="35" y="94"/>
                    </a:lnTo>
                    <a:lnTo>
                      <a:pt x="35" y="94"/>
                    </a:lnTo>
                    <a:lnTo>
                      <a:pt x="27" y="94"/>
                    </a:lnTo>
                    <a:lnTo>
                      <a:pt x="27" y="94"/>
                    </a:lnTo>
                    <a:lnTo>
                      <a:pt x="26" y="97"/>
                    </a:lnTo>
                    <a:lnTo>
                      <a:pt x="25" y="98"/>
                    </a:lnTo>
                    <a:lnTo>
                      <a:pt x="24" y="99"/>
                    </a:lnTo>
                    <a:lnTo>
                      <a:pt x="24" y="99"/>
                    </a:lnTo>
                    <a:lnTo>
                      <a:pt x="22" y="99"/>
                    </a:lnTo>
                    <a:lnTo>
                      <a:pt x="18" y="99"/>
                    </a:lnTo>
                    <a:lnTo>
                      <a:pt x="18" y="99"/>
                    </a:lnTo>
                    <a:lnTo>
                      <a:pt x="16" y="99"/>
                    </a:lnTo>
                    <a:lnTo>
                      <a:pt x="16" y="100"/>
                    </a:lnTo>
                    <a:lnTo>
                      <a:pt x="16" y="100"/>
                    </a:lnTo>
                    <a:lnTo>
                      <a:pt x="15" y="101"/>
                    </a:lnTo>
                    <a:lnTo>
                      <a:pt x="15" y="101"/>
                    </a:lnTo>
                    <a:lnTo>
                      <a:pt x="9" y="99"/>
                    </a:lnTo>
                    <a:lnTo>
                      <a:pt x="9" y="99"/>
                    </a:lnTo>
                    <a:lnTo>
                      <a:pt x="12" y="97"/>
                    </a:lnTo>
                    <a:lnTo>
                      <a:pt x="15" y="96"/>
                    </a:lnTo>
                    <a:lnTo>
                      <a:pt x="16" y="94"/>
                    </a:lnTo>
                    <a:lnTo>
                      <a:pt x="16" y="94"/>
                    </a:lnTo>
                    <a:lnTo>
                      <a:pt x="17" y="91"/>
                    </a:lnTo>
                    <a:lnTo>
                      <a:pt x="17" y="91"/>
                    </a:lnTo>
                    <a:lnTo>
                      <a:pt x="19" y="90"/>
                    </a:lnTo>
                    <a:lnTo>
                      <a:pt x="19" y="90"/>
                    </a:lnTo>
                    <a:lnTo>
                      <a:pt x="20" y="89"/>
                    </a:lnTo>
                    <a:lnTo>
                      <a:pt x="20" y="89"/>
                    </a:lnTo>
                    <a:lnTo>
                      <a:pt x="28" y="88"/>
                    </a:lnTo>
                    <a:lnTo>
                      <a:pt x="28" y="88"/>
                    </a:lnTo>
                    <a:lnTo>
                      <a:pt x="30" y="86"/>
                    </a:lnTo>
                    <a:lnTo>
                      <a:pt x="31" y="83"/>
                    </a:lnTo>
                    <a:lnTo>
                      <a:pt x="31" y="83"/>
                    </a:lnTo>
                    <a:lnTo>
                      <a:pt x="32" y="82"/>
                    </a:lnTo>
                    <a:lnTo>
                      <a:pt x="32" y="82"/>
                    </a:lnTo>
                    <a:lnTo>
                      <a:pt x="28" y="84"/>
                    </a:lnTo>
                    <a:lnTo>
                      <a:pt x="28" y="84"/>
                    </a:lnTo>
                    <a:lnTo>
                      <a:pt x="26" y="86"/>
                    </a:lnTo>
                    <a:lnTo>
                      <a:pt x="26" y="86"/>
                    </a:lnTo>
                    <a:lnTo>
                      <a:pt x="24" y="85"/>
                    </a:lnTo>
                    <a:lnTo>
                      <a:pt x="24" y="85"/>
                    </a:lnTo>
                    <a:lnTo>
                      <a:pt x="23" y="84"/>
                    </a:lnTo>
                    <a:lnTo>
                      <a:pt x="23" y="84"/>
                    </a:lnTo>
                    <a:lnTo>
                      <a:pt x="20" y="84"/>
                    </a:lnTo>
                    <a:lnTo>
                      <a:pt x="20" y="84"/>
                    </a:lnTo>
                    <a:lnTo>
                      <a:pt x="19" y="82"/>
                    </a:lnTo>
                    <a:lnTo>
                      <a:pt x="19" y="82"/>
                    </a:lnTo>
                    <a:lnTo>
                      <a:pt x="15" y="83"/>
                    </a:lnTo>
                    <a:lnTo>
                      <a:pt x="15" y="83"/>
                    </a:lnTo>
                    <a:lnTo>
                      <a:pt x="14" y="84"/>
                    </a:lnTo>
                    <a:lnTo>
                      <a:pt x="14" y="84"/>
                    </a:lnTo>
                    <a:lnTo>
                      <a:pt x="11" y="81"/>
                    </a:lnTo>
                    <a:lnTo>
                      <a:pt x="11" y="81"/>
                    </a:lnTo>
                    <a:lnTo>
                      <a:pt x="14" y="78"/>
                    </a:lnTo>
                    <a:lnTo>
                      <a:pt x="14" y="78"/>
                    </a:lnTo>
                    <a:lnTo>
                      <a:pt x="15" y="78"/>
                    </a:lnTo>
                    <a:lnTo>
                      <a:pt x="17" y="78"/>
                    </a:lnTo>
                    <a:lnTo>
                      <a:pt x="18" y="78"/>
                    </a:lnTo>
                    <a:lnTo>
                      <a:pt x="20" y="77"/>
                    </a:lnTo>
                    <a:lnTo>
                      <a:pt x="20" y="77"/>
                    </a:lnTo>
                    <a:lnTo>
                      <a:pt x="20" y="72"/>
                    </a:lnTo>
                    <a:lnTo>
                      <a:pt x="20" y="70"/>
                    </a:lnTo>
                    <a:lnTo>
                      <a:pt x="20" y="70"/>
                    </a:lnTo>
                    <a:lnTo>
                      <a:pt x="20" y="69"/>
                    </a:lnTo>
                    <a:lnTo>
                      <a:pt x="20" y="69"/>
                    </a:lnTo>
                    <a:lnTo>
                      <a:pt x="16" y="69"/>
                    </a:lnTo>
                    <a:lnTo>
                      <a:pt x="16" y="69"/>
                    </a:lnTo>
                    <a:lnTo>
                      <a:pt x="19" y="67"/>
                    </a:lnTo>
                    <a:lnTo>
                      <a:pt x="19" y="67"/>
                    </a:lnTo>
                    <a:lnTo>
                      <a:pt x="17" y="66"/>
                    </a:lnTo>
                    <a:lnTo>
                      <a:pt x="17" y="66"/>
                    </a:lnTo>
                    <a:lnTo>
                      <a:pt x="17" y="63"/>
                    </a:lnTo>
                    <a:lnTo>
                      <a:pt x="17" y="63"/>
                    </a:lnTo>
                    <a:lnTo>
                      <a:pt x="18" y="63"/>
                    </a:lnTo>
                    <a:lnTo>
                      <a:pt x="18" y="63"/>
                    </a:lnTo>
                    <a:lnTo>
                      <a:pt x="23" y="63"/>
                    </a:lnTo>
                    <a:lnTo>
                      <a:pt x="23" y="63"/>
                    </a:lnTo>
                    <a:lnTo>
                      <a:pt x="26" y="62"/>
                    </a:lnTo>
                    <a:lnTo>
                      <a:pt x="26" y="62"/>
                    </a:lnTo>
                    <a:lnTo>
                      <a:pt x="28" y="62"/>
                    </a:lnTo>
                    <a:lnTo>
                      <a:pt x="28" y="62"/>
                    </a:lnTo>
                    <a:lnTo>
                      <a:pt x="28" y="61"/>
                    </a:lnTo>
                    <a:lnTo>
                      <a:pt x="28" y="61"/>
                    </a:lnTo>
                    <a:lnTo>
                      <a:pt x="28" y="58"/>
                    </a:lnTo>
                    <a:lnTo>
                      <a:pt x="28" y="58"/>
                    </a:lnTo>
                    <a:lnTo>
                      <a:pt x="31" y="54"/>
                    </a:lnTo>
                    <a:lnTo>
                      <a:pt x="31" y="54"/>
                    </a:lnTo>
                    <a:lnTo>
                      <a:pt x="30" y="54"/>
                    </a:lnTo>
                    <a:lnTo>
                      <a:pt x="28" y="55"/>
                    </a:lnTo>
                    <a:lnTo>
                      <a:pt x="27" y="54"/>
                    </a:lnTo>
                    <a:lnTo>
                      <a:pt x="27" y="54"/>
                    </a:lnTo>
                    <a:lnTo>
                      <a:pt x="25" y="53"/>
                    </a:lnTo>
                    <a:lnTo>
                      <a:pt x="25" y="52"/>
                    </a:lnTo>
                    <a:lnTo>
                      <a:pt x="25" y="50"/>
                    </a:lnTo>
                    <a:lnTo>
                      <a:pt x="25" y="50"/>
                    </a:lnTo>
                    <a:lnTo>
                      <a:pt x="26" y="45"/>
                    </a:lnTo>
                    <a:lnTo>
                      <a:pt x="26" y="45"/>
                    </a:lnTo>
                    <a:lnTo>
                      <a:pt x="24" y="44"/>
                    </a:lnTo>
                    <a:lnTo>
                      <a:pt x="24" y="44"/>
                    </a:lnTo>
                    <a:lnTo>
                      <a:pt x="24" y="45"/>
                    </a:lnTo>
                    <a:lnTo>
                      <a:pt x="24" y="45"/>
                    </a:lnTo>
                    <a:lnTo>
                      <a:pt x="23" y="46"/>
                    </a:lnTo>
                    <a:lnTo>
                      <a:pt x="23" y="46"/>
                    </a:lnTo>
                    <a:lnTo>
                      <a:pt x="22" y="46"/>
                    </a:lnTo>
                    <a:lnTo>
                      <a:pt x="22" y="46"/>
                    </a:lnTo>
                    <a:lnTo>
                      <a:pt x="18" y="45"/>
                    </a:lnTo>
                    <a:lnTo>
                      <a:pt x="18" y="45"/>
                    </a:lnTo>
                    <a:lnTo>
                      <a:pt x="17" y="47"/>
                    </a:lnTo>
                    <a:lnTo>
                      <a:pt x="17" y="47"/>
                    </a:lnTo>
                    <a:lnTo>
                      <a:pt x="16" y="46"/>
                    </a:lnTo>
                    <a:lnTo>
                      <a:pt x="16" y="46"/>
                    </a:lnTo>
                    <a:lnTo>
                      <a:pt x="16" y="47"/>
                    </a:lnTo>
                    <a:lnTo>
                      <a:pt x="15" y="49"/>
                    </a:lnTo>
                    <a:lnTo>
                      <a:pt x="15" y="47"/>
                    </a:lnTo>
                    <a:lnTo>
                      <a:pt x="15" y="47"/>
                    </a:lnTo>
                    <a:lnTo>
                      <a:pt x="11" y="44"/>
                    </a:lnTo>
                    <a:lnTo>
                      <a:pt x="11" y="44"/>
                    </a:lnTo>
                    <a:lnTo>
                      <a:pt x="14" y="42"/>
                    </a:lnTo>
                    <a:lnTo>
                      <a:pt x="14" y="42"/>
                    </a:lnTo>
                    <a:lnTo>
                      <a:pt x="16" y="39"/>
                    </a:lnTo>
                    <a:lnTo>
                      <a:pt x="16" y="39"/>
                    </a:lnTo>
                    <a:lnTo>
                      <a:pt x="12" y="37"/>
                    </a:lnTo>
                    <a:lnTo>
                      <a:pt x="12" y="37"/>
                    </a:lnTo>
                    <a:lnTo>
                      <a:pt x="12" y="36"/>
                    </a:lnTo>
                    <a:lnTo>
                      <a:pt x="11" y="36"/>
                    </a:lnTo>
                    <a:lnTo>
                      <a:pt x="11" y="36"/>
                    </a:lnTo>
                    <a:lnTo>
                      <a:pt x="12" y="37"/>
                    </a:lnTo>
                    <a:lnTo>
                      <a:pt x="11" y="37"/>
                    </a:lnTo>
                    <a:lnTo>
                      <a:pt x="11" y="37"/>
                    </a:lnTo>
                    <a:lnTo>
                      <a:pt x="9" y="37"/>
                    </a:lnTo>
                    <a:lnTo>
                      <a:pt x="9" y="37"/>
                    </a:lnTo>
                    <a:lnTo>
                      <a:pt x="8" y="39"/>
                    </a:lnTo>
                    <a:lnTo>
                      <a:pt x="8" y="39"/>
                    </a:lnTo>
                    <a:lnTo>
                      <a:pt x="8" y="37"/>
                    </a:lnTo>
                    <a:lnTo>
                      <a:pt x="8" y="37"/>
                    </a:lnTo>
                    <a:lnTo>
                      <a:pt x="9" y="36"/>
                    </a:lnTo>
                    <a:lnTo>
                      <a:pt x="9" y="36"/>
                    </a:lnTo>
                    <a:lnTo>
                      <a:pt x="9" y="35"/>
                    </a:lnTo>
                    <a:lnTo>
                      <a:pt x="9" y="35"/>
                    </a:lnTo>
                    <a:lnTo>
                      <a:pt x="7" y="35"/>
                    </a:lnTo>
                    <a:lnTo>
                      <a:pt x="7" y="35"/>
                    </a:lnTo>
                    <a:lnTo>
                      <a:pt x="7" y="34"/>
                    </a:lnTo>
                    <a:lnTo>
                      <a:pt x="7" y="35"/>
                    </a:lnTo>
                    <a:lnTo>
                      <a:pt x="7" y="35"/>
                    </a:lnTo>
                    <a:lnTo>
                      <a:pt x="4" y="36"/>
                    </a:lnTo>
                    <a:lnTo>
                      <a:pt x="4" y="36"/>
                    </a:lnTo>
                    <a:lnTo>
                      <a:pt x="4" y="35"/>
                    </a:lnTo>
                    <a:lnTo>
                      <a:pt x="4" y="35"/>
                    </a:lnTo>
                    <a:lnTo>
                      <a:pt x="4" y="35"/>
                    </a:lnTo>
                    <a:lnTo>
                      <a:pt x="4" y="34"/>
                    </a:lnTo>
                    <a:lnTo>
                      <a:pt x="4" y="34"/>
                    </a:lnTo>
                    <a:lnTo>
                      <a:pt x="8" y="31"/>
                    </a:lnTo>
                    <a:lnTo>
                      <a:pt x="8" y="31"/>
                    </a:lnTo>
                    <a:lnTo>
                      <a:pt x="8" y="30"/>
                    </a:lnTo>
                    <a:lnTo>
                      <a:pt x="8" y="30"/>
                    </a:lnTo>
                    <a:lnTo>
                      <a:pt x="9" y="28"/>
                    </a:lnTo>
                    <a:lnTo>
                      <a:pt x="9" y="28"/>
                    </a:lnTo>
                    <a:lnTo>
                      <a:pt x="10" y="27"/>
                    </a:lnTo>
                    <a:lnTo>
                      <a:pt x="10" y="27"/>
                    </a:lnTo>
                    <a:lnTo>
                      <a:pt x="10" y="27"/>
                    </a:lnTo>
                    <a:lnTo>
                      <a:pt x="11" y="25"/>
                    </a:lnTo>
                    <a:lnTo>
                      <a:pt x="11" y="25"/>
                    </a:lnTo>
                    <a:lnTo>
                      <a:pt x="9" y="26"/>
                    </a:lnTo>
                    <a:lnTo>
                      <a:pt x="9" y="26"/>
                    </a:lnTo>
                    <a:lnTo>
                      <a:pt x="6" y="29"/>
                    </a:lnTo>
                    <a:lnTo>
                      <a:pt x="6" y="29"/>
                    </a:lnTo>
                    <a:lnTo>
                      <a:pt x="3" y="26"/>
                    </a:lnTo>
                    <a:lnTo>
                      <a:pt x="3" y="26"/>
                    </a:lnTo>
                    <a:lnTo>
                      <a:pt x="7" y="22"/>
                    </a:lnTo>
                    <a:lnTo>
                      <a:pt x="7" y="21"/>
                    </a:lnTo>
                    <a:lnTo>
                      <a:pt x="7" y="21"/>
                    </a:lnTo>
                    <a:lnTo>
                      <a:pt x="7" y="21"/>
                    </a:lnTo>
                    <a:lnTo>
                      <a:pt x="6" y="20"/>
                    </a:lnTo>
                    <a:lnTo>
                      <a:pt x="6" y="20"/>
                    </a:lnTo>
                    <a:lnTo>
                      <a:pt x="3" y="19"/>
                    </a:lnTo>
                    <a:lnTo>
                      <a:pt x="3" y="19"/>
                    </a:lnTo>
                    <a:lnTo>
                      <a:pt x="0" y="15"/>
                    </a:lnTo>
                    <a:lnTo>
                      <a:pt x="0" y="15"/>
                    </a:lnTo>
                    <a:lnTo>
                      <a:pt x="1" y="15"/>
                    </a:lnTo>
                    <a:lnTo>
                      <a:pt x="1" y="15"/>
                    </a:lnTo>
                    <a:lnTo>
                      <a:pt x="2" y="14"/>
                    </a:lnTo>
                    <a:lnTo>
                      <a:pt x="2" y="14"/>
                    </a:lnTo>
                    <a:lnTo>
                      <a:pt x="2" y="13"/>
                    </a:lnTo>
                    <a:lnTo>
                      <a:pt x="2" y="13"/>
                    </a:lnTo>
                    <a:lnTo>
                      <a:pt x="3" y="12"/>
                    </a:lnTo>
                    <a:lnTo>
                      <a:pt x="3" y="13"/>
                    </a:lnTo>
                    <a:lnTo>
                      <a:pt x="3" y="13"/>
                    </a:lnTo>
                    <a:lnTo>
                      <a:pt x="3" y="14"/>
                    </a:lnTo>
                    <a:lnTo>
                      <a:pt x="3" y="14"/>
                    </a:lnTo>
                    <a:lnTo>
                      <a:pt x="4" y="18"/>
                    </a:lnTo>
                    <a:lnTo>
                      <a:pt x="4" y="18"/>
                    </a:lnTo>
                    <a:lnTo>
                      <a:pt x="7" y="16"/>
                    </a:lnTo>
                    <a:lnTo>
                      <a:pt x="7" y="16"/>
                    </a:lnTo>
                    <a:lnTo>
                      <a:pt x="8" y="15"/>
                    </a:lnTo>
                    <a:lnTo>
                      <a:pt x="8" y="15"/>
                    </a:lnTo>
                    <a:lnTo>
                      <a:pt x="7" y="14"/>
                    </a:lnTo>
                    <a:lnTo>
                      <a:pt x="7" y="14"/>
                    </a:lnTo>
                    <a:lnTo>
                      <a:pt x="8" y="12"/>
                    </a:lnTo>
                    <a:lnTo>
                      <a:pt x="8" y="11"/>
                    </a:lnTo>
                    <a:lnTo>
                      <a:pt x="8" y="11"/>
                    </a:lnTo>
                    <a:lnTo>
                      <a:pt x="8" y="10"/>
                    </a:lnTo>
                    <a:lnTo>
                      <a:pt x="8" y="10"/>
                    </a:lnTo>
                    <a:lnTo>
                      <a:pt x="10" y="8"/>
                    </a:lnTo>
                    <a:lnTo>
                      <a:pt x="10" y="8"/>
                    </a:lnTo>
                    <a:lnTo>
                      <a:pt x="10" y="8"/>
                    </a:lnTo>
                    <a:lnTo>
                      <a:pt x="9" y="6"/>
                    </a:lnTo>
                    <a:lnTo>
                      <a:pt x="9" y="6"/>
                    </a:lnTo>
                    <a:lnTo>
                      <a:pt x="12" y="5"/>
                    </a:lnTo>
                    <a:lnTo>
                      <a:pt x="12" y="5"/>
                    </a:lnTo>
                    <a:lnTo>
                      <a:pt x="11" y="3"/>
                    </a:lnTo>
                    <a:lnTo>
                      <a:pt x="11" y="3"/>
                    </a:lnTo>
                    <a:lnTo>
                      <a:pt x="14" y="0"/>
                    </a:lnTo>
                    <a:lnTo>
                      <a:pt x="14"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7" name="Freeform 372"/>
              <p:cNvSpPr>
                <a:spLocks/>
              </p:cNvSpPr>
              <p:nvPr/>
            </p:nvSpPr>
            <p:spPr bwMode="auto">
              <a:xfrm>
                <a:off x="4170363" y="3578226"/>
                <a:ext cx="6350" cy="4763"/>
              </a:xfrm>
              <a:custGeom>
                <a:avLst/>
                <a:gdLst>
                  <a:gd name="T0" fmla="*/ 0 w 4"/>
                  <a:gd name="T1" fmla="*/ 0 h 3"/>
                  <a:gd name="T2" fmla="*/ 0 w 4"/>
                  <a:gd name="T3" fmla="*/ 0 h 3"/>
                  <a:gd name="T4" fmla="*/ 1 w 4"/>
                  <a:gd name="T5" fmla="*/ 3 h 3"/>
                  <a:gd name="T6" fmla="*/ 1 w 4"/>
                  <a:gd name="T7" fmla="*/ 3 h 3"/>
                  <a:gd name="T8" fmla="*/ 2 w 4"/>
                  <a:gd name="T9" fmla="*/ 1 h 3"/>
                  <a:gd name="T10" fmla="*/ 2 w 4"/>
                  <a:gd name="T11" fmla="*/ 1 h 3"/>
                  <a:gd name="T12" fmla="*/ 4 w 4"/>
                  <a:gd name="T13" fmla="*/ 1 h 3"/>
                  <a:gd name="T14" fmla="*/ 4 w 4"/>
                  <a:gd name="T15" fmla="*/ 1 h 3"/>
                  <a:gd name="T16" fmla="*/ 0 w 4"/>
                  <a:gd name="T17" fmla="*/ 0 h 3"/>
                  <a:gd name="T18" fmla="*/ 0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0" y="0"/>
                    </a:moveTo>
                    <a:lnTo>
                      <a:pt x="0" y="0"/>
                    </a:lnTo>
                    <a:lnTo>
                      <a:pt x="1" y="3"/>
                    </a:lnTo>
                    <a:lnTo>
                      <a:pt x="1" y="3"/>
                    </a:lnTo>
                    <a:lnTo>
                      <a:pt x="2" y="1"/>
                    </a:lnTo>
                    <a:lnTo>
                      <a:pt x="2" y="1"/>
                    </a:lnTo>
                    <a:lnTo>
                      <a:pt x="4" y="1"/>
                    </a:lnTo>
                    <a:lnTo>
                      <a:pt x="4" y="1"/>
                    </a:lnTo>
                    <a:lnTo>
                      <a:pt x="0" y="0"/>
                    </a:lnTo>
                    <a:lnTo>
                      <a:pt x="0"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8" name="Freeform 373"/>
              <p:cNvSpPr>
                <a:spLocks/>
              </p:cNvSpPr>
              <p:nvPr/>
            </p:nvSpPr>
            <p:spPr bwMode="auto">
              <a:xfrm>
                <a:off x="4152901" y="3667126"/>
                <a:ext cx="6350" cy="4763"/>
              </a:xfrm>
              <a:custGeom>
                <a:avLst/>
                <a:gdLst>
                  <a:gd name="T0" fmla="*/ 2 w 4"/>
                  <a:gd name="T1" fmla="*/ 0 h 3"/>
                  <a:gd name="T2" fmla="*/ 2 w 4"/>
                  <a:gd name="T3" fmla="*/ 0 h 3"/>
                  <a:gd name="T4" fmla="*/ 3 w 4"/>
                  <a:gd name="T5" fmla="*/ 0 h 3"/>
                  <a:gd name="T6" fmla="*/ 3 w 4"/>
                  <a:gd name="T7" fmla="*/ 0 h 3"/>
                  <a:gd name="T8" fmla="*/ 4 w 4"/>
                  <a:gd name="T9" fmla="*/ 3 h 3"/>
                  <a:gd name="T10" fmla="*/ 4 w 4"/>
                  <a:gd name="T11" fmla="*/ 3 h 3"/>
                  <a:gd name="T12" fmla="*/ 0 w 4"/>
                  <a:gd name="T13" fmla="*/ 3 h 3"/>
                  <a:gd name="T14" fmla="*/ 0 w 4"/>
                  <a:gd name="T15" fmla="*/ 3 h 3"/>
                  <a:gd name="T16" fmla="*/ 2 w 4"/>
                  <a:gd name="T17" fmla="*/ 0 h 3"/>
                  <a:gd name="T18" fmla="*/ 2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2" y="0"/>
                    </a:moveTo>
                    <a:lnTo>
                      <a:pt x="2" y="0"/>
                    </a:lnTo>
                    <a:lnTo>
                      <a:pt x="3" y="0"/>
                    </a:lnTo>
                    <a:lnTo>
                      <a:pt x="3" y="0"/>
                    </a:lnTo>
                    <a:lnTo>
                      <a:pt x="4" y="3"/>
                    </a:lnTo>
                    <a:lnTo>
                      <a:pt x="4" y="3"/>
                    </a:lnTo>
                    <a:lnTo>
                      <a:pt x="0" y="3"/>
                    </a:lnTo>
                    <a:lnTo>
                      <a:pt x="0" y="3"/>
                    </a:lnTo>
                    <a:lnTo>
                      <a:pt x="2" y="0"/>
                    </a:lnTo>
                    <a:lnTo>
                      <a:pt x="2"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9" name="Freeform 374"/>
              <p:cNvSpPr>
                <a:spLocks/>
              </p:cNvSpPr>
              <p:nvPr/>
            </p:nvSpPr>
            <p:spPr bwMode="auto">
              <a:xfrm>
                <a:off x="4868863" y="3878263"/>
                <a:ext cx="23813" cy="25400"/>
              </a:xfrm>
              <a:custGeom>
                <a:avLst/>
                <a:gdLst>
                  <a:gd name="T0" fmla="*/ 4 w 15"/>
                  <a:gd name="T1" fmla="*/ 1 h 16"/>
                  <a:gd name="T2" fmla="*/ 4 w 15"/>
                  <a:gd name="T3" fmla="*/ 1 h 16"/>
                  <a:gd name="T4" fmla="*/ 6 w 15"/>
                  <a:gd name="T5" fmla="*/ 0 h 16"/>
                  <a:gd name="T6" fmla="*/ 7 w 15"/>
                  <a:gd name="T7" fmla="*/ 1 h 16"/>
                  <a:gd name="T8" fmla="*/ 7 w 15"/>
                  <a:gd name="T9" fmla="*/ 1 h 16"/>
                  <a:gd name="T10" fmla="*/ 9 w 15"/>
                  <a:gd name="T11" fmla="*/ 3 h 16"/>
                  <a:gd name="T12" fmla="*/ 11 w 15"/>
                  <a:gd name="T13" fmla="*/ 7 h 16"/>
                  <a:gd name="T14" fmla="*/ 11 w 15"/>
                  <a:gd name="T15" fmla="*/ 7 h 16"/>
                  <a:gd name="T16" fmla="*/ 14 w 15"/>
                  <a:gd name="T17" fmla="*/ 10 h 16"/>
                  <a:gd name="T18" fmla="*/ 15 w 15"/>
                  <a:gd name="T19" fmla="*/ 13 h 16"/>
                  <a:gd name="T20" fmla="*/ 12 w 15"/>
                  <a:gd name="T21" fmla="*/ 13 h 16"/>
                  <a:gd name="T22" fmla="*/ 12 w 15"/>
                  <a:gd name="T23" fmla="*/ 15 h 16"/>
                  <a:gd name="T24" fmla="*/ 8 w 15"/>
                  <a:gd name="T25" fmla="*/ 16 h 16"/>
                  <a:gd name="T26" fmla="*/ 7 w 15"/>
                  <a:gd name="T27" fmla="*/ 14 h 16"/>
                  <a:gd name="T28" fmla="*/ 3 w 15"/>
                  <a:gd name="T29" fmla="*/ 15 h 16"/>
                  <a:gd name="T30" fmla="*/ 3 w 15"/>
                  <a:gd name="T31" fmla="*/ 15 h 16"/>
                  <a:gd name="T32" fmla="*/ 1 w 15"/>
                  <a:gd name="T33" fmla="*/ 10 h 16"/>
                  <a:gd name="T34" fmla="*/ 1 w 15"/>
                  <a:gd name="T35" fmla="*/ 10 h 16"/>
                  <a:gd name="T36" fmla="*/ 1 w 15"/>
                  <a:gd name="T37" fmla="*/ 7 h 16"/>
                  <a:gd name="T38" fmla="*/ 0 w 15"/>
                  <a:gd name="T39" fmla="*/ 6 h 16"/>
                  <a:gd name="T40" fmla="*/ 0 w 15"/>
                  <a:gd name="T41" fmla="*/ 6 h 16"/>
                  <a:gd name="T42" fmla="*/ 1 w 15"/>
                  <a:gd name="T43" fmla="*/ 3 h 16"/>
                  <a:gd name="T44" fmla="*/ 1 w 15"/>
                  <a:gd name="T45" fmla="*/ 2 h 16"/>
                  <a:gd name="T46" fmla="*/ 4 w 15"/>
                  <a:gd name="T47" fmla="*/ 1 h 16"/>
                  <a:gd name="T48" fmla="*/ 4 w 15"/>
                  <a:gd name="T4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16">
                    <a:moveTo>
                      <a:pt x="4" y="1"/>
                    </a:moveTo>
                    <a:lnTo>
                      <a:pt x="4" y="1"/>
                    </a:lnTo>
                    <a:lnTo>
                      <a:pt x="6" y="0"/>
                    </a:lnTo>
                    <a:lnTo>
                      <a:pt x="7" y="1"/>
                    </a:lnTo>
                    <a:lnTo>
                      <a:pt x="7" y="1"/>
                    </a:lnTo>
                    <a:lnTo>
                      <a:pt x="9" y="3"/>
                    </a:lnTo>
                    <a:lnTo>
                      <a:pt x="11" y="7"/>
                    </a:lnTo>
                    <a:lnTo>
                      <a:pt x="11" y="7"/>
                    </a:lnTo>
                    <a:lnTo>
                      <a:pt x="14" y="10"/>
                    </a:lnTo>
                    <a:lnTo>
                      <a:pt x="15" y="13"/>
                    </a:lnTo>
                    <a:lnTo>
                      <a:pt x="12" y="13"/>
                    </a:lnTo>
                    <a:lnTo>
                      <a:pt x="12" y="15"/>
                    </a:lnTo>
                    <a:lnTo>
                      <a:pt x="8" y="16"/>
                    </a:lnTo>
                    <a:lnTo>
                      <a:pt x="7" y="14"/>
                    </a:lnTo>
                    <a:lnTo>
                      <a:pt x="3" y="15"/>
                    </a:lnTo>
                    <a:lnTo>
                      <a:pt x="3" y="15"/>
                    </a:lnTo>
                    <a:lnTo>
                      <a:pt x="1" y="10"/>
                    </a:lnTo>
                    <a:lnTo>
                      <a:pt x="1" y="10"/>
                    </a:lnTo>
                    <a:lnTo>
                      <a:pt x="1" y="7"/>
                    </a:lnTo>
                    <a:lnTo>
                      <a:pt x="0" y="6"/>
                    </a:lnTo>
                    <a:lnTo>
                      <a:pt x="0" y="6"/>
                    </a:lnTo>
                    <a:lnTo>
                      <a:pt x="1" y="3"/>
                    </a:lnTo>
                    <a:lnTo>
                      <a:pt x="1" y="2"/>
                    </a:lnTo>
                    <a:lnTo>
                      <a:pt x="4" y="1"/>
                    </a:lnTo>
                    <a:lnTo>
                      <a:pt x="4" y="1"/>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0" name="Freeform 375"/>
              <p:cNvSpPr>
                <a:spLocks/>
              </p:cNvSpPr>
              <p:nvPr/>
            </p:nvSpPr>
            <p:spPr bwMode="auto">
              <a:xfrm>
                <a:off x="4941888" y="3821113"/>
                <a:ext cx="11113" cy="20638"/>
              </a:xfrm>
              <a:custGeom>
                <a:avLst/>
                <a:gdLst>
                  <a:gd name="T0" fmla="*/ 7 w 7"/>
                  <a:gd name="T1" fmla="*/ 0 h 13"/>
                  <a:gd name="T2" fmla="*/ 7 w 7"/>
                  <a:gd name="T3" fmla="*/ 0 h 13"/>
                  <a:gd name="T4" fmla="*/ 4 w 7"/>
                  <a:gd name="T5" fmla="*/ 2 h 13"/>
                  <a:gd name="T6" fmla="*/ 4 w 7"/>
                  <a:gd name="T7" fmla="*/ 2 h 13"/>
                  <a:gd name="T8" fmla="*/ 2 w 7"/>
                  <a:gd name="T9" fmla="*/ 5 h 13"/>
                  <a:gd name="T10" fmla="*/ 2 w 7"/>
                  <a:gd name="T11" fmla="*/ 5 h 13"/>
                  <a:gd name="T12" fmla="*/ 1 w 7"/>
                  <a:gd name="T13" fmla="*/ 8 h 13"/>
                  <a:gd name="T14" fmla="*/ 0 w 7"/>
                  <a:gd name="T15" fmla="*/ 11 h 13"/>
                  <a:gd name="T16" fmla="*/ 1 w 7"/>
                  <a:gd name="T17" fmla="*/ 12 h 13"/>
                  <a:gd name="T18" fmla="*/ 1 w 7"/>
                  <a:gd name="T19" fmla="*/ 12 h 13"/>
                  <a:gd name="T20" fmla="*/ 5 w 7"/>
                  <a:gd name="T21" fmla="*/ 13 h 13"/>
                  <a:gd name="T22" fmla="*/ 6 w 7"/>
                  <a:gd name="T23" fmla="*/ 13 h 13"/>
                  <a:gd name="T24" fmla="*/ 7 w 7"/>
                  <a:gd name="T25" fmla="*/ 12 h 13"/>
                  <a:gd name="T26" fmla="*/ 7 w 7"/>
                  <a:gd name="T27" fmla="*/ 12 h 13"/>
                  <a:gd name="T28" fmla="*/ 7 w 7"/>
                  <a:gd name="T29" fmla="*/ 7 h 13"/>
                  <a:gd name="T30" fmla="*/ 7 w 7"/>
                  <a:gd name="T31" fmla="*/ 4 h 13"/>
                  <a:gd name="T32" fmla="*/ 7 w 7"/>
                  <a:gd name="T33" fmla="*/ 4 h 13"/>
                  <a:gd name="T34" fmla="*/ 7 w 7"/>
                  <a:gd name="T35" fmla="*/ 0 h 13"/>
                  <a:gd name="T36" fmla="*/ 7 w 7"/>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13">
                    <a:moveTo>
                      <a:pt x="7" y="0"/>
                    </a:moveTo>
                    <a:lnTo>
                      <a:pt x="7" y="0"/>
                    </a:lnTo>
                    <a:lnTo>
                      <a:pt x="4" y="2"/>
                    </a:lnTo>
                    <a:lnTo>
                      <a:pt x="4" y="2"/>
                    </a:lnTo>
                    <a:lnTo>
                      <a:pt x="2" y="5"/>
                    </a:lnTo>
                    <a:lnTo>
                      <a:pt x="2" y="5"/>
                    </a:lnTo>
                    <a:lnTo>
                      <a:pt x="1" y="8"/>
                    </a:lnTo>
                    <a:lnTo>
                      <a:pt x="0" y="11"/>
                    </a:lnTo>
                    <a:lnTo>
                      <a:pt x="1" y="12"/>
                    </a:lnTo>
                    <a:lnTo>
                      <a:pt x="1" y="12"/>
                    </a:lnTo>
                    <a:lnTo>
                      <a:pt x="5" y="13"/>
                    </a:lnTo>
                    <a:lnTo>
                      <a:pt x="6" y="13"/>
                    </a:lnTo>
                    <a:lnTo>
                      <a:pt x="7" y="12"/>
                    </a:lnTo>
                    <a:lnTo>
                      <a:pt x="7" y="12"/>
                    </a:lnTo>
                    <a:lnTo>
                      <a:pt x="7" y="7"/>
                    </a:lnTo>
                    <a:lnTo>
                      <a:pt x="7" y="4"/>
                    </a:lnTo>
                    <a:lnTo>
                      <a:pt x="7" y="4"/>
                    </a:lnTo>
                    <a:lnTo>
                      <a:pt x="7" y="0"/>
                    </a:lnTo>
                    <a:lnTo>
                      <a:pt x="7" y="0"/>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1" name="Line 376"/>
              <p:cNvSpPr>
                <a:spLocks noChangeShapeType="1"/>
              </p:cNvSpPr>
              <p:nvPr/>
            </p:nvSpPr>
            <p:spPr bwMode="auto">
              <a:xfrm>
                <a:off x="5518151" y="4375151"/>
                <a:ext cx="0" cy="0"/>
              </a:xfrm>
              <a:prstGeom prst="line">
                <a:avLst/>
              </a:prstGeom>
              <a:grpFill/>
              <a:ln w="12700">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2" name="Line 377"/>
              <p:cNvSpPr>
                <a:spLocks noChangeShapeType="1"/>
              </p:cNvSpPr>
              <p:nvPr/>
            </p:nvSpPr>
            <p:spPr bwMode="auto">
              <a:xfrm>
                <a:off x="5518151" y="4375151"/>
                <a:ext cx="0" cy="0"/>
              </a:xfrm>
              <a:prstGeom prst="line">
                <a:avLst/>
              </a:pr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3" name="Freeform 378"/>
              <p:cNvSpPr>
                <a:spLocks/>
              </p:cNvSpPr>
              <p:nvPr/>
            </p:nvSpPr>
            <p:spPr bwMode="auto">
              <a:xfrm>
                <a:off x="4097338" y="3122613"/>
                <a:ext cx="2471738" cy="1355725"/>
              </a:xfrm>
              <a:custGeom>
                <a:avLst/>
                <a:gdLst>
                  <a:gd name="T0" fmla="*/ 1402 w 1557"/>
                  <a:gd name="T1" fmla="*/ 134 h 854"/>
                  <a:gd name="T2" fmla="*/ 1228 w 1557"/>
                  <a:gd name="T3" fmla="*/ 91 h 854"/>
                  <a:gd name="T4" fmla="*/ 1125 w 1557"/>
                  <a:gd name="T5" fmla="*/ 105 h 854"/>
                  <a:gd name="T6" fmla="*/ 1039 w 1557"/>
                  <a:gd name="T7" fmla="*/ 71 h 854"/>
                  <a:gd name="T8" fmla="*/ 907 w 1557"/>
                  <a:gd name="T9" fmla="*/ 75 h 854"/>
                  <a:gd name="T10" fmla="*/ 906 w 1557"/>
                  <a:gd name="T11" fmla="*/ 19 h 854"/>
                  <a:gd name="T12" fmla="*/ 796 w 1557"/>
                  <a:gd name="T13" fmla="*/ 36 h 854"/>
                  <a:gd name="T14" fmla="*/ 725 w 1557"/>
                  <a:gd name="T15" fmla="*/ 107 h 854"/>
                  <a:gd name="T16" fmla="*/ 682 w 1557"/>
                  <a:gd name="T17" fmla="*/ 99 h 854"/>
                  <a:gd name="T18" fmla="*/ 643 w 1557"/>
                  <a:gd name="T19" fmla="*/ 107 h 854"/>
                  <a:gd name="T20" fmla="*/ 679 w 1557"/>
                  <a:gd name="T21" fmla="*/ 171 h 854"/>
                  <a:gd name="T22" fmla="*/ 643 w 1557"/>
                  <a:gd name="T23" fmla="*/ 158 h 854"/>
                  <a:gd name="T24" fmla="*/ 596 w 1557"/>
                  <a:gd name="T25" fmla="*/ 127 h 854"/>
                  <a:gd name="T26" fmla="*/ 533 w 1557"/>
                  <a:gd name="T27" fmla="*/ 147 h 854"/>
                  <a:gd name="T28" fmla="*/ 452 w 1557"/>
                  <a:gd name="T29" fmla="*/ 163 h 854"/>
                  <a:gd name="T30" fmla="*/ 412 w 1557"/>
                  <a:gd name="T31" fmla="*/ 186 h 854"/>
                  <a:gd name="T32" fmla="*/ 344 w 1557"/>
                  <a:gd name="T33" fmla="*/ 205 h 854"/>
                  <a:gd name="T34" fmla="*/ 360 w 1557"/>
                  <a:gd name="T35" fmla="*/ 149 h 854"/>
                  <a:gd name="T36" fmla="*/ 286 w 1557"/>
                  <a:gd name="T37" fmla="*/ 119 h 854"/>
                  <a:gd name="T38" fmla="*/ 250 w 1557"/>
                  <a:gd name="T39" fmla="*/ 122 h 854"/>
                  <a:gd name="T40" fmla="*/ 217 w 1557"/>
                  <a:gd name="T41" fmla="*/ 133 h 854"/>
                  <a:gd name="T42" fmla="*/ 181 w 1557"/>
                  <a:gd name="T43" fmla="*/ 159 h 854"/>
                  <a:gd name="T44" fmla="*/ 165 w 1557"/>
                  <a:gd name="T45" fmla="*/ 202 h 854"/>
                  <a:gd name="T46" fmla="*/ 141 w 1557"/>
                  <a:gd name="T47" fmla="*/ 230 h 854"/>
                  <a:gd name="T48" fmla="*/ 113 w 1557"/>
                  <a:gd name="T49" fmla="*/ 267 h 854"/>
                  <a:gd name="T50" fmla="*/ 161 w 1557"/>
                  <a:gd name="T51" fmla="*/ 291 h 854"/>
                  <a:gd name="T52" fmla="*/ 186 w 1557"/>
                  <a:gd name="T53" fmla="*/ 325 h 854"/>
                  <a:gd name="T54" fmla="*/ 220 w 1557"/>
                  <a:gd name="T55" fmla="*/ 229 h 854"/>
                  <a:gd name="T56" fmla="*/ 254 w 1557"/>
                  <a:gd name="T57" fmla="*/ 220 h 854"/>
                  <a:gd name="T58" fmla="*/ 299 w 1557"/>
                  <a:gd name="T59" fmla="*/ 274 h 854"/>
                  <a:gd name="T60" fmla="*/ 233 w 1557"/>
                  <a:gd name="T61" fmla="*/ 335 h 854"/>
                  <a:gd name="T62" fmla="*/ 153 w 1557"/>
                  <a:gd name="T63" fmla="*/ 322 h 854"/>
                  <a:gd name="T64" fmla="*/ 115 w 1557"/>
                  <a:gd name="T65" fmla="*/ 367 h 854"/>
                  <a:gd name="T66" fmla="*/ 39 w 1557"/>
                  <a:gd name="T67" fmla="*/ 416 h 854"/>
                  <a:gd name="T68" fmla="*/ 3 w 1557"/>
                  <a:gd name="T69" fmla="*/ 474 h 854"/>
                  <a:gd name="T70" fmla="*/ 92 w 1557"/>
                  <a:gd name="T71" fmla="*/ 484 h 854"/>
                  <a:gd name="T72" fmla="*/ 209 w 1557"/>
                  <a:gd name="T73" fmla="*/ 497 h 854"/>
                  <a:gd name="T74" fmla="*/ 209 w 1557"/>
                  <a:gd name="T75" fmla="*/ 468 h 854"/>
                  <a:gd name="T76" fmla="*/ 261 w 1557"/>
                  <a:gd name="T77" fmla="*/ 519 h 854"/>
                  <a:gd name="T78" fmla="*/ 310 w 1557"/>
                  <a:gd name="T79" fmla="*/ 437 h 854"/>
                  <a:gd name="T80" fmla="*/ 374 w 1557"/>
                  <a:gd name="T81" fmla="*/ 432 h 854"/>
                  <a:gd name="T82" fmla="*/ 321 w 1557"/>
                  <a:gd name="T83" fmla="*/ 484 h 854"/>
                  <a:gd name="T84" fmla="*/ 358 w 1557"/>
                  <a:gd name="T85" fmla="*/ 531 h 854"/>
                  <a:gd name="T86" fmla="*/ 410 w 1557"/>
                  <a:gd name="T87" fmla="*/ 735 h 854"/>
                  <a:gd name="T88" fmla="*/ 540 w 1557"/>
                  <a:gd name="T89" fmla="*/ 669 h 854"/>
                  <a:gd name="T90" fmla="*/ 475 w 1557"/>
                  <a:gd name="T91" fmla="*/ 617 h 854"/>
                  <a:gd name="T92" fmla="*/ 640 w 1557"/>
                  <a:gd name="T93" fmla="*/ 672 h 854"/>
                  <a:gd name="T94" fmla="*/ 735 w 1557"/>
                  <a:gd name="T95" fmla="*/ 700 h 854"/>
                  <a:gd name="T96" fmla="*/ 838 w 1557"/>
                  <a:gd name="T97" fmla="*/ 725 h 854"/>
                  <a:gd name="T98" fmla="*/ 867 w 1557"/>
                  <a:gd name="T99" fmla="*/ 805 h 854"/>
                  <a:gd name="T100" fmla="*/ 917 w 1557"/>
                  <a:gd name="T101" fmla="*/ 772 h 854"/>
                  <a:gd name="T102" fmla="*/ 968 w 1557"/>
                  <a:gd name="T103" fmla="*/ 667 h 854"/>
                  <a:gd name="T104" fmla="*/ 1022 w 1557"/>
                  <a:gd name="T105" fmla="*/ 588 h 854"/>
                  <a:gd name="T106" fmla="*/ 1004 w 1557"/>
                  <a:gd name="T107" fmla="*/ 524 h 854"/>
                  <a:gd name="T108" fmla="*/ 1054 w 1557"/>
                  <a:gd name="T109" fmla="*/ 509 h 854"/>
                  <a:gd name="T110" fmla="*/ 1095 w 1557"/>
                  <a:gd name="T111" fmla="*/ 469 h 854"/>
                  <a:gd name="T112" fmla="*/ 1148 w 1557"/>
                  <a:gd name="T113" fmla="*/ 347 h 854"/>
                  <a:gd name="T114" fmla="*/ 1229 w 1557"/>
                  <a:gd name="T115" fmla="*/ 279 h 854"/>
                  <a:gd name="T116" fmla="*/ 1329 w 1557"/>
                  <a:gd name="T117" fmla="*/ 253 h 854"/>
                  <a:gd name="T118" fmla="*/ 1291 w 1557"/>
                  <a:gd name="T119" fmla="*/ 312 h 854"/>
                  <a:gd name="T120" fmla="*/ 1344 w 1557"/>
                  <a:gd name="T121" fmla="*/ 297 h 854"/>
                  <a:gd name="T122" fmla="*/ 1448 w 1557"/>
                  <a:gd name="T123" fmla="*/ 236 h 854"/>
                  <a:gd name="T124" fmla="*/ 1487 w 1557"/>
                  <a:gd name="T125" fmla="*/ 17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7" h="854">
                    <a:moveTo>
                      <a:pt x="1549" y="185"/>
                    </a:moveTo>
                    <a:lnTo>
                      <a:pt x="1549" y="185"/>
                    </a:lnTo>
                    <a:lnTo>
                      <a:pt x="1553" y="183"/>
                    </a:lnTo>
                    <a:lnTo>
                      <a:pt x="1557" y="182"/>
                    </a:lnTo>
                    <a:lnTo>
                      <a:pt x="1557" y="182"/>
                    </a:lnTo>
                    <a:lnTo>
                      <a:pt x="1556" y="182"/>
                    </a:lnTo>
                    <a:lnTo>
                      <a:pt x="1552" y="181"/>
                    </a:lnTo>
                    <a:lnTo>
                      <a:pt x="1552" y="181"/>
                    </a:lnTo>
                    <a:lnTo>
                      <a:pt x="1546" y="177"/>
                    </a:lnTo>
                    <a:lnTo>
                      <a:pt x="1543" y="174"/>
                    </a:lnTo>
                    <a:lnTo>
                      <a:pt x="1541" y="172"/>
                    </a:lnTo>
                    <a:lnTo>
                      <a:pt x="1541" y="172"/>
                    </a:lnTo>
                    <a:lnTo>
                      <a:pt x="1532" y="170"/>
                    </a:lnTo>
                    <a:lnTo>
                      <a:pt x="1532" y="170"/>
                    </a:lnTo>
                    <a:lnTo>
                      <a:pt x="1522" y="167"/>
                    </a:lnTo>
                    <a:lnTo>
                      <a:pt x="1522" y="167"/>
                    </a:lnTo>
                    <a:lnTo>
                      <a:pt x="1520" y="167"/>
                    </a:lnTo>
                    <a:lnTo>
                      <a:pt x="1519" y="169"/>
                    </a:lnTo>
                    <a:lnTo>
                      <a:pt x="1519" y="169"/>
                    </a:lnTo>
                    <a:lnTo>
                      <a:pt x="1521" y="170"/>
                    </a:lnTo>
                    <a:lnTo>
                      <a:pt x="1522" y="171"/>
                    </a:lnTo>
                    <a:lnTo>
                      <a:pt x="1522" y="173"/>
                    </a:lnTo>
                    <a:lnTo>
                      <a:pt x="1522" y="173"/>
                    </a:lnTo>
                    <a:lnTo>
                      <a:pt x="1521" y="177"/>
                    </a:lnTo>
                    <a:lnTo>
                      <a:pt x="1521" y="180"/>
                    </a:lnTo>
                    <a:lnTo>
                      <a:pt x="1521" y="180"/>
                    </a:lnTo>
                    <a:lnTo>
                      <a:pt x="1520" y="179"/>
                    </a:lnTo>
                    <a:lnTo>
                      <a:pt x="1519" y="177"/>
                    </a:lnTo>
                    <a:lnTo>
                      <a:pt x="1519" y="177"/>
                    </a:lnTo>
                    <a:lnTo>
                      <a:pt x="1516" y="175"/>
                    </a:lnTo>
                    <a:lnTo>
                      <a:pt x="1516" y="175"/>
                    </a:lnTo>
                    <a:lnTo>
                      <a:pt x="1517" y="166"/>
                    </a:lnTo>
                    <a:lnTo>
                      <a:pt x="1517" y="166"/>
                    </a:lnTo>
                    <a:lnTo>
                      <a:pt x="1511" y="162"/>
                    </a:lnTo>
                    <a:lnTo>
                      <a:pt x="1505" y="158"/>
                    </a:lnTo>
                    <a:lnTo>
                      <a:pt x="1505" y="158"/>
                    </a:lnTo>
                    <a:lnTo>
                      <a:pt x="1501" y="155"/>
                    </a:lnTo>
                    <a:lnTo>
                      <a:pt x="1493" y="149"/>
                    </a:lnTo>
                    <a:lnTo>
                      <a:pt x="1493" y="149"/>
                    </a:lnTo>
                    <a:lnTo>
                      <a:pt x="1485" y="146"/>
                    </a:lnTo>
                    <a:lnTo>
                      <a:pt x="1480" y="142"/>
                    </a:lnTo>
                    <a:lnTo>
                      <a:pt x="1480" y="142"/>
                    </a:lnTo>
                    <a:lnTo>
                      <a:pt x="1475" y="141"/>
                    </a:lnTo>
                    <a:lnTo>
                      <a:pt x="1475" y="141"/>
                    </a:lnTo>
                    <a:lnTo>
                      <a:pt x="1470" y="136"/>
                    </a:lnTo>
                    <a:lnTo>
                      <a:pt x="1470" y="136"/>
                    </a:lnTo>
                    <a:lnTo>
                      <a:pt x="1466" y="136"/>
                    </a:lnTo>
                    <a:lnTo>
                      <a:pt x="1457" y="133"/>
                    </a:lnTo>
                    <a:lnTo>
                      <a:pt x="1457" y="133"/>
                    </a:lnTo>
                    <a:lnTo>
                      <a:pt x="1447" y="128"/>
                    </a:lnTo>
                    <a:lnTo>
                      <a:pt x="1444" y="127"/>
                    </a:lnTo>
                    <a:lnTo>
                      <a:pt x="1444" y="127"/>
                    </a:lnTo>
                    <a:lnTo>
                      <a:pt x="1439" y="127"/>
                    </a:lnTo>
                    <a:lnTo>
                      <a:pt x="1430" y="127"/>
                    </a:lnTo>
                    <a:lnTo>
                      <a:pt x="1430" y="127"/>
                    </a:lnTo>
                    <a:lnTo>
                      <a:pt x="1426" y="127"/>
                    </a:lnTo>
                    <a:lnTo>
                      <a:pt x="1425" y="127"/>
                    </a:lnTo>
                    <a:lnTo>
                      <a:pt x="1425" y="127"/>
                    </a:lnTo>
                    <a:lnTo>
                      <a:pt x="1423" y="127"/>
                    </a:lnTo>
                    <a:lnTo>
                      <a:pt x="1423" y="127"/>
                    </a:lnTo>
                    <a:lnTo>
                      <a:pt x="1411" y="125"/>
                    </a:lnTo>
                    <a:lnTo>
                      <a:pt x="1411" y="125"/>
                    </a:lnTo>
                    <a:lnTo>
                      <a:pt x="1402" y="123"/>
                    </a:lnTo>
                    <a:lnTo>
                      <a:pt x="1402" y="123"/>
                    </a:lnTo>
                    <a:lnTo>
                      <a:pt x="1401" y="128"/>
                    </a:lnTo>
                    <a:lnTo>
                      <a:pt x="1401" y="128"/>
                    </a:lnTo>
                    <a:lnTo>
                      <a:pt x="1399" y="131"/>
                    </a:lnTo>
                    <a:lnTo>
                      <a:pt x="1399" y="131"/>
                    </a:lnTo>
                    <a:lnTo>
                      <a:pt x="1400" y="132"/>
                    </a:lnTo>
                    <a:lnTo>
                      <a:pt x="1402" y="134"/>
                    </a:lnTo>
                    <a:lnTo>
                      <a:pt x="1405" y="138"/>
                    </a:lnTo>
                    <a:lnTo>
                      <a:pt x="1405" y="138"/>
                    </a:lnTo>
                    <a:lnTo>
                      <a:pt x="1407" y="140"/>
                    </a:lnTo>
                    <a:lnTo>
                      <a:pt x="1405" y="141"/>
                    </a:lnTo>
                    <a:lnTo>
                      <a:pt x="1402" y="143"/>
                    </a:lnTo>
                    <a:lnTo>
                      <a:pt x="1402" y="143"/>
                    </a:lnTo>
                    <a:lnTo>
                      <a:pt x="1395" y="143"/>
                    </a:lnTo>
                    <a:lnTo>
                      <a:pt x="1393" y="143"/>
                    </a:lnTo>
                    <a:lnTo>
                      <a:pt x="1393" y="143"/>
                    </a:lnTo>
                    <a:lnTo>
                      <a:pt x="1393" y="140"/>
                    </a:lnTo>
                    <a:lnTo>
                      <a:pt x="1393" y="140"/>
                    </a:lnTo>
                    <a:lnTo>
                      <a:pt x="1385" y="136"/>
                    </a:lnTo>
                    <a:lnTo>
                      <a:pt x="1385" y="136"/>
                    </a:lnTo>
                    <a:lnTo>
                      <a:pt x="1379" y="128"/>
                    </a:lnTo>
                    <a:lnTo>
                      <a:pt x="1379" y="128"/>
                    </a:lnTo>
                    <a:lnTo>
                      <a:pt x="1375" y="132"/>
                    </a:lnTo>
                    <a:lnTo>
                      <a:pt x="1370" y="134"/>
                    </a:lnTo>
                    <a:lnTo>
                      <a:pt x="1370" y="134"/>
                    </a:lnTo>
                    <a:lnTo>
                      <a:pt x="1356" y="131"/>
                    </a:lnTo>
                    <a:lnTo>
                      <a:pt x="1356" y="131"/>
                    </a:lnTo>
                    <a:lnTo>
                      <a:pt x="1353" y="128"/>
                    </a:lnTo>
                    <a:lnTo>
                      <a:pt x="1353" y="128"/>
                    </a:lnTo>
                    <a:lnTo>
                      <a:pt x="1350" y="131"/>
                    </a:lnTo>
                    <a:lnTo>
                      <a:pt x="1350" y="131"/>
                    </a:lnTo>
                    <a:lnTo>
                      <a:pt x="1337" y="131"/>
                    </a:lnTo>
                    <a:lnTo>
                      <a:pt x="1337" y="131"/>
                    </a:lnTo>
                    <a:lnTo>
                      <a:pt x="1329" y="134"/>
                    </a:lnTo>
                    <a:lnTo>
                      <a:pt x="1329" y="134"/>
                    </a:lnTo>
                    <a:lnTo>
                      <a:pt x="1328" y="133"/>
                    </a:lnTo>
                    <a:lnTo>
                      <a:pt x="1328" y="131"/>
                    </a:lnTo>
                    <a:lnTo>
                      <a:pt x="1328" y="131"/>
                    </a:lnTo>
                    <a:lnTo>
                      <a:pt x="1318" y="127"/>
                    </a:lnTo>
                    <a:lnTo>
                      <a:pt x="1318" y="127"/>
                    </a:lnTo>
                    <a:lnTo>
                      <a:pt x="1320" y="124"/>
                    </a:lnTo>
                    <a:lnTo>
                      <a:pt x="1321" y="122"/>
                    </a:lnTo>
                    <a:lnTo>
                      <a:pt x="1321" y="122"/>
                    </a:lnTo>
                    <a:lnTo>
                      <a:pt x="1321" y="120"/>
                    </a:lnTo>
                    <a:lnTo>
                      <a:pt x="1320" y="118"/>
                    </a:lnTo>
                    <a:lnTo>
                      <a:pt x="1314" y="115"/>
                    </a:lnTo>
                    <a:lnTo>
                      <a:pt x="1303" y="111"/>
                    </a:lnTo>
                    <a:lnTo>
                      <a:pt x="1303" y="111"/>
                    </a:lnTo>
                    <a:lnTo>
                      <a:pt x="1293" y="111"/>
                    </a:lnTo>
                    <a:lnTo>
                      <a:pt x="1285" y="111"/>
                    </a:lnTo>
                    <a:lnTo>
                      <a:pt x="1278" y="114"/>
                    </a:lnTo>
                    <a:lnTo>
                      <a:pt x="1273" y="114"/>
                    </a:lnTo>
                    <a:lnTo>
                      <a:pt x="1273" y="114"/>
                    </a:lnTo>
                    <a:lnTo>
                      <a:pt x="1267" y="114"/>
                    </a:lnTo>
                    <a:lnTo>
                      <a:pt x="1262" y="112"/>
                    </a:lnTo>
                    <a:lnTo>
                      <a:pt x="1258" y="111"/>
                    </a:lnTo>
                    <a:lnTo>
                      <a:pt x="1258" y="111"/>
                    </a:lnTo>
                    <a:lnTo>
                      <a:pt x="1258" y="108"/>
                    </a:lnTo>
                    <a:lnTo>
                      <a:pt x="1258" y="108"/>
                    </a:lnTo>
                    <a:lnTo>
                      <a:pt x="1251" y="104"/>
                    </a:lnTo>
                    <a:lnTo>
                      <a:pt x="1251" y="104"/>
                    </a:lnTo>
                    <a:lnTo>
                      <a:pt x="1238" y="101"/>
                    </a:lnTo>
                    <a:lnTo>
                      <a:pt x="1238" y="101"/>
                    </a:lnTo>
                    <a:lnTo>
                      <a:pt x="1237" y="99"/>
                    </a:lnTo>
                    <a:lnTo>
                      <a:pt x="1238" y="97"/>
                    </a:lnTo>
                    <a:lnTo>
                      <a:pt x="1238" y="97"/>
                    </a:lnTo>
                    <a:lnTo>
                      <a:pt x="1238" y="97"/>
                    </a:lnTo>
                    <a:lnTo>
                      <a:pt x="1245" y="100"/>
                    </a:lnTo>
                    <a:lnTo>
                      <a:pt x="1245" y="100"/>
                    </a:lnTo>
                    <a:lnTo>
                      <a:pt x="1245" y="97"/>
                    </a:lnTo>
                    <a:lnTo>
                      <a:pt x="1244" y="96"/>
                    </a:lnTo>
                    <a:lnTo>
                      <a:pt x="1243" y="95"/>
                    </a:lnTo>
                    <a:lnTo>
                      <a:pt x="1243" y="95"/>
                    </a:lnTo>
                    <a:lnTo>
                      <a:pt x="1238" y="93"/>
                    </a:lnTo>
                    <a:lnTo>
                      <a:pt x="1234" y="92"/>
                    </a:lnTo>
                    <a:lnTo>
                      <a:pt x="1234" y="92"/>
                    </a:lnTo>
                    <a:lnTo>
                      <a:pt x="1228" y="91"/>
                    </a:lnTo>
                    <a:lnTo>
                      <a:pt x="1224" y="92"/>
                    </a:lnTo>
                    <a:lnTo>
                      <a:pt x="1221" y="92"/>
                    </a:lnTo>
                    <a:lnTo>
                      <a:pt x="1221" y="92"/>
                    </a:lnTo>
                    <a:lnTo>
                      <a:pt x="1220" y="94"/>
                    </a:lnTo>
                    <a:lnTo>
                      <a:pt x="1218" y="95"/>
                    </a:lnTo>
                    <a:lnTo>
                      <a:pt x="1215" y="99"/>
                    </a:lnTo>
                    <a:lnTo>
                      <a:pt x="1215" y="99"/>
                    </a:lnTo>
                    <a:lnTo>
                      <a:pt x="1211" y="101"/>
                    </a:lnTo>
                    <a:lnTo>
                      <a:pt x="1207" y="102"/>
                    </a:lnTo>
                    <a:lnTo>
                      <a:pt x="1207" y="102"/>
                    </a:lnTo>
                    <a:lnTo>
                      <a:pt x="1206" y="100"/>
                    </a:lnTo>
                    <a:lnTo>
                      <a:pt x="1207" y="97"/>
                    </a:lnTo>
                    <a:lnTo>
                      <a:pt x="1207" y="97"/>
                    </a:lnTo>
                    <a:lnTo>
                      <a:pt x="1211" y="97"/>
                    </a:lnTo>
                    <a:lnTo>
                      <a:pt x="1213" y="97"/>
                    </a:lnTo>
                    <a:lnTo>
                      <a:pt x="1215" y="95"/>
                    </a:lnTo>
                    <a:lnTo>
                      <a:pt x="1215" y="95"/>
                    </a:lnTo>
                    <a:lnTo>
                      <a:pt x="1219" y="92"/>
                    </a:lnTo>
                    <a:lnTo>
                      <a:pt x="1220" y="89"/>
                    </a:lnTo>
                    <a:lnTo>
                      <a:pt x="1220" y="89"/>
                    </a:lnTo>
                    <a:lnTo>
                      <a:pt x="1215" y="88"/>
                    </a:lnTo>
                    <a:lnTo>
                      <a:pt x="1201" y="86"/>
                    </a:lnTo>
                    <a:lnTo>
                      <a:pt x="1201" y="86"/>
                    </a:lnTo>
                    <a:lnTo>
                      <a:pt x="1182" y="84"/>
                    </a:lnTo>
                    <a:lnTo>
                      <a:pt x="1182" y="84"/>
                    </a:lnTo>
                    <a:lnTo>
                      <a:pt x="1172" y="81"/>
                    </a:lnTo>
                    <a:lnTo>
                      <a:pt x="1172" y="81"/>
                    </a:lnTo>
                    <a:lnTo>
                      <a:pt x="1174" y="84"/>
                    </a:lnTo>
                    <a:lnTo>
                      <a:pt x="1175" y="86"/>
                    </a:lnTo>
                    <a:lnTo>
                      <a:pt x="1175" y="86"/>
                    </a:lnTo>
                    <a:lnTo>
                      <a:pt x="1173" y="87"/>
                    </a:lnTo>
                    <a:lnTo>
                      <a:pt x="1171" y="88"/>
                    </a:lnTo>
                    <a:lnTo>
                      <a:pt x="1171" y="88"/>
                    </a:lnTo>
                    <a:lnTo>
                      <a:pt x="1163" y="89"/>
                    </a:lnTo>
                    <a:lnTo>
                      <a:pt x="1163" y="89"/>
                    </a:lnTo>
                    <a:lnTo>
                      <a:pt x="1161" y="92"/>
                    </a:lnTo>
                    <a:lnTo>
                      <a:pt x="1160" y="94"/>
                    </a:lnTo>
                    <a:lnTo>
                      <a:pt x="1160" y="94"/>
                    </a:lnTo>
                    <a:lnTo>
                      <a:pt x="1163" y="94"/>
                    </a:lnTo>
                    <a:lnTo>
                      <a:pt x="1164" y="93"/>
                    </a:lnTo>
                    <a:lnTo>
                      <a:pt x="1164" y="93"/>
                    </a:lnTo>
                    <a:lnTo>
                      <a:pt x="1168" y="93"/>
                    </a:lnTo>
                    <a:lnTo>
                      <a:pt x="1168" y="93"/>
                    </a:lnTo>
                    <a:lnTo>
                      <a:pt x="1166" y="95"/>
                    </a:lnTo>
                    <a:lnTo>
                      <a:pt x="1163" y="97"/>
                    </a:lnTo>
                    <a:lnTo>
                      <a:pt x="1163" y="97"/>
                    </a:lnTo>
                    <a:lnTo>
                      <a:pt x="1165" y="101"/>
                    </a:lnTo>
                    <a:lnTo>
                      <a:pt x="1166" y="104"/>
                    </a:lnTo>
                    <a:lnTo>
                      <a:pt x="1166" y="104"/>
                    </a:lnTo>
                    <a:lnTo>
                      <a:pt x="1161" y="105"/>
                    </a:lnTo>
                    <a:lnTo>
                      <a:pt x="1161" y="105"/>
                    </a:lnTo>
                    <a:lnTo>
                      <a:pt x="1158" y="102"/>
                    </a:lnTo>
                    <a:lnTo>
                      <a:pt x="1158" y="102"/>
                    </a:lnTo>
                    <a:lnTo>
                      <a:pt x="1154" y="102"/>
                    </a:lnTo>
                    <a:lnTo>
                      <a:pt x="1152" y="103"/>
                    </a:lnTo>
                    <a:lnTo>
                      <a:pt x="1151" y="104"/>
                    </a:lnTo>
                    <a:lnTo>
                      <a:pt x="1151" y="104"/>
                    </a:lnTo>
                    <a:lnTo>
                      <a:pt x="1151" y="107"/>
                    </a:lnTo>
                    <a:lnTo>
                      <a:pt x="1151" y="108"/>
                    </a:lnTo>
                    <a:lnTo>
                      <a:pt x="1151" y="108"/>
                    </a:lnTo>
                    <a:lnTo>
                      <a:pt x="1150" y="108"/>
                    </a:lnTo>
                    <a:lnTo>
                      <a:pt x="1148" y="108"/>
                    </a:lnTo>
                    <a:lnTo>
                      <a:pt x="1145" y="107"/>
                    </a:lnTo>
                    <a:lnTo>
                      <a:pt x="1145" y="107"/>
                    </a:lnTo>
                    <a:lnTo>
                      <a:pt x="1143" y="104"/>
                    </a:lnTo>
                    <a:lnTo>
                      <a:pt x="1141" y="103"/>
                    </a:lnTo>
                    <a:lnTo>
                      <a:pt x="1137" y="103"/>
                    </a:lnTo>
                    <a:lnTo>
                      <a:pt x="1137" y="103"/>
                    </a:lnTo>
                    <a:lnTo>
                      <a:pt x="1128" y="104"/>
                    </a:lnTo>
                    <a:lnTo>
                      <a:pt x="1125" y="105"/>
                    </a:lnTo>
                    <a:lnTo>
                      <a:pt x="1121" y="105"/>
                    </a:lnTo>
                    <a:lnTo>
                      <a:pt x="1121" y="105"/>
                    </a:lnTo>
                    <a:lnTo>
                      <a:pt x="1116" y="103"/>
                    </a:lnTo>
                    <a:lnTo>
                      <a:pt x="1112" y="101"/>
                    </a:lnTo>
                    <a:lnTo>
                      <a:pt x="1112" y="101"/>
                    </a:lnTo>
                    <a:lnTo>
                      <a:pt x="1110" y="99"/>
                    </a:lnTo>
                    <a:lnTo>
                      <a:pt x="1110" y="99"/>
                    </a:lnTo>
                    <a:lnTo>
                      <a:pt x="1109" y="99"/>
                    </a:lnTo>
                    <a:lnTo>
                      <a:pt x="1107" y="99"/>
                    </a:lnTo>
                    <a:lnTo>
                      <a:pt x="1107" y="99"/>
                    </a:lnTo>
                    <a:lnTo>
                      <a:pt x="1105" y="107"/>
                    </a:lnTo>
                    <a:lnTo>
                      <a:pt x="1105" y="107"/>
                    </a:lnTo>
                    <a:lnTo>
                      <a:pt x="1103" y="108"/>
                    </a:lnTo>
                    <a:lnTo>
                      <a:pt x="1102" y="109"/>
                    </a:lnTo>
                    <a:lnTo>
                      <a:pt x="1102" y="110"/>
                    </a:lnTo>
                    <a:lnTo>
                      <a:pt x="1102" y="110"/>
                    </a:lnTo>
                    <a:lnTo>
                      <a:pt x="1102" y="115"/>
                    </a:lnTo>
                    <a:lnTo>
                      <a:pt x="1102" y="115"/>
                    </a:lnTo>
                    <a:lnTo>
                      <a:pt x="1098" y="116"/>
                    </a:lnTo>
                    <a:lnTo>
                      <a:pt x="1098" y="116"/>
                    </a:lnTo>
                    <a:lnTo>
                      <a:pt x="1090" y="112"/>
                    </a:lnTo>
                    <a:lnTo>
                      <a:pt x="1083" y="105"/>
                    </a:lnTo>
                    <a:lnTo>
                      <a:pt x="1083" y="105"/>
                    </a:lnTo>
                    <a:lnTo>
                      <a:pt x="1080" y="102"/>
                    </a:lnTo>
                    <a:lnTo>
                      <a:pt x="1080" y="102"/>
                    </a:lnTo>
                    <a:lnTo>
                      <a:pt x="1079" y="99"/>
                    </a:lnTo>
                    <a:lnTo>
                      <a:pt x="1079" y="99"/>
                    </a:lnTo>
                    <a:lnTo>
                      <a:pt x="1078" y="97"/>
                    </a:lnTo>
                    <a:lnTo>
                      <a:pt x="1078" y="97"/>
                    </a:lnTo>
                    <a:lnTo>
                      <a:pt x="1083" y="95"/>
                    </a:lnTo>
                    <a:lnTo>
                      <a:pt x="1083" y="95"/>
                    </a:lnTo>
                    <a:lnTo>
                      <a:pt x="1085" y="93"/>
                    </a:lnTo>
                    <a:lnTo>
                      <a:pt x="1083" y="91"/>
                    </a:lnTo>
                    <a:lnTo>
                      <a:pt x="1083" y="91"/>
                    </a:lnTo>
                    <a:lnTo>
                      <a:pt x="1082" y="91"/>
                    </a:lnTo>
                    <a:lnTo>
                      <a:pt x="1080" y="89"/>
                    </a:lnTo>
                    <a:lnTo>
                      <a:pt x="1080" y="89"/>
                    </a:lnTo>
                    <a:lnTo>
                      <a:pt x="1083" y="86"/>
                    </a:lnTo>
                    <a:lnTo>
                      <a:pt x="1083" y="86"/>
                    </a:lnTo>
                    <a:lnTo>
                      <a:pt x="1082" y="84"/>
                    </a:lnTo>
                    <a:lnTo>
                      <a:pt x="1082" y="84"/>
                    </a:lnTo>
                    <a:lnTo>
                      <a:pt x="1083" y="81"/>
                    </a:lnTo>
                    <a:lnTo>
                      <a:pt x="1083" y="81"/>
                    </a:lnTo>
                    <a:lnTo>
                      <a:pt x="1081" y="79"/>
                    </a:lnTo>
                    <a:lnTo>
                      <a:pt x="1081" y="79"/>
                    </a:lnTo>
                    <a:lnTo>
                      <a:pt x="1079" y="79"/>
                    </a:lnTo>
                    <a:lnTo>
                      <a:pt x="1079" y="79"/>
                    </a:lnTo>
                    <a:lnTo>
                      <a:pt x="1078" y="77"/>
                    </a:lnTo>
                    <a:lnTo>
                      <a:pt x="1077" y="76"/>
                    </a:lnTo>
                    <a:lnTo>
                      <a:pt x="1073" y="75"/>
                    </a:lnTo>
                    <a:lnTo>
                      <a:pt x="1073" y="75"/>
                    </a:lnTo>
                    <a:lnTo>
                      <a:pt x="1067" y="73"/>
                    </a:lnTo>
                    <a:lnTo>
                      <a:pt x="1065" y="73"/>
                    </a:lnTo>
                    <a:lnTo>
                      <a:pt x="1065" y="73"/>
                    </a:lnTo>
                    <a:lnTo>
                      <a:pt x="1063" y="75"/>
                    </a:lnTo>
                    <a:lnTo>
                      <a:pt x="1061" y="76"/>
                    </a:lnTo>
                    <a:lnTo>
                      <a:pt x="1061" y="76"/>
                    </a:lnTo>
                    <a:lnTo>
                      <a:pt x="1059" y="75"/>
                    </a:lnTo>
                    <a:lnTo>
                      <a:pt x="1059" y="72"/>
                    </a:lnTo>
                    <a:lnTo>
                      <a:pt x="1059" y="72"/>
                    </a:lnTo>
                    <a:lnTo>
                      <a:pt x="1059" y="72"/>
                    </a:lnTo>
                    <a:lnTo>
                      <a:pt x="1055" y="72"/>
                    </a:lnTo>
                    <a:lnTo>
                      <a:pt x="1055" y="72"/>
                    </a:lnTo>
                    <a:lnTo>
                      <a:pt x="1050" y="70"/>
                    </a:lnTo>
                    <a:lnTo>
                      <a:pt x="1050" y="70"/>
                    </a:lnTo>
                    <a:lnTo>
                      <a:pt x="1046" y="69"/>
                    </a:lnTo>
                    <a:lnTo>
                      <a:pt x="1046" y="69"/>
                    </a:lnTo>
                    <a:lnTo>
                      <a:pt x="1041" y="71"/>
                    </a:lnTo>
                    <a:lnTo>
                      <a:pt x="1041" y="71"/>
                    </a:lnTo>
                    <a:lnTo>
                      <a:pt x="1039" y="71"/>
                    </a:lnTo>
                    <a:lnTo>
                      <a:pt x="1036" y="71"/>
                    </a:lnTo>
                    <a:lnTo>
                      <a:pt x="1036" y="72"/>
                    </a:lnTo>
                    <a:lnTo>
                      <a:pt x="1036" y="72"/>
                    </a:lnTo>
                    <a:lnTo>
                      <a:pt x="1038" y="76"/>
                    </a:lnTo>
                    <a:lnTo>
                      <a:pt x="1038" y="79"/>
                    </a:lnTo>
                    <a:lnTo>
                      <a:pt x="1038" y="79"/>
                    </a:lnTo>
                    <a:lnTo>
                      <a:pt x="1035" y="81"/>
                    </a:lnTo>
                    <a:lnTo>
                      <a:pt x="1035" y="81"/>
                    </a:lnTo>
                    <a:lnTo>
                      <a:pt x="1030" y="81"/>
                    </a:lnTo>
                    <a:lnTo>
                      <a:pt x="1025" y="83"/>
                    </a:lnTo>
                    <a:lnTo>
                      <a:pt x="1020" y="81"/>
                    </a:lnTo>
                    <a:lnTo>
                      <a:pt x="1020" y="81"/>
                    </a:lnTo>
                    <a:lnTo>
                      <a:pt x="1010" y="80"/>
                    </a:lnTo>
                    <a:lnTo>
                      <a:pt x="1002" y="79"/>
                    </a:lnTo>
                    <a:lnTo>
                      <a:pt x="1002" y="79"/>
                    </a:lnTo>
                    <a:lnTo>
                      <a:pt x="999" y="78"/>
                    </a:lnTo>
                    <a:lnTo>
                      <a:pt x="997" y="77"/>
                    </a:lnTo>
                    <a:lnTo>
                      <a:pt x="997" y="77"/>
                    </a:lnTo>
                    <a:lnTo>
                      <a:pt x="999" y="73"/>
                    </a:lnTo>
                    <a:lnTo>
                      <a:pt x="999" y="73"/>
                    </a:lnTo>
                    <a:lnTo>
                      <a:pt x="1001" y="73"/>
                    </a:lnTo>
                    <a:lnTo>
                      <a:pt x="1001" y="73"/>
                    </a:lnTo>
                    <a:lnTo>
                      <a:pt x="1000" y="72"/>
                    </a:lnTo>
                    <a:lnTo>
                      <a:pt x="1000" y="72"/>
                    </a:lnTo>
                    <a:lnTo>
                      <a:pt x="988" y="72"/>
                    </a:lnTo>
                    <a:lnTo>
                      <a:pt x="988" y="72"/>
                    </a:lnTo>
                    <a:lnTo>
                      <a:pt x="984" y="71"/>
                    </a:lnTo>
                    <a:lnTo>
                      <a:pt x="980" y="70"/>
                    </a:lnTo>
                    <a:lnTo>
                      <a:pt x="976" y="70"/>
                    </a:lnTo>
                    <a:lnTo>
                      <a:pt x="976" y="70"/>
                    </a:lnTo>
                    <a:lnTo>
                      <a:pt x="971" y="70"/>
                    </a:lnTo>
                    <a:lnTo>
                      <a:pt x="971" y="70"/>
                    </a:lnTo>
                    <a:lnTo>
                      <a:pt x="961" y="73"/>
                    </a:lnTo>
                    <a:lnTo>
                      <a:pt x="961" y="73"/>
                    </a:lnTo>
                    <a:lnTo>
                      <a:pt x="957" y="70"/>
                    </a:lnTo>
                    <a:lnTo>
                      <a:pt x="957" y="70"/>
                    </a:lnTo>
                    <a:lnTo>
                      <a:pt x="955" y="67"/>
                    </a:lnTo>
                    <a:lnTo>
                      <a:pt x="955" y="67"/>
                    </a:lnTo>
                    <a:lnTo>
                      <a:pt x="953" y="69"/>
                    </a:lnTo>
                    <a:lnTo>
                      <a:pt x="953" y="69"/>
                    </a:lnTo>
                    <a:lnTo>
                      <a:pt x="947" y="68"/>
                    </a:lnTo>
                    <a:lnTo>
                      <a:pt x="947" y="68"/>
                    </a:lnTo>
                    <a:lnTo>
                      <a:pt x="939" y="67"/>
                    </a:lnTo>
                    <a:lnTo>
                      <a:pt x="937" y="65"/>
                    </a:lnTo>
                    <a:lnTo>
                      <a:pt x="937" y="65"/>
                    </a:lnTo>
                    <a:lnTo>
                      <a:pt x="932" y="64"/>
                    </a:lnTo>
                    <a:lnTo>
                      <a:pt x="932" y="64"/>
                    </a:lnTo>
                    <a:lnTo>
                      <a:pt x="930" y="65"/>
                    </a:lnTo>
                    <a:lnTo>
                      <a:pt x="928" y="68"/>
                    </a:lnTo>
                    <a:lnTo>
                      <a:pt x="928" y="68"/>
                    </a:lnTo>
                    <a:lnTo>
                      <a:pt x="933" y="70"/>
                    </a:lnTo>
                    <a:lnTo>
                      <a:pt x="933" y="70"/>
                    </a:lnTo>
                    <a:lnTo>
                      <a:pt x="936" y="70"/>
                    </a:lnTo>
                    <a:lnTo>
                      <a:pt x="938" y="70"/>
                    </a:lnTo>
                    <a:lnTo>
                      <a:pt x="938" y="70"/>
                    </a:lnTo>
                    <a:lnTo>
                      <a:pt x="937" y="71"/>
                    </a:lnTo>
                    <a:lnTo>
                      <a:pt x="931" y="73"/>
                    </a:lnTo>
                    <a:lnTo>
                      <a:pt x="931" y="73"/>
                    </a:lnTo>
                    <a:lnTo>
                      <a:pt x="915" y="78"/>
                    </a:lnTo>
                    <a:lnTo>
                      <a:pt x="915" y="78"/>
                    </a:lnTo>
                    <a:lnTo>
                      <a:pt x="905" y="79"/>
                    </a:lnTo>
                    <a:lnTo>
                      <a:pt x="905" y="79"/>
                    </a:lnTo>
                    <a:lnTo>
                      <a:pt x="900" y="81"/>
                    </a:lnTo>
                    <a:lnTo>
                      <a:pt x="895" y="85"/>
                    </a:lnTo>
                    <a:lnTo>
                      <a:pt x="895" y="85"/>
                    </a:lnTo>
                    <a:lnTo>
                      <a:pt x="899" y="80"/>
                    </a:lnTo>
                    <a:lnTo>
                      <a:pt x="902" y="76"/>
                    </a:lnTo>
                    <a:lnTo>
                      <a:pt x="902" y="76"/>
                    </a:lnTo>
                    <a:lnTo>
                      <a:pt x="907" y="75"/>
                    </a:lnTo>
                    <a:lnTo>
                      <a:pt x="907" y="75"/>
                    </a:lnTo>
                    <a:lnTo>
                      <a:pt x="908" y="73"/>
                    </a:lnTo>
                    <a:lnTo>
                      <a:pt x="908" y="72"/>
                    </a:lnTo>
                    <a:lnTo>
                      <a:pt x="908" y="72"/>
                    </a:lnTo>
                    <a:lnTo>
                      <a:pt x="912" y="72"/>
                    </a:lnTo>
                    <a:lnTo>
                      <a:pt x="914" y="71"/>
                    </a:lnTo>
                    <a:lnTo>
                      <a:pt x="916" y="71"/>
                    </a:lnTo>
                    <a:lnTo>
                      <a:pt x="916" y="71"/>
                    </a:lnTo>
                    <a:lnTo>
                      <a:pt x="920" y="68"/>
                    </a:lnTo>
                    <a:lnTo>
                      <a:pt x="921" y="67"/>
                    </a:lnTo>
                    <a:lnTo>
                      <a:pt x="923" y="65"/>
                    </a:lnTo>
                    <a:lnTo>
                      <a:pt x="923" y="65"/>
                    </a:lnTo>
                    <a:lnTo>
                      <a:pt x="928" y="63"/>
                    </a:lnTo>
                    <a:lnTo>
                      <a:pt x="930" y="62"/>
                    </a:lnTo>
                    <a:lnTo>
                      <a:pt x="930" y="62"/>
                    </a:lnTo>
                    <a:lnTo>
                      <a:pt x="930" y="61"/>
                    </a:lnTo>
                    <a:lnTo>
                      <a:pt x="931" y="58"/>
                    </a:lnTo>
                    <a:lnTo>
                      <a:pt x="931" y="58"/>
                    </a:lnTo>
                    <a:lnTo>
                      <a:pt x="941" y="55"/>
                    </a:lnTo>
                    <a:lnTo>
                      <a:pt x="941" y="55"/>
                    </a:lnTo>
                    <a:lnTo>
                      <a:pt x="947" y="53"/>
                    </a:lnTo>
                    <a:lnTo>
                      <a:pt x="947" y="53"/>
                    </a:lnTo>
                    <a:lnTo>
                      <a:pt x="949" y="49"/>
                    </a:lnTo>
                    <a:lnTo>
                      <a:pt x="949" y="49"/>
                    </a:lnTo>
                    <a:lnTo>
                      <a:pt x="955" y="49"/>
                    </a:lnTo>
                    <a:lnTo>
                      <a:pt x="955" y="49"/>
                    </a:lnTo>
                    <a:lnTo>
                      <a:pt x="958" y="46"/>
                    </a:lnTo>
                    <a:lnTo>
                      <a:pt x="958" y="46"/>
                    </a:lnTo>
                    <a:lnTo>
                      <a:pt x="960" y="44"/>
                    </a:lnTo>
                    <a:lnTo>
                      <a:pt x="960" y="44"/>
                    </a:lnTo>
                    <a:lnTo>
                      <a:pt x="960" y="39"/>
                    </a:lnTo>
                    <a:lnTo>
                      <a:pt x="960" y="39"/>
                    </a:lnTo>
                    <a:lnTo>
                      <a:pt x="962" y="33"/>
                    </a:lnTo>
                    <a:lnTo>
                      <a:pt x="962" y="33"/>
                    </a:lnTo>
                    <a:lnTo>
                      <a:pt x="961" y="32"/>
                    </a:lnTo>
                    <a:lnTo>
                      <a:pt x="960" y="32"/>
                    </a:lnTo>
                    <a:lnTo>
                      <a:pt x="960" y="32"/>
                    </a:lnTo>
                    <a:lnTo>
                      <a:pt x="960" y="28"/>
                    </a:lnTo>
                    <a:lnTo>
                      <a:pt x="960" y="28"/>
                    </a:lnTo>
                    <a:lnTo>
                      <a:pt x="957" y="28"/>
                    </a:lnTo>
                    <a:lnTo>
                      <a:pt x="956" y="28"/>
                    </a:lnTo>
                    <a:lnTo>
                      <a:pt x="956" y="28"/>
                    </a:lnTo>
                    <a:lnTo>
                      <a:pt x="956" y="30"/>
                    </a:lnTo>
                    <a:lnTo>
                      <a:pt x="956" y="31"/>
                    </a:lnTo>
                    <a:lnTo>
                      <a:pt x="955" y="31"/>
                    </a:lnTo>
                    <a:lnTo>
                      <a:pt x="955" y="31"/>
                    </a:lnTo>
                    <a:lnTo>
                      <a:pt x="954" y="30"/>
                    </a:lnTo>
                    <a:lnTo>
                      <a:pt x="954" y="29"/>
                    </a:lnTo>
                    <a:lnTo>
                      <a:pt x="953" y="25"/>
                    </a:lnTo>
                    <a:lnTo>
                      <a:pt x="953" y="25"/>
                    </a:lnTo>
                    <a:lnTo>
                      <a:pt x="953" y="23"/>
                    </a:lnTo>
                    <a:lnTo>
                      <a:pt x="952" y="21"/>
                    </a:lnTo>
                    <a:lnTo>
                      <a:pt x="952" y="21"/>
                    </a:lnTo>
                    <a:lnTo>
                      <a:pt x="946" y="19"/>
                    </a:lnTo>
                    <a:lnTo>
                      <a:pt x="946" y="19"/>
                    </a:lnTo>
                    <a:lnTo>
                      <a:pt x="940" y="17"/>
                    </a:lnTo>
                    <a:lnTo>
                      <a:pt x="940" y="17"/>
                    </a:lnTo>
                    <a:lnTo>
                      <a:pt x="936" y="17"/>
                    </a:lnTo>
                    <a:lnTo>
                      <a:pt x="933" y="18"/>
                    </a:lnTo>
                    <a:lnTo>
                      <a:pt x="930" y="18"/>
                    </a:lnTo>
                    <a:lnTo>
                      <a:pt x="930" y="18"/>
                    </a:lnTo>
                    <a:lnTo>
                      <a:pt x="928" y="17"/>
                    </a:lnTo>
                    <a:lnTo>
                      <a:pt x="928" y="17"/>
                    </a:lnTo>
                    <a:lnTo>
                      <a:pt x="915" y="17"/>
                    </a:lnTo>
                    <a:lnTo>
                      <a:pt x="915" y="17"/>
                    </a:lnTo>
                    <a:lnTo>
                      <a:pt x="915" y="19"/>
                    </a:lnTo>
                    <a:lnTo>
                      <a:pt x="915" y="22"/>
                    </a:lnTo>
                    <a:lnTo>
                      <a:pt x="915" y="22"/>
                    </a:lnTo>
                    <a:lnTo>
                      <a:pt x="905" y="22"/>
                    </a:lnTo>
                    <a:lnTo>
                      <a:pt x="905" y="22"/>
                    </a:lnTo>
                    <a:lnTo>
                      <a:pt x="906" y="19"/>
                    </a:lnTo>
                    <a:lnTo>
                      <a:pt x="907" y="18"/>
                    </a:lnTo>
                    <a:lnTo>
                      <a:pt x="907" y="18"/>
                    </a:lnTo>
                    <a:lnTo>
                      <a:pt x="912" y="16"/>
                    </a:lnTo>
                    <a:lnTo>
                      <a:pt x="912" y="16"/>
                    </a:lnTo>
                    <a:lnTo>
                      <a:pt x="910" y="15"/>
                    </a:lnTo>
                    <a:lnTo>
                      <a:pt x="909" y="13"/>
                    </a:lnTo>
                    <a:lnTo>
                      <a:pt x="909" y="13"/>
                    </a:lnTo>
                    <a:lnTo>
                      <a:pt x="890" y="11"/>
                    </a:lnTo>
                    <a:lnTo>
                      <a:pt x="897" y="8"/>
                    </a:lnTo>
                    <a:lnTo>
                      <a:pt x="897" y="8"/>
                    </a:lnTo>
                    <a:lnTo>
                      <a:pt x="899" y="8"/>
                    </a:lnTo>
                    <a:lnTo>
                      <a:pt x="902" y="7"/>
                    </a:lnTo>
                    <a:lnTo>
                      <a:pt x="902" y="7"/>
                    </a:lnTo>
                    <a:lnTo>
                      <a:pt x="899" y="5"/>
                    </a:lnTo>
                    <a:lnTo>
                      <a:pt x="893" y="2"/>
                    </a:lnTo>
                    <a:lnTo>
                      <a:pt x="893" y="2"/>
                    </a:lnTo>
                    <a:lnTo>
                      <a:pt x="885" y="0"/>
                    </a:lnTo>
                    <a:lnTo>
                      <a:pt x="885" y="0"/>
                    </a:lnTo>
                    <a:lnTo>
                      <a:pt x="882" y="1"/>
                    </a:lnTo>
                    <a:lnTo>
                      <a:pt x="879" y="2"/>
                    </a:lnTo>
                    <a:lnTo>
                      <a:pt x="875" y="5"/>
                    </a:lnTo>
                    <a:lnTo>
                      <a:pt x="875" y="5"/>
                    </a:lnTo>
                    <a:lnTo>
                      <a:pt x="867" y="9"/>
                    </a:lnTo>
                    <a:lnTo>
                      <a:pt x="867" y="9"/>
                    </a:lnTo>
                    <a:lnTo>
                      <a:pt x="863" y="15"/>
                    </a:lnTo>
                    <a:lnTo>
                      <a:pt x="863" y="15"/>
                    </a:lnTo>
                    <a:lnTo>
                      <a:pt x="862" y="15"/>
                    </a:lnTo>
                    <a:lnTo>
                      <a:pt x="861" y="15"/>
                    </a:lnTo>
                    <a:lnTo>
                      <a:pt x="861" y="17"/>
                    </a:lnTo>
                    <a:lnTo>
                      <a:pt x="861" y="17"/>
                    </a:lnTo>
                    <a:lnTo>
                      <a:pt x="862" y="19"/>
                    </a:lnTo>
                    <a:lnTo>
                      <a:pt x="862" y="21"/>
                    </a:lnTo>
                    <a:lnTo>
                      <a:pt x="862" y="21"/>
                    </a:lnTo>
                    <a:lnTo>
                      <a:pt x="862" y="22"/>
                    </a:lnTo>
                    <a:lnTo>
                      <a:pt x="859" y="23"/>
                    </a:lnTo>
                    <a:lnTo>
                      <a:pt x="859" y="23"/>
                    </a:lnTo>
                    <a:lnTo>
                      <a:pt x="851" y="23"/>
                    </a:lnTo>
                    <a:lnTo>
                      <a:pt x="845" y="22"/>
                    </a:lnTo>
                    <a:lnTo>
                      <a:pt x="845" y="22"/>
                    </a:lnTo>
                    <a:lnTo>
                      <a:pt x="846" y="24"/>
                    </a:lnTo>
                    <a:lnTo>
                      <a:pt x="846" y="25"/>
                    </a:lnTo>
                    <a:lnTo>
                      <a:pt x="846" y="25"/>
                    </a:lnTo>
                    <a:lnTo>
                      <a:pt x="850" y="28"/>
                    </a:lnTo>
                    <a:lnTo>
                      <a:pt x="852" y="29"/>
                    </a:lnTo>
                    <a:lnTo>
                      <a:pt x="852" y="29"/>
                    </a:lnTo>
                    <a:lnTo>
                      <a:pt x="848" y="29"/>
                    </a:lnTo>
                    <a:lnTo>
                      <a:pt x="844" y="28"/>
                    </a:lnTo>
                    <a:lnTo>
                      <a:pt x="844" y="28"/>
                    </a:lnTo>
                    <a:lnTo>
                      <a:pt x="844" y="28"/>
                    </a:lnTo>
                    <a:lnTo>
                      <a:pt x="838" y="30"/>
                    </a:lnTo>
                    <a:lnTo>
                      <a:pt x="838" y="30"/>
                    </a:lnTo>
                    <a:lnTo>
                      <a:pt x="827" y="33"/>
                    </a:lnTo>
                    <a:lnTo>
                      <a:pt x="821" y="34"/>
                    </a:lnTo>
                    <a:lnTo>
                      <a:pt x="821" y="34"/>
                    </a:lnTo>
                    <a:lnTo>
                      <a:pt x="827" y="28"/>
                    </a:lnTo>
                    <a:lnTo>
                      <a:pt x="827" y="28"/>
                    </a:lnTo>
                    <a:lnTo>
                      <a:pt x="824" y="26"/>
                    </a:lnTo>
                    <a:lnTo>
                      <a:pt x="822" y="26"/>
                    </a:lnTo>
                    <a:lnTo>
                      <a:pt x="818" y="28"/>
                    </a:lnTo>
                    <a:lnTo>
                      <a:pt x="818" y="28"/>
                    </a:lnTo>
                    <a:lnTo>
                      <a:pt x="813" y="29"/>
                    </a:lnTo>
                    <a:lnTo>
                      <a:pt x="806" y="30"/>
                    </a:lnTo>
                    <a:lnTo>
                      <a:pt x="798" y="30"/>
                    </a:lnTo>
                    <a:lnTo>
                      <a:pt x="798" y="30"/>
                    </a:lnTo>
                    <a:lnTo>
                      <a:pt x="800" y="32"/>
                    </a:lnTo>
                    <a:lnTo>
                      <a:pt x="804" y="33"/>
                    </a:lnTo>
                    <a:lnTo>
                      <a:pt x="804" y="33"/>
                    </a:lnTo>
                    <a:lnTo>
                      <a:pt x="801" y="34"/>
                    </a:lnTo>
                    <a:lnTo>
                      <a:pt x="796" y="36"/>
                    </a:lnTo>
                    <a:lnTo>
                      <a:pt x="796" y="36"/>
                    </a:lnTo>
                    <a:lnTo>
                      <a:pt x="787" y="37"/>
                    </a:lnTo>
                    <a:lnTo>
                      <a:pt x="787" y="37"/>
                    </a:lnTo>
                    <a:lnTo>
                      <a:pt x="775" y="38"/>
                    </a:lnTo>
                    <a:lnTo>
                      <a:pt x="775" y="38"/>
                    </a:lnTo>
                    <a:lnTo>
                      <a:pt x="771" y="40"/>
                    </a:lnTo>
                    <a:lnTo>
                      <a:pt x="769" y="40"/>
                    </a:lnTo>
                    <a:lnTo>
                      <a:pt x="769" y="40"/>
                    </a:lnTo>
                    <a:lnTo>
                      <a:pt x="765" y="45"/>
                    </a:lnTo>
                    <a:lnTo>
                      <a:pt x="759" y="48"/>
                    </a:lnTo>
                    <a:lnTo>
                      <a:pt x="759" y="48"/>
                    </a:lnTo>
                    <a:lnTo>
                      <a:pt x="756" y="47"/>
                    </a:lnTo>
                    <a:lnTo>
                      <a:pt x="751" y="46"/>
                    </a:lnTo>
                    <a:lnTo>
                      <a:pt x="751" y="46"/>
                    </a:lnTo>
                    <a:lnTo>
                      <a:pt x="750" y="48"/>
                    </a:lnTo>
                    <a:lnTo>
                      <a:pt x="749" y="52"/>
                    </a:lnTo>
                    <a:lnTo>
                      <a:pt x="746" y="53"/>
                    </a:lnTo>
                    <a:lnTo>
                      <a:pt x="746" y="53"/>
                    </a:lnTo>
                    <a:lnTo>
                      <a:pt x="745" y="54"/>
                    </a:lnTo>
                    <a:lnTo>
                      <a:pt x="744" y="56"/>
                    </a:lnTo>
                    <a:lnTo>
                      <a:pt x="744" y="56"/>
                    </a:lnTo>
                    <a:lnTo>
                      <a:pt x="749" y="57"/>
                    </a:lnTo>
                    <a:lnTo>
                      <a:pt x="749" y="57"/>
                    </a:lnTo>
                    <a:lnTo>
                      <a:pt x="746" y="58"/>
                    </a:lnTo>
                    <a:lnTo>
                      <a:pt x="744" y="61"/>
                    </a:lnTo>
                    <a:lnTo>
                      <a:pt x="744" y="61"/>
                    </a:lnTo>
                    <a:lnTo>
                      <a:pt x="746" y="62"/>
                    </a:lnTo>
                    <a:lnTo>
                      <a:pt x="750" y="63"/>
                    </a:lnTo>
                    <a:lnTo>
                      <a:pt x="750" y="63"/>
                    </a:lnTo>
                    <a:lnTo>
                      <a:pt x="751" y="65"/>
                    </a:lnTo>
                    <a:lnTo>
                      <a:pt x="752" y="69"/>
                    </a:lnTo>
                    <a:lnTo>
                      <a:pt x="752" y="69"/>
                    </a:lnTo>
                    <a:lnTo>
                      <a:pt x="746" y="69"/>
                    </a:lnTo>
                    <a:lnTo>
                      <a:pt x="741" y="68"/>
                    </a:lnTo>
                    <a:lnTo>
                      <a:pt x="741" y="68"/>
                    </a:lnTo>
                    <a:lnTo>
                      <a:pt x="738" y="70"/>
                    </a:lnTo>
                    <a:lnTo>
                      <a:pt x="738" y="70"/>
                    </a:lnTo>
                    <a:lnTo>
                      <a:pt x="736" y="71"/>
                    </a:lnTo>
                    <a:lnTo>
                      <a:pt x="733" y="71"/>
                    </a:lnTo>
                    <a:lnTo>
                      <a:pt x="728" y="72"/>
                    </a:lnTo>
                    <a:lnTo>
                      <a:pt x="728" y="72"/>
                    </a:lnTo>
                    <a:lnTo>
                      <a:pt x="706" y="73"/>
                    </a:lnTo>
                    <a:lnTo>
                      <a:pt x="706" y="73"/>
                    </a:lnTo>
                    <a:lnTo>
                      <a:pt x="704" y="73"/>
                    </a:lnTo>
                    <a:lnTo>
                      <a:pt x="702" y="73"/>
                    </a:lnTo>
                    <a:lnTo>
                      <a:pt x="702" y="73"/>
                    </a:lnTo>
                    <a:lnTo>
                      <a:pt x="699" y="80"/>
                    </a:lnTo>
                    <a:lnTo>
                      <a:pt x="699" y="80"/>
                    </a:lnTo>
                    <a:lnTo>
                      <a:pt x="701" y="81"/>
                    </a:lnTo>
                    <a:lnTo>
                      <a:pt x="703" y="83"/>
                    </a:lnTo>
                    <a:lnTo>
                      <a:pt x="703" y="83"/>
                    </a:lnTo>
                    <a:lnTo>
                      <a:pt x="703" y="89"/>
                    </a:lnTo>
                    <a:lnTo>
                      <a:pt x="703" y="89"/>
                    </a:lnTo>
                    <a:lnTo>
                      <a:pt x="704" y="91"/>
                    </a:lnTo>
                    <a:lnTo>
                      <a:pt x="705" y="92"/>
                    </a:lnTo>
                    <a:lnTo>
                      <a:pt x="707" y="93"/>
                    </a:lnTo>
                    <a:lnTo>
                      <a:pt x="707" y="93"/>
                    </a:lnTo>
                    <a:lnTo>
                      <a:pt x="713" y="93"/>
                    </a:lnTo>
                    <a:lnTo>
                      <a:pt x="713" y="93"/>
                    </a:lnTo>
                    <a:lnTo>
                      <a:pt x="714" y="95"/>
                    </a:lnTo>
                    <a:lnTo>
                      <a:pt x="714" y="95"/>
                    </a:lnTo>
                    <a:lnTo>
                      <a:pt x="719" y="100"/>
                    </a:lnTo>
                    <a:lnTo>
                      <a:pt x="719" y="100"/>
                    </a:lnTo>
                    <a:lnTo>
                      <a:pt x="720" y="100"/>
                    </a:lnTo>
                    <a:lnTo>
                      <a:pt x="721" y="100"/>
                    </a:lnTo>
                    <a:lnTo>
                      <a:pt x="722" y="101"/>
                    </a:lnTo>
                    <a:lnTo>
                      <a:pt x="722" y="101"/>
                    </a:lnTo>
                    <a:lnTo>
                      <a:pt x="725" y="104"/>
                    </a:lnTo>
                    <a:lnTo>
                      <a:pt x="726" y="105"/>
                    </a:lnTo>
                    <a:lnTo>
                      <a:pt x="725" y="107"/>
                    </a:lnTo>
                    <a:lnTo>
                      <a:pt x="725" y="107"/>
                    </a:lnTo>
                    <a:lnTo>
                      <a:pt x="722" y="111"/>
                    </a:lnTo>
                    <a:lnTo>
                      <a:pt x="722" y="111"/>
                    </a:lnTo>
                    <a:lnTo>
                      <a:pt x="722" y="115"/>
                    </a:lnTo>
                    <a:lnTo>
                      <a:pt x="722" y="115"/>
                    </a:lnTo>
                    <a:lnTo>
                      <a:pt x="724" y="117"/>
                    </a:lnTo>
                    <a:lnTo>
                      <a:pt x="726" y="119"/>
                    </a:lnTo>
                    <a:lnTo>
                      <a:pt x="726" y="119"/>
                    </a:lnTo>
                    <a:lnTo>
                      <a:pt x="726" y="123"/>
                    </a:lnTo>
                    <a:lnTo>
                      <a:pt x="725" y="125"/>
                    </a:lnTo>
                    <a:lnTo>
                      <a:pt x="725" y="125"/>
                    </a:lnTo>
                    <a:lnTo>
                      <a:pt x="722" y="125"/>
                    </a:lnTo>
                    <a:lnTo>
                      <a:pt x="721" y="125"/>
                    </a:lnTo>
                    <a:lnTo>
                      <a:pt x="721" y="125"/>
                    </a:lnTo>
                    <a:lnTo>
                      <a:pt x="722" y="122"/>
                    </a:lnTo>
                    <a:lnTo>
                      <a:pt x="722" y="122"/>
                    </a:lnTo>
                    <a:lnTo>
                      <a:pt x="722" y="118"/>
                    </a:lnTo>
                    <a:lnTo>
                      <a:pt x="721" y="117"/>
                    </a:lnTo>
                    <a:lnTo>
                      <a:pt x="720" y="117"/>
                    </a:lnTo>
                    <a:lnTo>
                      <a:pt x="720" y="117"/>
                    </a:lnTo>
                    <a:lnTo>
                      <a:pt x="720" y="117"/>
                    </a:lnTo>
                    <a:lnTo>
                      <a:pt x="719" y="118"/>
                    </a:lnTo>
                    <a:lnTo>
                      <a:pt x="719" y="118"/>
                    </a:lnTo>
                    <a:lnTo>
                      <a:pt x="718" y="118"/>
                    </a:lnTo>
                    <a:lnTo>
                      <a:pt x="718" y="118"/>
                    </a:lnTo>
                    <a:lnTo>
                      <a:pt x="717" y="117"/>
                    </a:lnTo>
                    <a:lnTo>
                      <a:pt x="716" y="114"/>
                    </a:lnTo>
                    <a:lnTo>
                      <a:pt x="714" y="110"/>
                    </a:lnTo>
                    <a:lnTo>
                      <a:pt x="714" y="110"/>
                    </a:lnTo>
                    <a:lnTo>
                      <a:pt x="717" y="109"/>
                    </a:lnTo>
                    <a:lnTo>
                      <a:pt x="719" y="109"/>
                    </a:lnTo>
                    <a:lnTo>
                      <a:pt x="720" y="108"/>
                    </a:lnTo>
                    <a:lnTo>
                      <a:pt x="720" y="108"/>
                    </a:lnTo>
                    <a:lnTo>
                      <a:pt x="721" y="107"/>
                    </a:lnTo>
                    <a:lnTo>
                      <a:pt x="722" y="105"/>
                    </a:lnTo>
                    <a:lnTo>
                      <a:pt x="722" y="105"/>
                    </a:lnTo>
                    <a:lnTo>
                      <a:pt x="724" y="104"/>
                    </a:lnTo>
                    <a:lnTo>
                      <a:pt x="724" y="104"/>
                    </a:lnTo>
                    <a:lnTo>
                      <a:pt x="722" y="103"/>
                    </a:lnTo>
                    <a:lnTo>
                      <a:pt x="722" y="103"/>
                    </a:lnTo>
                    <a:lnTo>
                      <a:pt x="719" y="104"/>
                    </a:lnTo>
                    <a:lnTo>
                      <a:pt x="716" y="104"/>
                    </a:lnTo>
                    <a:lnTo>
                      <a:pt x="712" y="104"/>
                    </a:lnTo>
                    <a:lnTo>
                      <a:pt x="712" y="104"/>
                    </a:lnTo>
                    <a:lnTo>
                      <a:pt x="709" y="102"/>
                    </a:lnTo>
                    <a:lnTo>
                      <a:pt x="705" y="101"/>
                    </a:lnTo>
                    <a:lnTo>
                      <a:pt x="697" y="96"/>
                    </a:lnTo>
                    <a:lnTo>
                      <a:pt x="697" y="96"/>
                    </a:lnTo>
                    <a:lnTo>
                      <a:pt x="690" y="93"/>
                    </a:lnTo>
                    <a:lnTo>
                      <a:pt x="690" y="93"/>
                    </a:lnTo>
                    <a:lnTo>
                      <a:pt x="687" y="94"/>
                    </a:lnTo>
                    <a:lnTo>
                      <a:pt x="682" y="94"/>
                    </a:lnTo>
                    <a:lnTo>
                      <a:pt x="682" y="94"/>
                    </a:lnTo>
                    <a:lnTo>
                      <a:pt x="683" y="92"/>
                    </a:lnTo>
                    <a:lnTo>
                      <a:pt x="683" y="92"/>
                    </a:lnTo>
                    <a:lnTo>
                      <a:pt x="683" y="91"/>
                    </a:lnTo>
                    <a:lnTo>
                      <a:pt x="683" y="91"/>
                    </a:lnTo>
                    <a:lnTo>
                      <a:pt x="681" y="89"/>
                    </a:lnTo>
                    <a:lnTo>
                      <a:pt x="678" y="89"/>
                    </a:lnTo>
                    <a:lnTo>
                      <a:pt x="678" y="89"/>
                    </a:lnTo>
                    <a:lnTo>
                      <a:pt x="675" y="91"/>
                    </a:lnTo>
                    <a:lnTo>
                      <a:pt x="674" y="93"/>
                    </a:lnTo>
                    <a:lnTo>
                      <a:pt x="674" y="93"/>
                    </a:lnTo>
                    <a:lnTo>
                      <a:pt x="675" y="93"/>
                    </a:lnTo>
                    <a:lnTo>
                      <a:pt x="675" y="93"/>
                    </a:lnTo>
                    <a:lnTo>
                      <a:pt x="679" y="94"/>
                    </a:lnTo>
                    <a:lnTo>
                      <a:pt x="679" y="94"/>
                    </a:lnTo>
                    <a:lnTo>
                      <a:pt x="679" y="97"/>
                    </a:lnTo>
                    <a:lnTo>
                      <a:pt x="679" y="97"/>
                    </a:lnTo>
                    <a:lnTo>
                      <a:pt x="681" y="99"/>
                    </a:lnTo>
                    <a:lnTo>
                      <a:pt x="682" y="99"/>
                    </a:lnTo>
                    <a:lnTo>
                      <a:pt x="683" y="100"/>
                    </a:lnTo>
                    <a:lnTo>
                      <a:pt x="683" y="100"/>
                    </a:lnTo>
                    <a:lnTo>
                      <a:pt x="682" y="102"/>
                    </a:lnTo>
                    <a:lnTo>
                      <a:pt x="681" y="103"/>
                    </a:lnTo>
                    <a:lnTo>
                      <a:pt x="679" y="103"/>
                    </a:lnTo>
                    <a:lnTo>
                      <a:pt x="679" y="103"/>
                    </a:lnTo>
                    <a:lnTo>
                      <a:pt x="675" y="101"/>
                    </a:lnTo>
                    <a:lnTo>
                      <a:pt x="672" y="99"/>
                    </a:lnTo>
                    <a:lnTo>
                      <a:pt x="672" y="99"/>
                    </a:lnTo>
                    <a:lnTo>
                      <a:pt x="669" y="99"/>
                    </a:lnTo>
                    <a:lnTo>
                      <a:pt x="666" y="100"/>
                    </a:lnTo>
                    <a:lnTo>
                      <a:pt x="666" y="101"/>
                    </a:lnTo>
                    <a:lnTo>
                      <a:pt x="666" y="101"/>
                    </a:lnTo>
                    <a:lnTo>
                      <a:pt x="667" y="103"/>
                    </a:lnTo>
                    <a:lnTo>
                      <a:pt x="669" y="104"/>
                    </a:lnTo>
                    <a:lnTo>
                      <a:pt x="669" y="104"/>
                    </a:lnTo>
                    <a:lnTo>
                      <a:pt x="670" y="107"/>
                    </a:lnTo>
                    <a:lnTo>
                      <a:pt x="670" y="108"/>
                    </a:lnTo>
                    <a:lnTo>
                      <a:pt x="671" y="108"/>
                    </a:lnTo>
                    <a:lnTo>
                      <a:pt x="671" y="108"/>
                    </a:lnTo>
                    <a:lnTo>
                      <a:pt x="678" y="109"/>
                    </a:lnTo>
                    <a:lnTo>
                      <a:pt x="678" y="109"/>
                    </a:lnTo>
                    <a:lnTo>
                      <a:pt x="682" y="110"/>
                    </a:lnTo>
                    <a:lnTo>
                      <a:pt x="683" y="111"/>
                    </a:lnTo>
                    <a:lnTo>
                      <a:pt x="683" y="111"/>
                    </a:lnTo>
                    <a:lnTo>
                      <a:pt x="683" y="114"/>
                    </a:lnTo>
                    <a:lnTo>
                      <a:pt x="683" y="116"/>
                    </a:lnTo>
                    <a:lnTo>
                      <a:pt x="683" y="116"/>
                    </a:lnTo>
                    <a:lnTo>
                      <a:pt x="680" y="116"/>
                    </a:lnTo>
                    <a:lnTo>
                      <a:pt x="680" y="116"/>
                    </a:lnTo>
                    <a:lnTo>
                      <a:pt x="679" y="112"/>
                    </a:lnTo>
                    <a:lnTo>
                      <a:pt x="679" y="112"/>
                    </a:lnTo>
                    <a:lnTo>
                      <a:pt x="675" y="114"/>
                    </a:lnTo>
                    <a:lnTo>
                      <a:pt x="670" y="112"/>
                    </a:lnTo>
                    <a:lnTo>
                      <a:pt x="670" y="112"/>
                    </a:lnTo>
                    <a:lnTo>
                      <a:pt x="661" y="110"/>
                    </a:lnTo>
                    <a:lnTo>
                      <a:pt x="661" y="110"/>
                    </a:lnTo>
                    <a:lnTo>
                      <a:pt x="661" y="108"/>
                    </a:lnTo>
                    <a:lnTo>
                      <a:pt x="661" y="108"/>
                    </a:lnTo>
                    <a:lnTo>
                      <a:pt x="661" y="108"/>
                    </a:lnTo>
                    <a:lnTo>
                      <a:pt x="662" y="105"/>
                    </a:lnTo>
                    <a:lnTo>
                      <a:pt x="662" y="105"/>
                    </a:lnTo>
                    <a:lnTo>
                      <a:pt x="661" y="103"/>
                    </a:lnTo>
                    <a:lnTo>
                      <a:pt x="661" y="103"/>
                    </a:lnTo>
                    <a:lnTo>
                      <a:pt x="661" y="100"/>
                    </a:lnTo>
                    <a:lnTo>
                      <a:pt x="661" y="100"/>
                    </a:lnTo>
                    <a:lnTo>
                      <a:pt x="662" y="99"/>
                    </a:lnTo>
                    <a:lnTo>
                      <a:pt x="662" y="96"/>
                    </a:lnTo>
                    <a:lnTo>
                      <a:pt x="662" y="94"/>
                    </a:lnTo>
                    <a:lnTo>
                      <a:pt x="662" y="94"/>
                    </a:lnTo>
                    <a:lnTo>
                      <a:pt x="661" y="89"/>
                    </a:lnTo>
                    <a:lnTo>
                      <a:pt x="659" y="87"/>
                    </a:lnTo>
                    <a:lnTo>
                      <a:pt x="659" y="87"/>
                    </a:lnTo>
                    <a:lnTo>
                      <a:pt x="659" y="86"/>
                    </a:lnTo>
                    <a:lnTo>
                      <a:pt x="658" y="85"/>
                    </a:lnTo>
                    <a:lnTo>
                      <a:pt x="657" y="86"/>
                    </a:lnTo>
                    <a:lnTo>
                      <a:pt x="657" y="86"/>
                    </a:lnTo>
                    <a:lnTo>
                      <a:pt x="657" y="88"/>
                    </a:lnTo>
                    <a:lnTo>
                      <a:pt x="657" y="91"/>
                    </a:lnTo>
                    <a:lnTo>
                      <a:pt x="657" y="91"/>
                    </a:lnTo>
                    <a:lnTo>
                      <a:pt x="657" y="95"/>
                    </a:lnTo>
                    <a:lnTo>
                      <a:pt x="657" y="96"/>
                    </a:lnTo>
                    <a:lnTo>
                      <a:pt x="656" y="99"/>
                    </a:lnTo>
                    <a:lnTo>
                      <a:pt x="656" y="99"/>
                    </a:lnTo>
                    <a:lnTo>
                      <a:pt x="648" y="102"/>
                    </a:lnTo>
                    <a:lnTo>
                      <a:pt x="648" y="102"/>
                    </a:lnTo>
                    <a:lnTo>
                      <a:pt x="647" y="104"/>
                    </a:lnTo>
                    <a:lnTo>
                      <a:pt x="647" y="104"/>
                    </a:lnTo>
                    <a:lnTo>
                      <a:pt x="646" y="105"/>
                    </a:lnTo>
                    <a:lnTo>
                      <a:pt x="643" y="107"/>
                    </a:lnTo>
                    <a:lnTo>
                      <a:pt x="643" y="107"/>
                    </a:lnTo>
                    <a:lnTo>
                      <a:pt x="642" y="109"/>
                    </a:lnTo>
                    <a:lnTo>
                      <a:pt x="642" y="110"/>
                    </a:lnTo>
                    <a:lnTo>
                      <a:pt x="642" y="110"/>
                    </a:lnTo>
                    <a:lnTo>
                      <a:pt x="642" y="110"/>
                    </a:lnTo>
                    <a:lnTo>
                      <a:pt x="646" y="111"/>
                    </a:lnTo>
                    <a:lnTo>
                      <a:pt x="648" y="116"/>
                    </a:lnTo>
                    <a:lnTo>
                      <a:pt x="650" y="118"/>
                    </a:lnTo>
                    <a:lnTo>
                      <a:pt x="650" y="118"/>
                    </a:lnTo>
                    <a:lnTo>
                      <a:pt x="651" y="119"/>
                    </a:lnTo>
                    <a:lnTo>
                      <a:pt x="651" y="122"/>
                    </a:lnTo>
                    <a:lnTo>
                      <a:pt x="651" y="122"/>
                    </a:lnTo>
                    <a:lnTo>
                      <a:pt x="651" y="124"/>
                    </a:lnTo>
                    <a:lnTo>
                      <a:pt x="650" y="127"/>
                    </a:lnTo>
                    <a:lnTo>
                      <a:pt x="650" y="127"/>
                    </a:lnTo>
                    <a:lnTo>
                      <a:pt x="649" y="131"/>
                    </a:lnTo>
                    <a:lnTo>
                      <a:pt x="648" y="133"/>
                    </a:lnTo>
                    <a:lnTo>
                      <a:pt x="648" y="133"/>
                    </a:lnTo>
                    <a:lnTo>
                      <a:pt x="647" y="133"/>
                    </a:lnTo>
                    <a:lnTo>
                      <a:pt x="647" y="135"/>
                    </a:lnTo>
                    <a:lnTo>
                      <a:pt x="647" y="135"/>
                    </a:lnTo>
                    <a:lnTo>
                      <a:pt x="648" y="136"/>
                    </a:lnTo>
                    <a:lnTo>
                      <a:pt x="649" y="138"/>
                    </a:lnTo>
                    <a:lnTo>
                      <a:pt x="649" y="138"/>
                    </a:lnTo>
                    <a:lnTo>
                      <a:pt x="649" y="141"/>
                    </a:lnTo>
                    <a:lnTo>
                      <a:pt x="649" y="142"/>
                    </a:lnTo>
                    <a:lnTo>
                      <a:pt x="649" y="143"/>
                    </a:lnTo>
                    <a:lnTo>
                      <a:pt x="649" y="143"/>
                    </a:lnTo>
                    <a:lnTo>
                      <a:pt x="654" y="144"/>
                    </a:lnTo>
                    <a:lnTo>
                      <a:pt x="657" y="144"/>
                    </a:lnTo>
                    <a:lnTo>
                      <a:pt x="659" y="143"/>
                    </a:lnTo>
                    <a:lnTo>
                      <a:pt x="659" y="143"/>
                    </a:lnTo>
                    <a:lnTo>
                      <a:pt x="662" y="142"/>
                    </a:lnTo>
                    <a:lnTo>
                      <a:pt x="664" y="141"/>
                    </a:lnTo>
                    <a:lnTo>
                      <a:pt x="664" y="141"/>
                    </a:lnTo>
                    <a:lnTo>
                      <a:pt x="667" y="142"/>
                    </a:lnTo>
                    <a:lnTo>
                      <a:pt x="669" y="143"/>
                    </a:lnTo>
                    <a:lnTo>
                      <a:pt x="672" y="143"/>
                    </a:lnTo>
                    <a:lnTo>
                      <a:pt x="672" y="143"/>
                    </a:lnTo>
                    <a:lnTo>
                      <a:pt x="672" y="144"/>
                    </a:lnTo>
                    <a:lnTo>
                      <a:pt x="673" y="146"/>
                    </a:lnTo>
                    <a:lnTo>
                      <a:pt x="674" y="146"/>
                    </a:lnTo>
                    <a:lnTo>
                      <a:pt x="674" y="146"/>
                    </a:lnTo>
                    <a:lnTo>
                      <a:pt x="679" y="147"/>
                    </a:lnTo>
                    <a:lnTo>
                      <a:pt x="679" y="147"/>
                    </a:lnTo>
                    <a:lnTo>
                      <a:pt x="680" y="153"/>
                    </a:lnTo>
                    <a:lnTo>
                      <a:pt x="680" y="153"/>
                    </a:lnTo>
                    <a:lnTo>
                      <a:pt x="682" y="153"/>
                    </a:lnTo>
                    <a:lnTo>
                      <a:pt x="683" y="154"/>
                    </a:lnTo>
                    <a:lnTo>
                      <a:pt x="683" y="155"/>
                    </a:lnTo>
                    <a:lnTo>
                      <a:pt x="683" y="155"/>
                    </a:lnTo>
                    <a:lnTo>
                      <a:pt x="682" y="156"/>
                    </a:lnTo>
                    <a:lnTo>
                      <a:pt x="680" y="156"/>
                    </a:lnTo>
                    <a:lnTo>
                      <a:pt x="679" y="157"/>
                    </a:lnTo>
                    <a:lnTo>
                      <a:pt x="679" y="157"/>
                    </a:lnTo>
                    <a:lnTo>
                      <a:pt x="678" y="162"/>
                    </a:lnTo>
                    <a:lnTo>
                      <a:pt x="678" y="162"/>
                    </a:lnTo>
                    <a:lnTo>
                      <a:pt x="678" y="163"/>
                    </a:lnTo>
                    <a:lnTo>
                      <a:pt x="680" y="164"/>
                    </a:lnTo>
                    <a:lnTo>
                      <a:pt x="680" y="164"/>
                    </a:lnTo>
                    <a:lnTo>
                      <a:pt x="685" y="165"/>
                    </a:lnTo>
                    <a:lnTo>
                      <a:pt x="687" y="166"/>
                    </a:lnTo>
                    <a:lnTo>
                      <a:pt x="688" y="166"/>
                    </a:lnTo>
                    <a:lnTo>
                      <a:pt x="688" y="166"/>
                    </a:lnTo>
                    <a:lnTo>
                      <a:pt x="688" y="167"/>
                    </a:lnTo>
                    <a:lnTo>
                      <a:pt x="686" y="167"/>
                    </a:lnTo>
                    <a:lnTo>
                      <a:pt x="682" y="167"/>
                    </a:lnTo>
                    <a:lnTo>
                      <a:pt x="682" y="167"/>
                    </a:lnTo>
                    <a:lnTo>
                      <a:pt x="680" y="170"/>
                    </a:lnTo>
                    <a:lnTo>
                      <a:pt x="679" y="171"/>
                    </a:lnTo>
                    <a:lnTo>
                      <a:pt x="679" y="171"/>
                    </a:lnTo>
                    <a:lnTo>
                      <a:pt x="679" y="169"/>
                    </a:lnTo>
                    <a:lnTo>
                      <a:pt x="679" y="166"/>
                    </a:lnTo>
                    <a:lnTo>
                      <a:pt x="679" y="166"/>
                    </a:lnTo>
                    <a:lnTo>
                      <a:pt x="677" y="165"/>
                    </a:lnTo>
                    <a:lnTo>
                      <a:pt x="675" y="163"/>
                    </a:lnTo>
                    <a:lnTo>
                      <a:pt x="675" y="163"/>
                    </a:lnTo>
                    <a:lnTo>
                      <a:pt x="675" y="155"/>
                    </a:lnTo>
                    <a:lnTo>
                      <a:pt x="675" y="155"/>
                    </a:lnTo>
                    <a:lnTo>
                      <a:pt x="674" y="153"/>
                    </a:lnTo>
                    <a:lnTo>
                      <a:pt x="671" y="150"/>
                    </a:lnTo>
                    <a:lnTo>
                      <a:pt x="671" y="150"/>
                    </a:lnTo>
                    <a:lnTo>
                      <a:pt x="671" y="148"/>
                    </a:lnTo>
                    <a:lnTo>
                      <a:pt x="671" y="147"/>
                    </a:lnTo>
                    <a:lnTo>
                      <a:pt x="670" y="147"/>
                    </a:lnTo>
                    <a:lnTo>
                      <a:pt x="670" y="147"/>
                    </a:lnTo>
                    <a:lnTo>
                      <a:pt x="666" y="147"/>
                    </a:lnTo>
                    <a:lnTo>
                      <a:pt x="663" y="148"/>
                    </a:lnTo>
                    <a:lnTo>
                      <a:pt x="663" y="148"/>
                    </a:lnTo>
                    <a:lnTo>
                      <a:pt x="658" y="148"/>
                    </a:lnTo>
                    <a:lnTo>
                      <a:pt x="655" y="149"/>
                    </a:lnTo>
                    <a:lnTo>
                      <a:pt x="655" y="149"/>
                    </a:lnTo>
                    <a:lnTo>
                      <a:pt x="654" y="151"/>
                    </a:lnTo>
                    <a:lnTo>
                      <a:pt x="652" y="155"/>
                    </a:lnTo>
                    <a:lnTo>
                      <a:pt x="652" y="155"/>
                    </a:lnTo>
                    <a:lnTo>
                      <a:pt x="655" y="158"/>
                    </a:lnTo>
                    <a:lnTo>
                      <a:pt x="657" y="159"/>
                    </a:lnTo>
                    <a:lnTo>
                      <a:pt x="657" y="159"/>
                    </a:lnTo>
                    <a:lnTo>
                      <a:pt x="656" y="165"/>
                    </a:lnTo>
                    <a:lnTo>
                      <a:pt x="656" y="165"/>
                    </a:lnTo>
                    <a:lnTo>
                      <a:pt x="650" y="170"/>
                    </a:lnTo>
                    <a:lnTo>
                      <a:pt x="650" y="170"/>
                    </a:lnTo>
                    <a:lnTo>
                      <a:pt x="650" y="173"/>
                    </a:lnTo>
                    <a:lnTo>
                      <a:pt x="650" y="175"/>
                    </a:lnTo>
                    <a:lnTo>
                      <a:pt x="649" y="177"/>
                    </a:lnTo>
                    <a:lnTo>
                      <a:pt x="649" y="177"/>
                    </a:lnTo>
                    <a:lnTo>
                      <a:pt x="643" y="179"/>
                    </a:lnTo>
                    <a:lnTo>
                      <a:pt x="639" y="180"/>
                    </a:lnTo>
                    <a:lnTo>
                      <a:pt x="639" y="180"/>
                    </a:lnTo>
                    <a:lnTo>
                      <a:pt x="639" y="182"/>
                    </a:lnTo>
                    <a:lnTo>
                      <a:pt x="638" y="186"/>
                    </a:lnTo>
                    <a:lnTo>
                      <a:pt x="638" y="186"/>
                    </a:lnTo>
                    <a:lnTo>
                      <a:pt x="633" y="186"/>
                    </a:lnTo>
                    <a:lnTo>
                      <a:pt x="633" y="186"/>
                    </a:lnTo>
                    <a:lnTo>
                      <a:pt x="632" y="186"/>
                    </a:lnTo>
                    <a:lnTo>
                      <a:pt x="632" y="185"/>
                    </a:lnTo>
                    <a:lnTo>
                      <a:pt x="632" y="185"/>
                    </a:lnTo>
                    <a:lnTo>
                      <a:pt x="620" y="185"/>
                    </a:lnTo>
                    <a:lnTo>
                      <a:pt x="620" y="185"/>
                    </a:lnTo>
                    <a:lnTo>
                      <a:pt x="619" y="181"/>
                    </a:lnTo>
                    <a:lnTo>
                      <a:pt x="619" y="178"/>
                    </a:lnTo>
                    <a:lnTo>
                      <a:pt x="619" y="178"/>
                    </a:lnTo>
                    <a:lnTo>
                      <a:pt x="622" y="179"/>
                    </a:lnTo>
                    <a:lnTo>
                      <a:pt x="623" y="181"/>
                    </a:lnTo>
                    <a:lnTo>
                      <a:pt x="623" y="181"/>
                    </a:lnTo>
                    <a:lnTo>
                      <a:pt x="624" y="181"/>
                    </a:lnTo>
                    <a:lnTo>
                      <a:pt x="626" y="181"/>
                    </a:lnTo>
                    <a:lnTo>
                      <a:pt x="626" y="181"/>
                    </a:lnTo>
                    <a:lnTo>
                      <a:pt x="632" y="178"/>
                    </a:lnTo>
                    <a:lnTo>
                      <a:pt x="635" y="174"/>
                    </a:lnTo>
                    <a:lnTo>
                      <a:pt x="638" y="172"/>
                    </a:lnTo>
                    <a:lnTo>
                      <a:pt x="638" y="172"/>
                    </a:lnTo>
                    <a:lnTo>
                      <a:pt x="639" y="169"/>
                    </a:lnTo>
                    <a:lnTo>
                      <a:pt x="641" y="166"/>
                    </a:lnTo>
                    <a:lnTo>
                      <a:pt x="641" y="166"/>
                    </a:lnTo>
                    <a:lnTo>
                      <a:pt x="643" y="163"/>
                    </a:lnTo>
                    <a:lnTo>
                      <a:pt x="643" y="163"/>
                    </a:lnTo>
                    <a:lnTo>
                      <a:pt x="643" y="162"/>
                    </a:lnTo>
                    <a:lnTo>
                      <a:pt x="642" y="161"/>
                    </a:lnTo>
                    <a:lnTo>
                      <a:pt x="643" y="158"/>
                    </a:lnTo>
                    <a:lnTo>
                      <a:pt x="643" y="158"/>
                    </a:lnTo>
                    <a:lnTo>
                      <a:pt x="646" y="155"/>
                    </a:lnTo>
                    <a:lnTo>
                      <a:pt x="646" y="155"/>
                    </a:lnTo>
                    <a:lnTo>
                      <a:pt x="646" y="155"/>
                    </a:lnTo>
                    <a:lnTo>
                      <a:pt x="648" y="155"/>
                    </a:lnTo>
                    <a:lnTo>
                      <a:pt x="648" y="155"/>
                    </a:lnTo>
                    <a:lnTo>
                      <a:pt x="644" y="151"/>
                    </a:lnTo>
                    <a:lnTo>
                      <a:pt x="641" y="148"/>
                    </a:lnTo>
                    <a:lnTo>
                      <a:pt x="641" y="148"/>
                    </a:lnTo>
                    <a:lnTo>
                      <a:pt x="639" y="146"/>
                    </a:lnTo>
                    <a:lnTo>
                      <a:pt x="639" y="146"/>
                    </a:lnTo>
                    <a:lnTo>
                      <a:pt x="640" y="134"/>
                    </a:lnTo>
                    <a:lnTo>
                      <a:pt x="640" y="134"/>
                    </a:lnTo>
                    <a:lnTo>
                      <a:pt x="639" y="125"/>
                    </a:lnTo>
                    <a:lnTo>
                      <a:pt x="639" y="125"/>
                    </a:lnTo>
                    <a:lnTo>
                      <a:pt x="640" y="125"/>
                    </a:lnTo>
                    <a:lnTo>
                      <a:pt x="640" y="125"/>
                    </a:lnTo>
                    <a:lnTo>
                      <a:pt x="641" y="117"/>
                    </a:lnTo>
                    <a:lnTo>
                      <a:pt x="641" y="117"/>
                    </a:lnTo>
                    <a:lnTo>
                      <a:pt x="639" y="116"/>
                    </a:lnTo>
                    <a:lnTo>
                      <a:pt x="639" y="116"/>
                    </a:lnTo>
                    <a:lnTo>
                      <a:pt x="640" y="115"/>
                    </a:lnTo>
                    <a:lnTo>
                      <a:pt x="639" y="114"/>
                    </a:lnTo>
                    <a:lnTo>
                      <a:pt x="639" y="114"/>
                    </a:lnTo>
                    <a:lnTo>
                      <a:pt x="633" y="108"/>
                    </a:lnTo>
                    <a:lnTo>
                      <a:pt x="633" y="108"/>
                    </a:lnTo>
                    <a:lnTo>
                      <a:pt x="635" y="105"/>
                    </a:lnTo>
                    <a:lnTo>
                      <a:pt x="635" y="105"/>
                    </a:lnTo>
                    <a:lnTo>
                      <a:pt x="638" y="102"/>
                    </a:lnTo>
                    <a:lnTo>
                      <a:pt x="639" y="99"/>
                    </a:lnTo>
                    <a:lnTo>
                      <a:pt x="640" y="96"/>
                    </a:lnTo>
                    <a:lnTo>
                      <a:pt x="640" y="96"/>
                    </a:lnTo>
                    <a:lnTo>
                      <a:pt x="640" y="88"/>
                    </a:lnTo>
                    <a:lnTo>
                      <a:pt x="640" y="88"/>
                    </a:lnTo>
                    <a:lnTo>
                      <a:pt x="636" y="87"/>
                    </a:lnTo>
                    <a:lnTo>
                      <a:pt x="631" y="85"/>
                    </a:lnTo>
                    <a:lnTo>
                      <a:pt x="631" y="85"/>
                    </a:lnTo>
                    <a:lnTo>
                      <a:pt x="623" y="86"/>
                    </a:lnTo>
                    <a:lnTo>
                      <a:pt x="617" y="86"/>
                    </a:lnTo>
                    <a:lnTo>
                      <a:pt x="617" y="86"/>
                    </a:lnTo>
                    <a:lnTo>
                      <a:pt x="617" y="85"/>
                    </a:lnTo>
                    <a:lnTo>
                      <a:pt x="616" y="85"/>
                    </a:lnTo>
                    <a:lnTo>
                      <a:pt x="616" y="85"/>
                    </a:lnTo>
                    <a:lnTo>
                      <a:pt x="614" y="85"/>
                    </a:lnTo>
                    <a:lnTo>
                      <a:pt x="614" y="85"/>
                    </a:lnTo>
                    <a:lnTo>
                      <a:pt x="612" y="86"/>
                    </a:lnTo>
                    <a:lnTo>
                      <a:pt x="610" y="88"/>
                    </a:lnTo>
                    <a:lnTo>
                      <a:pt x="610" y="88"/>
                    </a:lnTo>
                    <a:lnTo>
                      <a:pt x="609" y="95"/>
                    </a:lnTo>
                    <a:lnTo>
                      <a:pt x="607" y="103"/>
                    </a:lnTo>
                    <a:lnTo>
                      <a:pt x="607" y="103"/>
                    </a:lnTo>
                    <a:lnTo>
                      <a:pt x="604" y="105"/>
                    </a:lnTo>
                    <a:lnTo>
                      <a:pt x="602" y="108"/>
                    </a:lnTo>
                    <a:lnTo>
                      <a:pt x="597" y="110"/>
                    </a:lnTo>
                    <a:lnTo>
                      <a:pt x="597" y="110"/>
                    </a:lnTo>
                    <a:lnTo>
                      <a:pt x="595" y="111"/>
                    </a:lnTo>
                    <a:lnTo>
                      <a:pt x="594" y="112"/>
                    </a:lnTo>
                    <a:lnTo>
                      <a:pt x="594" y="112"/>
                    </a:lnTo>
                    <a:lnTo>
                      <a:pt x="594" y="114"/>
                    </a:lnTo>
                    <a:lnTo>
                      <a:pt x="595" y="116"/>
                    </a:lnTo>
                    <a:lnTo>
                      <a:pt x="595" y="116"/>
                    </a:lnTo>
                    <a:lnTo>
                      <a:pt x="593" y="117"/>
                    </a:lnTo>
                    <a:lnTo>
                      <a:pt x="593" y="117"/>
                    </a:lnTo>
                    <a:lnTo>
                      <a:pt x="593" y="117"/>
                    </a:lnTo>
                    <a:lnTo>
                      <a:pt x="595" y="118"/>
                    </a:lnTo>
                    <a:lnTo>
                      <a:pt x="599" y="119"/>
                    </a:lnTo>
                    <a:lnTo>
                      <a:pt x="599" y="119"/>
                    </a:lnTo>
                    <a:lnTo>
                      <a:pt x="597" y="123"/>
                    </a:lnTo>
                    <a:lnTo>
                      <a:pt x="596" y="127"/>
                    </a:lnTo>
                    <a:lnTo>
                      <a:pt x="596" y="127"/>
                    </a:lnTo>
                    <a:lnTo>
                      <a:pt x="597" y="128"/>
                    </a:lnTo>
                    <a:lnTo>
                      <a:pt x="597" y="128"/>
                    </a:lnTo>
                    <a:lnTo>
                      <a:pt x="599" y="132"/>
                    </a:lnTo>
                    <a:lnTo>
                      <a:pt x="599" y="132"/>
                    </a:lnTo>
                    <a:lnTo>
                      <a:pt x="594" y="133"/>
                    </a:lnTo>
                    <a:lnTo>
                      <a:pt x="594" y="133"/>
                    </a:lnTo>
                    <a:lnTo>
                      <a:pt x="593" y="135"/>
                    </a:lnTo>
                    <a:lnTo>
                      <a:pt x="593" y="136"/>
                    </a:lnTo>
                    <a:lnTo>
                      <a:pt x="594" y="138"/>
                    </a:lnTo>
                    <a:lnTo>
                      <a:pt x="594" y="138"/>
                    </a:lnTo>
                    <a:lnTo>
                      <a:pt x="600" y="138"/>
                    </a:lnTo>
                    <a:lnTo>
                      <a:pt x="603" y="138"/>
                    </a:lnTo>
                    <a:lnTo>
                      <a:pt x="604" y="139"/>
                    </a:lnTo>
                    <a:lnTo>
                      <a:pt x="604" y="139"/>
                    </a:lnTo>
                    <a:lnTo>
                      <a:pt x="604" y="142"/>
                    </a:lnTo>
                    <a:lnTo>
                      <a:pt x="605" y="143"/>
                    </a:lnTo>
                    <a:lnTo>
                      <a:pt x="607" y="146"/>
                    </a:lnTo>
                    <a:lnTo>
                      <a:pt x="607" y="146"/>
                    </a:lnTo>
                    <a:lnTo>
                      <a:pt x="610" y="147"/>
                    </a:lnTo>
                    <a:lnTo>
                      <a:pt x="611" y="148"/>
                    </a:lnTo>
                    <a:lnTo>
                      <a:pt x="611" y="148"/>
                    </a:lnTo>
                    <a:lnTo>
                      <a:pt x="610" y="154"/>
                    </a:lnTo>
                    <a:lnTo>
                      <a:pt x="607" y="158"/>
                    </a:lnTo>
                    <a:lnTo>
                      <a:pt x="607" y="158"/>
                    </a:lnTo>
                    <a:lnTo>
                      <a:pt x="596" y="150"/>
                    </a:lnTo>
                    <a:lnTo>
                      <a:pt x="596" y="150"/>
                    </a:lnTo>
                    <a:lnTo>
                      <a:pt x="579" y="142"/>
                    </a:lnTo>
                    <a:lnTo>
                      <a:pt x="579" y="142"/>
                    </a:lnTo>
                    <a:lnTo>
                      <a:pt x="571" y="138"/>
                    </a:lnTo>
                    <a:lnTo>
                      <a:pt x="563" y="135"/>
                    </a:lnTo>
                    <a:lnTo>
                      <a:pt x="563" y="135"/>
                    </a:lnTo>
                    <a:lnTo>
                      <a:pt x="556" y="135"/>
                    </a:lnTo>
                    <a:lnTo>
                      <a:pt x="553" y="134"/>
                    </a:lnTo>
                    <a:lnTo>
                      <a:pt x="553" y="134"/>
                    </a:lnTo>
                    <a:lnTo>
                      <a:pt x="547" y="132"/>
                    </a:lnTo>
                    <a:lnTo>
                      <a:pt x="547" y="132"/>
                    </a:lnTo>
                    <a:lnTo>
                      <a:pt x="547" y="135"/>
                    </a:lnTo>
                    <a:lnTo>
                      <a:pt x="547" y="135"/>
                    </a:lnTo>
                    <a:lnTo>
                      <a:pt x="542" y="136"/>
                    </a:lnTo>
                    <a:lnTo>
                      <a:pt x="542" y="136"/>
                    </a:lnTo>
                    <a:lnTo>
                      <a:pt x="544" y="139"/>
                    </a:lnTo>
                    <a:lnTo>
                      <a:pt x="545" y="141"/>
                    </a:lnTo>
                    <a:lnTo>
                      <a:pt x="545" y="141"/>
                    </a:lnTo>
                    <a:lnTo>
                      <a:pt x="548" y="146"/>
                    </a:lnTo>
                    <a:lnTo>
                      <a:pt x="548" y="146"/>
                    </a:lnTo>
                    <a:lnTo>
                      <a:pt x="548" y="147"/>
                    </a:lnTo>
                    <a:lnTo>
                      <a:pt x="548" y="148"/>
                    </a:lnTo>
                    <a:lnTo>
                      <a:pt x="547" y="149"/>
                    </a:lnTo>
                    <a:lnTo>
                      <a:pt x="547" y="149"/>
                    </a:lnTo>
                    <a:lnTo>
                      <a:pt x="542" y="150"/>
                    </a:lnTo>
                    <a:lnTo>
                      <a:pt x="540" y="150"/>
                    </a:lnTo>
                    <a:lnTo>
                      <a:pt x="540" y="150"/>
                    </a:lnTo>
                    <a:lnTo>
                      <a:pt x="540" y="153"/>
                    </a:lnTo>
                    <a:lnTo>
                      <a:pt x="541" y="154"/>
                    </a:lnTo>
                    <a:lnTo>
                      <a:pt x="540" y="155"/>
                    </a:lnTo>
                    <a:lnTo>
                      <a:pt x="540" y="155"/>
                    </a:lnTo>
                    <a:lnTo>
                      <a:pt x="537" y="155"/>
                    </a:lnTo>
                    <a:lnTo>
                      <a:pt x="534" y="155"/>
                    </a:lnTo>
                    <a:lnTo>
                      <a:pt x="534" y="155"/>
                    </a:lnTo>
                    <a:lnTo>
                      <a:pt x="533" y="151"/>
                    </a:lnTo>
                    <a:lnTo>
                      <a:pt x="533" y="151"/>
                    </a:lnTo>
                    <a:lnTo>
                      <a:pt x="537" y="150"/>
                    </a:lnTo>
                    <a:lnTo>
                      <a:pt x="537" y="150"/>
                    </a:lnTo>
                    <a:lnTo>
                      <a:pt x="537" y="149"/>
                    </a:lnTo>
                    <a:lnTo>
                      <a:pt x="537" y="149"/>
                    </a:lnTo>
                    <a:lnTo>
                      <a:pt x="534" y="149"/>
                    </a:lnTo>
                    <a:lnTo>
                      <a:pt x="534" y="149"/>
                    </a:lnTo>
                    <a:lnTo>
                      <a:pt x="534" y="147"/>
                    </a:lnTo>
                    <a:lnTo>
                      <a:pt x="534" y="147"/>
                    </a:lnTo>
                    <a:lnTo>
                      <a:pt x="533" y="147"/>
                    </a:lnTo>
                    <a:lnTo>
                      <a:pt x="529" y="148"/>
                    </a:lnTo>
                    <a:lnTo>
                      <a:pt x="529" y="148"/>
                    </a:lnTo>
                    <a:lnTo>
                      <a:pt x="523" y="149"/>
                    </a:lnTo>
                    <a:lnTo>
                      <a:pt x="523" y="149"/>
                    </a:lnTo>
                    <a:lnTo>
                      <a:pt x="522" y="153"/>
                    </a:lnTo>
                    <a:lnTo>
                      <a:pt x="522" y="154"/>
                    </a:lnTo>
                    <a:lnTo>
                      <a:pt x="520" y="155"/>
                    </a:lnTo>
                    <a:lnTo>
                      <a:pt x="520" y="155"/>
                    </a:lnTo>
                    <a:lnTo>
                      <a:pt x="518" y="154"/>
                    </a:lnTo>
                    <a:lnTo>
                      <a:pt x="516" y="153"/>
                    </a:lnTo>
                    <a:lnTo>
                      <a:pt x="514" y="153"/>
                    </a:lnTo>
                    <a:lnTo>
                      <a:pt x="512" y="151"/>
                    </a:lnTo>
                    <a:lnTo>
                      <a:pt x="512" y="151"/>
                    </a:lnTo>
                    <a:lnTo>
                      <a:pt x="506" y="154"/>
                    </a:lnTo>
                    <a:lnTo>
                      <a:pt x="502" y="155"/>
                    </a:lnTo>
                    <a:lnTo>
                      <a:pt x="502" y="155"/>
                    </a:lnTo>
                    <a:lnTo>
                      <a:pt x="501" y="156"/>
                    </a:lnTo>
                    <a:lnTo>
                      <a:pt x="501" y="156"/>
                    </a:lnTo>
                    <a:lnTo>
                      <a:pt x="501" y="158"/>
                    </a:lnTo>
                    <a:lnTo>
                      <a:pt x="501" y="158"/>
                    </a:lnTo>
                    <a:lnTo>
                      <a:pt x="499" y="159"/>
                    </a:lnTo>
                    <a:lnTo>
                      <a:pt x="499" y="159"/>
                    </a:lnTo>
                    <a:lnTo>
                      <a:pt x="499" y="158"/>
                    </a:lnTo>
                    <a:lnTo>
                      <a:pt x="499" y="157"/>
                    </a:lnTo>
                    <a:lnTo>
                      <a:pt x="497" y="157"/>
                    </a:lnTo>
                    <a:lnTo>
                      <a:pt x="497" y="157"/>
                    </a:lnTo>
                    <a:lnTo>
                      <a:pt x="487" y="158"/>
                    </a:lnTo>
                    <a:lnTo>
                      <a:pt x="487" y="158"/>
                    </a:lnTo>
                    <a:lnTo>
                      <a:pt x="487" y="156"/>
                    </a:lnTo>
                    <a:lnTo>
                      <a:pt x="487" y="155"/>
                    </a:lnTo>
                    <a:lnTo>
                      <a:pt x="489" y="155"/>
                    </a:lnTo>
                    <a:lnTo>
                      <a:pt x="489" y="155"/>
                    </a:lnTo>
                    <a:lnTo>
                      <a:pt x="492" y="155"/>
                    </a:lnTo>
                    <a:lnTo>
                      <a:pt x="492" y="155"/>
                    </a:lnTo>
                    <a:lnTo>
                      <a:pt x="492" y="153"/>
                    </a:lnTo>
                    <a:lnTo>
                      <a:pt x="492" y="153"/>
                    </a:lnTo>
                    <a:lnTo>
                      <a:pt x="493" y="150"/>
                    </a:lnTo>
                    <a:lnTo>
                      <a:pt x="494" y="149"/>
                    </a:lnTo>
                    <a:lnTo>
                      <a:pt x="495" y="148"/>
                    </a:lnTo>
                    <a:lnTo>
                      <a:pt x="495" y="148"/>
                    </a:lnTo>
                    <a:lnTo>
                      <a:pt x="498" y="148"/>
                    </a:lnTo>
                    <a:lnTo>
                      <a:pt x="498" y="147"/>
                    </a:lnTo>
                    <a:lnTo>
                      <a:pt x="498" y="147"/>
                    </a:lnTo>
                    <a:lnTo>
                      <a:pt x="494" y="147"/>
                    </a:lnTo>
                    <a:lnTo>
                      <a:pt x="489" y="148"/>
                    </a:lnTo>
                    <a:lnTo>
                      <a:pt x="489" y="148"/>
                    </a:lnTo>
                    <a:lnTo>
                      <a:pt x="482" y="151"/>
                    </a:lnTo>
                    <a:lnTo>
                      <a:pt x="482" y="151"/>
                    </a:lnTo>
                    <a:lnTo>
                      <a:pt x="483" y="155"/>
                    </a:lnTo>
                    <a:lnTo>
                      <a:pt x="483" y="155"/>
                    </a:lnTo>
                    <a:lnTo>
                      <a:pt x="481" y="155"/>
                    </a:lnTo>
                    <a:lnTo>
                      <a:pt x="481" y="155"/>
                    </a:lnTo>
                    <a:lnTo>
                      <a:pt x="481" y="154"/>
                    </a:lnTo>
                    <a:lnTo>
                      <a:pt x="481" y="153"/>
                    </a:lnTo>
                    <a:lnTo>
                      <a:pt x="481" y="153"/>
                    </a:lnTo>
                    <a:lnTo>
                      <a:pt x="478" y="154"/>
                    </a:lnTo>
                    <a:lnTo>
                      <a:pt x="476" y="155"/>
                    </a:lnTo>
                    <a:lnTo>
                      <a:pt x="475" y="155"/>
                    </a:lnTo>
                    <a:lnTo>
                      <a:pt x="475" y="155"/>
                    </a:lnTo>
                    <a:lnTo>
                      <a:pt x="470" y="156"/>
                    </a:lnTo>
                    <a:lnTo>
                      <a:pt x="467" y="157"/>
                    </a:lnTo>
                    <a:lnTo>
                      <a:pt x="467" y="157"/>
                    </a:lnTo>
                    <a:lnTo>
                      <a:pt x="466" y="159"/>
                    </a:lnTo>
                    <a:lnTo>
                      <a:pt x="463" y="161"/>
                    </a:lnTo>
                    <a:lnTo>
                      <a:pt x="461" y="162"/>
                    </a:lnTo>
                    <a:lnTo>
                      <a:pt x="461" y="162"/>
                    </a:lnTo>
                    <a:lnTo>
                      <a:pt x="458" y="163"/>
                    </a:lnTo>
                    <a:lnTo>
                      <a:pt x="455" y="163"/>
                    </a:lnTo>
                    <a:lnTo>
                      <a:pt x="452" y="163"/>
                    </a:lnTo>
                    <a:lnTo>
                      <a:pt x="452" y="163"/>
                    </a:lnTo>
                    <a:lnTo>
                      <a:pt x="453" y="164"/>
                    </a:lnTo>
                    <a:lnTo>
                      <a:pt x="453" y="166"/>
                    </a:lnTo>
                    <a:lnTo>
                      <a:pt x="453" y="166"/>
                    </a:lnTo>
                    <a:lnTo>
                      <a:pt x="450" y="166"/>
                    </a:lnTo>
                    <a:lnTo>
                      <a:pt x="447" y="166"/>
                    </a:lnTo>
                    <a:lnTo>
                      <a:pt x="445" y="167"/>
                    </a:lnTo>
                    <a:lnTo>
                      <a:pt x="445" y="167"/>
                    </a:lnTo>
                    <a:lnTo>
                      <a:pt x="445" y="173"/>
                    </a:lnTo>
                    <a:lnTo>
                      <a:pt x="445" y="177"/>
                    </a:lnTo>
                    <a:lnTo>
                      <a:pt x="445" y="177"/>
                    </a:lnTo>
                    <a:lnTo>
                      <a:pt x="440" y="178"/>
                    </a:lnTo>
                    <a:lnTo>
                      <a:pt x="434" y="178"/>
                    </a:lnTo>
                    <a:lnTo>
                      <a:pt x="434" y="178"/>
                    </a:lnTo>
                    <a:lnTo>
                      <a:pt x="430" y="177"/>
                    </a:lnTo>
                    <a:lnTo>
                      <a:pt x="429" y="175"/>
                    </a:lnTo>
                    <a:lnTo>
                      <a:pt x="429" y="175"/>
                    </a:lnTo>
                    <a:lnTo>
                      <a:pt x="427" y="173"/>
                    </a:lnTo>
                    <a:lnTo>
                      <a:pt x="427" y="173"/>
                    </a:lnTo>
                    <a:lnTo>
                      <a:pt x="424" y="173"/>
                    </a:lnTo>
                    <a:lnTo>
                      <a:pt x="423" y="172"/>
                    </a:lnTo>
                    <a:lnTo>
                      <a:pt x="423" y="172"/>
                    </a:lnTo>
                    <a:lnTo>
                      <a:pt x="423" y="172"/>
                    </a:lnTo>
                    <a:lnTo>
                      <a:pt x="424" y="169"/>
                    </a:lnTo>
                    <a:lnTo>
                      <a:pt x="424" y="167"/>
                    </a:lnTo>
                    <a:lnTo>
                      <a:pt x="427" y="166"/>
                    </a:lnTo>
                    <a:lnTo>
                      <a:pt x="427" y="166"/>
                    </a:lnTo>
                    <a:lnTo>
                      <a:pt x="432" y="165"/>
                    </a:lnTo>
                    <a:lnTo>
                      <a:pt x="437" y="164"/>
                    </a:lnTo>
                    <a:lnTo>
                      <a:pt x="437" y="164"/>
                    </a:lnTo>
                    <a:lnTo>
                      <a:pt x="438" y="164"/>
                    </a:lnTo>
                    <a:lnTo>
                      <a:pt x="438" y="163"/>
                    </a:lnTo>
                    <a:lnTo>
                      <a:pt x="437" y="161"/>
                    </a:lnTo>
                    <a:lnTo>
                      <a:pt x="437" y="161"/>
                    </a:lnTo>
                    <a:lnTo>
                      <a:pt x="434" y="157"/>
                    </a:lnTo>
                    <a:lnTo>
                      <a:pt x="431" y="155"/>
                    </a:lnTo>
                    <a:lnTo>
                      <a:pt x="429" y="155"/>
                    </a:lnTo>
                    <a:lnTo>
                      <a:pt x="429" y="155"/>
                    </a:lnTo>
                    <a:lnTo>
                      <a:pt x="426" y="156"/>
                    </a:lnTo>
                    <a:lnTo>
                      <a:pt x="422" y="156"/>
                    </a:lnTo>
                    <a:lnTo>
                      <a:pt x="419" y="155"/>
                    </a:lnTo>
                    <a:lnTo>
                      <a:pt x="419" y="155"/>
                    </a:lnTo>
                    <a:lnTo>
                      <a:pt x="411" y="150"/>
                    </a:lnTo>
                    <a:lnTo>
                      <a:pt x="411" y="150"/>
                    </a:lnTo>
                    <a:lnTo>
                      <a:pt x="411" y="150"/>
                    </a:lnTo>
                    <a:lnTo>
                      <a:pt x="410" y="151"/>
                    </a:lnTo>
                    <a:lnTo>
                      <a:pt x="411" y="153"/>
                    </a:lnTo>
                    <a:lnTo>
                      <a:pt x="411" y="153"/>
                    </a:lnTo>
                    <a:lnTo>
                      <a:pt x="412" y="154"/>
                    </a:lnTo>
                    <a:lnTo>
                      <a:pt x="412" y="154"/>
                    </a:lnTo>
                    <a:lnTo>
                      <a:pt x="413" y="154"/>
                    </a:lnTo>
                    <a:lnTo>
                      <a:pt x="414" y="155"/>
                    </a:lnTo>
                    <a:lnTo>
                      <a:pt x="414" y="155"/>
                    </a:lnTo>
                    <a:lnTo>
                      <a:pt x="416" y="158"/>
                    </a:lnTo>
                    <a:lnTo>
                      <a:pt x="416" y="161"/>
                    </a:lnTo>
                    <a:lnTo>
                      <a:pt x="416" y="166"/>
                    </a:lnTo>
                    <a:lnTo>
                      <a:pt x="416" y="166"/>
                    </a:lnTo>
                    <a:lnTo>
                      <a:pt x="413" y="172"/>
                    </a:lnTo>
                    <a:lnTo>
                      <a:pt x="413" y="172"/>
                    </a:lnTo>
                    <a:lnTo>
                      <a:pt x="415" y="173"/>
                    </a:lnTo>
                    <a:lnTo>
                      <a:pt x="418" y="174"/>
                    </a:lnTo>
                    <a:lnTo>
                      <a:pt x="419" y="175"/>
                    </a:lnTo>
                    <a:lnTo>
                      <a:pt x="419" y="175"/>
                    </a:lnTo>
                    <a:lnTo>
                      <a:pt x="420" y="181"/>
                    </a:lnTo>
                    <a:lnTo>
                      <a:pt x="420" y="181"/>
                    </a:lnTo>
                    <a:lnTo>
                      <a:pt x="416" y="185"/>
                    </a:lnTo>
                    <a:lnTo>
                      <a:pt x="416" y="185"/>
                    </a:lnTo>
                    <a:lnTo>
                      <a:pt x="415" y="189"/>
                    </a:lnTo>
                    <a:lnTo>
                      <a:pt x="415" y="189"/>
                    </a:lnTo>
                    <a:lnTo>
                      <a:pt x="414" y="187"/>
                    </a:lnTo>
                    <a:lnTo>
                      <a:pt x="412" y="186"/>
                    </a:lnTo>
                    <a:lnTo>
                      <a:pt x="412" y="186"/>
                    </a:lnTo>
                    <a:lnTo>
                      <a:pt x="411" y="185"/>
                    </a:lnTo>
                    <a:lnTo>
                      <a:pt x="411" y="185"/>
                    </a:lnTo>
                    <a:lnTo>
                      <a:pt x="407" y="183"/>
                    </a:lnTo>
                    <a:lnTo>
                      <a:pt x="407" y="183"/>
                    </a:lnTo>
                    <a:lnTo>
                      <a:pt x="401" y="183"/>
                    </a:lnTo>
                    <a:lnTo>
                      <a:pt x="401" y="183"/>
                    </a:lnTo>
                    <a:lnTo>
                      <a:pt x="397" y="187"/>
                    </a:lnTo>
                    <a:lnTo>
                      <a:pt x="397" y="187"/>
                    </a:lnTo>
                    <a:lnTo>
                      <a:pt x="393" y="190"/>
                    </a:lnTo>
                    <a:lnTo>
                      <a:pt x="392" y="190"/>
                    </a:lnTo>
                    <a:lnTo>
                      <a:pt x="392" y="190"/>
                    </a:lnTo>
                    <a:lnTo>
                      <a:pt x="389" y="190"/>
                    </a:lnTo>
                    <a:lnTo>
                      <a:pt x="389" y="190"/>
                    </a:lnTo>
                    <a:lnTo>
                      <a:pt x="384" y="195"/>
                    </a:lnTo>
                    <a:lnTo>
                      <a:pt x="384" y="195"/>
                    </a:lnTo>
                    <a:lnTo>
                      <a:pt x="383" y="196"/>
                    </a:lnTo>
                    <a:lnTo>
                      <a:pt x="383" y="196"/>
                    </a:lnTo>
                    <a:lnTo>
                      <a:pt x="382" y="198"/>
                    </a:lnTo>
                    <a:lnTo>
                      <a:pt x="383" y="201"/>
                    </a:lnTo>
                    <a:lnTo>
                      <a:pt x="383" y="201"/>
                    </a:lnTo>
                    <a:lnTo>
                      <a:pt x="388" y="206"/>
                    </a:lnTo>
                    <a:lnTo>
                      <a:pt x="388" y="206"/>
                    </a:lnTo>
                    <a:lnTo>
                      <a:pt x="389" y="210"/>
                    </a:lnTo>
                    <a:lnTo>
                      <a:pt x="389" y="210"/>
                    </a:lnTo>
                    <a:lnTo>
                      <a:pt x="384" y="210"/>
                    </a:lnTo>
                    <a:lnTo>
                      <a:pt x="384" y="210"/>
                    </a:lnTo>
                    <a:lnTo>
                      <a:pt x="381" y="211"/>
                    </a:lnTo>
                    <a:lnTo>
                      <a:pt x="381" y="211"/>
                    </a:lnTo>
                    <a:lnTo>
                      <a:pt x="377" y="209"/>
                    </a:lnTo>
                    <a:lnTo>
                      <a:pt x="377" y="209"/>
                    </a:lnTo>
                    <a:lnTo>
                      <a:pt x="371" y="208"/>
                    </a:lnTo>
                    <a:lnTo>
                      <a:pt x="371" y="208"/>
                    </a:lnTo>
                    <a:lnTo>
                      <a:pt x="367" y="205"/>
                    </a:lnTo>
                    <a:lnTo>
                      <a:pt x="367" y="205"/>
                    </a:lnTo>
                    <a:lnTo>
                      <a:pt x="361" y="203"/>
                    </a:lnTo>
                    <a:lnTo>
                      <a:pt x="361" y="203"/>
                    </a:lnTo>
                    <a:lnTo>
                      <a:pt x="359" y="204"/>
                    </a:lnTo>
                    <a:lnTo>
                      <a:pt x="359" y="204"/>
                    </a:lnTo>
                    <a:lnTo>
                      <a:pt x="357" y="205"/>
                    </a:lnTo>
                    <a:lnTo>
                      <a:pt x="357" y="205"/>
                    </a:lnTo>
                    <a:lnTo>
                      <a:pt x="358" y="208"/>
                    </a:lnTo>
                    <a:lnTo>
                      <a:pt x="360" y="210"/>
                    </a:lnTo>
                    <a:lnTo>
                      <a:pt x="360" y="210"/>
                    </a:lnTo>
                    <a:lnTo>
                      <a:pt x="360" y="211"/>
                    </a:lnTo>
                    <a:lnTo>
                      <a:pt x="363" y="212"/>
                    </a:lnTo>
                    <a:lnTo>
                      <a:pt x="363" y="212"/>
                    </a:lnTo>
                    <a:lnTo>
                      <a:pt x="368" y="213"/>
                    </a:lnTo>
                    <a:lnTo>
                      <a:pt x="368" y="213"/>
                    </a:lnTo>
                    <a:lnTo>
                      <a:pt x="369" y="216"/>
                    </a:lnTo>
                    <a:lnTo>
                      <a:pt x="369" y="219"/>
                    </a:lnTo>
                    <a:lnTo>
                      <a:pt x="369" y="219"/>
                    </a:lnTo>
                    <a:lnTo>
                      <a:pt x="367" y="220"/>
                    </a:lnTo>
                    <a:lnTo>
                      <a:pt x="365" y="220"/>
                    </a:lnTo>
                    <a:lnTo>
                      <a:pt x="365" y="220"/>
                    </a:lnTo>
                    <a:lnTo>
                      <a:pt x="356" y="218"/>
                    </a:lnTo>
                    <a:lnTo>
                      <a:pt x="356" y="218"/>
                    </a:lnTo>
                    <a:lnTo>
                      <a:pt x="356" y="217"/>
                    </a:lnTo>
                    <a:lnTo>
                      <a:pt x="356" y="217"/>
                    </a:lnTo>
                    <a:lnTo>
                      <a:pt x="351" y="214"/>
                    </a:lnTo>
                    <a:lnTo>
                      <a:pt x="351" y="214"/>
                    </a:lnTo>
                    <a:lnTo>
                      <a:pt x="349" y="214"/>
                    </a:lnTo>
                    <a:lnTo>
                      <a:pt x="348" y="214"/>
                    </a:lnTo>
                    <a:lnTo>
                      <a:pt x="345" y="213"/>
                    </a:lnTo>
                    <a:lnTo>
                      <a:pt x="345" y="213"/>
                    </a:lnTo>
                    <a:lnTo>
                      <a:pt x="345" y="211"/>
                    </a:lnTo>
                    <a:lnTo>
                      <a:pt x="345" y="209"/>
                    </a:lnTo>
                    <a:lnTo>
                      <a:pt x="345" y="206"/>
                    </a:lnTo>
                    <a:lnTo>
                      <a:pt x="344" y="205"/>
                    </a:lnTo>
                    <a:lnTo>
                      <a:pt x="344" y="205"/>
                    </a:lnTo>
                    <a:lnTo>
                      <a:pt x="341" y="200"/>
                    </a:lnTo>
                    <a:lnTo>
                      <a:pt x="341" y="200"/>
                    </a:lnTo>
                    <a:lnTo>
                      <a:pt x="342" y="197"/>
                    </a:lnTo>
                    <a:lnTo>
                      <a:pt x="343" y="196"/>
                    </a:lnTo>
                    <a:lnTo>
                      <a:pt x="343" y="194"/>
                    </a:lnTo>
                    <a:lnTo>
                      <a:pt x="343" y="194"/>
                    </a:lnTo>
                    <a:lnTo>
                      <a:pt x="342" y="190"/>
                    </a:lnTo>
                    <a:lnTo>
                      <a:pt x="340" y="188"/>
                    </a:lnTo>
                    <a:lnTo>
                      <a:pt x="340" y="188"/>
                    </a:lnTo>
                    <a:lnTo>
                      <a:pt x="335" y="186"/>
                    </a:lnTo>
                    <a:lnTo>
                      <a:pt x="335" y="186"/>
                    </a:lnTo>
                    <a:lnTo>
                      <a:pt x="334" y="185"/>
                    </a:lnTo>
                    <a:lnTo>
                      <a:pt x="334" y="185"/>
                    </a:lnTo>
                    <a:lnTo>
                      <a:pt x="332" y="183"/>
                    </a:lnTo>
                    <a:lnTo>
                      <a:pt x="332" y="183"/>
                    </a:lnTo>
                    <a:lnTo>
                      <a:pt x="330" y="181"/>
                    </a:lnTo>
                    <a:lnTo>
                      <a:pt x="330" y="181"/>
                    </a:lnTo>
                    <a:lnTo>
                      <a:pt x="330" y="181"/>
                    </a:lnTo>
                    <a:lnTo>
                      <a:pt x="327" y="180"/>
                    </a:lnTo>
                    <a:lnTo>
                      <a:pt x="327" y="180"/>
                    </a:lnTo>
                    <a:lnTo>
                      <a:pt x="326" y="177"/>
                    </a:lnTo>
                    <a:lnTo>
                      <a:pt x="325" y="174"/>
                    </a:lnTo>
                    <a:lnTo>
                      <a:pt x="325" y="174"/>
                    </a:lnTo>
                    <a:lnTo>
                      <a:pt x="328" y="173"/>
                    </a:lnTo>
                    <a:lnTo>
                      <a:pt x="328" y="173"/>
                    </a:lnTo>
                    <a:lnTo>
                      <a:pt x="328" y="177"/>
                    </a:lnTo>
                    <a:lnTo>
                      <a:pt x="329" y="178"/>
                    </a:lnTo>
                    <a:lnTo>
                      <a:pt x="330" y="179"/>
                    </a:lnTo>
                    <a:lnTo>
                      <a:pt x="330" y="179"/>
                    </a:lnTo>
                    <a:lnTo>
                      <a:pt x="336" y="180"/>
                    </a:lnTo>
                    <a:lnTo>
                      <a:pt x="340" y="180"/>
                    </a:lnTo>
                    <a:lnTo>
                      <a:pt x="340" y="180"/>
                    </a:lnTo>
                    <a:lnTo>
                      <a:pt x="344" y="181"/>
                    </a:lnTo>
                    <a:lnTo>
                      <a:pt x="344" y="181"/>
                    </a:lnTo>
                    <a:lnTo>
                      <a:pt x="345" y="182"/>
                    </a:lnTo>
                    <a:lnTo>
                      <a:pt x="346" y="183"/>
                    </a:lnTo>
                    <a:lnTo>
                      <a:pt x="349" y="185"/>
                    </a:lnTo>
                    <a:lnTo>
                      <a:pt x="349" y="185"/>
                    </a:lnTo>
                    <a:lnTo>
                      <a:pt x="359" y="186"/>
                    </a:lnTo>
                    <a:lnTo>
                      <a:pt x="359" y="186"/>
                    </a:lnTo>
                    <a:lnTo>
                      <a:pt x="365" y="188"/>
                    </a:lnTo>
                    <a:lnTo>
                      <a:pt x="371" y="189"/>
                    </a:lnTo>
                    <a:lnTo>
                      <a:pt x="374" y="189"/>
                    </a:lnTo>
                    <a:lnTo>
                      <a:pt x="374" y="189"/>
                    </a:lnTo>
                    <a:lnTo>
                      <a:pt x="382" y="188"/>
                    </a:lnTo>
                    <a:lnTo>
                      <a:pt x="387" y="186"/>
                    </a:lnTo>
                    <a:lnTo>
                      <a:pt x="389" y="185"/>
                    </a:lnTo>
                    <a:lnTo>
                      <a:pt x="389" y="185"/>
                    </a:lnTo>
                    <a:lnTo>
                      <a:pt x="391" y="181"/>
                    </a:lnTo>
                    <a:lnTo>
                      <a:pt x="391" y="180"/>
                    </a:lnTo>
                    <a:lnTo>
                      <a:pt x="391" y="180"/>
                    </a:lnTo>
                    <a:lnTo>
                      <a:pt x="393" y="179"/>
                    </a:lnTo>
                    <a:lnTo>
                      <a:pt x="395" y="179"/>
                    </a:lnTo>
                    <a:lnTo>
                      <a:pt x="395" y="177"/>
                    </a:lnTo>
                    <a:lnTo>
                      <a:pt x="395" y="177"/>
                    </a:lnTo>
                    <a:lnTo>
                      <a:pt x="393" y="172"/>
                    </a:lnTo>
                    <a:lnTo>
                      <a:pt x="393" y="172"/>
                    </a:lnTo>
                    <a:lnTo>
                      <a:pt x="391" y="166"/>
                    </a:lnTo>
                    <a:lnTo>
                      <a:pt x="391" y="166"/>
                    </a:lnTo>
                    <a:lnTo>
                      <a:pt x="387" y="163"/>
                    </a:lnTo>
                    <a:lnTo>
                      <a:pt x="387" y="163"/>
                    </a:lnTo>
                    <a:lnTo>
                      <a:pt x="383" y="162"/>
                    </a:lnTo>
                    <a:lnTo>
                      <a:pt x="382" y="161"/>
                    </a:lnTo>
                    <a:lnTo>
                      <a:pt x="377" y="158"/>
                    </a:lnTo>
                    <a:lnTo>
                      <a:pt x="377" y="158"/>
                    </a:lnTo>
                    <a:lnTo>
                      <a:pt x="371" y="155"/>
                    </a:lnTo>
                    <a:lnTo>
                      <a:pt x="371" y="155"/>
                    </a:lnTo>
                    <a:lnTo>
                      <a:pt x="367" y="151"/>
                    </a:lnTo>
                    <a:lnTo>
                      <a:pt x="367" y="151"/>
                    </a:lnTo>
                    <a:lnTo>
                      <a:pt x="360" y="149"/>
                    </a:lnTo>
                    <a:lnTo>
                      <a:pt x="360" y="149"/>
                    </a:lnTo>
                    <a:lnTo>
                      <a:pt x="354" y="146"/>
                    </a:lnTo>
                    <a:lnTo>
                      <a:pt x="348" y="143"/>
                    </a:lnTo>
                    <a:lnTo>
                      <a:pt x="348" y="143"/>
                    </a:lnTo>
                    <a:lnTo>
                      <a:pt x="346" y="143"/>
                    </a:lnTo>
                    <a:lnTo>
                      <a:pt x="344" y="143"/>
                    </a:lnTo>
                    <a:lnTo>
                      <a:pt x="344" y="143"/>
                    </a:lnTo>
                    <a:lnTo>
                      <a:pt x="340" y="142"/>
                    </a:lnTo>
                    <a:lnTo>
                      <a:pt x="335" y="141"/>
                    </a:lnTo>
                    <a:lnTo>
                      <a:pt x="335" y="141"/>
                    </a:lnTo>
                    <a:lnTo>
                      <a:pt x="329" y="141"/>
                    </a:lnTo>
                    <a:lnTo>
                      <a:pt x="329" y="141"/>
                    </a:lnTo>
                    <a:lnTo>
                      <a:pt x="328" y="140"/>
                    </a:lnTo>
                    <a:lnTo>
                      <a:pt x="328" y="140"/>
                    </a:lnTo>
                    <a:lnTo>
                      <a:pt x="325" y="139"/>
                    </a:lnTo>
                    <a:lnTo>
                      <a:pt x="325" y="139"/>
                    </a:lnTo>
                    <a:lnTo>
                      <a:pt x="328" y="136"/>
                    </a:lnTo>
                    <a:lnTo>
                      <a:pt x="328" y="136"/>
                    </a:lnTo>
                    <a:lnTo>
                      <a:pt x="330" y="135"/>
                    </a:lnTo>
                    <a:lnTo>
                      <a:pt x="330" y="135"/>
                    </a:lnTo>
                    <a:lnTo>
                      <a:pt x="328" y="134"/>
                    </a:lnTo>
                    <a:lnTo>
                      <a:pt x="325" y="134"/>
                    </a:lnTo>
                    <a:lnTo>
                      <a:pt x="325" y="134"/>
                    </a:lnTo>
                    <a:lnTo>
                      <a:pt x="320" y="132"/>
                    </a:lnTo>
                    <a:lnTo>
                      <a:pt x="320" y="132"/>
                    </a:lnTo>
                    <a:lnTo>
                      <a:pt x="320" y="133"/>
                    </a:lnTo>
                    <a:lnTo>
                      <a:pt x="320" y="135"/>
                    </a:lnTo>
                    <a:lnTo>
                      <a:pt x="320" y="135"/>
                    </a:lnTo>
                    <a:lnTo>
                      <a:pt x="318" y="136"/>
                    </a:lnTo>
                    <a:lnTo>
                      <a:pt x="318" y="136"/>
                    </a:lnTo>
                    <a:lnTo>
                      <a:pt x="316" y="135"/>
                    </a:lnTo>
                    <a:lnTo>
                      <a:pt x="311" y="134"/>
                    </a:lnTo>
                    <a:lnTo>
                      <a:pt x="311" y="134"/>
                    </a:lnTo>
                    <a:lnTo>
                      <a:pt x="303" y="132"/>
                    </a:lnTo>
                    <a:lnTo>
                      <a:pt x="303" y="132"/>
                    </a:lnTo>
                    <a:lnTo>
                      <a:pt x="313" y="126"/>
                    </a:lnTo>
                    <a:lnTo>
                      <a:pt x="313" y="126"/>
                    </a:lnTo>
                    <a:lnTo>
                      <a:pt x="314" y="125"/>
                    </a:lnTo>
                    <a:lnTo>
                      <a:pt x="313" y="125"/>
                    </a:lnTo>
                    <a:lnTo>
                      <a:pt x="313" y="125"/>
                    </a:lnTo>
                    <a:lnTo>
                      <a:pt x="310" y="123"/>
                    </a:lnTo>
                    <a:lnTo>
                      <a:pt x="310" y="123"/>
                    </a:lnTo>
                    <a:lnTo>
                      <a:pt x="308" y="122"/>
                    </a:lnTo>
                    <a:lnTo>
                      <a:pt x="308" y="122"/>
                    </a:lnTo>
                    <a:lnTo>
                      <a:pt x="301" y="122"/>
                    </a:lnTo>
                    <a:lnTo>
                      <a:pt x="301" y="122"/>
                    </a:lnTo>
                    <a:lnTo>
                      <a:pt x="301" y="119"/>
                    </a:lnTo>
                    <a:lnTo>
                      <a:pt x="301" y="119"/>
                    </a:lnTo>
                    <a:lnTo>
                      <a:pt x="297" y="119"/>
                    </a:lnTo>
                    <a:lnTo>
                      <a:pt x="297" y="119"/>
                    </a:lnTo>
                    <a:lnTo>
                      <a:pt x="290" y="123"/>
                    </a:lnTo>
                    <a:lnTo>
                      <a:pt x="290" y="123"/>
                    </a:lnTo>
                    <a:lnTo>
                      <a:pt x="291" y="120"/>
                    </a:lnTo>
                    <a:lnTo>
                      <a:pt x="293" y="118"/>
                    </a:lnTo>
                    <a:lnTo>
                      <a:pt x="293" y="118"/>
                    </a:lnTo>
                    <a:lnTo>
                      <a:pt x="294" y="117"/>
                    </a:lnTo>
                    <a:lnTo>
                      <a:pt x="294" y="117"/>
                    </a:lnTo>
                    <a:lnTo>
                      <a:pt x="290" y="116"/>
                    </a:lnTo>
                    <a:lnTo>
                      <a:pt x="290" y="116"/>
                    </a:lnTo>
                    <a:lnTo>
                      <a:pt x="286" y="116"/>
                    </a:lnTo>
                    <a:lnTo>
                      <a:pt x="283" y="116"/>
                    </a:lnTo>
                    <a:lnTo>
                      <a:pt x="283" y="116"/>
                    </a:lnTo>
                    <a:lnTo>
                      <a:pt x="283" y="117"/>
                    </a:lnTo>
                    <a:lnTo>
                      <a:pt x="283" y="117"/>
                    </a:lnTo>
                    <a:lnTo>
                      <a:pt x="283" y="117"/>
                    </a:lnTo>
                    <a:lnTo>
                      <a:pt x="285" y="117"/>
                    </a:lnTo>
                    <a:lnTo>
                      <a:pt x="287" y="118"/>
                    </a:lnTo>
                    <a:lnTo>
                      <a:pt x="287" y="118"/>
                    </a:lnTo>
                    <a:lnTo>
                      <a:pt x="286" y="119"/>
                    </a:lnTo>
                    <a:lnTo>
                      <a:pt x="286" y="119"/>
                    </a:lnTo>
                    <a:lnTo>
                      <a:pt x="285" y="120"/>
                    </a:lnTo>
                    <a:lnTo>
                      <a:pt x="285" y="120"/>
                    </a:lnTo>
                    <a:lnTo>
                      <a:pt x="280" y="126"/>
                    </a:lnTo>
                    <a:lnTo>
                      <a:pt x="280" y="126"/>
                    </a:lnTo>
                    <a:lnTo>
                      <a:pt x="280" y="122"/>
                    </a:lnTo>
                    <a:lnTo>
                      <a:pt x="280" y="122"/>
                    </a:lnTo>
                    <a:lnTo>
                      <a:pt x="280" y="117"/>
                    </a:lnTo>
                    <a:lnTo>
                      <a:pt x="280" y="117"/>
                    </a:lnTo>
                    <a:lnTo>
                      <a:pt x="279" y="117"/>
                    </a:lnTo>
                    <a:lnTo>
                      <a:pt x="278" y="118"/>
                    </a:lnTo>
                    <a:lnTo>
                      <a:pt x="278" y="118"/>
                    </a:lnTo>
                    <a:lnTo>
                      <a:pt x="273" y="123"/>
                    </a:lnTo>
                    <a:lnTo>
                      <a:pt x="273" y="123"/>
                    </a:lnTo>
                    <a:lnTo>
                      <a:pt x="270" y="126"/>
                    </a:lnTo>
                    <a:lnTo>
                      <a:pt x="270" y="126"/>
                    </a:lnTo>
                    <a:lnTo>
                      <a:pt x="271" y="128"/>
                    </a:lnTo>
                    <a:lnTo>
                      <a:pt x="271" y="130"/>
                    </a:lnTo>
                    <a:lnTo>
                      <a:pt x="271" y="130"/>
                    </a:lnTo>
                    <a:lnTo>
                      <a:pt x="269" y="130"/>
                    </a:lnTo>
                    <a:lnTo>
                      <a:pt x="267" y="130"/>
                    </a:lnTo>
                    <a:lnTo>
                      <a:pt x="267" y="130"/>
                    </a:lnTo>
                    <a:lnTo>
                      <a:pt x="269" y="123"/>
                    </a:lnTo>
                    <a:lnTo>
                      <a:pt x="269" y="123"/>
                    </a:lnTo>
                    <a:lnTo>
                      <a:pt x="269" y="123"/>
                    </a:lnTo>
                    <a:lnTo>
                      <a:pt x="271" y="120"/>
                    </a:lnTo>
                    <a:lnTo>
                      <a:pt x="271" y="120"/>
                    </a:lnTo>
                    <a:lnTo>
                      <a:pt x="273" y="119"/>
                    </a:lnTo>
                    <a:lnTo>
                      <a:pt x="274" y="118"/>
                    </a:lnTo>
                    <a:lnTo>
                      <a:pt x="274" y="118"/>
                    </a:lnTo>
                    <a:lnTo>
                      <a:pt x="273" y="115"/>
                    </a:lnTo>
                    <a:lnTo>
                      <a:pt x="273" y="115"/>
                    </a:lnTo>
                    <a:lnTo>
                      <a:pt x="271" y="114"/>
                    </a:lnTo>
                    <a:lnTo>
                      <a:pt x="271" y="114"/>
                    </a:lnTo>
                    <a:lnTo>
                      <a:pt x="269" y="116"/>
                    </a:lnTo>
                    <a:lnTo>
                      <a:pt x="269" y="116"/>
                    </a:lnTo>
                    <a:lnTo>
                      <a:pt x="269" y="118"/>
                    </a:lnTo>
                    <a:lnTo>
                      <a:pt x="269" y="118"/>
                    </a:lnTo>
                    <a:lnTo>
                      <a:pt x="267" y="117"/>
                    </a:lnTo>
                    <a:lnTo>
                      <a:pt x="267" y="117"/>
                    </a:lnTo>
                    <a:lnTo>
                      <a:pt x="263" y="116"/>
                    </a:lnTo>
                    <a:lnTo>
                      <a:pt x="263" y="116"/>
                    </a:lnTo>
                    <a:lnTo>
                      <a:pt x="263" y="118"/>
                    </a:lnTo>
                    <a:lnTo>
                      <a:pt x="263" y="118"/>
                    </a:lnTo>
                    <a:lnTo>
                      <a:pt x="262" y="118"/>
                    </a:lnTo>
                    <a:lnTo>
                      <a:pt x="261" y="119"/>
                    </a:lnTo>
                    <a:lnTo>
                      <a:pt x="261" y="119"/>
                    </a:lnTo>
                    <a:lnTo>
                      <a:pt x="262" y="120"/>
                    </a:lnTo>
                    <a:lnTo>
                      <a:pt x="262" y="122"/>
                    </a:lnTo>
                    <a:lnTo>
                      <a:pt x="262" y="122"/>
                    </a:lnTo>
                    <a:lnTo>
                      <a:pt x="263" y="123"/>
                    </a:lnTo>
                    <a:lnTo>
                      <a:pt x="262" y="124"/>
                    </a:lnTo>
                    <a:lnTo>
                      <a:pt x="262" y="124"/>
                    </a:lnTo>
                    <a:lnTo>
                      <a:pt x="259" y="123"/>
                    </a:lnTo>
                    <a:lnTo>
                      <a:pt x="258" y="120"/>
                    </a:lnTo>
                    <a:lnTo>
                      <a:pt x="258" y="120"/>
                    </a:lnTo>
                    <a:lnTo>
                      <a:pt x="255" y="123"/>
                    </a:lnTo>
                    <a:lnTo>
                      <a:pt x="255" y="123"/>
                    </a:lnTo>
                    <a:lnTo>
                      <a:pt x="254" y="124"/>
                    </a:lnTo>
                    <a:lnTo>
                      <a:pt x="254" y="124"/>
                    </a:lnTo>
                    <a:lnTo>
                      <a:pt x="252" y="123"/>
                    </a:lnTo>
                    <a:lnTo>
                      <a:pt x="252" y="123"/>
                    </a:lnTo>
                    <a:lnTo>
                      <a:pt x="252" y="122"/>
                    </a:lnTo>
                    <a:lnTo>
                      <a:pt x="252" y="122"/>
                    </a:lnTo>
                    <a:lnTo>
                      <a:pt x="256" y="120"/>
                    </a:lnTo>
                    <a:lnTo>
                      <a:pt x="256" y="120"/>
                    </a:lnTo>
                    <a:lnTo>
                      <a:pt x="255" y="119"/>
                    </a:lnTo>
                    <a:lnTo>
                      <a:pt x="255" y="119"/>
                    </a:lnTo>
                    <a:lnTo>
                      <a:pt x="254" y="119"/>
                    </a:lnTo>
                    <a:lnTo>
                      <a:pt x="254" y="119"/>
                    </a:lnTo>
                    <a:lnTo>
                      <a:pt x="250" y="122"/>
                    </a:lnTo>
                    <a:lnTo>
                      <a:pt x="250" y="122"/>
                    </a:lnTo>
                    <a:lnTo>
                      <a:pt x="248" y="122"/>
                    </a:lnTo>
                    <a:lnTo>
                      <a:pt x="248" y="122"/>
                    </a:lnTo>
                    <a:lnTo>
                      <a:pt x="243" y="122"/>
                    </a:lnTo>
                    <a:lnTo>
                      <a:pt x="243" y="122"/>
                    </a:lnTo>
                    <a:lnTo>
                      <a:pt x="247" y="123"/>
                    </a:lnTo>
                    <a:lnTo>
                      <a:pt x="247" y="123"/>
                    </a:lnTo>
                    <a:lnTo>
                      <a:pt x="244" y="125"/>
                    </a:lnTo>
                    <a:lnTo>
                      <a:pt x="244" y="125"/>
                    </a:lnTo>
                    <a:lnTo>
                      <a:pt x="248" y="126"/>
                    </a:lnTo>
                    <a:lnTo>
                      <a:pt x="248" y="126"/>
                    </a:lnTo>
                    <a:lnTo>
                      <a:pt x="251" y="125"/>
                    </a:lnTo>
                    <a:lnTo>
                      <a:pt x="251" y="125"/>
                    </a:lnTo>
                    <a:lnTo>
                      <a:pt x="251" y="126"/>
                    </a:lnTo>
                    <a:lnTo>
                      <a:pt x="251" y="126"/>
                    </a:lnTo>
                    <a:lnTo>
                      <a:pt x="248" y="127"/>
                    </a:lnTo>
                    <a:lnTo>
                      <a:pt x="248" y="127"/>
                    </a:lnTo>
                    <a:lnTo>
                      <a:pt x="246" y="127"/>
                    </a:lnTo>
                    <a:lnTo>
                      <a:pt x="246" y="127"/>
                    </a:lnTo>
                    <a:lnTo>
                      <a:pt x="244" y="127"/>
                    </a:lnTo>
                    <a:lnTo>
                      <a:pt x="244" y="127"/>
                    </a:lnTo>
                    <a:lnTo>
                      <a:pt x="242" y="127"/>
                    </a:lnTo>
                    <a:lnTo>
                      <a:pt x="242" y="127"/>
                    </a:lnTo>
                    <a:lnTo>
                      <a:pt x="236" y="128"/>
                    </a:lnTo>
                    <a:lnTo>
                      <a:pt x="236" y="128"/>
                    </a:lnTo>
                    <a:lnTo>
                      <a:pt x="239" y="131"/>
                    </a:lnTo>
                    <a:lnTo>
                      <a:pt x="239" y="131"/>
                    </a:lnTo>
                    <a:lnTo>
                      <a:pt x="243" y="132"/>
                    </a:lnTo>
                    <a:lnTo>
                      <a:pt x="243" y="132"/>
                    </a:lnTo>
                    <a:lnTo>
                      <a:pt x="243" y="133"/>
                    </a:lnTo>
                    <a:lnTo>
                      <a:pt x="243" y="133"/>
                    </a:lnTo>
                    <a:lnTo>
                      <a:pt x="239" y="132"/>
                    </a:lnTo>
                    <a:lnTo>
                      <a:pt x="239" y="132"/>
                    </a:lnTo>
                    <a:lnTo>
                      <a:pt x="238" y="134"/>
                    </a:lnTo>
                    <a:lnTo>
                      <a:pt x="238" y="134"/>
                    </a:lnTo>
                    <a:lnTo>
                      <a:pt x="235" y="133"/>
                    </a:lnTo>
                    <a:lnTo>
                      <a:pt x="235" y="133"/>
                    </a:lnTo>
                    <a:lnTo>
                      <a:pt x="235" y="132"/>
                    </a:lnTo>
                    <a:lnTo>
                      <a:pt x="235" y="132"/>
                    </a:lnTo>
                    <a:lnTo>
                      <a:pt x="233" y="131"/>
                    </a:lnTo>
                    <a:lnTo>
                      <a:pt x="233" y="131"/>
                    </a:lnTo>
                    <a:lnTo>
                      <a:pt x="234" y="128"/>
                    </a:lnTo>
                    <a:lnTo>
                      <a:pt x="234" y="128"/>
                    </a:lnTo>
                    <a:lnTo>
                      <a:pt x="230" y="130"/>
                    </a:lnTo>
                    <a:lnTo>
                      <a:pt x="230" y="130"/>
                    </a:lnTo>
                    <a:lnTo>
                      <a:pt x="231" y="131"/>
                    </a:lnTo>
                    <a:lnTo>
                      <a:pt x="231" y="131"/>
                    </a:lnTo>
                    <a:lnTo>
                      <a:pt x="233" y="133"/>
                    </a:lnTo>
                    <a:lnTo>
                      <a:pt x="233" y="133"/>
                    </a:lnTo>
                    <a:lnTo>
                      <a:pt x="234" y="134"/>
                    </a:lnTo>
                    <a:lnTo>
                      <a:pt x="234" y="134"/>
                    </a:lnTo>
                    <a:lnTo>
                      <a:pt x="231" y="133"/>
                    </a:lnTo>
                    <a:lnTo>
                      <a:pt x="231" y="133"/>
                    </a:lnTo>
                    <a:lnTo>
                      <a:pt x="228" y="134"/>
                    </a:lnTo>
                    <a:lnTo>
                      <a:pt x="228" y="134"/>
                    </a:lnTo>
                    <a:lnTo>
                      <a:pt x="227" y="135"/>
                    </a:lnTo>
                    <a:lnTo>
                      <a:pt x="227" y="135"/>
                    </a:lnTo>
                    <a:lnTo>
                      <a:pt x="227" y="132"/>
                    </a:lnTo>
                    <a:lnTo>
                      <a:pt x="227" y="132"/>
                    </a:lnTo>
                    <a:lnTo>
                      <a:pt x="228" y="131"/>
                    </a:lnTo>
                    <a:lnTo>
                      <a:pt x="228" y="131"/>
                    </a:lnTo>
                    <a:lnTo>
                      <a:pt x="227" y="130"/>
                    </a:lnTo>
                    <a:lnTo>
                      <a:pt x="227" y="130"/>
                    </a:lnTo>
                    <a:lnTo>
                      <a:pt x="225" y="128"/>
                    </a:lnTo>
                    <a:lnTo>
                      <a:pt x="225" y="128"/>
                    </a:lnTo>
                    <a:lnTo>
                      <a:pt x="223" y="131"/>
                    </a:lnTo>
                    <a:lnTo>
                      <a:pt x="223" y="131"/>
                    </a:lnTo>
                    <a:lnTo>
                      <a:pt x="220" y="131"/>
                    </a:lnTo>
                    <a:lnTo>
                      <a:pt x="220" y="131"/>
                    </a:lnTo>
                    <a:lnTo>
                      <a:pt x="217" y="133"/>
                    </a:lnTo>
                    <a:lnTo>
                      <a:pt x="217" y="133"/>
                    </a:lnTo>
                    <a:lnTo>
                      <a:pt x="217" y="135"/>
                    </a:lnTo>
                    <a:lnTo>
                      <a:pt x="217" y="135"/>
                    </a:lnTo>
                    <a:lnTo>
                      <a:pt x="215" y="135"/>
                    </a:lnTo>
                    <a:lnTo>
                      <a:pt x="215" y="135"/>
                    </a:lnTo>
                    <a:lnTo>
                      <a:pt x="214" y="138"/>
                    </a:lnTo>
                    <a:lnTo>
                      <a:pt x="214" y="138"/>
                    </a:lnTo>
                    <a:lnTo>
                      <a:pt x="216" y="140"/>
                    </a:lnTo>
                    <a:lnTo>
                      <a:pt x="216" y="140"/>
                    </a:lnTo>
                    <a:lnTo>
                      <a:pt x="209" y="139"/>
                    </a:lnTo>
                    <a:lnTo>
                      <a:pt x="209" y="139"/>
                    </a:lnTo>
                    <a:lnTo>
                      <a:pt x="208" y="140"/>
                    </a:lnTo>
                    <a:lnTo>
                      <a:pt x="208" y="140"/>
                    </a:lnTo>
                    <a:lnTo>
                      <a:pt x="206" y="141"/>
                    </a:lnTo>
                    <a:lnTo>
                      <a:pt x="206" y="141"/>
                    </a:lnTo>
                    <a:lnTo>
                      <a:pt x="203" y="146"/>
                    </a:lnTo>
                    <a:lnTo>
                      <a:pt x="203" y="146"/>
                    </a:lnTo>
                    <a:lnTo>
                      <a:pt x="206" y="147"/>
                    </a:lnTo>
                    <a:lnTo>
                      <a:pt x="206" y="147"/>
                    </a:lnTo>
                    <a:lnTo>
                      <a:pt x="209" y="144"/>
                    </a:lnTo>
                    <a:lnTo>
                      <a:pt x="209" y="144"/>
                    </a:lnTo>
                    <a:lnTo>
                      <a:pt x="210" y="147"/>
                    </a:lnTo>
                    <a:lnTo>
                      <a:pt x="210" y="147"/>
                    </a:lnTo>
                    <a:lnTo>
                      <a:pt x="207" y="149"/>
                    </a:lnTo>
                    <a:lnTo>
                      <a:pt x="204" y="150"/>
                    </a:lnTo>
                    <a:lnTo>
                      <a:pt x="204" y="150"/>
                    </a:lnTo>
                    <a:lnTo>
                      <a:pt x="202" y="153"/>
                    </a:lnTo>
                    <a:lnTo>
                      <a:pt x="202" y="153"/>
                    </a:lnTo>
                    <a:lnTo>
                      <a:pt x="201" y="147"/>
                    </a:lnTo>
                    <a:lnTo>
                      <a:pt x="201" y="147"/>
                    </a:lnTo>
                    <a:lnTo>
                      <a:pt x="199" y="150"/>
                    </a:lnTo>
                    <a:lnTo>
                      <a:pt x="199" y="150"/>
                    </a:lnTo>
                    <a:lnTo>
                      <a:pt x="196" y="150"/>
                    </a:lnTo>
                    <a:lnTo>
                      <a:pt x="196" y="150"/>
                    </a:lnTo>
                    <a:lnTo>
                      <a:pt x="196" y="147"/>
                    </a:lnTo>
                    <a:lnTo>
                      <a:pt x="196" y="147"/>
                    </a:lnTo>
                    <a:lnTo>
                      <a:pt x="197" y="143"/>
                    </a:lnTo>
                    <a:lnTo>
                      <a:pt x="197" y="143"/>
                    </a:lnTo>
                    <a:lnTo>
                      <a:pt x="193" y="147"/>
                    </a:lnTo>
                    <a:lnTo>
                      <a:pt x="193" y="147"/>
                    </a:lnTo>
                    <a:lnTo>
                      <a:pt x="191" y="149"/>
                    </a:lnTo>
                    <a:lnTo>
                      <a:pt x="191" y="149"/>
                    </a:lnTo>
                    <a:lnTo>
                      <a:pt x="191" y="148"/>
                    </a:lnTo>
                    <a:lnTo>
                      <a:pt x="191" y="148"/>
                    </a:lnTo>
                    <a:lnTo>
                      <a:pt x="187" y="150"/>
                    </a:lnTo>
                    <a:lnTo>
                      <a:pt x="187" y="150"/>
                    </a:lnTo>
                    <a:lnTo>
                      <a:pt x="183" y="153"/>
                    </a:lnTo>
                    <a:lnTo>
                      <a:pt x="183" y="153"/>
                    </a:lnTo>
                    <a:lnTo>
                      <a:pt x="185" y="153"/>
                    </a:lnTo>
                    <a:lnTo>
                      <a:pt x="185" y="153"/>
                    </a:lnTo>
                    <a:lnTo>
                      <a:pt x="188" y="153"/>
                    </a:lnTo>
                    <a:lnTo>
                      <a:pt x="191" y="153"/>
                    </a:lnTo>
                    <a:lnTo>
                      <a:pt x="191" y="153"/>
                    </a:lnTo>
                    <a:lnTo>
                      <a:pt x="192" y="154"/>
                    </a:lnTo>
                    <a:lnTo>
                      <a:pt x="192" y="154"/>
                    </a:lnTo>
                    <a:lnTo>
                      <a:pt x="189" y="155"/>
                    </a:lnTo>
                    <a:lnTo>
                      <a:pt x="189" y="155"/>
                    </a:lnTo>
                    <a:lnTo>
                      <a:pt x="185" y="156"/>
                    </a:lnTo>
                    <a:lnTo>
                      <a:pt x="185" y="156"/>
                    </a:lnTo>
                    <a:lnTo>
                      <a:pt x="180" y="157"/>
                    </a:lnTo>
                    <a:lnTo>
                      <a:pt x="180" y="157"/>
                    </a:lnTo>
                    <a:lnTo>
                      <a:pt x="177" y="159"/>
                    </a:lnTo>
                    <a:lnTo>
                      <a:pt x="177" y="159"/>
                    </a:lnTo>
                    <a:lnTo>
                      <a:pt x="172" y="163"/>
                    </a:lnTo>
                    <a:lnTo>
                      <a:pt x="172" y="163"/>
                    </a:lnTo>
                    <a:lnTo>
                      <a:pt x="173" y="164"/>
                    </a:lnTo>
                    <a:lnTo>
                      <a:pt x="173" y="164"/>
                    </a:lnTo>
                    <a:lnTo>
                      <a:pt x="179" y="161"/>
                    </a:lnTo>
                    <a:lnTo>
                      <a:pt x="179" y="161"/>
                    </a:lnTo>
                    <a:lnTo>
                      <a:pt x="181" y="159"/>
                    </a:lnTo>
                    <a:lnTo>
                      <a:pt x="181" y="159"/>
                    </a:lnTo>
                    <a:lnTo>
                      <a:pt x="186" y="158"/>
                    </a:lnTo>
                    <a:lnTo>
                      <a:pt x="186" y="158"/>
                    </a:lnTo>
                    <a:lnTo>
                      <a:pt x="192" y="158"/>
                    </a:lnTo>
                    <a:lnTo>
                      <a:pt x="192" y="158"/>
                    </a:lnTo>
                    <a:lnTo>
                      <a:pt x="197" y="156"/>
                    </a:lnTo>
                    <a:lnTo>
                      <a:pt x="197" y="156"/>
                    </a:lnTo>
                    <a:lnTo>
                      <a:pt x="197" y="157"/>
                    </a:lnTo>
                    <a:lnTo>
                      <a:pt x="197" y="157"/>
                    </a:lnTo>
                    <a:lnTo>
                      <a:pt x="194" y="159"/>
                    </a:lnTo>
                    <a:lnTo>
                      <a:pt x="194" y="159"/>
                    </a:lnTo>
                    <a:lnTo>
                      <a:pt x="193" y="161"/>
                    </a:lnTo>
                    <a:lnTo>
                      <a:pt x="193" y="161"/>
                    </a:lnTo>
                    <a:lnTo>
                      <a:pt x="194" y="163"/>
                    </a:lnTo>
                    <a:lnTo>
                      <a:pt x="194" y="163"/>
                    </a:lnTo>
                    <a:lnTo>
                      <a:pt x="193" y="164"/>
                    </a:lnTo>
                    <a:lnTo>
                      <a:pt x="193" y="164"/>
                    </a:lnTo>
                    <a:lnTo>
                      <a:pt x="189" y="163"/>
                    </a:lnTo>
                    <a:lnTo>
                      <a:pt x="189" y="163"/>
                    </a:lnTo>
                    <a:lnTo>
                      <a:pt x="188" y="164"/>
                    </a:lnTo>
                    <a:lnTo>
                      <a:pt x="188" y="164"/>
                    </a:lnTo>
                    <a:lnTo>
                      <a:pt x="188" y="166"/>
                    </a:lnTo>
                    <a:lnTo>
                      <a:pt x="188" y="166"/>
                    </a:lnTo>
                    <a:lnTo>
                      <a:pt x="188" y="167"/>
                    </a:lnTo>
                    <a:lnTo>
                      <a:pt x="188" y="167"/>
                    </a:lnTo>
                    <a:lnTo>
                      <a:pt x="186" y="170"/>
                    </a:lnTo>
                    <a:lnTo>
                      <a:pt x="185" y="171"/>
                    </a:lnTo>
                    <a:lnTo>
                      <a:pt x="185" y="171"/>
                    </a:lnTo>
                    <a:lnTo>
                      <a:pt x="185" y="173"/>
                    </a:lnTo>
                    <a:lnTo>
                      <a:pt x="185" y="173"/>
                    </a:lnTo>
                    <a:lnTo>
                      <a:pt x="183" y="174"/>
                    </a:lnTo>
                    <a:lnTo>
                      <a:pt x="183" y="174"/>
                    </a:lnTo>
                    <a:lnTo>
                      <a:pt x="180" y="175"/>
                    </a:lnTo>
                    <a:lnTo>
                      <a:pt x="180" y="175"/>
                    </a:lnTo>
                    <a:lnTo>
                      <a:pt x="180" y="177"/>
                    </a:lnTo>
                    <a:lnTo>
                      <a:pt x="180" y="177"/>
                    </a:lnTo>
                    <a:lnTo>
                      <a:pt x="177" y="177"/>
                    </a:lnTo>
                    <a:lnTo>
                      <a:pt x="177" y="177"/>
                    </a:lnTo>
                    <a:lnTo>
                      <a:pt x="179" y="179"/>
                    </a:lnTo>
                    <a:lnTo>
                      <a:pt x="179" y="179"/>
                    </a:lnTo>
                    <a:lnTo>
                      <a:pt x="178" y="179"/>
                    </a:lnTo>
                    <a:lnTo>
                      <a:pt x="176" y="180"/>
                    </a:lnTo>
                    <a:lnTo>
                      <a:pt x="176" y="180"/>
                    </a:lnTo>
                    <a:lnTo>
                      <a:pt x="176" y="181"/>
                    </a:lnTo>
                    <a:lnTo>
                      <a:pt x="176" y="181"/>
                    </a:lnTo>
                    <a:lnTo>
                      <a:pt x="178" y="183"/>
                    </a:lnTo>
                    <a:lnTo>
                      <a:pt x="178" y="183"/>
                    </a:lnTo>
                    <a:lnTo>
                      <a:pt x="175" y="185"/>
                    </a:lnTo>
                    <a:lnTo>
                      <a:pt x="175" y="185"/>
                    </a:lnTo>
                    <a:lnTo>
                      <a:pt x="175" y="187"/>
                    </a:lnTo>
                    <a:lnTo>
                      <a:pt x="175" y="187"/>
                    </a:lnTo>
                    <a:lnTo>
                      <a:pt x="177" y="187"/>
                    </a:lnTo>
                    <a:lnTo>
                      <a:pt x="177" y="187"/>
                    </a:lnTo>
                    <a:lnTo>
                      <a:pt x="173" y="188"/>
                    </a:lnTo>
                    <a:lnTo>
                      <a:pt x="173" y="188"/>
                    </a:lnTo>
                    <a:lnTo>
                      <a:pt x="173" y="189"/>
                    </a:lnTo>
                    <a:lnTo>
                      <a:pt x="173" y="189"/>
                    </a:lnTo>
                    <a:lnTo>
                      <a:pt x="171" y="190"/>
                    </a:lnTo>
                    <a:lnTo>
                      <a:pt x="171" y="190"/>
                    </a:lnTo>
                    <a:lnTo>
                      <a:pt x="173" y="192"/>
                    </a:lnTo>
                    <a:lnTo>
                      <a:pt x="173" y="192"/>
                    </a:lnTo>
                    <a:lnTo>
                      <a:pt x="171" y="192"/>
                    </a:lnTo>
                    <a:lnTo>
                      <a:pt x="171" y="192"/>
                    </a:lnTo>
                    <a:lnTo>
                      <a:pt x="170" y="194"/>
                    </a:lnTo>
                    <a:lnTo>
                      <a:pt x="169" y="195"/>
                    </a:lnTo>
                    <a:lnTo>
                      <a:pt x="169" y="198"/>
                    </a:lnTo>
                    <a:lnTo>
                      <a:pt x="167" y="201"/>
                    </a:lnTo>
                    <a:lnTo>
                      <a:pt x="167" y="201"/>
                    </a:lnTo>
                    <a:lnTo>
                      <a:pt x="165" y="202"/>
                    </a:lnTo>
                    <a:lnTo>
                      <a:pt x="165" y="202"/>
                    </a:lnTo>
                    <a:lnTo>
                      <a:pt x="168" y="203"/>
                    </a:lnTo>
                    <a:lnTo>
                      <a:pt x="169" y="203"/>
                    </a:lnTo>
                    <a:lnTo>
                      <a:pt x="169" y="204"/>
                    </a:lnTo>
                    <a:lnTo>
                      <a:pt x="169" y="204"/>
                    </a:lnTo>
                    <a:lnTo>
                      <a:pt x="168" y="205"/>
                    </a:lnTo>
                    <a:lnTo>
                      <a:pt x="167" y="205"/>
                    </a:lnTo>
                    <a:lnTo>
                      <a:pt x="165" y="205"/>
                    </a:lnTo>
                    <a:lnTo>
                      <a:pt x="165" y="205"/>
                    </a:lnTo>
                    <a:lnTo>
                      <a:pt x="163" y="206"/>
                    </a:lnTo>
                    <a:lnTo>
                      <a:pt x="163" y="206"/>
                    </a:lnTo>
                    <a:lnTo>
                      <a:pt x="162" y="209"/>
                    </a:lnTo>
                    <a:lnTo>
                      <a:pt x="162" y="209"/>
                    </a:lnTo>
                    <a:lnTo>
                      <a:pt x="160" y="211"/>
                    </a:lnTo>
                    <a:lnTo>
                      <a:pt x="156" y="213"/>
                    </a:lnTo>
                    <a:lnTo>
                      <a:pt x="155" y="214"/>
                    </a:lnTo>
                    <a:lnTo>
                      <a:pt x="153" y="217"/>
                    </a:lnTo>
                    <a:lnTo>
                      <a:pt x="152" y="218"/>
                    </a:lnTo>
                    <a:lnTo>
                      <a:pt x="152" y="218"/>
                    </a:lnTo>
                    <a:lnTo>
                      <a:pt x="148" y="221"/>
                    </a:lnTo>
                    <a:lnTo>
                      <a:pt x="148" y="221"/>
                    </a:lnTo>
                    <a:lnTo>
                      <a:pt x="150" y="226"/>
                    </a:lnTo>
                    <a:lnTo>
                      <a:pt x="150" y="226"/>
                    </a:lnTo>
                    <a:lnTo>
                      <a:pt x="154" y="225"/>
                    </a:lnTo>
                    <a:lnTo>
                      <a:pt x="156" y="224"/>
                    </a:lnTo>
                    <a:lnTo>
                      <a:pt x="156" y="224"/>
                    </a:lnTo>
                    <a:lnTo>
                      <a:pt x="157" y="221"/>
                    </a:lnTo>
                    <a:lnTo>
                      <a:pt x="157" y="221"/>
                    </a:lnTo>
                    <a:lnTo>
                      <a:pt x="162" y="221"/>
                    </a:lnTo>
                    <a:lnTo>
                      <a:pt x="162" y="221"/>
                    </a:lnTo>
                    <a:lnTo>
                      <a:pt x="162" y="222"/>
                    </a:lnTo>
                    <a:lnTo>
                      <a:pt x="162" y="222"/>
                    </a:lnTo>
                    <a:lnTo>
                      <a:pt x="161" y="224"/>
                    </a:lnTo>
                    <a:lnTo>
                      <a:pt x="161" y="224"/>
                    </a:lnTo>
                    <a:lnTo>
                      <a:pt x="157" y="224"/>
                    </a:lnTo>
                    <a:lnTo>
                      <a:pt x="157" y="224"/>
                    </a:lnTo>
                    <a:lnTo>
                      <a:pt x="157" y="226"/>
                    </a:lnTo>
                    <a:lnTo>
                      <a:pt x="157" y="226"/>
                    </a:lnTo>
                    <a:lnTo>
                      <a:pt x="159" y="226"/>
                    </a:lnTo>
                    <a:lnTo>
                      <a:pt x="159" y="226"/>
                    </a:lnTo>
                    <a:lnTo>
                      <a:pt x="156" y="227"/>
                    </a:lnTo>
                    <a:lnTo>
                      <a:pt x="153" y="228"/>
                    </a:lnTo>
                    <a:lnTo>
                      <a:pt x="152" y="228"/>
                    </a:lnTo>
                    <a:lnTo>
                      <a:pt x="150" y="228"/>
                    </a:lnTo>
                    <a:lnTo>
                      <a:pt x="148" y="227"/>
                    </a:lnTo>
                    <a:lnTo>
                      <a:pt x="148" y="227"/>
                    </a:lnTo>
                    <a:lnTo>
                      <a:pt x="146" y="226"/>
                    </a:lnTo>
                    <a:lnTo>
                      <a:pt x="146" y="226"/>
                    </a:lnTo>
                    <a:lnTo>
                      <a:pt x="146" y="227"/>
                    </a:lnTo>
                    <a:lnTo>
                      <a:pt x="146" y="227"/>
                    </a:lnTo>
                    <a:lnTo>
                      <a:pt x="144" y="227"/>
                    </a:lnTo>
                    <a:lnTo>
                      <a:pt x="144" y="227"/>
                    </a:lnTo>
                    <a:lnTo>
                      <a:pt x="142" y="225"/>
                    </a:lnTo>
                    <a:lnTo>
                      <a:pt x="142" y="225"/>
                    </a:lnTo>
                    <a:lnTo>
                      <a:pt x="140" y="226"/>
                    </a:lnTo>
                    <a:lnTo>
                      <a:pt x="140" y="226"/>
                    </a:lnTo>
                    <a:lnTo>
                      <a:pt x="138" y="226"/>
                    </a:lnTo>
                    <a:lnTo>
                      <a:pt x="138" y="226"/>
                    </a:lnTo>
                    <a:lnTo>
                      <a:pt x="137" y="227"/>
                    </a:lnTo>
                    <a:lnTo>
                      <a:pt x="137" y="227"/>
                    </a:lnTo>
                    <a:lnTo>
                      <a:pt x="133" y="227"/>
                    </a:lnTo>
                    <a:lnTo>
                      <a:pt x="133" y="227"/>
                    </a:lnTo>
                    <a:lnTo>
                      <a:pt x="133" y="228"/>
                    </a:lnTo>
                    <a:lnTo>
                      <a:pt x="133" y="228"/>
                    </a:lnTo>
                    <a:lnTo>
                      <a:pt x="137" y="228"/>
                    </a:lnTo>
                    <a:lnTo>
                      <a:pt x="137" y="228"/>
                    </a:lnTo>
                    <a:lnTo>
                      <a:pt x="139" y="228"/>
                    </a:lnTo>
                    <a:lnTo>
                      <a:pt x="140" y="229"/>
                    </a:lnTo>
                    <a:lnTo>
                      <a:pt x="140" y="229"/>
                    </a:lnTo>
                    <a:lnTo>
                      <a:pt x="141" y="230"/>
                    </a:lnTo>
                    <a:lnTo>
                      <a:pt x="141" y="230"/>
                    </a:lnTo>
                    <a:lnTo>
                      <a:pt x="136" y="230"/>
                    </a:lnTo>
                    <a:lnTo>
                      <a:pt x="136" y="230"/>
                    </a:lnTo>
                    <a:lnTo>
                      <a:pt x="134" y="232"/>
                    </a:lnTo>
                    <a:lnTo>
                      <a:pt x="134" y="232"/>
                    </a:lnTo>
                    <a:lnTo>
                      <a:pt x="134" y="233"/>
                    </a:lnTo>
                    <a:lnTo>
                      <a:pt x="134" y="233"/>
                    </a:lnTo>
                    <a:lnTo>
                      <a:pt x="136" y="234"/>
                    </a:lnTo>
                    <a:lnTo>
                      <a:pt x="136" y="234"/>
                    </a:lnTo>
                    <a:lnTo>
                      <a:pt x="134" y="234"/>
                    </a:lnTo>
                    <a:lnTo>
                      <a:pt x="134" y="234"/>
                    </a:lnTo>
                    <a:lnTo>
                      <a:pt x="133" y="234"/>
                    </a:lnTo>
                    <a:lnTo>
                      <a:pt x="133" y="234"/>
                    </a:lnTo>
                    <a:lnTo>
                      <a:pt x="130" y="236"/>
                    </a:lnTo>
                    <a:lnTo>
                      <a:pt x="130" y="236"/>
                    </a:lnTo>
                    <a:lnTo>
                      <a:pt x="129" y="236"/>
                    </a:lnTo>
                    <a:lnTo>
                      <a:pt x="129" y="236"/>
                    </a:lnTo>
                    <a:lnTo>
                      <a:pt x="129" y="234"/>
                    </a:lnTo>
                    <a:lnTo>
                      <a:pt x="129" y="234"/>
                    </a:lnTo>
                    <a:lnTo>
                      <a:pt x="126" y="235"/>
                    </a:lnTo>
                    <a:lnTo>
                      <a:pt x="126" y="235"/>
                    </a:lnTo>
                    <a:lnTo>
                      <a:pt x="125" y="237"/>
                    </a:lnTo>
                    <a:lnTo>
                      <a:pt x="125" y="237"/>
                    </a:lnTo>
                    <a:lnTo>
                      <a:pt x="124" y="237"/>
                    </a:lnTo>
                    <a:lnTo>
                      <a:pt x="122" y="240"/>
                    </a:lnTo>
                    <a:lnTo>
                      <a:pt x="122" y="240"/>
                    </a:lnTo>
                    <a:lnTo>
                      <a:pt x="120" y="240"/>
                    </a:lnTo>
                    <a:lnTo>
                      <a:pt x="120" y="240"/>
                    </a:lnTo>
                    <a:lnTo>
                      <a:pt x="124" y="241"/>
                    </a:lnTo>
                    <a:lnTo>
                      <a:pt x="124" y="241"/>
                    </a:lnTo>
                    <a:lnTo>
                      <a:pt x="126" y="242"/>
                    </a:lnTo>
                    <a:lnTo>
                      <a:pt x="126" y="242"/>
                    </a:lnTo>
                    <a:lnTo>
                      <a:pt x="124" y="242"/>
                    </a:lnTo>
                    <a:lnTo>
                      <a:pt x="121" y="243"/>
                    </a:lnTo>
                    <a:lnTo>
                      <a:pt x="121" y="243"/>
                    </a:lnTo>
                    <a:lnTo>
                      <a:pt x="116" y="243"/>
                    </a:lnTo>
                    <a:lnTo>
                      <a:pt x="116" y="243"/>
                    </a:lnTo>
                    <a:lnTo>
                      <a:pt x="118" y="244"/>
                    </a:lnTo>
                    <a:lnTo>
                      <a:pt x="118" y="244"/>
                    </a:lnTo>
                    <a:lnTo>
                      <a:pt x="117" y="245"/>
                    </a:lnTo>
                    <a:lnTo>
                      <a:pt x="117" y="245"/>
                    </a:lnTo>
                    <a:lnTo>
                      <a:pt x="113" y="245"/>
                    </a:lnTo>
                    <a:lnTo>
                      <a:pt x="113" y="245"/>
                    </a:lnTo>
                    <a:lnTo>
                      <a:pt x="113" y="247"/>
                    </a:lnTo>
                    <a:lnTo>
                      <a:pt x="113" y="247"/>
                    </a:lnTo>
                    <a:lnTo>
                      <a:pt x="112" y="249"/>
                    </a:lnTo>
                    <a:lnTo>
                      <a:pt x="112" y="249"/>
                    </a:lnTo>
                    <a:lnTo>
                      <a:pt x="113" y="251"/>
                    </a:lnTo>
                    <a:lnTo>
                      <a:pt x="113" y="252"/>
                    </a:lnTo>
                    <a:lnTo>
                      <a:pt x="113" y="252"/>
                    </a:lnTo>
                    <a:lnTo>
                      <a:pt x="112" y="253"/>
                    </a:lnTo>
                    <a:lnTo>
                      <a:pt x="112" y="253"/>
                    </a:lnTo>
                    <a:lnTo>
                      <a:pt x="114" y="255"/>
                    </a:lnTo>
                    <a:lnTo>
                      <a:pt x="114" y="255"/>
                    </a:lnTo>
                    <a:lnTo>
                      <a:pt x="112" y="257"/>
                    </a:lnTo>
                    <a:lnTo>
                      <a:pt x="112" y="257"/>
                    </a:lnTo>
                    <a:lnTo>
                      <a:pt x="112" y="259"/>
                    </a:lnTo>
                    <a:lnTo>
                      <a:pt x="112" y="259"/>
                    </a:lnTo>
                    <a:lnTo>
                      <a:pt x="110" y="259"/>
                    </a:lnTo>
                    <a:lnTo>
                      <a:pt x="110" y="259"/>
                    </a:lnTo>
                    <a:lnTo>
                      <a:pt x="113" y="260"/>
                    </a:lnTo>
                    <a:lnTo>
                      <a:pt x="113" y="260"/>
                    </a:lnTo>
                    <a:lnTo>
                      <a:pt x="115" y="259"/>
                    </a:lnTo>
                    <a:lnTo>
                      <a:pt x="115" y="259"/>
                    </a:lnTo>
                    <a:lnTo>
                      <a:pt x="114" y="261"/>
                    </a:lnTo>
                    <a:lnTo>
                      <a:pt x="114" y="261"/>
                    </a:lnTo>
                    <a:lnTo>
                      <a:pt x="113" y="263"/>
                    </a:lnTo>
                    <a:lnTo>
                      <a:pt x="113" y="263"/>
                    </a:lnTo>
                    <a:lnTo>
                      <a:pt x="114" y="265"/>
                    </a:lnTo>
                    <a:lnTo>
                      <a:pt x="114" y="265"/>
                    </a:lnTo>
                    <a:lnTo>
                      <a:pt x="113" y="267"/>
                    </a:lnTo>
                    <a:lnTo>
                      <a:pt x="113" y="267"/>
                    </a:lnTo>
                    <a:lnTo>
                      <a:pt x="113" y="269"/>
                    </a:lnTo>
                    <a:lnTo>
                      <a:pt x="113" y="269"/>
                    </a:lnTo>
                    <a:lnTo>
                      <a:pt x="112" y="269"/>
                    </a:lnTo>
                    <a:lnTo>
                      <a:pt x="112" y="269"/>
                    </a:lnTo>
                    <a:lnTo>
                      <a:pt x="112" y="271"/>
                    </a:lnTo>
                    <a:lnTo>
                      <a:pt x="112" y="271"/>
                    </a:lnTo>
                    <a:lnTo>
                      <a:pt x="114" y="272"/>
                    </a:lnTo>
                    <a:lnTo>
                      <a:pt x="115" y="273"/>
                    </a:lnTo>
                    <a:lnTo>
                      <a:pt x="115" y="273"/>
                    </a:lnTo>
                    <a:lnTo>
                      <a:pt x="117" y="275"/>
                    </a:lnTo>
                    <a:lnTo>
                      <a:pt x="117" y="275"/>
                    </a:lnTo>
                    <a:lnTo>
                      <a:pt x="118" y="278"/>
                    </a:lnTo>
                    <a:lnTo>
                      <a:pt x="118" y="279"/>
                    </a:lnTo>
                    <a:lnTo>
                      <a:pt x="118" y="279"/>
                    </a:lnTo>
                    <a:lnTo>
                      <a:pt x="115" y="278"/>
                    </a:lnTo>
                    <a:lnTo>
                      <a:pt x="113" y="276"/>
                    </a:lnTo>
                    <a:lnTo>
                      <a:pt x="113" y="276"/>
                    </a:lnTo>
                    <a:lnTo>
                      <a:pt x="112" y="276"/>
                    </a:lnTo>
                    <a:lnTo>
                      <a:pt x="112" y="276"/>
                    </a:lnTo>
                    <a:lnTo>
                      <a:pt x="114" y="283"/>
                    </a:lnTo>
                    <a:lnTo>
                      <a:pt x="114" y="283"/>
                    </a:lnTo>
                    <a:lnTo>
                      <a:pt x="114" y="286"/>
                    </a:lnTo>
                    <a:lnTo>
                      <a:pt x="114" y="286"/>
                    </a:lnTo>
                    <a:lnTo>
                      <a:pt x="116" y="283"/>
                    </a:lnTo>
                    <a:lnTo>
                      <a:pt x="116" y="283"/>
                    </a:lnTo>
                    <a:lnTo>
                      <a:pt x="118" y="283"/>
                    </a:lnTo>
                    <a:lnTo>
                      <a:pt x="118" y="283"/>
                    </a:lnTo>
                    <a:lnTo>
                      <a:pt x="121" y="283"/>
                    </a:lnTo>
                    <a:lnTo>
                      <a:pt x="121" y="283"/>
                    </a:lnTo>
                    <a:lnTo>
                      <a:pt x="120" y="284"/>
                    </a:lnTo>
                    <a:lnTo>
                      <a:pt x="120" y="284"/>
                    </a:lnTo>
                    <a:lnTo>
                      <a:pt x="118" y="286"/>
                    </a:lnTo>
                    <a:lnTo>
                      <a:pt x="118" y="286"/>
                    </a:lnTo>
                    <a:lnTo>
                      <a:pt x="118" y="288"/>
                    </a:lnTo>
                    <a:lnTo>
                      <a:pt x="118" y="288"/>
                    </a:lnTo>
                    <a:lnTo>
                      <a:pt x="116" y="289"/>
                    </a:lnTo>
                    <a:lnTo>
                      <a:pt x="116" y="289"/>
                    </a:lnTo>
                    <a:lnTo>
                      <a:pt x="116" y="290"/>
                    </a:lnTo>
                    <a:lnTo>
                      <a:pt x="117" y="292"/>
                    </a:lnTo>
                    <a:lnTo>
                      <a:pt x="117" y="292"/>
                    </a:lnTo>
                    <a:lnTo>
                      <a:pt x="122" y="296"/>
                    </a:lnTo>
                    <a:lnTo>
                      <a:pt x="122" y="296"/>
                    </a:lnTo>
                    <a:lnTo>
                      <a:pt x="126" y="299"/>
                    </a:lnTo>
                    <a:lnTo>
                      <a:pt x="126" y="299"/>
                    </a:lnTo>
                    <a:lnTo>
                      <a:pt x="131" y="299"/>
                    </a:lnTo>
                    <a:lnTo>
                      <a:pt x="134" y="298"/>
                    </a:lnTo>
                    <a:lnTo>
                      <a:pt x="137" y="298"/>
                    </a:lnTo>
                    <a:lnTo>
                      <a:pt x="137" y="298"/>
                    </a:lnTo>
                    <a:lnTo>
                      <a:pt x="141" y="294"/>
                    </a:lnTo>
                    <a:lnTo>
                      <a:pt x="145" y="290"/>
                    </a:lnTo>
                    <a:lnTo>
                      <a:pt x="147" y="288"/>
                    </a:lnTo>
                    <a:lnTo>
                      <a:pt x="147" y="288"/>
                    </a:lnTo>
                    <a:lnTo>
                      <a:pt x="152" y="287"/>
                    </a:lnTo>
                    <a:lnTo>
                      <a:pt x="152" y="287"/>
                    </a:lnTo>
                    <a:lnTo>
                      <a:pt x="154" y="282"/>
                    </a:lnTo>
                    <a:lnTo>
                      <a:pt x="154" y="282"/>
                    </a:lnTo>
                    <a:lnTo>
                      <a:pt x="155" y="279"/>
                    </a:lnTo>
                    <a:lnTo>
                      <a:pt x="155" y="279"/>
                    </a:lnTo>
                    <a:lnTo>
                      <a:pt x="156" y="282"/>
                    </a:lnTo>
                    <a:lnTo>
                      <a:pt x="156" y="282"/>
                    </a:lnTo>
                    <a:lnTo>
                      <a:pt x="157" y="284"/>
                    </a:lnTo>
                    <a:lnTo>
                      <a:pt x="157" y="284"/>
                    </a:lnTo>
                    <a:lnTo>
                      <a:pt x="161" y="286"/>
                    </a:lnTo>
                    <a:lnTo>
                      <a:pt x="161" y="286"/>
                    </a:lnTo>
                    <a:lnTo>
                      <a:pt x="160" y="288"/>
                    </a:lnTo>
                    <a:lnTo>
                      <a:pt x="160" y="288"/>
                    </a:lnTo>
                    <a:lnTo>
                      <a:pt x="160" y="289"/>
                    </a:lnTo>
                    <a:lnTo>
                      <a:pt x="161" y="291"/>
                    </a:lnTo>
                    <a:lnTo>
                      <a:pt x="161" y="291"/>
                    </a:lnTo>
                    <a:lnTo>
                      <a:pt x="161" y="295"/>
                    </a:lnTo>
                    <a:lnTo>
                      <a:pt x="161" y="295"/>
                    </a:lnTo>
                    <a:lnTo>
                      <a:pt x="164" y="296"/>
                    </a:lnTo>
                    <a:lnTo>
                      <a:pt x="164" y="296"/>
                    </a:lnTo>
                    <a:lnTo>
                      <a:pt x="164" y="300"/>
                    </a:lnTo>
                    <a:lnTo>
                      <a:pt x="164" y="300"/>
                    </a:lnTo>
                    <a:lnTo>
                      <a:pt x="164" y="305"/>
                    </a:lnTo>
                    <a:lnTo>
                      <a:pt x="164" y="305"/>
                    </a:lnTo>
                    <a:lnTo>
                      <a:pt x="165" y="307"/>
                    </a:lnTo>
                    <a:lnTo>
                      <a:pt x="165" y="307"/>
                    </a:lnTo>
                    <a:lnTo>
                      <a:pt x="167" y="307"/>
                    </a:lnTo>
                    <a:lnTo>
                      <a:pt x="167" y="307"/>
                    </a:lnTo>
                    <a:lnTo>
                      <a:pt x="167" y="308"/>
                    </a:lnTo>
                    <a:lnTo>
                      <a:pt x="168" y="310"/>
                    </a:lnTo>
                    <a:lnTo>
                      <a:pt x="169" y="312"/>
                    </a:lnTo>
                    <a:lnTo>
                      <a:pt x="169" y="312"/>
                    </a:lnTo>
                    <a:lnTo>
                      <a:pt x="173" y="317"/>
                    </a:lnTo>
                    <a:lnTo>
                      <a:pt x="173" y="317"/>
                    </a:lnTo>
                    <a:lnTo>
                      <a:pt x="173" y="319"/>
                    </a:lnTo>
                    <a:lnTo>
                      <a:pt x="173" y="319"/>
                    </a:lnTo>
                    <a:lnTo>
                      <a:pt x="172" y="320"/>
                    </a:lnTo>
                    <a:lnTo>
                      <a:pt x="172" y="320"/>
                    </a:lnTo>
                    <a:lnTo>
                      <a:pt x="171" y="321"/>
                    </a:lnTo>
                    <a:lnTo>
                      <a:pt x="171" y="321"/>
                    </a:lnTo>
                    <a:lnTo>
                      <a:pt x="171" y="323"/>
                    </a:lnTo>
                    <a:lnTo>
                      <a:pt x="171" y="323"/>
                    </a:lnTo>
                    <a:lnTo>
                      <a:pt x="169" y="323"/>
                    </a:lnTo>
                    <a:lnTo>
                      <a:pt x="169" y="323"/>
                    </a:lnTo>
                    <a:lnTo>
                      <a:pt x="167" y="325"/>
                    </a:lnTo>
                    <a:lnTo>
                      <a:pt x="167" y="325"/>
                    </a:lnTo>
                    <a:lnTo>
                      <a:pt x="165" y="327"/>
                    </a:lnTo>
                    <a:lnTo>
                      <a:pt x="165" y="327"/>
                    </a:lnTo>
                    <a:lnTo>
                      <a:pt x="164" y="325"/>
                    </a:lnTo>
                    <a:lnTo>
                      <a:pt x="164" y="325"/>
                    </a:lnTo>
                    <a:lnTo>
                      <a:pt x="162" y="325"/>
                    </a:lnTo>
                    <a:lnTo>
                      <a:pt x="162" y="325"/>
                    </a:lnTo>
                    <a:lnTo>
                      <a:pt x="161" y="327"/>
                    </a:lnTo>
                    <a:lnTo>
                      <a:pt x="161" y="327"/>
                    </a:lnTo>
                    <a:lnTo>
                      <a:pt x="157" y="327"/>
                    </a:lnTo>
                    <a:lnTo>
                      <a:pt x="157" y="327"/>
                    </a:lnTo>
                    <a:lnTo>
                      <a:pt x="160" y="329"/>
                    </a:lnTo>
                    <a:lnTo>
                      <a:pt x="160" y="329"/>
                    </a:lnTo>
                    <a:lnTo>
                      <a:pt x="160" y="333"/>
                    </a:lnTo>
                    <a:lnTo>
                      <a:pt x="160" y="333"/>
                    </a:lnTo>
                    <a:lnTo>
                      <a:pt x="165" y="334"/>
                    </a:lnTo>
                    <a:lnTo>
                      <a:pt x="165" y="334"/>
                    </a:lnTo>
                    <a:lnTo>
                      <a:pt x="165" y="335"/>
                    </a:lnTo>
                    <a:lnTo>
                      <a:pt x="165" y="336"/>
                    </a:lnTo>
                    <a:lnTo>
                      <a:pt x="165" y="336"/>
                    </a:lnTo>
                    <a:lnTo>
                      <a:pt x="167" y="336"/>
                    </a:lnTo>
                    <a:lnTo>
                      <a:pt x="168" y="336"/>
                    </a:lnTo>
                    <a:lnTo>
                      <a:pt x="168" y="336"/>
                    </a:lnTo>
                    <a:lnTo>
                      <a:pt x="168" y="334"/>
                    </a:lnTo>
                    <a:lnTo>
                      <a:pt x="168" y="334"/>
                    </a:lnTo>
                    <a:lnTo>
                      <a:pt x="169" y="334"/>
                    </a:lnTo>
                    <a:lnTo>
                      <a:pt x="169" y="334"/>
                    </a:lnTo>
                    <a:lnTo>
                      <a:pt x="171" y="330"/>
                    </a:lnTo>
                    <a:lnTo>
                      <a:pt x="171" y="330"/>
                    </a:lnTo>
                    <a:lnTo>
                      <a:pt x="175" y="331"/>
                    </a:lnTo>
                    <a:lnTo>
                      <a:pt x="175" y="331"/>
                    </a:lnTo>
                    <a:lnTo>
                      <a:pt x="176" y="331"/>
                    </a:lnTo>
                    <a:lnTo>
                      <a:pt x="178" y="331"/>
                    </a:lnTo>
                    <a:lnTo>
                      <a:pt x="178" y="331"/>
                    </a:lnTo>
                    <a:lnTo>
                      <a:pt x="185" y="330"/>
                    </a:lnTo>
                    <a:lnTo>
                      <a:pt x="185" y="330"/>
                    </a:lnTo>
                    <a:lnTo>
                      <a:pt x="185" y="329"/>
                    </a:lnTo>
                    <a:lnTo>
                      <a:pt x="184" y="328"/>
                    </a:lnTo>
                    <a:lnTo>
                      <a:pt x="184" y="327"/>
                    </a:lnTo>
                    <a:lnTo>
                      <a:pt x="184" y="327"/>
                    </a:lnTo>
                    <a:lnTo>
                      <a:pt x="186" y="325"/>
                    </a:lnTo>
                    <a:lnTo>
                      <a:pt x="187" y="323"/>
                    </a:lnTo>
                    <a:lnTo>
                      <a:pt x="187" y="323"/>
                    </a:lnTo>
                    <a:lnTo>
                      <a:pt x="191" y="322"/>
                    </a:lnTo>
                    <a:lnTo>
                      <a:pt x="191" y="322"/>
                    </a:lnTo>
                    <a:lnTo>
                      <a:pt x="197" y="322"/>
                    </a:lnTo>
                    <a:lnTo>
                      <a:pt x="197" y="322"/>
                    </a:lnTo>
                    <a:lnTo>
                      <a:pt x="200" y="319"/>
                    </a:lnTo>
                    <a:lnTo>
                      <a:pt x="200" y="319"/>
                    </a:lnTo>
                    <a:lnTo>
                      <a:pt x="201" y="312"/>
                    </a:lnTo>
                    <a:lnTo>
                      <a:pt x="201" y="312"/>
                    </a:lnTo>
                    <a:lnTo>
                      <a:pt x="202" y="303"/>
                    </a:lnTo>
                    <a:lnTo>
                      <a:pt x="202" y="303"/>
                    </a:lnTo>
                    <a:lnTo>
                      <a:pt x="203" y="300"/>
                    </a:lnTo>
                    <a:lnTo>
                      <a:pt x="203" y="300"/>
                    </a:lnTo>
                    <a:lnTo>
                      <a:pt x="203" y="295"/>
                    </a:lnTo>
                    <a:lnTo>
                      <a:pt x="204" y="292"/>
                    </a:lnTo>
                    <a:lnTo>
                      <a:pt x="204" y="292"/>
                    </a:lnTo>
                    <a:lnTo>
                      <a:pt x="206" y="291"/>
                    </a:lnTo>
                    <a:lnTo>
                      <a:pt x="206" y="291"/>
                    </a:lnTo>
                    <a:lnTo>
                      <a:pt x="209" y="290"/>
                    </a:lnTo>
                    <a:lnTo>
                      <a:pt x="209" y="290"/>
                    </a:lnTo>
                    <a:lnTo>
                      <a:pt x="209" y="289"/>
                    </a:lnTo>
                    <a:lnTo>
                      <a:pt x="209" y="288"/>
                    </a:lnTo>
                    <a:lnTo>
                      <a:pt x="210" y="287"/>
                    </a:lnTo>
                    <a:lnTo>
                      <a:pt x="210" y="287"/>
                    </a:lnTo>
                    <a:lnTo>
                      <a:pt x="215" y="286"/>
                    </a:lnTo>
                    <a:lnTo>
                      <a:pt x="216" y="286"/>
                    </a:lnTo>
                    <a:lnTo>
                      <a:pt x="216" y="286"/>
                    </a:lnTo>
                    <a:lnTo>
                      <a:pt x="218" y="283"/>
                    </a:lnTo>
                    <a:lnTo>
                      <a:pt x="218" y="283"/>
                    </a:lnTo>
                    <a:lnTo>
                      <a:pt x="217" y="281"/>
                    </a:lnTo>
                    <a:lnTo>
                      <a:pt x="217" y="281"/>
                    </a:lnTo>
                    <a:lnTo>
                      <a:pt x="219" y="279"/>
                    </a:lnTo>
                    <a:lnTo>
                      <a:pt x="219" y="279"/>
                    </a:lnTo>
                    <a:lnTo>
                      <a:pt x="220" y="276"/>
                    </a:lnTo>
                    <a:lnTo>
                      <a:pt x="220" y="276"/>
                    </a:lnTo>
                    <a:lnTo>
                      <a:pt x="220" y="273"/>
                    </a:lnTo>
                    <a:lnTo>
                      <a:pt x="220" y="273"/>
                    </a:lnTo>
                    <a:lnTo>
                      <a:pt x="217" y="272"/>
                    </a:lnTo>
                    <a:lnTo>
                      <a:pt x="217" y="272"/>
                    </a:lnTo>
                    <a:lnTo>
                      <a:pt x="216" y="269"/>
                    </a:lnTo>
                    <a:lnTo>
                      <a:pt x="216" y="269"/>
                    </a:lnTo>
                    <a:lnTo>
                      <a:pt x="215" y="269"/>
                    </a:lnTo>
                    <a:lnTo>
                      <a:pt x="215" y="269"/>
                    </a:lnTo>
                    <a:lnTo>
                      <a:pt x="212" y="267"/>
                    </a:lnTo>
                    <a:lnTo>
                      <a:pt x="212" y="267"/>
                    </a:lnTo>
                    <a:lnTo>
                      <a:pt x="210" y="267"/>
                    </a:lnTo>
                    <a:lnTo>
                      <a:pt x="210" y="267"/>
                    </a:lnTo>
                    <a:lnTo>
                      <a:pt x="206" y="264"/>
                    </a:lnTo>
                    <a:lnTo>
                      <a:pt x="206" y="264"/>
                    </a:lnTo>
                    <a:lnTo>
                      <a:pt x="207" y="252"/>
                    </a:lnTo>
                    <a:lnTo>
                      <a:pt x="207" y="252"/>
                    </a:lnTo>
                    <a:lnTo>
                      <a:pt x="208" y="252"/>
                    </a:lnTo>
                    <a:lnTo>
                      <a:pt x="209" y="252"/>
                    </a:lnTo>
                    <a:lnTo>
                      <a:pt x="209" y="252"/>
                    </a:lnTo>
                    <a:lnTo>
                      <a:pt x="210" y="243"/>
                    </a:lnTo>
                    <a:lnTo>
                      <a:pt x="210" y="243"/>
                    </a:lnTo>
                    <a:lnTo>
                      <a:pt x="208" y="242"/>
                    </a:lnTo>
                    <a:lnTo>
                      <a:pt x="208" y="242"/>
                    </a:lnTo>
                    <a:lnTo>
                      <a:pt x="209" y="241"/>
                    </a:lnTo>
                    <a:lnTo>
                      <a:pt x="209" y="241"/>
                    </a:lnTo>
                    <a:lnTo>
                      <a:pt x="212" y="241"/>
                    </a:lnTo>
                    <a:lnTo>
                      <a:pt x="212" y="241"/>
                    </a:lnTo>
                    <a:lnTo>
                      <a:pt x="214" y="235"/>
                    </a:lnTo>
                    <a:lnTo>
                      <a:pt x="214" y="235"/>
                    </a:lnTo>
                    <a:lnTo>
                      <a:pt x="217" y="235"/>
                    </a:lnTo>
                    <a:lnTo>
                      <a:pt x="217" y="235"/>
                    </a:lnTo>
                    <a:lnTo>
                      <a:pt x="218" y="230"/>
                    </a:lnTo>
                    <a:lnTo>
                      <a:pt x="218" y="230"/>
                    </a:lnTo>
                    <a:lnTo>
                      <a:pt x="220" y="229"/>
                    </a:lnTo>
                    <a:lnTo>
                      <a:pt x="220" y="229"/>
                    </a:lnTo>
                    <a:lnTo>
                      <a:pt x="225" y="227"/>
                    </a:lnTo>
                    <a:lnTo>
                      <a:pt x="225" y="227"/>
                    </a:lnTo>
                    <a:lnTo>
                      <a:pt x="226" y="226"/>
                    </a:lnTo>
                    <a:lnTo>
                      <a:pt x="226" y="226"/>
                    </a:lnTo>
                    <a:lnTo>
                      <a:pt x="227" y="228"/>
                    </a:lnTo>
                    <a:lnTo>
                      <a:pt x="227" y="228"/>
                    </a:lnTo>
                    <a:lnTo>
                      <a:pt x="228" y="225"/>
                    </a:lnTo>
                    <a:lnTo>
                      <a:pt x="228" y="225"/>
                    </a:lnTo>
                    <a:lnTo>
                      <a:pt x="231" y="222"/>
                    </a:lnTo>
                    <a:lnTo>
                      <a:pt x="231" y="222"/>
                    </a:lnTo>
                    <a:lnTo>
                      <a:pt x="233" y="222"/>
                    </a:lnTo>
                    <a:lnTo>
                      <a:pt x="235" y="220"/>
                    </a:lnTo>
                    <a:lnTo>
                      <a:pt x="235" y="220"/>
                    </a:lnTo>
                    <a:lnTo>
                      <a:pt x="238" y="216"/>
                    </a:lnTo>
                    <a:lnTo>
                      <a:pt x="238" y="216"/>
                    </a:lnTo>
                    <a:lnTo>
                      <a:pt x="240" y="214"/>
                    </a:lnTo>
                    <a:lnTo>
                      <a:pt x="241" y="213"/>
                    </a:lnTo>
                    <a:lnTo>
                      <a:pt x="241" y="213"/>
                    </a:lnTo>
                    <a:lnTo>
                      <a:pt x="239" y="211"/>
                    </a:lnTo>
                    <a:lnTo>
                      <a:pt x="239" y="211"/>
                    </a:lnTo>
                    <a:lnTo>
                      <a:pt x="238" y="208"/>
                    </a:lnTo>
                    <a:lnTo>
                      <a:pt x="238" y="208"/>
                    </a:lnTo>
                    <a:lnTo>
                      <a:pt x="239" y="206"/>
                    </a:lnTo>
                    <a:lnTo>
                      <a:pt x="239" y="206"/>
                    </a:lnTo>
                    <a:lnTo>
                      <a:pt x="240" y="205"/>
                    </a:lnTo>
                    <a:lnTo>
                      <a:pt x="240" y="205"/>
                    </a:lnTo>
                    <a:lnTo>
                      <a:pt x="240" y="202"/>
                    </a:lnTo>
                    <a:lnTo>
                      <a:pt x="240" y="202"/>
                    </a:lnTo>
                    <a:lnTo>
                      <a:pt x="239" y="201"/>
                    </a:lnTo>
                    <a:lnTo>
                      <a:pt x="239" y="201"/>
                    </a:lnTo>
                    <a:lnTo>
                      <a:pt x="240" y="200"/>
                    </a:lnTo>
                    <a:lnTo>
                      <a:pt x="240" y="200"/>
                    </a:lnTo>
                    <a:lnTo>
                      <a:pt x="243" y="198"/>
                    </a:lnTo>
                    <a:lnTo>
                      <a:pt x="243" y="198"/>
                    </a:lnTo>
                    <a:lnTo>
                      <a:pt x="244" y="196"/>
                    </a:lnTo>
                    <a:lnTo>
                      <a:pt x="244" y="196"/>
                    </a:lnTo>
                    <a:lnTo>
                      <a:pt x="246" y="196"/>
                    </a:lnTo>
                    <a:lnTo>
                      <a:pt x="246" y="196"/>
                    </a:lnTo>
                    <a:lnTo>
                      <a:pt x="247" y="194"/>
                    </a:lnTo>
                    <a:lnTo>
                      <a:pt x="247" y="194"/>
                    </a:lnTo>
                    <a:lnTo>
                      <a:pt x="254" y="194"/>
                    </a:lnTo>
                    <a:lnTo>
                      <a:pt x="254" y="194"/>
                    </a:lnTo>
                    <a:lnTo>
                      <a:pt x="261" y="194"/>
                    </a:lnTo>
                    <a:lnTo>
                      <a:pt x="261" y="194"/>
                    </a:lnTo>
                    <a:lnTo>
                      <a:pt x="263" y="193"/>
                    </a:lnTo>
                    <a:lnTo>
                      <a:pt x="263" y="193"/>
                    </a:lnTo>
                    <a:lnTo>
                      <a:pt x="264" y="195"/>
                    </a:lnTo>
                    <a:lnTo>
                      <a:pt x="264" y="195"/>
                    </a:lnTo>
                    <a:lnTo>
                      <a:pt x="266" y="196"/>
                    </a:lnTo>
                    <a:lnTo>
                      <a:pt x="266" y="196"/>
                    </a:lnTo>
                    <a:lnTo>
                      <a:pt x="270" y="198"/>
                    </a:lnTo>
                    <a:lnTo>
                      <a:pt x="270" y="198"/>
                    </a:lnTo>
                    <a:lnTo>
                      <a:pt x="270" y="206"/>
                    </a:lnTo>
                    <a:lnTo>
                      <a:pt x="270" y="206"/>
                    </a:lnTo>
                    <a:lnTo>
                      <a:pt x="267" y="206"/>
                    </a:lnTo>
                    <a:lnTo>
                      <a:pt x="267" y="206"/>
                    </a:lnTo>
                    <a:lnTo>
                      <a:pt x="265" y="205"/>
                    </a:lnTo>
                    <a:lnTo>
                      <a:pt x="265" y="205"/>
                    </a:lnTo>
                    <a:lnTo>
                      <a:pt x="264" y="208"/>
                    </a:lnTo>
                    <a:lnTo>
                      <a:pt x="262" y="211"/>
                    </a:lnTo>
                    <a:lnTo>
                      <a:pt x="261" y="213"/>
                    </a:lnTo>
                    <a:lnTo>
                      <a:pt x="261" y="213"/>
                    </a:lnTo>
                    <a:lnTo>
                      <a:pt x="259" y="214"/>
                    </a:lnTo>
                    <a:lnTo>
                      <a:pt x="259" y="214"/>
                    </a:lnTo>
                    <a:lnTo>
                      <a:pt x="256" y="217"/>
                    </a:lnTo>
                    <a:lnTo>
                      <a:pt x="256" y="217"/>
                    </a:lnTo>
                    <a:lnTo>
                      <a:pt x="255" y="219"/>
                    </a:lnTo>
                    <a:lnTo>
                      <a:pt x="255" y="219"/>
                    </a:lnTo>
                    <a:lnTo>
                      <a:pt x="254" y="220"/>
                    </a:lnTo>
                    <a:lnTo>
                      <a:pt x="254" y="220"/>
                    </a:lnTo>
                    <a:lnTo>
                      <a:pt x="251" y="220"/>
                    </a:lnTo>
                    <a:lnTo>
                      <a:pt x="251" y="220"/>
                    </a:lnTo>
                    <a:lnTo>
                      <a:pt x="251" y="222"/>
                    </a:lnTo>
                    <a:lnTo>
                      <a:pt x="251" y="222"/>
                    </a:lnTo>
                    <a:lnTo>
                      <a:pt x="248" y="222"/>
                    </a:lnTo>
                    <a:lnTo>
                      <a:pt x="248" y="222"/>
                    </a:lnTo>
                    <a:lnTo>
                      <a:pt x="248" y="225"/>
                    </a:lnTo>
                    <a:lnTo>
                      <a:pt x="248" y="225"/>
                    </a:lnTo>
                    <a:lnTo>
                      <a:pt x="248" y="225"/>
                    </a:lnTo>
                    <a:lnTo>
                      <a:pt x="248" y="225"/>
                    </a:lnTo>
                    <a:lnTo>
                      <a:pt x="247" y="227"/>
                    </a:lnTo>
                    <a:lnTo>
                      <a:pt x="247" y="227"/>
                    </a:lnTo>
                    <a:lnTo>
                      <a:pt x="244" y="229"/>
                    </a:lnTo>
                    <a:lnTo>
                      <a:pt x="244" y="229"/>
                    </a:lnTo>
                    <a:lnTo>
                      <a:pt x="241" y="230"/>
                    </a:lnTo>
                    <a:lnTo>
                      <a:pt x="241" y="230"/>
                    </a:lnTo>
                    <a:lnTo>
                      <a:pt x="241" y="233"/>
                    </a:lnTo>
                    <a:lnTo>
                      <a:pt x="241" y="233"/>
                    </a:lnTo>
                    <a:lnTo>
                      <a:pt x="239" y="235"/>
                    </a:lnTo>
                    <a:lnTo>
                      <a:pt x="239" y="235"/>
                    </a:lnTo>
                    <a:lnTo>
                      <a:pt x="238" y="241"/>
                    </a:lnTo>
                    <a:lnTo>
                      <a:pt x="238" y="241"/>
                    </a:lnTo>
                    <a:lnTo>
                      <a:pt x="239" y="242"/>
                    </a:lnTo>
                    <a:lnTo>
                      <a:pt x="239" y="242"/>
                    </a:lnTo>
                    <a:lnTo>
                      <a:pt x="240" y="249"/>
                    </a:lnTo>
                    <a:lnTo>
                      <a:pt x="240" y="249"/>
                    </a:lnTo>
                    <a:lnTo>
                      <a:pt x="242" y="252"/>
                    </a:lnTo>
                    <a:lnTo>
                      <a:pt x="242" y="252"/>
                    </a:lnTo>
                    <a:lnTo>
                      <a:pt x="240" y="257"/>
                    </a:lnTo>
                    <a:lnTo>
                      <a:pt x="240" y="257"/>
                    </a:lnTo>
                    <a:lnTo>
                      <a:pt x="240" y="259"/>
                    </a:lnTo>
                    <a:lnTo>
                      <a:pt x="240" y="259"/>
                    </a:lnTo>
                    <a:lnTo>
                      <a:pt x="240" y="265"/>
                    </a:lnTo>
                    <a:lnTo>
                      <a:pt x="240" y="265"/>
                    </a:lnTo>
                    <a:lnTo>
                      <a:pt x="242" y="265"/>
                    </a:lnTo>
                    <a:lnTo>
                      <a:pt x="242" y="265"/>
                    </a:lnTo>
                    <a:lnTo>
                      <a:pt x="246" y="268"/>
                    </a:lnTo>
                    <a:lnTo>
                      <a:pt x="246" y="268"/>
                    </a:lnTo>
                    <a:lnTo>
                      <a:pt x="248" y="268"/>
                    </a:lnTo>
                    <a:lnTo>
                      <a:pt x="248" y="268"/>
                    </a:lnTo>
                    <a:lnTo>
                      <a:pt x="250" y="269"/>
                    </a:lnTo>
                    <a:lnTo>
                      <a:pt x="250" y="269"/>
                    </a:lnTo>
                    <a:lnTo>
                      <a:pt x="254" y="269"/>
                    </a:lnTo>
                    <a:lnTo>
                      <a:pt x="254" y="269"/>
                    </a:lnTo>
                    <a:lnTo>
                      <a:pt x="254" y="271"/>
                    </a:lnTo>
                    <a:lnTo>
                      <a:pt x="254" y="273"/>
                    </a:lnTo>
                    <a:lnTo>
                      <a:pt x="254" y="273"/>
                    </a:lnTo>
                    <a:lnTo>
                      <a:pt x="256" y="274"/>
                    </a:lnTo>
                    <a:lnTo>
                      <a:pt x="256" y="274"/>
                    </a:lnTo>
                    <a:lnTo>
                      <a:pt x="263" y="273"/>
                    </a:lnTo>
                    <a:lnTo>
                      <a:pt x="263" y="273"/>
                    </a:lnTo>
                    <a:lnTo>
                      <a:pt x="267" y="269"/>
                    </a:lnTo>
                    <a:lnTo>
                      <a:pt x="267" y="269"/>
                    </a:lnTo>
                    <a:lnTo>
                      <a:pt x="275" y="268"/>
                    </a:lnTo>
                    <a:lnTo>
                      <a:pt x="275" y="268"/>
                    </a:lnTo>
                    <a:lnTo>
                      <a:pt x="277" y="267"/>
                    </a:lnTo>
                    <a:lnTo>
                      <a:pt x="277" y="267"/>
                    </a:lnTo>
                    <a:lnTo>
                      <a:pt x="285" y="266"/>
                    </a:lnTo>
                    <a:lnTo>
                      <a:pt x="290" y="266"/>
                    </a:lnTo>
                    <a:lnTo>
                      <a:pt x="290" y="266"/>
                    </a:lnTo>
                    <a:lnTo>
                      <a:pt x="295" y="267"/>
                    </a:lnTo>
                    <a:lnTo>
                      <a:pt x="295" y="267"/>
                    </a:lnTo>
                    <a:lnTo>
                      <a:pt x="299" y="269"/>
                    </a:lnTo>
                    <a:lnTo>
                      <a:pt x="299" y="269"/>
                    </a:lnTo>
                    <a:lnTo>
                      <a:pt x="308" y="272"/>
                    </a:lnTo>
                    <a:lnTo>
                      <a:pt x="308" y="272"/>
                    </a:lnTo>
                    <a:lnTo>
                      <a:pt x="305" y="273"/>
                    </a:lnTo>
                    <a:lnTo>
                      <a:pt x="305" y="273"/>
                    </a:lnTo>
                    <a:lnTo>
                      <a:pt x="299" y="274"/>
                    </a:lnTo>
                    <a:lnTo>
                      <a:pt x="299" y="274"/>
                    </a:lnTo>
                    <a:lnTo>
                      <a:pt x="298" y="275"/>
                    </a:lnTo>
                    <a:lnTo>
                      <a:pt x="298" y="275"/>
                    </a:lnTo>
                    <a:lnTo>
                      <a:pt x="295" y="276"/>
                    </a:lnTo>
                    <a:lnTo>
                      <a:pt x="295" y="276"/>
                    </a:lnTo>
                    <a:lnTo>
                      <a:pt x="290" y="276"/>
                    </a:lnTo>
                    <a:lnTo>
                      <a:pt x="290" y="276"/>
                    </a:lnTo>
                    <a:lnTo>
                      <a:pt x="290" y="280"/>
                    </a:lnTo>
                    <a:lnTo>
                      <a:pt x="290" y="280"/>
                    </a:lnTo>
                    <a:lnTo>
                      <a:pt x="289" y="281"/>
                    </a:lnTo>
                    <a:lnTo>
                      <a:pt x="286" y="281"/>
                    </a:lnTo>
                    <a:lnTo>
                      <a:pt x="286" y="281"/>
                    </a:lnTo>
                    <a:lnTo>
                      <a:pt x="280" y="279"/>
                    </a:lnTo>
                    <a:lnTo>
                      <a:pt x="274" y="279"/>
                    </a:lnTo>
                    <a:lnTo>
                      <a:pt x="274" y="279"/>
                    </a:lnTo>
                    <a:lnTo>
                      <a:pt x="272" y="279"/>
                    </a:lnTo>
                    <a:lnTo>
                      <a:pt x="270" y="280"/>
                    </a:lnTo>
                    <a:lnTo>
                      <a:pt x="270" y="280"/>
                    </a:lnTo>
                    <a:lnTo>
                      <a:pt x="264" y="281"/>
                    </a:lnTo>
                    <a:lnTo>
                      <a:pt x="261" y="282"/>
                    </a:lnTo>
                    <a:lnTo>
                      <a:pt x="261" y="282"/>
                    </a:lnTo>
                    <a:lnTo>
                      <a:pt x="258" y="283"/>
                    </a:lnTo>
                    <a:lnTo>
                      <a:pt x="257" y="283"/>
                    </a:lnTo>
                    <a:lnTo>
                      <a:pt x="257" y="283"/>
                    </a:lnTo>
                    <a:lnTo>
                      <a:pt x="257" y="283"/>
                    </a:lnTo>
                    <a:lnTo>
                      <a:pt x="256" y="287"/>
                    </a:lnTo>
                    <a:lnTo>
                      <a:pt x="256" y="289"/>
                    </a:lnTo>
                    <a:lnTo>
                      <a:pt x="256" y="291"/>
                    </a:lnTo>
                    <a:lnTo>
                      <a:pt x="256" y="291"/>
                    </a:lnTo>
                    <a:lnTo>
                      <a:pt x="257" y="294"/>
                    </a:lnTo>
                    <a:lnTo>
                      <a:pt x="259" y="295"/>
                    </a:lnTo>
                    <a:lnTo>
                      <a:pt x="261" y="296"/>
                    </a:lnTo>
                    <a:lnTo>
                      <a:pt x="261" y="296"/>
                    </a:lnTo>
                    <a:lnTo>
                      <a:pt x="262" y="295"/>
                    </a:lnTo>
                    <a:lnTo>
                      <a:pt x="263" y="296"/>
                    </a:lnTo>
                    <a:lnTo>
                      <a:pt x="263" y="296"/>
                    </a:lnTo>
                    <a:lnTo>
                      <a:pt x="263" y="299"/>
                    </a:lnTo>
                    <a:lnTo>
                      <a:pt x="263" y="299"/>
                    </a:lnTo>
                    <a:lnTo>
                      <a:pt x="263" y="305"/>
                    </a:lnTo>
                    <a:lnTo>
                      <a:pt x="263" y="305"/>
                    </a:lnTo>
                    <a:lnTo>
                      <a:pt x="263" y="310"/>
                    </a:lnTo>
                    <a:lnTo>
                      <a:pt x="263" y="310"/>
                    </a:lnTo>
                    <a:lnTo>
                      <a:pt x="262" y="311"/>
                    </a:lnTo>
                    <a:lnTo>
                      <a:pt x="257" y="311"/>
                    </a:lnTo>
                    <a:lnTo>
                      <a:pt x="257" y="311"/>
                    </a:lnTo>
                    <a:lnTo>
                      <a:pt x="254" y="308"/>
                    </a:lnTo>
                    <a:lnTo>
                      <a:pt x="252" y="306"/>
                    </a:lnTo>
                    <a:lnTo>
                      <a:pt x="252" y="306"/>
                    </a:lnTo>
                    <a:lnTo>
                      <a:pt x="250" y="303"/>
                    </a:lnTo>
                    <a:lnTo>
                      <a:pt x="250" y="303"/>
                    </a:lnTo>
                    <a:lnTo>
                      <a:pt x="248" y="303"/>
                    </a:lnTo>
                    <a:lnTo>
                      <a:pt x="248" y="303"/>
                    </a:lnTo>
                    <a:lnTo>
                      <a:pt x="247" y="300"/>
                    </a:lnTo>
                    <a:lnTo>
                      <a:pt x="247" y="300"/>
                    </a:lnTo>
                    <a:lnTo>
                      <a:pt x="246" y="303"/>
                    </a:lnTo>
                    <a:lnTo>
                      <a:pt x="243" y="304"/>
                    </a:lnTo>
                    <a:lnTo>
                      <a:pt x="243" y="304"/>
                    </a:lnTo>
                    <a:lnTo>
                      <a:pt x="242" y="305"/>
                    </a:lnTo>
                    <a:lnTo>
                      <a:pt x="241" y="306"/>
                    </a:lnTo>
                    <a:lnTo>
                      <a:pt x="241" y="306"/>
                    </a:lnTo>
                    <a:lnTo>
                      <a:pt x="240" y="310"/>
                    </a:lnTo>
                    <a:lnTo>
                      <a:pt x="240" y="310"/>
                    </a:lnTo>
                    <a:lnTo>
                      <a:pt x="239" y="314"/>
                    </a:lnTo>
                    <a:lnTo>
                      <a:pt x="239" y="314"/>
                    </a:lnTo>
                    <a:lnTo>
                      <a:pt x="238" y="319"/>
                    </a:lnTo>
                    <a:lnTo>
                      <a:pt x="238" y="321"/>
                    </a:lnTo>
                    <a:lnTo>
                      <a:pt x="238" y="321"/>
                    </a:lnTo>
                    <a:lnTo>
                      <a:pt x="238" y="329"/>
                    </a:lnTo>
                    <a:lnTo>
                      <a:pt x="238" y="329"/>
                    </a:lnTo>
                    <a:lnTo>
                      <a:pt x="233" y="335"/>
                    </a:lnTo>
                    <a:lnTo>
                      <a:pt x="233" y="335"/>
                    </a:lnTo>
                    <a:lnTo>
                      <a:pt x="228" y="336"/>
                    </a:lnTo>
                    <a:lnTo>
                      <a:pt x="228" y="336"/>
                    </a:lnTo>
                    <a:lnTo>
                      <a:pt x="226" y="342"/>
                    </a:lnTo>
                    <a:lnTo>
                      <a:pt x="226" y="342"/>
                    </a:lnTo>
                    <a:lnTo>
                      <a:pt x="225" y="342"/>
                    </a:lnTo>
                    <a:lnTo>
                      <a:pt x="222" y="343"/>
                    </a:lnTo>
                    <a:lnTo>
                      <a:pt x="222" y="343"/>
                    </a:lnTo>
                    <a:lnTo>
                      <a:pt x="219" y="342"/>
                    </a:lnTo>
                    <a:lnTo>
                      <a:pt x="218" y="341"/>
                    </a:lnTo>
                    <a:lnTo>
                      <a:pt x="218" y="341"/>
                    </a:lnTo>
                    <a:lnTo>
                      <a:pt x="220" y="339"/>
                    </a:lnTo>
                    <a:lnTo>
                      <a:pt x="220" y="339"/>
                    </a:lnTo>
                    <a:lnTo>
                      <a:pt x="216" y="337"/>
                    </a:lnTo>
                    <a:lnTo>
                      <a:pt x="216" y="337"/>
                    </a:lnTo>
                    <a:lnTo>
                      <a:pt x="212" y="337"/>
                    </a:lnTo>
                    <a:lnTo>
                      <a:pt x="208" y="338"/>
                    </a:lnTo>
                    <a:lnTo>
                      <a:pt x="208" y="338"/>
                    </a:lnTo>
                    <a:lnTo>
                      <a:pt x="201" y="342"/>
                    </a:lnTo>
                    <a:lnTo>
                      <a:pt x="201" y="342"/>
                    </a:lnTo>
                    <a:lnTo>
                      <a:pt x="200" y="343"/>
                    </a:lnTo>
                    <a:lnTo>
                      <a:pt x="200" y="343"/>
                    </a:lnTo>
                    <a:lnTo>
                      <a:pt x="191" y="346"/>
                    </a:lnTo>
                    <a:lnTo>
                      <a:pt x="185" y="349"/>
                    </a:lnTo>
                    <a:lnTo>
                      <a:pt x="185" y="349"/>
                    </a:lnTo>
                    <a:lnTo>
                      <a:pt x="181" y="349"/>
                    </a:lnTo>
                    <a:lnTo>
                      <a:pt x="181" y="349"/>
                    </a:lnTo>
                    <a:lnTo>
                      <a:pt x="176" y="346"/>
                    </a:lnTo>
                    <a:lnTo>
                      <a:pt x="176" y="346"/>
                    </a:lnTo>
                    <a:lnTo>
                      <a:pt x="180" y="343"/>
                    </a:lnTo>
                    <a:lnTo>
                      <a:pt x="180" y="343"/>
                    </a:lnTo>
                    <a:lnTo>
                      <a:pt x="179" y="342"/>
                    </a:lnTo>
                    <a:lnTo>
                      <a:pt x="179" y="342"/>
                    </a:lnTo>
                    <a:lnTo>
                      <a:pt x="177" y="342"/>
                    </a:lnTo>
                    <a:lnTo>
                      <a:pt x="177" y="342"/>
                    </a:lnTo>
                    <a:lnTo>
                      <a:pt x="175" y="343"/>
                    </a:lnTo>
                    <a:lnTo>
                      <a:pt x="175" y="343"/>
                    </a:lnTo>
                    <a:lnTo>
                      <a:pt x="172" y="343"/>
                    </a:lnTo>
                    <a:lnTo>
                      <a:pt x="172" y="343"/>
                    </a:lnTo>
                    <a:lnTo>
                      <a:pt x="171" y="343"/>
                    </a:lnTo>
                    <a:lnTo>
                      <a:pt x="171" y="343"/>
                    </a:lnTo>
                    <a:lnTo>
                      <a:pt x="169" y="345"/>
                    </a:lnTo>
                    <a:lnTo>
                      <a:pt x="169" y="345"/>
                    </a:lnTo>
                    <a:lnTo>
                      <a:pt x="167" y="345"/>
                    </a:lnTo>
                    <a:lnTo>
                      <a:pt x="167" y="345"/>
                    </a:lnTo>
                    <a:lnTo>
                      <a:pt x="162" y="349"/>
                    </a:lnTo>
                    <a:lnTo>
                      <a:pt x="162" y="349"/>
                    </a:lnTo>
                    <a:lnTo>
                      <a:pt x="157" y="347"/>
                    </a:lnTo>
                    <a:lnTo>
                      <a:pt x="157" y="347"/>
                    </a:lnTo>
                    <a:lnTo>
                      <a:pt x="161" y="342"/>
                    </a:lnTo>
                    <a:lnTo>
                      <a:pt x="161" y="342"/>
                    </a:lnTo>
                    <a:lnTo>
                      <a:pt x="157" y="344"/>
                    </a:lnTo>
                    <a:lnTo>
                      <a:pt x="157" y="344"/>
                    </a:lnTo>
                    <a:lnTo>
                      <a:pt x="154" y="343"/>
                    </a:lnTo>
                    <a:lnTo>
                      <a:pt x="150" y="342"/>
                    </a:lnTo>
                    <a:lnTo>
                      <a:pt x="150" y="342"/>
                    </a:lnTo>
                    <a:lnTo>
                      <a:pt x="152" y="338"/>
                    </a:lnTo>
                    <a:lnTo>
                      <a:pt x="152" y="338"/>
                    </a:lnTo>
                    <a:lnTo>
                      <a:pt x="150" y="337"/>
                    </a:lnTo>
                    <a:lnTo>
                      <a:pt x="150" y="337"/>
                    </a:lnTo>
                    <a:lnTo>
                      <a:pt x="148" y="330"/>
                    </a:lnTo>
                    <a:lnTo>
                      <a:pt x="148" y="330"/>
                    </a:lnTo>
                    <a:lnTo>
                      <a:pt x="149" y="328"/>
                    </a:lnTo>
                    <a:lnTo>
                      <a:pt x="149" y="328"/>
                    </a:lnTo>
                    <a:lnTo>
                      <a:pt x="150" y="326"/>
                    </a:lnTo>
                    <a:lnTo>
                      <a:pt x="150" y="326"/>
                    </a:lnTo>
                    <a:lnTo>
                      <a:pt x="153" y="327"/>
                    </a:lnTo>
                    <a:lnTo>
                      <a:pt x="153" y="327"/>
                    </a:lnTo>
                    <a:lnTo>
                      <a:pt x="153" y="322"/>
                    </a:lnTo>
                    <a:lnTo>
                      <a:pt x="153" y="322"/>
                    </a:lnTo>
                    <a:lnTo>
                      <a:pt x="155" y="321"/>
                    </a:lnTo>
                    <a:lnTo>
                      <a:pt x="155" y="321"/>
                    </a:lnTo>
                    <a:lnTo>
                      <a:pt x="157" y="322"/>
                    </a:lnTo>
                    <a:lnTo>
                      <a:pt x="157" y="322"/>
                    </a:lnTo>
                    <a:lnTo>
                      <a:pt x="159" y="319"/>
                    </a:lnTo>
                    <a:lnTo>
                      <a:pt x="159" y="319"/>
                    </a:lnTo>
                    <a:lnTo>
                      <a:pt x="154" y="318"/>
                    </a:lnTo>
                    <a:lnTo>
                      <a:pt x="154" y="318"/>
                    </a:lnTo>
                    <a:lnTo>
                      <a:pt x="153" y="313"/>
                    </a:lnTo>
                    <a:lnTo>
                      <a:pt x="153" y="313"/>
                    </a:lnTo>
                    <a:lnTo>
                      <a:pt x="152" y="312"/>
                    </a:lnTo>
                    <a:lnTo>
                      <a:pt x="148" y="312"/>
                    </a:lnTo>
                    <a:lnTo>
                      <a:pt x="148" y="312"/>
                    </a:lnTo>
                    <a:lnTo>
                      <a:pt x="146" y="313"/>
                    </a:lnTo>
                    <a:lnTo>
                      <a:pt x="145" y="314"/>
                    </a:lnTo>
                    <a:lnTo>
                      <a:pt x="145" y="314"/>
                    </a:lnTo>
                    <a:lnTo>
                      <a:pt x="144" y="315"/>
                    </a:lnTo>
                    <a:lnTo>
                      <a:pt x="144" y="315"/>
                    </a:lnTo>
                    <a:lnTo>
                      <a:pt x="142" y="314"/>
                    </a:lnTo>
                    <a:lnTo>
                      <a:pt x="142" y="314"/>
                    </a:lnTo>
                    <a:lnTo>
                      <a:pt x="141" y="315"/>
                    </a:lnTo>
                    <a:lnTo>
                      <a:pt x="139" y="318"/>
                    </a:lnTo>
                    <a:lnTo>
                      <a:pt x="139" y="318"/>
                    </a:lnTo>
                    <a:lnTo>
                      <a:pt x="137" y="318"/>
                    </a:lnTo>
                    <a:lnTo>
                      <a:pt x="137" y="318"/>
                    </a:lnTo>
                    <a:lnTo>
                      <a:pt x="137" y="323"/>
                    </a:lnTo>
                    <a:lnTo>
                      <a:pt x="137" y="323"/>
                    </a:lnTo>
                    <a:lnTo>
                      <a:pt x="138" y="329"/>
                    </a:lnTo>
                    <a:lnTo>
                      <a:pt x="138" y="329"/>
                    </a:lnTo>
                    <a:lnTo>
                      <a:pt x="140" y="336"/>
                    </a:lnTo>
                    <a:lnTo>
                      <a:pt x="140" y="336"/>
                    </a:lnTo>
                    <a:lnTo>
                      <a:pt x="140" y="338"/>
                    </a:lnTo>
                    <a:lnTo>
                      <a:pt x="140" y="338"/>
                    </a:lnTo>
                    <a:lnTo>
                      <a:pt x="142" y="343"/>
                    </a:lnTo>
                    <a:lnTo>
                      <a:pt x="142" y="343"/>
                    </a:lnTo>
                    <a:lnTo>
                      <a:pt x="140" y="343"/>
                    </a:lnTo>
                    <a:lnTo>
                      <a:pt x="140" y="343"/>
                    </a:lnTo>
                    <a:lnTo>
                      <a:pt x="140" y="345"/>
                    </a:lnTo>
                    <a:lnTo>
                      <a:pt x="140" y="345"/>
                    </a:lnTo>
                    <a:lnTo>
                      <a:pt x="142" y="349"/>
                    </a:lnTo>
                    <a:lnTo>
                      <a:pt x="142" y="349"/>
                    </a:lnTo>
                    <a:lnTo>
                      <a:pt x="139" y="349"/>
                    </a:lnTo>
                    <a:lnTo>
                      <a:pt x="139" y="349"/>
                    </a:lnTo>
                    <a:lnTo>
                      <a:pt x="138" y="352"/>
                    </a:lnTo>
                    <a:lnTo>
                      <a:pt x="138" y="352"/>
                    </a:lnTo>
                    <a:lnTo>
                      <a:pt x="137" y="352"/>
                    </a:lnTo>
                    <a:lnTo>
                      <a:pt x="137" y="352"/>
                    </a:lnTo>
                    <a:lnTo>
                      <a:pt x="136" y="351"/>
                    </a:lnTo>
                    <a:lnTo>
                      <a:pt x="136" y="351"/>
                    </a:lnTo>
                    <a:lnTo>
                      <a:pt x="134" y="351"/>
                    </a:lnTo>
                    <a:lnTo>
                      <a:pt x="132" y="351"/>
                    </a:lnTo>
                    <a:lnTo>
                      <a:pt x="130" y="351"/>
                    </a:lnTo>
                    <a:lnTo>
                      <a:pt x="130" y="351"/>
                    </a:lnTo>
                    <a:lnTo>
                      <a:pt x="128" y="353"/>
                    </a:lnTo>
                    <a:lnTo>
                      <a:pt x="128" y="353"/>
                    </a:lnTo>
                    <a:lnTo>
                      <a:pt x="124" y="354"/>
                    </a:lnTo>
                    <a:lnTo>
                      <a:pt x="124" y="354"/>
                    </a:lnTo>
                    <a:lnTo>
                      <a:pt x="121" y="354"/>
                    </a:lnTo>
                    <a:lnTo>
                      <a:pt x="118" y="354"/>
                    </a:lnTo>
                    <a:lnTo>
                      <a:pt x="118" y="354"/>
                    </a:lnTo>
                    <a:lnTo>
                      <a:pt x="116" y="357"/>
                    </a:lnTo>
                    <a:lnTo>
                      <a:pt x="115" y="358"/>
                    </a:lnTo>
                    <a:lnTo>
                      <a:pt x="115" y="358"/>
                    </a:lnTo>
                    <a:lnTo>
                      <a:pt x="115" y="361"/>
                    </a:lnTo>
                    <a:lnTo>
                      <a:pt x="115" y="361"/>
                    </a:lnTo>
                    <a:lnTo>
                      <a:pt x="117" y="362"/>
                    </a:lnTo>
                    <a:lnTo>
                      <a:pt x="117" y="362"/>
                    </a:lnTo>
                    <a:lnTo>
                      <a:pt x="116" y="366"/>
                    </a:lnTo>
                    <a:lnTo>
                      <a:pt x="116" y="366"/>
                    </a:lnTo>
                    <a:lnTo>
                      <a:pt x="115" y="367"/>
                    </a:lnTo>
                    <a:lnTo>
                      <a:pt x="115" y="367"/>
                    </a:lnTo>
                    <a:lnTo>
                      <a:pt x="114" y="362"/>
                    </a:lnTo>
                    <a:lnTo>
                      <a:pt x="114" y="362"/>
                    </a:lnTo>
                    <a:lnTo>
                      <a:pt x="112" y="360"/>
                    </a:lnTo>
                    <a:lnTo>
                      <a:pt x="112" y="360"/>
                    </a:lnTo>
                    <a:lnTo>
                      <a:pt x="112" y="357"/>
                    </a:lnTo>
                    <a:lnTo>
                      <a:pt x="112" y="357"/>
                    </a:lnTo>
                    <a:lnTo>
                      <a:pt x="110" y="359"/>
                    </a:lnTo>
                    <a:lnTo>
                      <a:pt x="110" y="359"/>
                    </a:lnTo>
                    <a:lnTo>
                      <a:pt x="109" y="360"/>
                    </a:lnTo>
                    <a:lnTo>
                      <a:pt x="109" y="360"/>
                    </a:lnTo>
                    <a:lnTo>
                      <a:pt x="109" y="362"/>
                    </a:lnTo>
                    <a:lnTo>
                      <a:pt x="108" y="367"/>
                    </a:lnTo>
                    <a:lnTo>
                      <a:pt x="108" y="367"/>
                    </a:lnTo>
                    <a:lnTo>
                      <a:pt x="100" y="377"/>
                    </a:lnTo>
                    <a:lnTo>
                      <a:pt x="100" y="377"/>
                    </a:lnTo>
                    <a:lnTo>
                      <a:pt x="93" y="380"/>
                    </a:lnTo>
                    <a:lnTo>
                      <a:pt x="93" y="380"/>
                    </a:lnTo>
                    <a:lnTo>
                      <a:pt x="92" y="381"/>
                    </a:lnTo>
                    <a:lnTo>
                      <a:pt x="92" y="381"/>
                    </a:lnTo>
                    <a:lnTo>
                      <a:pt x="90" y="382"/>
                    </a:lnTo>
                    <a:lnTo>
                      <a:pt x="86" y="383"/>
                    </a:lnTo>
                    <a:lnTo>
                      <a:pt x="86" y="383"/>
                    </a:lnTo>
                    <a:lnTo>
                      <a:pt x="86" y="385"/>
                    </a:lnTo>
                    <a:lnTo>
                      <a:pt x="85" y="386"/>
                    </a:lnTo>
                    <a:lnTo>
                      <a:pt x="85" y="386"/>
                    </a:lnTo>
                    <a:lnTo>
                      <a:pt x="85" y="389"/>
                    </a:lnTo>
                    <a:lnTo>
                      <a:pt x="84" y="393"/>
                    </a:lnTo>
                    <a:lnTo>
                      <a:pt x="84" y="393"/>
                    </a:lnTo>
                    <a:lnTo>
                      <a:pt x="79" y="394"/>
                    </a:lnTo>
                    <a:lnTo>
                      <a:pt x="76" y="396"/>
                    </a:lnTo>
                    <a:lnTo>
                      <a:pt x="76" y="396"/>
                    </a:lnTo>
                    <a:lnTo>
                      <a:pt x="75" y="397"/>
                    </a:lnTo>
                    <a:lnTo>
                      <a:pt x="75" y="397"/>
                    </a:lnTo>
                    <a:lnTo>
                      <a:pt x="74" y="398"/>
                    </a:lnTo>
                    <a:lnTo>
                      <a:pt x="73" y="400"/>
                    </a:lnTo>
                    <a:lnTo>
                      <a:pt x="73" y="400"/>
                    </a:lnTo>
                    <a:lnTo>
                      <a:pt x="67" y="400"/>
                    </a:lnTo>
                    <a:lnTo>
                      <a:pt x="63" y="399"/>
                    </a:lnTo>
                    <a:lnTo>
                      <a:pt x="63" y="399"/>
                    </a:lnTo>
                    <a:lnTo>
                      <a:pt x="63" y="398"/>
                    </a:lnTo>
                    <a:lnTo>
                      <a:pt x="63" y="397"/>
                    </a:lnTo>
                    <a:lnTo>
                      <a:pt x="63" y="397"/>
                    </a:lnTo>
                    <a:lnTo>
                      <a:pt x="59" y="397"/>
                    </a:lnTo>
                    <a:lnTo>
                      <a:pt x="59" y="397"/>
                    </a:lnTo>
                    <a:lnTo>
                      <a:pt x="58" y="399"/>
                    </a:lnTo>
                    <a:lnTo>
                      <a:pt x="59" y="401"/>
                    </a:lnTo>
                    <a:lnTo>
                      <a:pt x="59" y="401"/>
                    </a:lnTo>
                    <a:lnTo>
                      <a:pt x="61" y="405"/>
                    </a:lnTo>
                    <a:lnTo>
                      <a:pt x="61" y="406"/>
                    </a:lnTo>
                    <a:lnTo>
                      <a:pt x="61" y="406"/>
                    </a:lnTo>
                    <a:lnTo>
                      <a:pt x="62" y="408"/>
                    </a:lnTo>
                    <a:lnTo>
                      <a:pt x="62" y="408"/>
                    </a:lnTo>
                    <a:lnTo>
                      <a:pt x="54" y="408"/>
                    </a:lnTo>
                    <a:lnTo>
                      <a:pt x="54" y="408"/>
                    </a:lnTo>
                    <a:lnTo>
                      <a:pt x="52" y="409"/>
                    </a:lnTo>
                    <a:lnTo>
                      <a:pt x="52" y="409"/>
                    </a:lnTo>
                    <a:lnTo>
                      <a:pt x="51" y="408"/>
                    </a:lnTo>
                    <a:lnTo>
                      <a:pt x="48" y="407"/>
                    </a:lnTo>
                    <a:lnTo>
                      <a:pt x="47" y="407"/>
                    </a:lnTo>
                    <a:lnTo>
                      <a:pt x="47" y="407"/>
                    </a:lnTo>
                    <a:lnTo>
                      <a:pt x="40" y="408"/>
                    </a:lnTo>
                    <a:lnTo>
                      <a:pt x="40" y="408"/>
                    </a:lnTo>
                    <a:lnTo>
                      <a:pt x="37" y="409"/>
                    </a:lnTo>
                    <a:lnTo>
                      <a:pt x="36" y="411"/>
                    </a:lnTo>
                    <a:lnTo>
                      <a:pt x="36" y="411"/>
                    </a:lnTo>
                    <a:lnTo>
                      <a:pt x="36" y="412"/>
                    </a:lnTo>
                    <a:lnTo>
                      <a:pt x="37" y="414"/>
                    </a:lnTo>
                    <a:lnTo>
                      <a:pt x="37" y="414"/>
                    </a:lnTo>
                    <a:lnTo>
                      <a:pt x="39" y="416"/>
                    </a:lnTo>
                    <a:lnTo>
                      <a:pt x="43" y="417"/>
                    </a:lnTo>
                    <a:lnTo>
                      <a:pt x="43" y="417"/>
                    </a:lnTo>
                    <a:lnTo>
                      <a:pt x="50" y="421"/>
                    </a:lnTo>
                    <a:lnTo>
                      <a:pt x="50" y="421"/>
                    </a:lnTo>
                    <a:lnTo>
                      <a:pt x="53" y="421"/>
                    </a:lnTo>
                    <a:lnTo>
                      <a:pt x="53" y="421"/>
                    </a:lnTo>
                    <a:lnTo>
                      <a:pt x="54" y="422"/>
                    </a:lnTo>
                    <a:lnTo>
                      <a:pt x="54" y="422"/>
                    </a:lnTo>
                    <a:lnTo>
                      <a:pt x="57" y="425"/>
                    </a:lnTo>
                    <a:lnTo>
                      <a:pt x="57" y="425"/>
                    </a:lnTo>
                    <a:lnTo>
                      <a:pt x="57" y="429"/>
                    </a:lnTo>
                    <a:lnTo>
                      <a:pt x="57" y="429"/>
                    </a:lnTo>
                    <a:lnTo>
                      <a:pt x="58" y="430"/>
                    </a:lnTo>
                    <a:lnTo>
                      <a:pt x="58" y="430"/>
                    </a:lnTo>
                    <a:lnTo>
                      <a:pt x="59" y="432"/>
                    </a:lnTo>
                    <a:lnTo>
                      <a:pt x="59" y="432"/>
                    </a:lnTo>
                    <a:lnTo>
                      <a:pt x="60" y="432"/>
                    </a:lnTo>
                    <a:lnTo>
                      <a:pt x="61" y="432"/>
                    </a:lnTo>
                    <a:lnTo>
                      <a:pt x="63" y="433"/>
                    </a:lnTo>
                    <a:lnTo>
                      <a:pt x="63" y="433"/>
                    </a:lnTo>
                    <a:lnTo>
                      <a:pt x="63" y="436"/>
                    </a:lnTo>
                    <a:lnTo>
                      <a:pt x="65" y="438"/>
                    </a:lnTo>
                    <a:lnTo>
                      <a:pt x="63" y="440"/>
                    </a:lnTo>
                    <a:lnTo>
                      <a:pt x="63" y="440"/>
                    </a:lnTo>
                    <a:lnTo>
                      <a:pt x="68" y="444"/>
                    </a:lnTo>
                    <a:lnTo>
                      <a:pt x="68" y="444"/>
                    </a:lnTo>
                    <a:lnTo>
                      <a:pt x="68" y="446"/>
                    </a:lnTo>
                    <a:lnTo>
                      <a:pt x="68" y="446"/>
                    </a:lnTo>
                    <a:lnTo>
                      <a:pt x="67" y="444"/>
                    </a:lnTo>
                    <a:lnTo>
                      <a:pt x="67" y="444"/>
                    </a:lnTo>
                    <a:lnTo>
                      <a:pt x="65" y="443"/>
                    </a:lnTo>
                    <a:lnTo>
                      <a:pt x="65" y="443"/>
                    </a:lnTo>
                    <a:lnTo>
                      <a:pt x="63" y="453"/>
                    </a:lnTo>
                    <a:lnTo>
                      <a:pt x="63" y="453"/>
                    </a:lnTo>
                    <a:lnTo>
                      <a:pt x="60" y="464"/>
                    </a:lnTo>
                    <a:lnTo>
                      <a:pt x="60" y="464"/>
                    </a:lnTo>
                    <a:lnTo>
                      <a:pt x="59" y="466"/>
                    </a:lnTo>
                    <a:lnTo>
                      <a:pt x="55" y="466"/>
                    </a:lnTo>
                    <a:lnTo>
                      <a:pt x="55" y="466"/>
                    </a:lnTo>
                    <a:lnTo>
                      <a:pt x="51" y="464"/>
                    </a:lnTo>
                    <a:lnTo>
                      <a:pt x="51" y="464"/>
                    </a:lnTo>
                    <a:lnTo>
                      <a:pt x="50" y="464"/>
                    </a:lnTo>
                    <a:lnTo>
                      <a:pt x="47" y="466"/>
                    </a:lnTo>
                    <a:lnTo>
                      <a:pt x="47" y="466"/>
                    </a:lnTo>
                    <a:lnTo>
                      <a:pt x="46" y="464"/>
                    </a:lnTo>
                    <a:lnTo>
                      <a:pt x="45" y="464"/>
                    </a:lnTo>
                    <a:lnTo>
                      <a:pt x="45" y="464"/>
                    </a:lnTo>
                    <a:lnTo>
                      <a:pt x="37" y="466"/>
                    </a:lnTo>
                    <a:lnTo>
                      <a:pt x="37" y="466"/>
                    </a:lnTo>
                    <a:lnTo>
                      <a:pt x="31" y="464"/>
                    </a:lnTo>
                    <a:lnTo>
                      <a:pt x="28" y="463"/>
                    </a:lnTo>
                    <a:lnTo>
                      <a:pt x="28" y="463"/>
                    </a:lnTo>
                    <a:lnTo>
                      <a:pt x="26" y="463"/>
                    </a:lnTo>
                    <a:lnTo>
                      <a:pt x="21" y="463"/>
                    </a:lnTo>
                    <a:lnTo>
                      <a:pt x="21" y="463"/>
                    </a:lnTo>
                    <a:lnTo>
                      <a:pt x="15" y="462"/>
                    </a:lnTo>
                    <a:lnTo>
                      <a:pt x="15" y="462"/>
                    </a:lnTo>
                    <a:lnTo>
                      <a:pt x="13" y="461"/>
                    </a:lnTo>
                    <a:lnTo>
                      <a:pt x="13" y="461"/>
                    </a:lnTo>
                    <a:lnTo>
                      <a:pt x="10" y="463"/>
                    </a:lnTo>
                    <a:lnTo>
                      <a:pt x="10" y="463"/>
                    </a:lnTo>
                    <a:lnTo>
                      <a:pt x="10" y="466"/>
                    </a:lnTo>
                    <a:lnTo>
                      <a:pt x="10" y="466"/>
                    </a:lnTo>
                    <a:lnTo>
                      <a:pt x="4" y="466"/>
                    </a:lnTo>
                    <a:lnTo>
                      <a:pt x="4" y="466"/>
                    </a:lnTo>
                    <a:lnTo>
                      <a:pt x="3" y="468"/>
                    </a:lnTo>
                    <a:lnTo>
                      <a:pt x="1" y="469"/>
                    </a:lnTo>
                    <a:lnTo>
                      <a:pt x="0" y="470"/>
                    </a:lnTo>
                    <a:lnTo>
                      <a:pt x="0" y="470"/>
                    </a:lnTo>
                    <a:lnTo>
                      <a:pt x="3" y="474"/>
                    </a:lnTo>
                    <a:lnTo>
                      <a:pt x="5" y="476"/>
                    </a:lnTo>
                    <a:lnTo>
                      <a:pt x="5" y="476"/>
                    </a:lnTo>
                    <a:lnTo>
                      <a:pt x="4" y="480"/>
                    </a:lnTo>
                    <a:lnTo>
                      <a:pt x="4" y="480"/>
                    </a:lnTo>
                    <a:lnTo>
                      <a:pt x="4" y="485"/>
                    </a:lnTo>
                    <a:lnTo>
                      <a:pt x="4" y="485"/>
                    </a:lnTo>
                    <a:lnTo>
                      <a:pt x="5" y="490"/>
                    </a:lnTo>
                    <a:lnTo>
                      <a:pt x="5" y="490"/>
                    </a:lnTo>
                    <a:lnTo>
                      <a:pt x="5" y="494"/>
                    </a:lnTo>
                    <a:lnTo>
                      <a:pt x="5" y="500"/>
                    </a:lnTo>
                    <a:lnTo>
                      <a:pt x="5" y="500"/>
                    </a:lnTo>
                    <a:lnTo>
                      <a:pt x="3" y="505"/>
                    </a:lnTo>
                    <a:lnTo>
                      <a:pt x="0" y="508"/>
                    </a:lnTo>
                    <a:lnTo>
                      <a:pt x="0" y="508"/>
                    </a:lnTo>
                    <a:lnTo>
                      <a:pt x="1" y="514"/>
                    </a:lnTo>
                    <a:lnTo>
                      <a:pt x="1" y="514"/>
                    </a:lnTo>
                    <a:lnTo>
                      <a:pt x="3" y="514"/>
                    </a:lnTo>
                    <a:lnTo>
                      <a:pt x="4" y="514"/>
                    </a:lnTo>
                    <a:lnTo>
                      <a:pt x="4" y="514"/>
                    </a:lnTo>
                    <a:lnTo>
                      <a:pt x="5" y="529"/>
                    </a:lnTo>
                    <a:lnTo>
                      <a:pt x="5" y="529"/>
                    </a:lnTo>
                    <a:lnTo>
                      <a:pt x="3" y="532"/>
                    </a:lnTo>
                    <a:lnTo>
                      <a:pt x="3" y="532"/>
                    </a:lnTo>
                    <a:lnTo>
                      <a:pt x="4" y="532"/>
                    </a:lnTo>
                    <a:lnTo>
                      <a:pt x="7" y="531"/>
                    </a:lnTo>
                    <a:lnTo>
                      <a:pt x="7" y="531"/>
                    </a:lnTo>
                    <a:lnTo>
                      <a:pt x="13" y="531"/>
                    </a:lnTo>
                    <a:lnTo>
                      <a:pt x="13" y="531"/>
                    </a:lnTo>
                    <a:lnTo>
                      <a:pt x="15" y="531"/>
                    </a:lnTo>
                    <a:lnTo>
                      <a:pt x="15" y="531"/>
                    </a:lnTo>
                    <a:lnTo>
                      <a:pt x="18" y="530"/>
                    </a:lnTo>
                    <a:lnTo>
                      <a:pt x="20" y="531"/>
                    </a:lnTo>
                    <a:lnTo>
                      <a:pt x="22" y="532"/>
                    </a:lnTo>
                    <a:lnTo>
                      <a:pt x="22" y="532"/>
                    </a:lnTo>
                    <a:lnTo>
                      <a:pt x="24" y="534"/>
                    </a:lnTo>
                    <a:lnTo>
                      <a:pt x="26" y="537"/>
                    </a:lnTo>
                    <a:lnTo>
                      <a:pt x="26" y="540"/>
                    </a:lnTo>
                    <a:lnTo>
                      <a:pt x="26" y="540"/>
                    </a:lnTo>
                    <a:lnTo>
                      <a:pt x="30" y="540"/>
                    </a:lnTo>
                    <a:lnTo>
                      <a:pt x="30" y="540"/>
                    </a:lnTo>
                    <a:lnTo>
                      <a:pt x="31" y="539"/>
                    </a:lnTo>
                    <a:lnTo>
                      <a:pt x="34" y="538"/>
                    </a:lnTo>
                    <a:lnTo>
                      <a:pt x="36" y="536"/>
                    </a:lnTo>
                    <a:lnTo>
                      <a:pt x="36" y="536"/>
                    </a:lnTo>
                    <a:lnTo>
                      <a:pt x="44" y="534"/>
                    </a:lnTo>
                    <a:lnTo>
                      <a:pt x="50" y="533"/>
                    </a:lnTo>
                    <a:lnTo>
                      <a:pt x="50" y="533"/>
                    </a:lnTo>
                    <a:lnTo>
                      <a:pt x="57" y="533"/>
                    </a:lnTo>
                    <a:lnTo>
                      <a:pt x="57" y="533"/>
                    </a:lnTo>
                    <a:lnTo>
                      <a:pt x="61" y="525"/>
                    </a:lnTo>
                    <a:lnTo>
                      <a:pt x="61" y="525"/>
                    </a:lnTo>
                    <a:lnTo>
                      <a:pt x="67" y="524"/>
                    </a:lnTo>
                    <a:lnTo>
                      <a:pt x="67" y="524"/>
                    </a:lnTo>
                    <a:lnTo>
                      <a:pt x="67" y="523"/>
                    </a:lnTo>
                    <a:lnTo>
                      <a:pt x="68" y="521"/>
                    </a:lnTo>
                    <a:lnTo>
                      <a:pt x="68" y="521"/>
                    </a:lnTo>
                    <a:lnTo>
                      <a:pt x="74" y="514"/>
                    </a:lnTo>
                    <a:lnTo>
                      <a:pt x="74" y="514"/>
                    </a:lnTo>
                    <a:lnTo>
                      <a:pt x="71" y="506"/>
                    </a:lnTo>
                    <a:lnTo>
                      <a:pt x="71" y="506"/>
                    </a:lnTo>
                    <a:lnTo>
                      <a:pt x="73" y="503"/>
                    </a:lnTo>
                    <a:lnTo>
                      <a:pt x="75" y="498"/>
                    </a:lnTo>
                    <a:lnTo>
                      <a:pt x="75" y="498"/>
                    </a:lnTo>
                    <a:lnTo>
                      <a:pt x="77" y="494"/>
                    </a:lnTo>
                    <a:lnTo>
                      <a:pt x="77" y="494"/>
                    </a:lnTo>
                    <a:lnTo>
                      <a:pt x="78" y="490"/>
                    </a:lnTo>
                    <a:lnTo>
                      <a:pt x="78" y="490"/>
                    </a:lnTo>
                    <a:lnTo>
                      <a:pt x="89" y="486"/>
                    </a:lnTo>
                    <a:lnTo>
                      <a:pt x="89" y="486"/>
                    </a:lnTo>
                    <a:lnTo>
                      <a:pt x="92" y="484"/>
                    </a:lnTo>
                    <a:lnTo>
                      <a:pt x="95" y="483"/>
                    </a:lnTo>
                    <a:lnTo>
                      <a:pt x="98" y="480"/>
                    </a:lnTo>
                    <a:lnTo>
                      <a:pt x="98" y="480"/>
                    </a:lnTo>
                    <a:lnTo>
                      <a:pt x="98" y="476"/>
                    </a:lnTo>
                    <a:lnTo>
                      <a:pt x="97" y="472"/>
                    </a:lnTo>
                    <a:lnTo>
                      <a:pt x="97" y="472"/>
                    </a:lnTo>
                    <a:lnTo>
                      <a:pt x="98" y="468"/>
                    </a:lnTo>
                    <a:lnTo>
                      <a:pt x="98" y="468"/>
                    </a:lnTo>
                    <a:lnTo>
                      <a:pt x="100" y="467"/>
                    </a:lnTo>
                    <a:lnTo>
                      <a:pt x="100" y="467"/>
                    </a:lnTo>
                    <a:lnTo>
                      <a:pt x="101" y="464"/>
                    </a:lnTo>
                    <a:lnTo>
                      <a:pt x="103" y="462"/>
                    </a:lnTo>
                    <a:lnTo>
                      <a:pt x="103" y="462"/>
                    </a:lnTo>
                    <a:lnTo>
                      <a:pt x="106" y="463"/>
                    </a:lnTo>
                    <a:lnTo>
                      <a:pt x="114" y="466"/>
                    </a:lnTo>
                    <a:lnTo>
                      <a:pt x="114" y="466"/>
                    </a:lnTo>
                    <a:lnTo>
                      <a:pt x="122" y="467"/>
                    </a:lnTo>
                    <a:lnTo>
                      <a:pt x="122" y="467"/>
                    </a:lnTo>
                    <a:lnTo>
                      <a:pt x="130" y="461"/>
                    </a:lnTo>
                    <a:lnTo>
                      <a:pt x="130" y="461"/>
                    </a:lnTo>
                    <a:lnTo>
                      <a:pt x="133" y="460"/>
                    </a:lnTo>
                    <a:lnTo>
                      <a:pt x="133" y="460"/>
                    </a:lnTo>
                    <a:lnTo>
                      <a:pt x="138" y="456"/>
                    </a:lnTo>
                    <a:lnTo>
                      <a:pt x="138" y="456"/>
                    </a:lnTo>
                    <a:lnTo>
                      <a:pt x="141" y="454"/>
                    </a:lnTo>
                    <a:lnTo>
                      <a:pt x="146" y="455"/>
                    </a:lnTo>
                    <a:lnTo>
                      <a:pt x="146" y="455"/>
                    </a:lnTo>
                    <a:lnTo>
                      <a:pt x="148" y="456"/>
                    </a:lnTo>
                    <a:lnTo>
                      <a:pt x="150" y="458"/>
                    </a:lnTo>
                    <a:lnTo>
                      <a:pt x="153" y="461"/>
                    </a:lnTo>
                    <a:lnTo>
                      <a:pt x="153" y="461"/>
                    </a:lnTo>
                    <a:lnTo>
                      <a:pt x="156" y="467"/>
                    </a:lnTo>
                    <a:lnTo>
                      <a:pt x="163" y="475"/>
                    </a:lnTo>
                    <a:lnTo>
                      <a:pt x="163" y="475"/>
                    </a:lnTo>
                    <a:lnTo>
                      <a:pt x="171" y="484"/>
                    </a:lnTo>
                    <a:lnTo>
                      <a:pt x="171" y="484"/>
                    </a:lnTo>
                    <a:lnTo>
                      <a:pt x="175" y="487"/>
                    </a:lnTo>
                    <a:lnTo>
                      <a:pt x="175" y="487"/>
                    </a:lnTo>
                    <a:lnTo>
                      <a:pt x="180" y="487"/>
                    </a:lnTo>
                    <a:lnTo>
                      <a:pt x="180" y="487"/>
                    </a:lnTo>
                    <a:lnTo>
                      <a:pt x="183" y="492"/>
                    </a:lnTo>
                    <a:lnTo>
                      <a:pt x="183" y="492"/>
                    </a:lnTo>
                    <a:lnTo>
                      <a:pt x="189" y="497"/>
                    </a:lnTo>
                    <a:lnTo>
                      <a:pt x="189" y="497"/>
                    </a:lnTo>
                    <a:lnTo>
                      <a:pt x="194" y="499"/>
                    </a:lnTo>
                    <a:lnTo>
                      <a:pt x="194" y="499"/>
                    </a:lnTo>
                    <a:lnTo>
                      <a:pt x="199" y="511"/>
                    </a:lnTo>
                    <a:lnTo>
                      <a:pt x="199" y="511"/>
                    </a:lnTo>
                    <a:lnTo>
                      <a:pt x="199" y="514"/>
                    </a:lnTo>
                    <a:lnTo>
                      <a:pt x="199" y="514"/>
                    </a:lnTo>
                    <a:lnTo>
                      <a:pt x="195" y="517"/>
                    </a:lnTo>
                    <a:lnTo>
                      <a:pt x="195" y="517"/>
                    </a:lnTo>
                    <a:lnTo>
                      <a:pt x="199" y="522"/>
                    </a:lnTo>
                    <a:lnTo>
                      <a:pt x="199" y="522"/>
                    </a:lnTo>
                    <a:lnTo>
                      <a:pt x="203" y="515"/>
                    </a:lnTo>
                    <a:lnTo>
                      <a:pt x="203" y="515"/>
                    </a:lnTo>
                    <a:lnTo>
                      <a:pt x="202" y="513"/>
                    </a:lnTo>
                    <a:lnTo>
                      <a:pt x="202" y="513"/>
                    </a:lnTo>
                    <a:lnTo>
                      <a:pt x="208" y="511"/>
                    </a:lnTo>
                    <a:lnTo>
                      <a:pt x="208" y="511"/>
                    </a:lnTo>
                    <a:lnTo>
                      <a:pt x="207" y="506"/>
                    </a:lnTo>
                    <a:lnTo>
                      <a:pt x="207" y="506"/>
                    </a:lnTo>
                    <a:lnTo>
                      <a:pt x="203" y="503"/>
                    </a:lnTo>
                    <a:lnTo>
                      <a:pt x="203" y="503"/>
                    </a:lnTo>
                    <a:lnTo>
                      <a:pt x="203" y="500"/>
                    </a:lnTo>
                    <a:lnTo>
                      <a:pt x="204" y="498"/>
                    </a:lnTo>
                    <a:lnTo>
                      <a:pt x="206" y="497"/>
                    </a:lnTo>
                    <a:lnTo>
                      <a:pt x="206" y="497"/>
                    </a:lnTo>
                    <a:lnTo>
                      <a:pt x="208" y="497"/>
                    </a:lnTo>
                    <a:lnTo>
                      <a:pt x="209" y="497"/>
                    </a:lnTo>
                    <a:lnTo>
                      <a:pt x="209" y="497"/>
                    </a:lnTo>
                    <a:lnTo>
                      <a:pt x="212" y="497"/>
                    </a:lnTo>
                    <a:lnTo>
                      <a:pt x="212" y="497"/>
                    </a:lnTo>
                    <a:lnTo>
                      <a:pt x="214" y="499"/>
                    </a:lnTo>
                    <a:lnTo>
                      <a:pt x="216" y="501"/>
                    </a:lnTo>
                    <a:lnTo>
                      <a:pt x="216" y="501"/>
                    </a:lnTo>
                    <a:lnTo>
                      <a:pt x="217" y="502"/>
                    </a:lnTo>
                    <a:lnTo>
                      <a:pt x="217" y="502"/>
                    </a:lnTo>
                    <a:lnTo>
                      <a:pt x="218" y="499"/>
                    </a:lnTo>
                    <a:lnTo>
                      <a:pt x="218" y="499"/>
                    </a:lnTo>
                    <a:lnTo>
                      <a:pt x="217" y="497"/>
                    </a:lnTo>
                    <a:lnTo>
                      <a:pt x="217" y="495"/>
                    </a:lnTo>
                    <a:lnTo>
                      <a:pt x="216" y="494"/>
                    </a:lnTo>
                    <a:lnTo>
                      <a:pt x="216" y="494"/>
                    </a:lnTo>
                    <a:lnTo>
                      <a:pt x="211" y="492"/>
                    </a:lnTo>
                    <a:lnTo>
                      <a:pt x="208" y="489"/>
                    </a:lnTo>
                    <a:lnTo>
                      <a:pt x="208" y="489"/>
                    </a:lnTo>
                    <a:lnTo>
                      <a:pt x="200" y="486"/>
                    </a:lnTo>
                    <a:lnTo>
                      <a:pt x="200" y="486"/>
                    </a:lnTo>
                    <a:lnTo>
                      <a:pt x="199" y="484"/>
                    </a:lnTo>
                    <a:lnTo>
                      <a:pt x="199" y="484"/>
                    </a:lnTo>
                    <a:lnTo>
                      <a:pt x="201" y="480"/>
                    </a:lnTo>
                    <a:lnTo>
                      <a:pt x="201" y="480"/>
                    </a:lnTo>
                    <a:lnTo>
                      <a:pt x="197" y="480"/>
                    </a:lnTo>
                    <a:lnTo>
                      <a:pt x="192" y="479"/>
                    </a:lnTo>
                    <a:lnTo>
                      <a:pt x="192" y="479"/>
                    </a:lnTo>
                    <a:lnTo>
                      <a:pt x="187" y="476"/>
                    </a:lnTo>
                    <a:lnTo>
                      <a:pt x="187" y="476"/>
                    </a:lnTo>
                    <a:lnTo>
                      <a:pt x="185" y="472"/>
                    </a:lnTo>
                    <a:lnTo>
                      <a:pt x="181" y="467"/>
                    </a:lnTo>
                    <a:lnTo>
                      <a:pt x="181" y="467"/>
                    </a:lnTo>
                    <a:lnTo>
                      <a:pt x="175" y="459"/>
                    </a:lnTo>
                    <a:lnTo>
                      <a:pt x="170" y="454"/>
                    </a:lnTo>
                    <a:lnTo>
                      <a:pt x="170" y="454"/>
                    </a:lnTo>
                    <a:lnTo>
                      <a:pt x="170" y="448"/>
                    </a:lnTo>
                    <a:lnTo>
                      <a:pt x="170" y="448"/>
                    </a:lnTo>
                    <a:lnTo>
                      <a:pt x="170" y="447"/>
                    </a:lnTo>
                    <a:lnTo>
                      <a:pt x="170" y="447"/>
                    </a:lnTo>
                    <a:lnTo>
                      <a:pt x="169" y="444"/>
                    </a:lnTo>
                    <a:lnTo>
                      <a:pt x="169" y="444"/>
                    </a:lnTo>
                    <a:lnTo>
                      <a:pt x="177" y="439"/>
                    </a:lnTo>
                    <a:lnTo>
                      <a:pt x="177" y="439"/>
                    </a:lnTo>
                    <a:lnTo>
                      <a:pt x="179" y="442"/>
                    </a:lnTo>
                    <a:lnTo>
                      <a:pt x="180" y="446"/>
                    </a:lnTo>
                    <a:lnTo>
                      <a:pt x="180" y="446"/>
                    </a:lnTo>
                    <a:lnTo>
                      <a:pt x="183" y="451"/>
                    </a:lnTo>
                    <a:lnTo>
                      <a:pt x="183" y="451"/>
                    </a:lnTo>
                    <a:lnTo>
                      <a:pt x="184" y="447"/>
                    </a:lnTo>
                    <a:lnTo>
                      <a:pt x="184" y="447"/>
                    </a:lnTo>
                    <a:lnTo>
                      <a:pt x="187" y="452"/>
                    </a:lnTo>
                    <a:lnTo>
                      <a:pt x="187" y="452"/>
                    </a:lnTo>
                    <a:lnTo>
                      <a:pt x="187" y="448"/>
                    </a:lnTo>
                    <a:lnTo>
                      <a:pt x="187" y="448"/>
                    </a:lnTo>
                    <a:lnTo>
                      <a:pt x="188" y="447"/>
                    </a:lnTo>
                    <a:lnTo>
                      <a:pt x="188" y="447"/>
                    </a:lnTo>
                    <a:lnTo>
                      <a:pt x="192" y="452"/>
                    </a:lnTo>
                    <a:lnTo>
                      <a:pt x="192" y="452"/>
                    </a:lnTo>
                    <a:lnTo>
                      <a:pt x="191" y="455"/>
                    </a:lnTo>
                    <a:lnTo>
                      <a:pt x="191" y="455"/>
                    </a:lnTo>
                    <a:lnTo>
                      <a:pt x="192" y="456"/>
                    </a:lnTo>
                    <a:lnTo>
                      <a:pt x="194" y="458"/>
                    </a:lnTo>
                    <a:lnTo>
                      <a:pt x="194" y="458"/>
                    </a:lnTo>
                    <a:lnTo>
                      <a:pt x="197" y="461"/>
                    </a:lnTo>
                    <a:lnTo>
                      <a:pt x="199" y="462"/>
                    </a:lnTo>
                    <a:lnTo>
                      <a:pt x="199" y="462"/>
                    </a:lnTo>
                    <a:lnTo>
                      <a:pt x="203" y="463"/>
                    </a:lnTo>
                    <a:lnTo>
                      <a:pt x="203" y="463"/>
                    </a:lnTo>
                    <a:lnTo>
                      <a:pt x="206" y="466"/>
                    </a:lnTo>
                    <a:lnTo>
                      <a:pt x="206" y="466"/>
                    </a:lnTo>
                    <a:lnTo>
                      <a:pt x="209" y="468"/>
                    </a:lnTo>
                    <a:lnTo>
                      <a:pt x="209" y="468"/>
                    </a:lnTo>
                    <a:lnTo>
                      <a:pt x="212" y="467"/>
                    </a:lnTo>
                    <a:lnTo>
                      <a:pt x="212" y="467"/>
                    </a:lnTo>
                    <a:lnTo>
                      <a:pt x="217" y="471"/>
                    </a:lnTo>
                    <a:lnTo>
                      <a:pt x="217" y="471"/>
                    </a:lnTo>
                    <a:lnTo>
                      <a:pt x="223" y="478"/>
                    </a:lnTo>
                    <a:lnTo>
                      <a:pt x="225" y="480"/>
                    </a:lnTo>
                    <a:lnTo>
                      <a:pt x="225" y="480"/>
                    </a:lnTo>
                    <a:lnTo>
                      <a:pt x="225" y="485"/>
                    </a:lnTo>
                    <a:lnTo>
                      <a:pt x="225" y="492"/>
                    </a:lnTo>
                    <a:lnTo>
                      <a:pt x="225" y="492"/>
                    </a:lnTo>
                    <a:lnTo>
                      <a:pt x="225" y="497"/>
                    </a:lnTo>
                    <a:lnTo>
                      <a:pt x="225" y="498"/>
                    </a:lnTo>
                    <a:lnTo>
                      <a:pt x="225" y="498"/>
                    </a:lnTo>
                    <a:lnTo>
                      <a:pt x="230" y="501"/>
                    </a:lnTo>
                    <a:lnTo>
                      <a:pt x="230" y="501"/>
                    </a:lnTo>
                    <a:lnTo>
                      <a:pt x="228" y="503"/>
                    </a:lnTo>
                    <a:lnTo>
                      <a:pt x="228" y="503"/>
                    </a:lnTo>
                    <a:lnTo>
                      <a:pt x="228" y="506"/>
                    </a:lnTo>
                    <a:lnTo>
                      <a:pt x="228" y="506"/>
                    </a:lnTo>
                    <a:lnTo>
                      <a:pt x="234" y="509"/>
                    </a:lnTo>
                    <a:lnTo>
                      <a:pt x="234" y="509"/>
                    </a:lnTo>
                    <a:lnTo>
                      <a:pt x="236" y="510"/>
                    </a:lnTo>
                    <a:lnTo>
                      <a:pt x="236" y="510"/>
                    </a:lnTo>
                    <a:lnTo>
                      <a:pt x="239" y="516"/>
                    </a:lnTo>
                    <a:lnTo>
                      <a:pt x="239" y="516"/>
                    </a:lnTo>
                    <a:lnTo>
                      <a:pt x="242" y="517"/>
                    </a:lnTo>
                    <a:lnTo>
                      <a:pt x="247" y="517"/>
                    </a:lnTo>
                    <a:lnTo>
                      <a:pt x="247" y="517"/>
                    </a:lnTo>
                    <a:lnTo>
                      <a:pt x="252" y="517"/>
                    </a:lnTo>
                    <a:lnTo>
                      <a:pt x="252" y="517"/>
                    </a:lnTo>
                    <a:lnTo>
                      <a:pt x="252" y="519"/>
                    </a:lnTo>
                    <a:lnTo>
                      <a:pt x="252" y="521"/>
                    </a:lnTo>
                    <a:lnTo>
                      <a:pt x="252" y="521"/>
                    </a:lnTo>
                    <a:lnTo>
                      <a:pt x="247" y="519"/>
                    </a:lnTo>
                    <a:lnTo>
                      <a:pt x="247" y="519"/>
                    </a:lnTo>
                    <a:lnTo>
                      <a:pt x="240" y="518"/>
                    </a:lnTo>
                    <a:lnTo>
                      <a:pt x="240" y="518"/>
                    </a:lnTo>
                    <a:lnTo>
                      <a:pt x="239" y="521"/>
                    </a:lnTo>
                    <a:lnTo>
                      <a:pt x="239" y="521"/>
                    </a:lnTo>
                    <a:lnTo>
                      <a:pt x="243" y="528"/>
                    </a:lnTo>
                    <a:lnTo>
                      <a:pt x="243" y="528"/>
                    </a:lnTo>
                    <a:lnTo>
                      <a:pt x="244" y="533"/>
                    </a:lnTo>
                    <a:lnTo>
                      <a:pt x="244" y="533"/>
                    </a:lnTo>
                    <a:lnTo>
                      <a:pt x="247" y="532"/>
                    </a:lnTo>
                    <a:lnTo>
                      <a:pt x="247" y="532"/>
                    </a:lnTo>
                    <a:lnTo>
                      <a:pt x="249" y="536"/>
                    </a:lnTo>
                    <a:lnTo>
                      <a:pt x="249" y="536"/>
                    </a:lnTo>
                    <a:lnTo>
                      <a:pt x="249" y="533"/>
                    </a:lnTo>
                    <a:lnTo>
                      <a:pt x="249" y="533"/>
                    </a:lnTo>
                    <a:lnTo>
                      <a:pt x="254" y="534"/>
                    </a:lnTo>
                    <a:lnTo>
                      <a:pt x="254" y="534"/>
                    </a:lnTo>
                    <a:lnTo>
                      <a:pt x="254" y="532"/>
                    </a:lnTo>
                    <a:lnTo>
                      <a:pt x="254" y="532"/>
                    </a:lnTo>
                    <a:lnTo>
                      <a:pt x="254" y="529"/>
                    </a:lnTo>
                    <a:lnTo>
                      <a:pt x="254" y="529"/>
                    </a:lnTo>
                    <a:lnTo>
                      <a:pt x="256" y="528"/>
                    </a:lnTo>
                    <a:lnTo>
                      <a:pt x="256" y="528"/>
                    </a:lnTo>
                    <a:lnTo>
                      <a:pt x="256" y="525"/>
                    </a:lnTo>
                    <a:lnTo>
                      <a:pt x="256" y="525"/>
                    </a:lnTo>
                    <a:lnTo>
                      <a:pt x="257" y="523"/>
                    </a:lnTo>
                    <a:lnTo>
                      <a:pt x="257" y="523"/>
                    </a:lnTo>
                    <a:lnTo>
                      <a:pt x="255" y="522"/>
                    </a:lnTo>
                    <a:lnTo>
                      <a:pt x="255" y="522"/>
                    </a:lnTo>
                    <a:lnTo>
                      <a:pt x="255" y="521"/>
                    </a:lnTo>
                    <a:lnTo>
                      <a:pt x="255" y="521"/>
                    </a:lnTo>
                    <a:lnTo>
                      <a:pt x="256" y="521"/>
                    </a:lnTo>
                    <a:lnTo>
                      <a:pt x="256" y="521"/>
                    </a:lnTo>
                    <a:lnTo>
                      <a:pt x="261" y="519"/>
                    </a:lnTo>
                    <a:lnTo>
                      <a:pt x="261" y="519"/>
                    </a:lnTo>
                    <a:lnTo>
                      <a:pt x="263" y="517"/>
                    </a:lnTo>
                    <a:lnTo>
                      <a:pt x="263" y="517"/>
                    </a:lnTo>
                    <a:lnTo>
                      <a:pt x="263" y="515"/>
                    </a:lnTo>
                    <a:lnTo>
                      <a:pt x="263" y="515"/>
                    </a:lnTo>
                    <a:lnTo>
                      <a:pt x="256" y="511"/>
                    </a:lnTo>
                    <a:lnTo>
                      <a:pt x="256" y="511"/>
                    </a:lnTo>
                    <a:lnTo>
                      <a:pt x="252" y="509"/>
                    </a:lnTo>
                    <a:lnTo>
                      <a:pt x="252" y="509"/>
                    </a:lnTo>
                    <a:lnTo>
                      <a:pt x="255" y="507"/>
                    </a:lnTo>
                    <a:lnTo>
                      <a:pt x="255" y="507"/>
                    </a:lnTo>
                    <a:lnTo>
                      <a:pt x="255" y="505"/>
                    </a:lnTo>
                    <a:lnTo>
                      <a:pt x="255" y="505"/>
                    </a:lnTo>
                    <a:lnTo>
                      <a:pt x="252" y="502"/>
                    </a:lnTo>
                    <a:lnTo>
                      <a:pt x="252" y="502"/>
                    </a:lnTo>
                    <a:lnTo>
                      <a:pt x="252" y="497"/>
                    </a:lnTo>
                    <a:lnTo>
                      <a:pt x="252" y="497"/>
                    </a:lnTo>
                    <a:lnTo>
                      <a:pt x="252" y="495"/>
                    </a:lnTo>
                    <a:lnTo>
                      <a:pt x="252" y="495"/>
                    </a:lnTo>
                    <a:lnTo>
                      <a:pt x="254" y="497"/>
                    </a:lnTo>
                    <a:lnTo>
                      <a:pt x="255" y="498"/>
                    </a:lnTo>
                    <a:lnTo>
                      <a:pt x="256" y="498"/>
                    </a:lnTo>
                    <a:lnTo>
                      <a:pt x="256" y="498"/>
                    </a:lnTo>
                    <a:lnTo>
                      <a:pt x="258" y="497"/>
                    </a:lnTo>
                    <a:lnTo>
                      <a:pt x="261" y="497"/>
                    </a:lnTo>
                    <a:lnTo>
                      <a:pt x="261" y="497"/>
                    </a:lnTo>
                    <a:lnTo>
                      <a:pt x="261" y="494"/>
                    </a:lnTo>
                    <a:lnTo>
                      <a:pt x="261" y="494"/>
                    </a:lnTo>
                    <a:lnTo>
                      <a:pt x="259" y="492"/>
                    </a:lnTo>
                    <a:lnTo>
                      <a:pt x="259" y="492"/>
                    </a:lnTo>
                    <a:lnTo>
                      <a:pt x="265" y="492"/>
                    </a:lnTo>
                    <a:lnTo>
                      <a:pt x="265" y="492"/>
                    </a:lnTo>
                    <a:lnTo>
                      <a:pt x="271" y="491"/>
                    </a:lnTo>
                    <a:lnTo>
                      <a:pt x="274" y="490"/>
                    </a:lnTo>
                    <a:lnTo>
                      <a:pt x="279" y="491"/>
                    </a:lnTo>
                    <a:lnTo>
                      <a:pt x="279" y="491"/>
                    </a:lnTo>
                    <a:lnTo>
                      <a:pt x="282" y="493"/>
                    </a:lnTo>
                    <a:lnTo>
                      <a:pt x="282" y="493"/>
                    </a:lnTo>
                    <a:lnTo>
                      <a:pt x="288" y="492"/>
                    </a:lnTo>
                    <a:lnTo>
                      <a:pt x="288" y="492"/>
                    </a:lnTo>
                    <a:lnTo>
                      <a:pt x="289" y="490"/>
                    </a:lnTo>
                    <a:lnTo>
                      <a:pt x="290" y="489"/>
                    </a:lnTo>
                    <a:lnTo>
                      <a:pt x="293" y="489"/>
                    </a:lnTo>
                    <a:lnTo>
                      <a:pt x="293" y="489"/>
                    </a:lnTo>
                    <a:lnTo>
                      <a:pt x="302" y="489"/>
                    </a:lnTo>
                    <a:lnTo>
                      <a:pt x="302" y="489"/>
                    </a:lnTo>
                    <a:lnTo>
                      <a:pt x="303" y="486"/>
                    </a:lnTo>
                    <a:lnTo>
                      <a:pt x="303" y="486"/>
                    </a:lnTo>
                    <a:lnTo>
                      <a:pt x="301" y="486"/>
                    </a:lnTo>
                    <a:lnTo>
                      <a:pt x="297" y="484"/>
                    </a:lnTo>
                    <a:lnTo>
                      <a:pt x="297" y="484"/>
                    </a:lnTo>
                    <a:lnTo>
                      <a:pt x="294" y="480"/>
                    </a:lnTo>
                    <a:lnTo>
                      <a:pt x="294" y="479"/>
                    </a:lnTo>
                    <a:lnTo>
                      <a:pt x="294" y="479"/>
                    </a:lnTo>
                    <a:lnTo>
                      <a:pt x="293" y="476"/>
                    </a:lnTo>
                    <a:lnTo>
                      <a:pt x="293" y="468"/>
                    </a:lnTo>
                    <a:lnTo>
                      <a:pt x="293" y="468"/>
                    </a:lnTo>
                    <a:lnTo>
                      <a:pt x="294" y="463"/>
                    </a:lnTo>
                    <a:lnTo>
                      <a:pt x="294" y="463"/>
                    </a:lnTo>
                    <a:lnTo>
                      <a:pt x="296" y="462"/>
                    </a:lnTo>
                    <a:lnTo>
                      <a:pt x="296" y="462"/>
                    </a:lnTo>
                    <a:lnTo>
                      <a:pt x="296" y="460"/>
                    </a:lnTo>
                    <a:lnTo>
                      <a:pt x="296" y="458"/>
                    </a:lnTo>
                    <a:lnTo>
                      <a:pt x="297" y="455"/>
                    </a:lnTo>
                    <a:lnTo>
                      <a:pt x="297" y="455"/>
                    </a:lnTo>
                    <a:lnTo>
                      <a:pt x="303" y="450"/>
                    </a:lnTo>
                    <a:lnTo>
                      <a:pt x="306" y="446"/>
                    </a:lnTo>
                    <a:lnTo>
                      <a:pt x="306" y="446"/>
                    </a:lnTo>
                    <a:lnTo>
                      <a:pt x="308" y="439"/>
                    </a:lnTo>
                    <a:lnTo>
                      <a:pt x="308" y="439"/>
                    </a:lnTo>
                    <a:lnTo>
                      <a:pt x="310" y="437"/>
                    </a:lnTo>
                    <a:lnTo>
                      <a:pt x="312" y="433"/>
                    </a:lnTo>
                    <a:lnTo>
                      <a:pt x="312" y="433"/>
                    </a:lnTo>
                    <a:lnTo>
                      <a:pt x="313" y="429"/>
                    </a:lnTo>
                    <a:lnTo>
                      <a:pt x="313" y="429"/>
                    </a:lnTo>
                    <a:lnTo>
                      <a:pt x="316" y="429"/>
                    </a:lnTo>
                    <a:lnTo>
                      <a:pt x="319" y="429"/>
                    </a:lnTo>
                    <a:lnTo>
                      <a:pt x="319" y="429"/>
                    </a:lnTo>
                    <a:lnTo>
                      <a:pt x="321" y="431"/>
                    </a:lnTo>
                    <a:lnTo>
                      <a:pt x="321" y="431"/>
                    </a:lnTo>
                    <a:lnTo>
                      <a:pt x="328" y="433"/>
                    </a:lnTo>
                    <a:lnTo>
                      <a:pt x="328" y="433"/>
                    </a:lnTo>
                    <a:lnTo>
                      <a:pt x="335" y="435"/>
                    </a:lnTo>
                    <a:lnTo>
                      <a:pt x="335" y="435"/>
                    </a:lnTo>
                    <a:lnTo>
                      <a:pt x="334" y="437"/>
                    </a:lnTo>
                    <a:lnTo>
                      <a:pt x="334" y="437"/>
                    </a:lnTo>
                    <a:lnTo>
                      <a:pt x="332" y="439"/>
                    </a:lnTo>
                    <a:lnTo>
                      <a:pt x="332" y="439"/>
                    </a:lnTo>
                    <a:lnTo>
                      <a:pt x="328" y="440"/>
                    </a:lnTo>
                    <a:lnTo>
                      <a:pt x="328" y="440"/>
                    </a:lnTo>
                    <a:lnTo>
                      <a:pt x="326" y="442"/>
                    </a:lnTo>
                    <a:lnTo>
                      <a:pt x="326" y="442"/>
                    </a:lnTo>
                    <a:lnTo>
                      <a:pt x="333" y="443"/>
                    </a:lnTo>
                    <a:lnTo>
                      <a:pt x="333" y="443"/>
                    </a:lnTo>
                    <a:lnTo>
                      <a:pt x="334" y="444"/>
                    </a:lnTo>
                    <a:lnTo>
                      <a:pt x="334" y="444"/>
                    </a:lnTo>
                    <a:lnTo>
                      <a:pt x="335" y="447"/>
                    </a:lnTo>
                    <a:lnTo>
                      <a:pt x="335" y="447"/>
                    </a:lnTo>
                    <a:lnTo>
                      <a:pt x="336" y="452"/>
                    </a:lnTo>
                    <a:lnTo>
                      <a:pt x="336" y="452"/>
                    </a:lnTo>
                    <a:lnTo>
                      <a:pt x="340" y="450"/>
                    </a:lnTo>
                    <a:lnTo>
                      <a:pt x="343" y="447"/>
                    </a:lnTo>
                    <a:lnTo>
                      <a:pt x="343" y="447"/>
                    </a:lnTo>
                    <a:lnTo>
                      <a:pt x="344" y="446"/>
                    </a:lnTo>
                    <a:lnTo>
                      <a:pt x="348" y="445"/>
                    </a:lnTo>
                    <a:lnTo>
                      <a:pt x="348" y="445"/>
                    </a:lnTo>
                    <a:lnTo>
                      <a:pt x="358" y="446"/>
                    </a:lnTo>
                    <a:lnTo>
                      <a:pt x="358" y="446"/>
                    </a:lnTo>
                    <a:lnTo>
                      <a:pt x="358" y="443"/>
                    </a:lnTo>
                    <a:lnTo>
                      <a:pt x="358" y="443"/>
                    </a:lnTo>
                    <a:lnTo>
                      <a:pt x="356" y="442"/>
                    </a:lnTo>
                    <a:lnTo>
                      <a:pt x="352" y="442"/>
                    </a:lnTo>
                    <a:lnTo>
                      <a:pt x="352" y="442"/>
                    </a:lnTo>
                    <a:lnTo>
                      <a:pt x="349" y="442"/>
                    </a:lnTo>
                    <a:lnTo>
                      <a:pt x="349" y="442"/>
                    </a:lnTo>
                    <a:lnTo>
                      <a:pt x="348" y="438"/>
                    </a:lnTo>
                    <a:lnTo>
                      <a:pt x="348" y="438"/>
                    </a:lnTo>
                    <a:lnTo>
                      <a:pt x="345" y="435"/>
                    </a:lnTo>
                    <a:lnTo>
                      <a:pt x="345" y="435"/>
                    </a:lnTo>
                    <a:lnTo>
                      <a:pt x="348" y="433"/>
                    </a:lnTo>
                    <a:lnTo>
                      <a:pt x="348" y="433"/>
                    </a:lnTo>
                    <a:lnTo>
                      <a:pt x="350" y="431"/>
                    </a:lnTo>
                    <a:lnTo>
                      <a:pt x="352" y="429"/>
                    </a:lnTo>
                    <a:lnTo>
                      <a:pt x="354" y="428"/>
                    </a:lnTo>
                    <a:lnTo>
                      <a:pt x="354" y="428"/>
                    </a:lnTo>
                    <a:lnTo>
                      <a:pt x="366" y="423"/>
                    </a:lnTo>
                    <a:lnTo>
                      <a:pt x="366" y="423"/>
                    </a:lnTo>
                    <a:lnTo>
                      <a:pt x="373" y="423"/>
                    </a:lnTo>
                    <a:lnTo>
                      <a:pt x="373" y="423"/>
                    </a:lnTo>
                    <a:lnTo>
                      <a:pt x="380" y="422"/>
                    </a:lnTo>
                    <a:lnTo>
                      <a:pt x="380" y="422"/>
                    </a:lnTo>
                    <a:lnTo>
                      <a:pt x="377" y="423"/>
                    </a:lnTo>
                    <a:lnTo>
                      <a:pt x="377" y="423"/>
                    </a:lnTo>
                    <a:lnTo>
                      <a:pt x="377" y="424"/>
                    </a:lnTo>
                    <a:lnTo>
                      <a:pt x="374" y="425"/>
                    </a:lnTo>
                    <a:lnTo>
                      <a:pt x="374" y="425"/>
                    </a:lnTo>
                    <a:lnTo>
                      <a:pt x="368" y="428"/>
                    </a:lnTo>
                    <a:lnTo>
                      <a:pt x="368" y="428"/>
                    </a:lnTo>
                    <a:lnTo>
                      <a:pt x="368" y="430"/>
                    </a:lnTo>
                    <a:lnTo>
                      <a:pt x="368" y="430"/>
                    </a:lnTo>
                    <a:lnTo>
                      <a:pt x="374" y="432"/>
                    </a:lnTo>
                    <a:lnTo>
                      <a:pt x="374" y="432"/>
                    </a:lnTo>
                    <a:lnTo>
                      <a:pt x="372" y="435"/>
                    </a:lnTo>
                    <a:lnTo>
                      <a:pt x="372" y="435"/>
                    </a:lnTo>
                    <a:lnTo>
                      <a:pt x="367" y="437"/>
                    </a:lnTo>
                    <a:lnTo>
                      <a:pt x="367" y="437"/>
                    </a:lnTo>
                    <a:lnTo>
                      <a:pt x="367" y="440"/>
                    </a:lnTo>
                    <a:lnTo>
                      <a:pt x="367" y="440"/>
                    </a:lnTo>
                    <a:lnTo>
                      <a:pt x="360" y="443"/>
                    </a:lnTo>
                    <a:lnTo>
                      <a:pt x="360" y="443"/>
                    </a:lnTo>
                    <a:lnTo>
                      <a:pt x="360" y="444"/>
                    </a:lnTo>
                    <a:lnTo>
                      <a:pt x="360" y="446"/>
                    </a:lnTo>
                    <a:lnTo>
                      <a:pt x="360" y="446"/>
                    </a:lnTo>
                    <a:lnTo>
                      <a:pt x="367" y="447"/>
                    </a:lnTo>
                    <a:lnTo>
                      <a:pt x="367" y="447"/>
                    </a:lnTo>
                    <a:lnTo>
                      <a:pt x="371" y="448"/>
                    </a:lnTo>
                    <a:lnTo>
                      <a:pt x="374" y="451"/>
                    </a:lnTo>
                    <a:lnTo>
                      <a:pt x="377" y="453"/>
                    </a:lnTo>
                    <a:lnTo>
                      <a:pt x="377" y="453"/>
                    </a:lnTo>
                    <a:lnTo>
                      <a:pt x="383" y="461"/>
                    </a:lnTo>
                    <a:lnTo>
                      <a:pt x="383" y="461"/>
                    </a:lnTo>
                    <a:lnTo>
                      <a:pt x="389" y="463"/>
                    </a:lnTo>
                    <a:lnTo>
                      <a:pt x="389" y="463"/>
                    </a:lnTo>
                    <a:lnTo>
                      <a:pt x="391" y="467"/>
                    </a:lnTo>
                    <a:lnTo>
                      <a:pt x="393" y="469"/>
                    </a:lnTo>
                    <a:lnTo>
                      <a:pt x="393" y="469"/>
                    </a:lnTo>
                    <a:lnTo>
                      <a:pt x="395" y="469"/>
                    </a:lnTo>
                    <a:lnTo>
                      <a:pt x="395" y="469"/>
                    </a:lnTo>
                    <a:lnTo>
                      <a:pt x="396" y="471"/>
                    </a:lnTo>
                    <a:lnTo>
                      <a:pt x="397" y="474"/>
                    </a:lnTo>
                    <a:lnTo>
                      <a:pt x="398" y="475"/>
                    </a:lnTo>
                    <a:lnTo>
                      <a:pt x="398" y="475"/>
                    </a:lnTo>
                    <a:lnTo>
                      <a:pt x="400" y="477"/>
                    </a:lnTo>
                    <a:lnTo>
                      <a:pt x="401" y="478"/>
                    </a:lnTo>
                    <a:lnTo>
                      <a:pt x="401" y="479"/>
                    </a:lnTo>
                    <a:lnTo>
                      <a:pt x="401" y="479"/>
                    </a:lnTo>
                    <a:lnTo>
                      <a:pt x="399" y="483"/>
                    </a:lnTo>
                    <a:lnTo>
                      <a:pt x="396" y="485"/>
                    </a:lnTo>
                    <a:lnTo>
                      <a:pt x="396" y="485"/>
                    </a:lnTo>
                    <a:lnTo>
                      <a:pt x="391" y="487"/>
                    </a:lnTo>
                    <a:lnTo>
                      <a:pt x="387" y="489"/>
                    </a:lnTo>
                    <a:lnTo>
                      <a:pt x="387" y="489"/>
                    </a:lnTo>
                    <a:lnTo>
                      <a:pt x="382" y="489"/>
                    </a:lnTo>
                    <a:lnTo>
                      <a:pt x="382" y="489"/>
                    </a:lnTo>
                    <a:lnTo>
                      <a:pt x="377" y="489"/>
                    </a:lnTo>
                    <a:lnTo>
                      <a:pt x="372" y="489"/>
                    </a:lnTo>
                    <a:lnTo>
                      <a:pt x="372" y="489"/>
                    </a:lnTo>
                    <a:lnTo>
                      <a:pt x="367" y="487"/>
                    </a:lnTo>
                    <a:lnTo>
                      <a:pt x="365" y="486"/>
                    </a:lnTo>
                    <a:lnTo>
                      <a:pt x="365" y="486"/>
                    </a:lnTo>
                    <a:lnTo>
                      <a:pt x="363" y="486"/>
                    </a:lnTo>
                    <a:lnTo>
                      <a:pt x="363" y="486"/>
                    </a:lnTo>
                    <a:lnTo>
                      <a:pt x="360" y="486"/>
                    </a:lnTo>
                    <a:lnTo>
                      <a:pt x="360" y="486"/>
                    </a:lnTo>
                    <a:lnTo>
                      <a:pt x="358" y="485"/>
                    </a:lnTo>
                    <a:lnTo>
                      <a:pt x="358" y="485"/>
                    </a:lnTo>
                    <a:lnTo>
                      <a:pt x="356" y="480"/>
                    </a:lnTo>
                    <a:lnTo>
                      <a:pt x="356" y="480"/>
                    </a:lnTo>
                    <a:lnTo>
                      <a:pt x="354" y="482"/>
                    </a:lnTo>
                    <a:lnTo>
                      <a:pt x="352" y="482"/>
                    </a:lnTo>
                    <a:lnTo>
                      <a:pt x="350" y="480"/>
                    </a:lnTo>
                    <a:lnTo>
                      <a:pt x="350" y="480"/>
                    </a:lnTo>
                    <a:lnTo>
                      <a:pt x="348" y="478"/>
                    </a:lnTo>
                    <a:lnTo>
                      <a:pt x="348" y="478"/>
                    </a:lnTo>
                    <a:lnTo>
                      <a:pt x="344" y="478"/>
                    </a:lnTo>
                    <a:lnTo>
                      <a:pt x="344" y="478"/>
                    </a:lnTo>
                    <a:lnTo>
                      <a:pt x="341" y="478"/>
                    </a:lnTo>
                    <a:lnTo>
                      <a:pt x="332" y="479"/>
                    </a:lnTo>
                    <a:lnTo>
                      <a:pt x="332" y="479"/>
                    </a:lnTo>
                    <a:lnTo>
                      <a:pt x="326" y="480"/>
                    </a:lnTo>
                    <a:lnTo>
                      <a:pt x="321" y="484"/>
                    </a:lnTo>
                    <a:lnTo>
                      <a:pt x="316" y="487"/>
                    </a:lnTo>
                    <a:lnTo>
                      <a:pt x="316" y="487"/>
                    </a:lnTo>
                    <a:lnTo>
                      <a:pt x="306" y="486"/>
                    </a:lnTo>
                    <a:lnTo>
                      <a:pt x="306" y="486"/>
                    </a:lnTo>
                    <a:lnTo>
                      <a:pt x="303" y="490"/>
                    </a:lnTo>
                    <a:lnTo>
                      <a:pt x="303" y="490"/>
                    </a:lnTo>
                    <a:lnTo>
                      <a:pt x="302" y="492"/>
                    </a:lnTo>
                    <a:lnTo>
                      <a:pt x="302" y="492"/>
                    </a:lnTo>
                    <a:lnTo>
                      <a:pt x="303" y="493"/>
                    </a:lnTo>
                    <a:lnTo>
                      <a:pt x="303" y="494"/>
                    </a:lnTo>
                    <a:lnTo>
                      <a:pt x="301" y="495"/>
                    </a:lnTo>
                    <a:lnTo>
                      <a:pt x="301" y="495"/>
                    </a:lnTo>
                    <a:lnTo>
                      <a:pt x="293" y="495"/>
                    </a:lnTo>
                    <a:lnTo>
                      <a:pt x="293" y="495"/>
                    </a:lnTo>
                    <a:lnTo>
                      <a:pt x="291" y="497"/>
                    </a:lnTo>
                    <a:lnTo>
                      <a:pt x="289" y="497"/>
                    </a:lnTo>
                    <a:lnTo>
                      <a:pt x="289" y="497"/>
                    </a:lnTo>
                    <a:lnTo>
                      <a:pt x="281" y="497"/>
                    </a:lnTo>
                    <a:lnTo>
                      <a:pt x="281" y="497"/>
                    </a:lnTo>
                    <a:lnTo>
                      <a:pt x="279" y="500"/>
                    </a:lnTo>
                    <a:lnTo>
                      <a:pt x="278" y="505"/>
                    </a:lnTo>
                    <a:lnTo>
                      <a:pt x="278" y="505"/>
                    </a:lnTo>
                    <a:lnTo>
                      <a:pt x="279" y="510"/>
                    </a:lnTo>
                    <a:lnTo>
                      <a:pt x="279" y="510"/>
                    </a:lnTo>
                    <a:lnTo>
                      <a:pt x="282" y="510"/>
                    </a:lnTo>
                    <a:lnTo>
                      <a:pt x="282" y="510"/>
                    </a:lnTo>
                    <a:lnTo>
                      <a:pt x="283" y="514"/>
                    </a:lnTo>
                    <a:lnTo>
                      <a:pt x="283" y="514"/>
                    </a:lnTo>
                    <a:lnTo>
                      <a:pt x="287" y="518"/>
                    </a:lnTo>
                    <a:lnTo>
                      <a:pt x="287" y="518"/>
                    </a:lnTo>
                    <a:lnTo>
                      <a:pt x="285" y="522"/>
                    </a:lnTo>
                    <a:lnTo>
                      <a:pt x="285" y="522"/>
                    </a:lnTo>
                    <a:lnTo>
                      <a:pt x="288" y="525"/>
                    </a:lnTo>
                    <a:lnTo>
                      <a:pt x="288" y="525"/>
                    </a:lnTo>
                    <a:lnTo>
                      <a:pt x="289" y="529"/>
                    </a:lnTo>
                    <a:lnTo>
                      <a:pt x="289" y="529"/>
                    </a:lnTo>
                    <a:lnTo>
                      <a:pt x="291" y="529"/>
                    </a:lnTo>
                    <a:lnTo>
                      <a:pt x="291" y="529"/>
                    </a:lnTo>
                    <a:lnTo>
                      <a:pt x="295" y="530"/>
                    </a:lnTo>
                    <a:lnTo>
                      <a:pt x="295" y="530"/>
                    </a:lnTo>
                    <a:lnTo>
                      <a:pt x="299" y="533"/>
                    </a:lnTo>
                    <a:lnTo>
                      <a:pt x="299" y="533"/>
                    </a:lnTo>
                    <a:lnTo>
                      <a:pt x="299" y="534"/>
                    </a:lnTo>
                    <a:lnTo>
                      <a:pt x="301" y="536"/>
                    </a:lnTo>
                    <a:lnTo>
                      <a:pt x="303" y="536"/>
                    </a:lnTo>
                    <a:lnTo>
                      <a:pt x="303" y="536"/>
                    </a:lnTo>
                    <a:lnTo>
                      <a:pt x="309" y="537"/>
                    </a:lnTo>
                    <a:lnTo>
                      <a:pt x="312" y="536"/>
                    </a:lnTo>
                    <a:lnTo>
                      <a:pt x="312" y="536"/>
                    </a:lnTo>
                    <a:lnTo>
                      <a:pt x="313" y="531"/>
                    </a:lnTo>
                    <a:lnTo>
                      <a:pt x="313" y="531"/>
                    </a:lnTo>
                    <a:lnTo>
                      <a:pt x="319" y="533"/>
                    </a:lnTo>
                    <a:lnTo>
                      <a:pt x="319" y="533"/>
                    </a:lnTo>
                    <a:lnTo>
                      <a:pt x="321" y="534"/>
                    </a:lnTo>
                    <a:lnTo>
                      <a:pt x="322" y="536"/>
                    </a:lnTo>
                    <a:lnTo>
                      <a:pt x="324" y="538"/>
                    </a:lnTo>
                    <a:lnTo>
                      <a:pt x="324" y="538"/>
                    </a:lnTo>
                    <a:lnTo>
                      <a:pt x="338" y="538"/>
                    </a:lnTo>
                    <a:lnTo>
                      <a:pt x="338" y="538"/>
                    </a:lnTo>
                    <a:lnTo>
                      <a:pt x="340" y="536"/>
                    </a:lnTo>
                    <a:lnTo>
                      <a:pt x="341" y="533"/>
                    </a:lnTo>
                    <a:lnTo>
                      <a:pt x="343" y="532"/>
                    </a:lnTo>
                    <a:lnTo>
                      <a:pt x="343" y="532"/>
                    </a:lnTo>
                    <a:lnTo>
                      <a:pt x="348" y="532"/>
                    </a:lnTo>
                    <a:lnTo>
                      <a:pt x="350" y="533"/>
                    </a:lnTo>
                    <a:lnTo>
                      <a:pt x="350" y="533"/>
                    </a:lnTo>
                    <a:lnTo>
                      <a:pt x="354" y="532"/>
                    </a:lnTo>
                    <a:lnTo>
                      <a:pt x="354" y="532"/>
                    </a:lnTo>
                    <a:lnTo>
                      <a:pt x="358" y="531"/>
                    </a:lnTo>
                    <a:lnTo>
                      <a:pt x="358" y="531"/>
                    </a:lnTo>
                    <a:lnTo>
                      <a:pt x="357" y="533"/>
                    </a:lnTo>
                    <a:lnTo>
                      <a:pt x="357" y="533"/>
                    </a:lnTo>
                    <a:lnTo>
                      <a:pt x="353" y="536"/>
                    </a:lnTo>
                    <a:lnTo>
                      <a:pt x="353" y="536"/>
                    </a:lnTo>
                    <a:lnTo>
                      <a:pt x="354" y="540"/>
                    </a:lnTo>
                    <a:lnTo>
                      <a:pt x="354" y="540"/>
                    </a:lnTo>
                    <a:lnTo>
                      <a:pt x="354" y="542"/>
                    </a:lnTo>
                    <a:lnTo>
                      <a:pt x="354" y="542"/>
                    </a:lnTo>
                    <a:lnTo>
                      <a:pt x="353" y="545"/>
                    </a:lnTo>
                    <a:lnTo>
                      <a:pt x="353" y="545"/>
                    </a:lnTo>
                    <a:lnTo>
                      <a:pt x="354" y="550"/>
                    </a:lnTo>
                    <a:lnTo>
                      <a:pt x="354" y="550"/>
                    </a:lnTo>
                    <a:lnTo>
                      <a:pt x="354" y="555"/>
                    </a:lnTo>
                    <a:lnTo>
                      <a:pt x="354" y="555"/>
                    </a:lnTo>
                    <a:lnTo>
                      <a:pt x="350" y="558"/>
                    </a:lnTo>
                    <a:lnTo>
                      <a:pt x="350" y="558"/>
                    </a:lnTo>
                    <a:lnTo>
                      <a:pt x="349" y="565"/>
                    </a:lnTo>
                    <a:lnTo>
                      <a:pt x="349" y="565"/>
                    </a:lnTo>
                    <a:lnTo>
                      <a:pt x="348" y="570"/>
                    </a:lnTo>
                    <a:lnTo>
                      <a:pt x="348" y="570"/>
                    </a:lnTo>
                    <a:lnTo>
                      <a:pt x="346" y="571"/>
                    </a:lnTo>
                    <a:lnTo>
                      <a:pt x="346" y="571"/>
                    </a:lnTo>
                    <a:lnTo>
                      <a:pt x="342" y="586"/>
                    </a:lnTo>
                    <a:lnTo>
                      <a:pt x="348" y="604"/>
                    </a:lnTo>
                    <a:lnTo>
                      <a:pt x="344" y="616"/>
                    </a:lnTo>
                    <a:lnTo>
                      <a:pt x="344" y="616"/>
                    </a:lnTo>
                    <a:lnTo>
                      <a:pt x="345" y="616"/>
                    </a:lnTo>
                    <a:lnTo>
                      <a:pt x="348" y="616"/>
                    </a:lnTo>
                    <a:lnTo>
                      <a:pt x="349" y="617"/>
                    </a:lnTo>
                    <a:lnTo>
                      <a:pt x="349" y="617"/>
                    </a:lnTo>
                    <a:lnTo>
                      <a:pt x="359" y="633"/>
                    </a:lnTo>
                    <a:lnTo>
                      <a:pt x="366" y="646"/>
                    </a:lnTo>
                    <a:lnTo>
                      <a:pt x="366" y="646"/>
                    </a:lnTo>
                    <a:lnTo>
                      <a:pt x="366" y="648"/>
                    </a:lnTo>
                    <a:lnTo>
                      <a:pt x="366" y="650"/>
                    </a:lnTo>
                    <a:lnTo>
                      <a:pt x="367" y="653"/>
                    </a:lnTo>
                    <a:lnTo>
                      <a:pt x="367" y="653"/>
                    </a:lnTo>
                    <a:lnTo>
                      <a:pt x="374" y="657"/>
                    </a:lnTo>
                    <a:lnTo>
                      <a:pt x="374" y="657"/>
                    </a:lnTo>
                    <a:lnTo>
                      <a:pt x="376" y="659"/>
                    </a:lnTo>
                    <a:lnTo>
                      <a:pt x="379" y="663"/>
                    </a:lnTo>
                    <a:lnTo>
                      <a:pt x="381" y="667"/>
                    </a:lnTo>
                    <a:lnTo>
                      <a:pt x="381" y="667"/>
                    </a:lnTo>
                    <a:lnTo>
                      <a:pt x="380" y="671"/>
                    </a:lnTo>
                    <a:lnTo>
                      <a:pt x="380" y="675"/>
                    </a:lnTo>
                    <a:lnTo>
                      <a:pt x="381" y="680"/>
                    </a:lnTo>
                    <a:lnTo>
                      <a:pt x="381" y="680"/>
                    </a:lnTo>
                    <a:lnTo>
                      <a:pt x="382" y="683"/>
                    </a:lnTo>
                    <a:lnTo>
                      <a:pt x="383" y="686"/>
                    </a:lnTo>
                    <a:lnTo>
                      <a:pt x="387" y="689"/>
                    </a:lnTo>
                    <a:lnTo>
                      <a:pt x="387" y="689"/>
                    </a:lnTo>
                    <a:lnTo>
                      <a:pt x="389" y="690"/>
                    </a:lnTo>
                    <a:lnTo>
                      <a:pt x="390" y="690"/>
                    </a:lnTo>
                    <a:lnTo>
                      <a:pt x="391" y="691"/>
                    </a:lnTo>
                    <a:lnTo>
                      <a:pt x="391" y="691"/>
                    </a:lnTo>
                    <a:lnTo>
                      <a:pt x="396" y="702"/>
                    </a:lnTo>
                    <a:lnTo>
                      <a:pt x="401" y="711"/>
                    </a:lnTo>
                    <a:lnTo>
                      <a:pt x="401" y="711"/>
                    </a:lnTo>
                    <a:lnTo>
                      <a:pt x="403" y="713"/>
                    </a:lnTo>
                    <a:lnTo>
                      <a:pt x="403" y="713"/>
                    </a:lnTo>
                    <a:lnTo>
                      <a:pt x="408" y="720"/>
                    </a:lnTo>
                    <a:lnTo>
                      <a:pt x="408" y="720"/>
                    </a:lnTo>
                    <a:lnTo>
                      <a:pt x="411" y="720"/>
                    </a:lnTo>
                    <a:lnTo>
                      <a:pt x="412" y="721"/>
                    </a:lnTo>
                    <a:lnTo>
                      <a:pt x="412" y="721"/>
                    </a:lnTo>
                    <a:lnTo>
                      <a:pt x="411" y="724"/>
                    </a:lnTo>
                    <a:lnTo>
                      <a:pt x="410" y="726"/>
                    </a:lnTo>
                    <a:lnTo>
                      <a:pt x="410" y="726"/>
                    </a:lnTo>
                    <a:lnTo>
                      <a:pt x="410" y="729"/>
                    </a:lnTo>
                    <a:lnTo>
                      <a:pt x="410" y="735"/>
                    </a:lnTo>
                    <a:lnTo>
                      <a:pt x="410" y="735"/>
                    </a:lnTo>
                    <a:lnTo>
                      <a:pt x="412" y="744"/>
                    </a:lnTo>
                    <a:lnTo>
                      <a:pt x="414" y="756"/>
                    </a:lnTo>
                    <a:lnTo>
                      <a:pt x="414" y="756"/>
                    </a:lnTo>
                    <a:lnTo>
                      <a:pt x="416" y="757"/>
                    </a:lnTo>
                    <a:lnTo>
                      <a:pt x="422" y="756"/>
                    </a:lnTo>
                    <a:lnTo>
                      <a:pt x="422" y="756"/>
                    </a:lnTo>
                    <a:lnTo>
                      <a:pt x="429" y="753"/>
                    </a:lnTo>
                    <a:lnTo>
                      <a:pt x="430" y="752"/>
                    </a:lnTo>
                    <a:lnTo>
                      <a:pt x="430" y="752"/>
                    </a:lnTo>
                    <a:lnTo>
                      <a:pt x="431" y="751"/>
                    </a:lnTo>
                    <a:lnTo>
                      <a:pt x="431" y="750"/>
                    </a:lnTo>
                    <a:lnTo>
                      <a:pt x="431" y="750"/>
                    </a:lnTo>
                    <a:lnTo>
                      <a:pt x="437" y="750"/>
                    </a:lnTo>
                    <a:lnTo>
                      <a:pt x="440" y="750"/>
                    </a:lnTo>
                    <a:lnTo>
                      <a:pt x="445" y="749"/>
                    </a:lnTo>
                    <a:lnTo>
                      <a:pt x="445" y="749"/>
                    </a:lnTo>
                    <a:lnTo>
                      <a:pt x="448" y="745"/>
                    </a:lnTo>
                    <a:lnTo>
                      <a:pt x="454" y="743"/>
                    </a:lnTo>
                    <a:lnTo>
                      <a:pt x="454" y="743"/>
                    </a:lnTo>
                    <a:lnTo>
                      <a:pt x="455" y="741"/>
                    </a:lnTo>
                    <a:lnTo>
                      <a:pt x="458" y="739"/>
                    </a:lnTo>
                    <a:lnTo>
                      <a:pt x="460" y="736"/>
                    </a:lnTo>
                    <a:lnTo>
                      <a:pt x="460" y="736"/>
                    </a:lnTo>
                    <a:lnTo>
                      <a:pt x="473" y="735"/>
                    </a:lnTo>
                    <a:lnTo>
                      <a:pt x="473" y="735"/>
                    </a:lnTo>
                    <a:lnTo>
                      <a:pt x="474" y="735"/>
                    </a:lnTo>
                    <a:lnTo>
                      <a:pt x="476" y="734"/>
                    </a:lnTo>
                    <a:lnTo>
                      <a:pt x="476" y="734"/>
                    </a:lnTo>
                    <a:lnTo>
                      <a:pt x="477" y="730"/>
                    </a:lnTo>
                    <a:lnTo>
                      <a:pt x="477" y="730"/>
                    </a:lnTo>
                    <a:lnTo>
                      <a:pt x="481" y="729"/>
                    </a:lnTo>
                    <a:lnTo>
                      <a:pt x="483" y="729"/>
                    </a:lnTo>
                    <a:lnTo>
                      <a:pt x="483" y="729"/>
                    </a:lnTo>
                    <a:lnTo>
                      <a:pt x="483" y="724"/>
                    </a:lnTo>
                    <a:lnTo>
                      <a:pt x="483" y="724"/>
                    </a:lnTo>
                    <a:lnTo>
                      <a:pt x="490" y="720"/>
                    </a:lnTo>
                    <a:lnTo>
                      <a:pt x="497" y="718"/>
                    </a:lnTo>
                    <a:lnTo>
                      <a:pt x="497" y="718"/>
                    </a:lnTo>
                    <a:lnTo>
                      <a:pt x="501" y="718"/>
                    </a:lnTo>
                    <a:lnTo>
                      <a:pt x="505" y="718"/>
                    </a:lnTo>
                    <a:lnTo>
                      <a:pt x="505" y="718"/>
                    </a:lnTo>
                    <a:lnTo>
                      <a:pt x="509" y="710"/>
                    </a:lnTo>
                    <a:lnTo>
                      <a:pt x="509" y="710"/>
                    </a:lnTo>
                    <a:lnTo>
                      <a:pt x="513" y="709"/>
                    </a:lnTo>
                    <a:lnTo>
                      <a:pt x="515" y="709"/>
                    </a:lnTo>
                    <a:lnTo>
                      <a:pt x="515" y="709"/>
                    </a:lnTo>
                    <a:lnTo>
                      <a:pt x="518" y="701"/>
                    </a:lnTo>
                    <a:lnTo>
                      <a:pt x="518" y="701"/>
                    </a:lnTo>
                    <a:lnTo>
                      <a:pt x="522" y="700"/>
                    </a:lnTo>
                    <a:lnTo>
                      <a:pt x="525" y="698"/>
                    </a:lnTo>
                    <a:lnTo>
                      <a:pt x="525" y="698"/>
                    </a:lnTo>
                    <a:lnTo>
                      <a:pt x="526" y="693"/>
                    </a:lnTo>
                    <a:lnTo>
                      <a:pt x="526" y="693"/>
                    </a:lnTo>
                    <a:lnTo>
                      <a:pt x="526" y="691"/>
                    </a:lnTo>
                    <a:lnTo>
                      <a:pt x="528" y="690"/>
                    </a:lnTo>
                    <a:lnTo>
                      <a:pt x="528" y="690"/>
                    </a:lnTo>
                    <a:lnTo>
                      <a:pt x="534" y="688"/>
                    </a:lnTo>
                    <a:lnTo>
                      <a:pt x="534" y="688"/>
                    </a:lnTo>
                    <a:lnTo>
                      <a:pt x="534" y="686"/>
                    </a:lnTo>
                    <a:lnTo>
                      <a:pt x="534" y="686"/>
                    </a:lnTo>
                    <a:lnTo>
                      <a:pt x="533" y="682"/>
                    </a:lnTo>
                    <a:lnTo>
                      <a:pt x="533" y="682"/>
                    </a:lnTo>
                    <a:lnTo>
                      <a:pt x="539" y="678"/>
                    </a:lnTo>
                    <a:lnTo>
                      <a:pt x="542" y="671"/>
                    </a:lnTo>
                    <a:lnTo>
                      <a:pt x="542" y="671"/>
                    </a:lnTo>
                    <a:lnTo>
                      <a:pt x="541" y="667"/>
                    </a:lnTo>
                    <a:lnTo>
                      <a:pt x="541" y="667"/>
                    </a:lnTo>
                    <a:lnTo>
                      <a:pt x="540" y="669"/>
                    </a:lnTo>
                    <a:lnTo>
                      <a:pt x="540" y="669"/>
                    </a:lnTo>
                    <a:lnTo>
                      <a:pt x="538" y="666"/>
                    </a:lnTo>
                    <a:lnTo>
                      <a:pt x="538" y="666"/>
                    </a:lnTo>
                    <a:lnTo>
                      <a:pt x="536" y="659"/>
                    </a:lnTo>
                    <a:lnTo>
                      <a:pt x="534" y="657"/>
                    </a:lnTo>
                    <a:lnTo>
                      <a:pt x="534" y="657"/>
                    </a:lnTo>
                    <a:lnTo>
                      <a:pt x="529" y="657"/>
                    </a:lnTo>
                    <a:lnTo>
                      <a:pt x="524" y="657"/>
                    </a:lnTo>
                    <a:lnTo>
                      <a:pt x="522" y="656"/>
                    </a:lnTo>
                    <a:lnTo>
                      <a:pt x="522" y="656"/>
                    </a:lnTo>
                    <a:lnTo>
                      <a:pt x="516" y="648"/>
                    </a:lnTo>
                    <a:lnTo>
                      <a:pt x="516" y="648"/>
                    </a:lnTo>
                    <a:lnTo>
                      <a:pt x="516" y="641"/>
                    </a:lnTo>
                    <a:lnTo>
                      <a:pt x="515" y="635"/>
                    </a:lnTo>
                    <a:lnTo>
                      <a:pt x="515" y="635"/>
                    </a:lnTo>
                    <a:lnTo>
                      <a:pt x="513" y="636"/>
                    </a:lnTo>
                    <a:lnTo>
                      <a:pt x="509" y="641"/>
                    </a:lnTo>
                    <a:lnTo>
                      <a:pt x="509" y="641"/>
                    </a:lnTo>
                    <a:lnTo>
                      <a:pt x="505" y="647"/>
                    </a:lnTo>
                    <a:lnTo>
                      <a:pt x="501" y="651"/>
                    </a:lnTo>
                    <a:lnTo>
                      <a:pt x="501" y="651"/>
                    </a:lnTo>
                    <a:lnTo>
                      <a:pt x="487" y="654"/>
                    </a:lnTo>
                    <a:lnTo>
                      <a:pt x="487" y="654"/>
                    </a:lnTo>
                    <a:lnTo>
                      <a:pt x="481" y="654"/>
                    </a:lnTo>
                    <a:lnTo>
                      <a:pt x="481" y="654"/>
                    </a:lnTo>
                    <a:lnTo>
                      <a:pt x="478" y="653"/>
                    </a:lnTo>
                    <a:lnTo>
                      <a:pt x="477" y="650"/>
                    </a:lnTo>
                    <a:lnTo>
                      <a:pt x="477" y="650"/>
                    </a:lnTo>
                    <a:lnTo>
                      <a:pt x="478" y="643"/>
                    </a:lnTo>
                    <a:lnTo>
                      <a:pt x="478" y="643"/>
                    </a:lnTo>
                    <a:lnTo>
                      <a:pt x="477" y="640"/>
                    </a:lnTo>
                    <a:lnTo>
                      <a:pt x="476" y="635"/>
                    </a:lnTo>
                    <a:lnTo>
                      <a:pt x="476" y="635"/>
                    </a:lnTo>
                    <a:lnTo>
                      <a:pt x="475" y="636"/>
                    </a:lnTo>
                    <a:lnTo>
                      <a:pt x="473" y="639"/>
                    </a:lnTo>
                    <a:lnTo>
                      <a:pt x="473" y="639"/>
                    </a:lnTo>
                    <a:lnTo>
                      <a:pt x="471" y="643"/>
                    </a:lnTo>
                    <a:lnTo>
                      <a:pt x="471" y="648"/>
                    </a:lnTo>
                    <a:lnTo>
                      <a:pt x="471" y="648"/>
                    </a:lnTo>
                    <a:lnTo>
                      <a:pt x="468" y="642"/>
                    </a:lnTo>
                    <a:lnTo>
                      <a:pt x="466" y="635"/>
                    </a:lnTo>
                    <a:lnTo>
                      <a:pt x="466" y="635"/>
                    </a:lnTo>
                    <a:lnTo>
                      <a:pt x="467" y="636"/>
                    </a:lnTo>
                    <a:lnTo>
                      <a:pt x="469" y="636"/>
                    </a:lnTo>
                    <a:lnTo>
                      <a:pt x="469" y="636"/>
                    </a:lnTo>
                    <a:lnTo>
                      <a:pt x="470" y="635"/>
                    </a:lnTo>
                    <a:lnTo>
                      <a:pt x="470" y="634"/>
                    </a:lnTo>
                    <a:lnTo>
                      <a:pt x="470" y="634"/>
                    </a:lnTo>
                    <a:lnTo>
                      <a:pt x="469" y="633"/>
                    </a:lnTo>
                    <a:lnTo>
                      <a:pt x="465" y="630"/>
                    </a:lnTo>
                    <a:lnTo>
                      <a:pt x="465" y="630"/>
                    </a:lnTo>
                    <a:lnTo>
                      <a:pt x="453" y="612"/>
                    </a:lnTo>
                    <a:lnTo>
                      <a:pt x="451" y="607"/>
                    </a:lnTo>
                    <a:lnTo>
                      <a:pt x="451" y="607"/>
                    </a:lnTo>
                    <a:lnTo>
                      <a:pt x="451" y="603"/>
                    </a:lnTo>
                    <a:lnTo>
                      <a:pt x="451" y="600"/>
                    </a:lnTo>
                    <a:lnTo>
                      <a:pt x="451" y="600"/>
                    </a:lnTo>
                    <a:lnTo>
                      <a:pt x="456" y="599"/>
                    </a:lnTo>
                    <a:lnTo>
                      <a:pt x="461" y="599"/>
                    </a:lnTo>
                    <a:lnTo>
                      <a:pt x="461" y="599"/>
                    </a:lnTo>
                    <a:lnTo>
                      <a:pt x="463" y="597"/>
                    </a:lnTo>
                    <a:lnTo>
                      <a:pt x="467" y="597"/>
                    </a:lnTo>
                    <a:lnTo>
                      <a:pt x="467" y="597"/>
                    </a:lnTo>
                    <a:lnTo>
                      <a:pt x="468" y="601"/>
                    </a:lnTo>
                    <a:lnTo>
                      <a:pt x="470" y="605"/>
                    </a:lnTo>
                    <a:lnTo>
                      <a:pt x="470" y="605"/>
                    </a:lnTo>
                    <a:lnTo>
                      <a:pt x="475" y="612"/>
                    </a:lnTo>
                    <a:lnTo>
                      <a:pt x="475" y="612"/>
                    </a:lnTo>
                    <a:lnTo>
                      <a:pt x="475" y="615"/>
                    </a:lnTo>
                    <a:lnTo>
                      <a:pt x="475" y="617"/>
                    </a:lnTo>
                    <a:lnTo>
                      <a:pt x="475" y="617"/>
                    </a:lnTo>
                    <a:lnTo>
                      <a:pt x="477" y="618"/>
                    </a:lnTo>
                    <a:lnTo>
                      <a:pt x="479" y="618"/>
                    </a:lnTo>
                    <a:lnTo>
                      <a:pt x="482" y="619"/>
                    </a:lnTo>
                    <a:lnTo>
                      <a:pt x="482" y="619"/>
                    </a:lnTo>
                    <a:lnTo>
                      <a:pt x="491" y="625"/>
                    </a:lnTo>
                    <a:lnTo>
                      <a:pt x="491" y="625"/>
                    </a:lnTo>
                    <a:lnTo>
                      <a:pt x="492" y="627"/>
                    </a:lnTo>
                    <a:lnTo>
                      <a:pt x="495" y="630"/>
                    </a:lnTo>
                    <a:lnTo>
                      <a:pt x="500" y="630"/>
                    </a:lnTo>
                    <a:lnTo>
                      <a:pt x="500" y="630"/>
                    </a:lnTo>
                    <a:lnTo>
                      <a:pt x="508" y="628"/>
                    </a:lnTo>
                    <a:lnTo>
                      <a:pt x="512" y="627"/>
                    </a:lnTo>
                    <a:lnTo>
                      <a:pt x="512" y="627"/>
                    </a:lnTo>
                    <a:lnTo>
                      <a:pt x="512" y="625"/>
                    </a:lnTo>
                    <a:lnTo>
                      <a:pt x="512" y="625"/>
                    </a:lnTo>
                    <a:lnTo>
                      <a:pt x="513" y="625"/>
                    </a:lnTo>
                    <a:lnTo>
                      <a:pt x="515" y="625"/>
                    </a:lnTo>
                    <a:lnTo>
                      <a:pt x="516" y="625"/>
                    </a:lnTo>
                    <a:lnTo>
                      <a:pt x="516" y="625"/>
                    </a:lnTo>
                    <a:lnTo>
                      <a:pt x="518" y="627"/>
                    </a:lnTo>
                    <a:lnTo>
                      <a:pt x="520" y="631"/>
                    </a:lnTo>
                    <a:lnTo>
                      <a:pt x="522" y="635"/>
                    </a:lnTo>
                    <a:lnTo>
                      <a:pt x="522" y="635"/>
                    </a:lnTo>
                    <a:lnTo>
                      <a:pt x="524" y="638"/>
                    </a:lnTo>
                    <a:lnTo>
                      <a:pt x="529" y="640"/>
                    </a:lnTo>
                    <a:lnTo>
                      <a:pt x="537" y="641"/>
                    </a:lnTo>
                    <a:lnTo>
                      <a:pt x="537" y="641"/>
                    </a:lnTo>
                    <a:lnTo>
                      <a:pt x="556" y="644"/>
                    </a:lnTo>
                    <a:lnTo>
                      <a:pt x="556" y="644"/>
                    </a:lnTo>
                    <a:lnTo>
                      <a:pt x="562" y="643"/>
                    </a:lnTo>
                    <a:lnTo>
                      <a:pt x="568" y="642"/>
                    </a:lnTo>
                    <a:lnTo>
                      <a:pt x="576" y="642"/>
                    </a:lnTo>
                    <a:lnTo>
                      <a:pt x="576" y="642"/>
                    </a:lnTo>
                    <a:lnTo>
                      <a:pt x="593" y="641"/>
                    </a:lnTo>
                    <a:lnTo>
                      <a:pt x="593" y="641"/>
                    </a:lnTo>
                    <a:lnTo>
                      <a:pt x="600" y="648"/>
                    </a:lnTo>
                    <a:lnTo>
                      <a:pt x="600" y="648"/>
                    </a:lnTo>
                    <a:lnTo>
                      <a:pt x="601" y="654"/>
                    </a:lnTo>
                    <a:lnTo>
                      <a:pt x="601" y="654"/>
                    </a:lnTo>
                    <a:lnTo>
                      <a:pt x="609" y="657"/>
                    </a:lnTo>
                    <a:lnTo>
                      <a:pt x="609" y="657"/>
                    </a:lnTo>
                    <a:lnTo>
                      <a:pt x="610" y="659"/>
                    </a:lnTo>
                    <a:lnTo>
                      <a:pt x="612" y="662"/>
                    </a:lnTo>
                    <a:lnTo>
                      <a:pt x="612" y="662"/>
                    </a:lnTo>
                    <a:lnTo>
                      <a:pt x="618" y="664"/>
                    </a:lnTo>
                    <a:lnTo>
                      <a:pt x="618" y="664"/>
                    </a:lnTo>
                    <a:lnTo>
                      <a:pt x="622" y="663"/>
                    </a:lnTo>
                    <a:lnTo>
                      <a:pt x="625" y="662"/>
                    </a:lnTo>
                    <a:lnTo>
                      <a:pt x="625" y="662"/>
                    </a:lnTo>
                    <a:lnTo>
                      <a:pt x="625" y="664"/>
                    </a:lnTo>
                    <a:lnTo>
                      <a:pt x="624" y="665"/>
                    </a:lnTo>
                    <a:lnTo>
                      <a:pt x="624" y="665"/>
                    </a:lnTo>
                    <a:lnTo>
                      <a:pt x="623" y="667"/>
                    </a:lnTo>
                    <a:lnTo>
                      <a:pt x="622" y="669"/>
                    </a:lnTo>
                    <a:lnTo>
                      <a:pt x="619" y="669"/>
                    </a:lnTo>
                    <a:lnTo>
                      <a:pt x="619" y="669"/>
                    </a:lnTo>
                    <a:lnTo>
                      <a:pt x="614" y="669"/>
                    </a:lnTo>
                    <a:lnTo>
                      <a:pt x="614" y="669"/>
                    </a:lnTo>
                    <a:lnTo>
                      <a:pt x="615" y="671"/>
                    </a:lnTo>
                    <a:lnTo>
                      <a:pt x="618" y="675"/>
                    </a:lnTo>
                    <a:lnTo>
                      <a:pt x="618" y="675"/>
                    </a:lnTo>
                    <a:lnTo>
                      <a:pt x="624" y="681"/>
                    </a:lnTo>
                    <a:lnTo>
                      <a:pt x="627" y="683"/>
                    </a:lnTo>
                    <a:lnTo>
                      <a:pt x="627" y="683"/>
                    </a:lnTo>
                    <a:lnTo>
                      <a:pt x="633" y="681"/>
                    </a:lnTo>
                    <a:lnTo>
                      <a:pt x="639" y="679"/>
                    </a:lnTo>
                    <a:lnTo>
                      <a:pt x="639" y="679"/>
                    </a:lnTo>
                    <a:lnTo>
                      <a:pt x="639" y="675"/>
                    </a:lnTo>
                    <a:lnTo>
                      <a:pt x="640" y="672"/>
                    </a:lnTo>
                    <a:lnTo>
                      <a:pt x="640" y="672"/>
                    </a:lnTo>
                    <a:lnTo>
                      <a:pt x="641" y="675"/>
                    </a:lnTo>
                    <a:lnTo>
                      <a:pt x="642" y="679"/>
                    </a:lnTo>
                    <a:lnTo>
                      <a:pt x="642" y="679"/>
                    </a:lnTo>
                    <a:lnTo>
                      <a:pt x="643" y="682"/>
                    </a:lnTo>
                    <a:lnTo>
                      <a:pt x="643" y="682"/>
                    </a:lnTo>
                    <a:lnTo>
                      <a:pt x="643" y="691"/>
                    </a:lnTo>
                    <a:lnTo>
                      <a:pt x="643" y="691"/>
                    </a:lnTo>
                    <a:lnTo>
                      <a:pt x="648" y="718"/>
                    </a:lnTo>
                    <a:lnTo>
                      <a:pt x="648" y="718"/>
                    </a:lnTo>
                    <a:lnTo>
                      <a:pt x="649" y="722"/>
                    </a:lnTo>
                    <a:lnTo>
                      <a:pt x="652" y="729"/>
                    </a:lnTo>
                    <a:lnTo>
                      <a:pt x="657" y="742"/>
                    </a:lnTo>
                    <a:lnTo>
                      <a:pt x="657" y="742"/>
                    </a:lnTo>
                    <a:lnTo>
                      <a:pt x="659" y="749"/>
                    </a:lnTo>
                    <a:lnTo>
                      <a:pt x="659" y="752"/>
                    </a:lnTo>
                    <a:lnTo>
                      <a:pt x="661" y="756"/>
                    </a:lnTo>
                    <a:lnTo>
                      <a:pt x="661" y="756"/>
                    </a:lnTo>
                    <a:lnTo>
                      <a:pt x="665" y="763"/>
                    </a:lnTo>
                    <a:lnTo>
                      <a:pt x="670" y="772"/>
                    </a:lnTo>
                    <a:lnTo>
                      <a:pt x="670" y="772"/>
                    </a:lnTo>
                    <a:lnTo>
                      <a:pt x="672" y="783"/>
                    </a:lnTo>
                    <a:lnTo>
                      <a:pt x="673" y="787"/>
                    </a:lnTo>
                    <a:lnTo>
                      <a:pt x="674" y="790"/>
                    </a:lnTo>
                    <a:lnTo>
                      <a:pt x="674" y="790"/>
                    </a:lnTo>
                    <a:lnTo>
                      <a:pt x="678" y="795"/>
                    </a:lnTo>
                    <a:lnTo>
                      <a:pt x="681" y="796"/>
                    </a:lnTo>
                    <a:lnTo>
                      <a:pt x="681" y="796"/>
                    </a:lnTo>
                    <a:lnTo>
                      <a:pt x="686" y="792"/>
                    </a:lnTo>
                    <a:lnTo>
                      <a:pt x="686" y="792"/>
                    </a:lnTo>
                    <a:lnTo>
                      <a:pt x="688" y="787"/>
                    </a:lnTo>
                    <a:lnTo>
                      <a:pt x="688" y="787"/>
                    </a:lnTo>
                    <a:lnTo>
                      <a:pt x="691" y="784"/>
                    </a:lnTo>
                    <a:lnTo>
                      <a:pt x="691" y="784"/>
                    </a:lnTo>
                    <a:lnTo>
                      <a:pt x="693" y="781"/>
                    </a:lnTo>
                    <a:lnTo>
                      <a:pt x="694" y="779"/>
                    </a:lnTo>
                    <a:lnTo>
                      <a:pt x="695" y="778"/>
                    </a:lnTo>
                    <a:lnTo>
                      <a:pt x="695" y="778"/>
                    </a:lnTo>
                    <a:lnTo>
                      <a:pt x="697" y="778"/>
                    </a:lnTo>
                    <a:lnTo>
                      <a:pt x="698" y="778"/>
                    </a:lnTo>
                    <a:lnTo>
                      <a:pt x="698" y="778"/>
                    </a:lnTo>
                    <a:lnTo>
                      <a:pt x="698" y="764"/>
                    </a:lnTo>
                    <a:lnTo>
                      <a:pt x="698" y="764"/>
                    </a:lnTo>
                    <a:lnTo>
                      <a:pt x="698" y="761"/>
                    </a:lnTo>
                    <a:lnTo>
                      <a:pt x="699" y="759"/>
                    </a:lnTo>
                    <a:lnTo>
                      <a:pt x="702" y="755"/>
                    </a:lnTo>
                    <a:lnTo>
                      <a:pt x="702" y="755"/>
                    </a:lnTo>
                    <a:lnTo>
                      <a:pt x="702" y="744"/>
                    </a:lnTo>
                    <a:lnTo>
                      <a:pt x="702" y="734"/>
                    </a:lnTo>
                    <a:lnTo>
                      <a:pt x="702" y="734"/>
                    </a:lnTo>
                    <a:lnTo>
                      <a:pt x="702" y="730"/>
                    </a:lnTo>
                    <a:lnTo>
                      <a:pt x="703" y="728"/>
                    </a:lnTo>
                    <a:lnTo>
                      <a:pt x="704" y="728"/>
                    </a:lnTo>
                    <a:lnTo>
                      <a:pt x="704" y="728"/>
                    </a:lnTo>
                    <a:lnTo>
                      <a:pt x="707" y="728"/>
                    </a:lnTo>
                    <a:lnTo>
                      <a:pt x="707" y="728"/>
                    </a:lnTo>
                    <a:lnTo>
                      <a:pt x="709" y="726"/>
                    </a:lnTo>
                    <a:lnTo>
                      <a:pt x="711" y="724"/>
                    </a:lnTo>
                    <a:lnTo>
                      <a:pt x="711" y="724"/>
                    </a:lnTo>
                    <a:lnTo>
                      <a:pt x="713" y="724"/>
                    </a:lnTo>
                    <a:lnTo>
                      <a:pt x="714" y="724"/>
                    </a:lnTo>
                    <a:lnTo>
                      <a:pt x="717" y="722"/>
                    </a:lnTo>
                    <a:lnTo>
                      <a:pt x="717" y="722"/>
                    </a:lnTo>
                    <a:lnTo>
                      <a:pt x="719" y="718"/>
                    </a:lnTo>
                    <a:lnTo>
                      <a:pt x="719" y="716"/>
                    </a:lnTo>
                    <a:lnTo>
                      <a:pt x="719" y="716"/>
                    </a:lnTo>
                    <a:lnTo>
                      <a:pt x="721" y="713"/>
                    </a:lnTo>
                    <a:lnTo>
                      <a:pt x="726" y="710"/>
                    </a:lnTo>
                    <a:lnTo>
                      <a:pt x="726" y="710"/>
                    </a:lnTo>
                    <a:lnTo>
                      <a:pt x="732" y="704"/>
                    </a:lnTo>
                    <a:lnTo>
                      <a:pt x="735" y="700"/>
                    </a:lnTo>
                    <a:lnTo>
                      <a:pt x="735" y="700"/>
                    </a:lnTo>
                    <a:lnTo>
                      <a:pt x="736" y="697"/>
                    </a:lnTo>
                    <a:lnTo>
                      <a:pt x="738" y="695"/>
                    </a:lnTo>
                    <a:lnTo>
                      <a:pt x="742" y="693"/>
                    </a:lnTo>
                    <a:lnTo>
                      <a:pt x="742" y="693"/>
                    </a:lnTo>
                    <a:lnTo>
                      <a:pt x="749" y="690"/>
                    </a:lnTo>
                    <a:lnTo>
                      <a:pt x="749" y="690"/>
                    </a:lnTo>
                    <a:lnTo>
                      <a:pt x="753" y="685"/>
                    </a:lnTo>
                    <a:lnTo>
                      <a:pt x="753" y="685"/>
                    </a:lnTo>
                    <a:lnTo>
                      <a:pt x="753" y="683"/>
                    </a:lnTo>
                    <a:lnTo>
                      <a:pt x="754" y="681"/>
                    </a:lnTo>
                    <a:lnTo>
                      <a:pt x="754" y="681"/>
                    </a:lnTo>
                    <a:lnTo>
                      <a:pt x="753" y="677"/>
                    </a:lnTo>
                    <a:lnTo>
                      <a:pt x="753" y="677"/>
                    </a:lnTo>
                    <a:lnTo>
                      <a:pt x="761" y="673"/>
                    </a:lnTo>
                    <a:lnTo>
                      <a:pt x="761" y="673"/>
                    </a:lnTo>
                    <a:lnTo>
                      <a:pt x="764" y="671"/>
                    </a:lnTo>
                    <a:lnTo>
                      <a:pt x="764" y="671"/>
                    </a:lnTo>
                    <a:lnTo>
                      <a:pt x="766" y="672"/>
                    </a:lnTo>
                    <a:lnTo>
                      <a:pt x="766" y="672"/>
                    </a:lnTo>
                    <a:lnTo>
                      <a:pt x="772" y="672"/>
                    </a:lnTo>
                    <a:lnTo>
                      <a:pt x="772" y="672"/>
                    </a:lnTo>
                    <a:lnTo>
                      <a:pt x="776" y="672"/>
                    </a:lnTo>
                    <a:lnTo>
                      <a:pt x="779" y="672"/>
                    </a:lnTo>
                    <a:lnTo>
                      <a:pt x="782" y="671"/>
                    </a:lnTo>
                    <a:lnTo>
                      <a:pt x="782" y="671"/>
                    </a:lnTo>
                    <a:lnTo>
                      <a:pt x="787" y="667"/>
                    </a:lnTo>
                    <a:lnTo>
                      <a:pt x="788" y="665"/>
                    </a:lnTo>
                    <a:lnTo>
                      <a:pt x="790" y="666"/>
                    </a:lnTo>
                    <a:lnTo>
                      <a:pt x="790" y="666"/>
                    </a:lnTo>
                    <a:lnTo>
                      <a:pt x="795" y="669"/>
                    </a:lnTo>
                    <a:lnTo>
                      <a:pt x="795" y="669"/>
                    </a:lnTo>
                    <a:lnTo>
                      <a:pt x="795" y="679"/>
                    </a:lnTo>
                    <a:lnTo>
                      <a:pt x="795" y="679"/>
                    </a:lnTo>
                    <a:lnTo>
                      <a:pt x="801" y="687"/>
                    </a:lnTo>
                    <a:lnTo>
                      <a:pt x="801" y="687"/>
                    </a:lnTo>
                    <a:lnTo>
                      <a:pt x="807" y="693"/>
                    </a:lnTo>
                    <a:lnTo>
                      <a:pt x="807" y="693"/>
                    </a:lnTo>
                    <a:lnTo>
                      <a:pt x="806" y="697"/>
                    </a:lnTo>
                    <a:lnTo>
                      <a:pt x="806" y="697"/>
                    </a:lnTo>
                    <a:lnTo>
                      <a:pt x="806" y="698"/>
                    </a:lnTo>
                    <a:lnTo>
                      <a:pt x="806" y="701"/>
                    </a:lnTo>
                    <a:lnTo>
                      <a:pt x="806" y="701"/>
                    </a:lnTo>
                    <a:lnTo>
                      <a:pt x="810" y="701"/>
                    </a:lnTo>
                    <a:lnTo>
                      <a:pt x="812" y="701"/>
                    </a:lnTo>
                    <a:lnTo>
                      <a:pt x="812" y="701"/>
                    </a:lnTo>
                    <a:lnTo>
                      <a:pt x="813" y="702"/>
                    </a:lnTo>
                    <a:lnTo>
                      <a:pt x="814" y="703"/>
                    </a:lnTo>
                    <a:lnTo>
                      <a:pt x="814" y="706"/>
                    </a:lnTo>
                    <a:lnTo>
                      <a:pt x="814" y="706"/>
                    </a:lnTo>
                    <a:lnTo>
                      <a:pt x="812" y="718"/>
                    </a:lnTo>
                    <a:lnTo>
                      <a:pt x="812" y="718"/>
                    </a:lnTo>
                    <a:lnTo>
                      <a:pt x="811" y="725"/>
                    </a:lnTo>
                    <a:lnTo>
                      <a:pt x="811" y="725"/>
                    </a:lnTo>
                    <a:lnTo>
                      <a:pt x="811" y="725"/>
                    </a:lnTo>
                    <a:lnTo>
                      <a:pt x="815" y="726"/>
                    </a:lnTo>
                    <a:lnTo>
                      <a:pt x="815" y="726"/>
                    </a:lnTo>
                    <a:lnTo>
                      <a:pt x="821" y="727"/>
                    </a:lnTo>
                    <a:lnTo>
                      <a:pt x="823" y="726"/>
                    </a:lnTo>
                    <a:lnTo>
                      <a:pt x="824" y="724"/>
                    </a:lnTo>
                    <a:lnTo>
                      <a:pt x="829" y="719"/>
                    </a:lnTo>
                    <a:lnTo>
                      <a:pt x="829" y="719"/>
                    </a:lnTo>
                    <a:lnTo>
                      <a:pt x="831" y="719"/>
                    </a:lnTo>
                    <a:lnTo>
                      <a:pt x="831" y="719"/>
                    </a:lnTo>
                    <a:lnTo>
                      <a:pt x="831" y="716"/>
                    </a:lnTo>
                    <a:lnTo>
                      <a:pt x="832" y="713"/>
                    </a:lnTo>
                    <a:lnTo>
                      <a:pt x="832" y="713"/>
                    </a:lnTo>
                    <a:lnTo>
                      <a:pt x="835" y="718"/>
                    </a:lnTo>
                    <a:lnTo>
                      <a:pt x="838" y="725"/>
                    </a:lnTo>
                    <a:lnTo>
                      <a:pt x="838" y="725"/>
                    </a:lnTo>
                    <a:lnTo>
                      <a:pt x="840" y="728"/>
                    </a:lnTo>
                    <a:lnTo>
                      <a:pt x="840" y="728"/>
                    </a:lnTo>
                    <a:lnTo>
                      <a:pt x="840" y="732"/>
                    </a:lnTo>
                    <a:lnTo>
                      <a:pt x="842" y="740"/>
                    </a:lnTo>
                    <a:lnTo>
                      <a:pt x="842" y="740"/>
                    </a:lnTo>
                    <a:lnTo>
                      <a:pt x="846" y="755"/>
                    </a:lnTo>
                    <a:lnTo>
                      <a:pt x="846" y="755"/>
                    </a:lnTo>
                    <a:lnTo>
                      <a:pt x="845" y="760"/>
                    </a:lnTo>
                    <a:lnTo>
                      <a:pt x="843" y="765"/>
                    </a:lnTo>
                    <a:lnTo>
                      <a:pt x="843" y="765"/>
                    </a:lnTo>
                    <a:lnTo>
                      <a:pt x="845" y="763"/>
                    </a:lnTo>
                    <a:lnTo>
                      <a:pt x="846" y="761"/>
                    </a:lnTo>
                    <a:lnTo>
                      <a:pt x="847" y="763"/>
                    </a:lnTo>
                    <a:lnTo>
                      <a:pt x="847" y="763"/>
                    </a:lnTo>
                    <a:lnTo>
                      <a:pt x="847" y="765"/>
                    </a:lnTo>
                    <a:lnTo>
                      <a:pt x="847" y="768"/>
                    </a:lnTo>
                    <a:lnTo>
                      <a:pt x="847" y="768"/>
                    </a:lnTo>
                    <a:lnTo>
                      <a:pt x="847" y="771"/>
                    </a:lnTo>
                    <a:lnTo>
                      <a:pt x="847" y="771"/>
                    </a:lnTo>
                    <a:lnTo>
                      <a:pt x="844" y="784"/>
                    </a:lnTo>
                    <a:lnTo>
                      <a:pt x="844" y="784"/>
                    </a:lnTo>
                    <a:lnTo>
                      <a:pt x="844" y="792"/>
                    </a:lnTo>
                    <a:lnTo>
                      <a:pt x="844" y="798"/>
                    </a:lnTo>
                    <a:lnTo>
                      <a:pt x="844" y="798"/>
                    </a:lnTo>
                    <a:lnTo>
                      <a:pt x="845" y="796"/>
                    </a:lnTo>
                    <a:lnTo>
                      <a:pt x="846" y="795"/>
                    </a:lnTo>
                    <a:lnTo>
                      <a:pt x="847" y="795"/>
                    </a:lnTo>
                    <a:lnTo>
                      <a:pt x="847" y="795"/>
                    </a:lnTo>
                    <a:lnTo>
                      <a:pt x="852" y="800"/>
                    </a:lnTo>
                    <a:lnTo>
                      <a:pt x="852" y="800"/>
                    </a:lnTo>
                    <a:lnTo>
                      <a:pt x="855" y="806"/>
                    </a:lnTo>
                    <a:lnTo>
                      <a:pt x="855" y="806"/>
                    </a:lnTo>
                    <a:lnTo>
                      <a:pt x="856" y="808"/>
                    </a:lnTo>
                    <a:lnTo>
                      <a:pt x="856" y="810"/>
                    </a:lnTo>
                    <a:lnTo>
                      <a:pt x="856" y="811"/>
                    </a:lnTo>
                    <a:lnTo>
                      <a:pt x="856" y="811"/>
                    </a:lnTo>
                    <a:lnTo>
                      <a:pt x="858" y="811"/>
                    </a:lnTo>
                    <a:lnTo>
                      <a:pt x="859" y="810"/>
                    </a:lnTo>
                    <a:lnTo>
                      <a:pt x="860" y="811"/>
                    </a:lnTo>
                    <a:lnTo>
                      <a:pt x="860" y="811"/>
                    </a:lnTo>
                    <a:lnTo>
                      <a:pt x="861" y="819"/>
                    </a:lnTo>
                    <a:lnTo>
                      <a:pt x="861" y="819"/>
                    </a:lnTo>
                    <a:lnTo>
                      <a:pt x="863" y="829"/>
                    </a:lnTo>
                    <a:lnTo>
                      <a:pt x="867" y="835"/>
                    </a:lnTo>
                    <a:lnTo>
                      <a:pt x="867" y="835"/>
                    </a:lnTo>
                    <a:lnTo>
                      <a:pt x="868" y="838"/>
                    </a:lnTo>
                    <a:lnTo>
                      <a:pt x="868" y="839"/>
                    </a:lnTo>
                    <a:lnTo>
                      <a:pt x="868" y="839"/>
                    </a:lnTo>
                    <a:lnTo>
                      <a:pt x="875" y="845"/>
                    </a:lnTo>
                    <a:lnTo>
                      <a:pt x="875" y="845"/>
                    </a:lnTo>
                    <a:lnTo>
                      <a:pt x="883" y="852"/>
                    </a:lnTo>
                    <a:lnTo>
                      <a:pt x="886" y="854"/>
                    </a:lnTo>
                    <a:lnTo>
                      <a:pt x="887" y="854"/>
                    </a:lnTo>
                    <a:lnTo>
                      <a:pt x="887" y="854"/>
                    </a:lnTo>
                    <a:lnTo>
                      <a:pt x="891" y="853"/>
                    </a:lnTo>
                    <a:lnTo>
                      <a:pt x="891" y="852"/>
                    </a:lnTo>
                    <a:lnTo>
                      <a:pt x="890" y="850"/>
                    </a:lnTo>
                    <a:lnTo>
                      <a:pt x="890" y="850"/>
                    </a:lnTo>
                    <a:lnTo>
                      <a:pt x="885" y="838"/>
                    </a:lnTo>
                    <a:lnTo>
                      <a:pt x="885" y="838"/>
                    </a:lnTo>
                    <a:lnTo>
                      <a:pt x="885" y="834"/>
                    </a:lnTo>
                    <a:lnTo>
                      <a:pt x="885" y="825"/>
                    </a:lnTo>
                    <a:lnTo>
                      <a:pt x="885" y="825"/>
                    </a:lnTo>
                    <a:lnTo>
                      <a:pt x="881" y="818"/>
                    </a:lnTo>
                    <a:lnTo>
                      <a:pt x="876" y="812"/>
                    </a:lnTo>
                    <a:lnTo>
                      <a:pt x="876" y="812"/>
                    </a:lnTo>
                    <a:lnTo>
                      <a:pt x="871" y="807"/>
                    </a:lnTo>
                    <a:lnTo>
                      <a:pt x="869" y="805"/>
                    </a:lnTo>
                    <a:lnTo>
                      <a:pt x="869" y="805"/>
                    </a:lnTo>
                    <a:lnTo>
                      <a:pt x="867" y="805"/>
                    </a:lnTo>
                    <a:lnTo>
                      <a:pt x="865" y="804"/>
                    </a:lnTo>
                    <a:lnTo>
                      <a:pt x="865" y="804"/>
                    </a:lnTo>
                    <a:lnTo>
                      <a:pt x="862" y="802"/>
                    </a:lnTo>
                    <a:lnTo>
                      <a:pt x="860" y="797"/>
                    </a:lnTo>
                    <a:lnTo>
                      <a:pt x="860" y="797"/>
                    </a:lnTo>
                    <a:lnTo>
                      <a:pt x="860" y="792"/>
                    </a:lnTo>
                    <a:lnTo>
                      <a:pt x="860" y="792"/>
                    </a:lnTo>
                    <a:lnTo>
                      <a:pt x="856" y="787"/>
                    </a:lnTo>
                    <a:lnTo>
                      <a:pt x="856" y="787"/>
                    </a:lnTo>
                    <a:lnTo>
                      <a:pt x="856" y="783"/>
                    </a:lnTo>
                    <a:lnTo>
                      <a:pt x="856" y="783"/>
                    </a:lnTo>
                    <a:lnTo>
                      <a:pt x="854" y="784"/>
                    </a:lnTo>
                    <a:lnTo>
                      <a:pt x="852" y="784"/>
                    </a:lnTo>
                    <a:lnTo>
                      <a:pt x="852" y="784"/>
                    </a:lnTo>
                    <a:lnTo>
                      <a:pt x="851" y="782"/>
                    </a:lnTo>
                    <a:lnTo>
                      <a:pt x="851" y="781"/>
                    </a:lnTo>
                    <a:lnTo>
                      <a:pt x="851" y="781"/>
                    </a:lnTo>
                    <a:lnTo>
                      <a:pt x="852" y="774"/>
                    </a:lnTo>
                    <a:lnTo>
                      <a:pt x="852" y="774"/>
                    </a:lnTo>
                    <a:lnTo>
                      <a:pt x="853" y="769"/>
                    </a:lnTo>
                    <a:lnTo>
                      <a:pt x="854" y="764"/>
                    </a:lnTo>
                    <a:lnTo>
                      <a:pt x="854" y="764"/>
                    </a:lnTo>
                    <a:lnTo>
                      <a:pt x="856" y="760"/>
                    </a:lnTo>
                    <a:lnTo>
                      <a:pt x="856" y="760"/>
                    </a:lnTo>
                    <a:lnTo>
                      <a:pt x="858" y="751"/>
                    </a:lnTo>
                    <a:lnTo>
                      <a:pt x="858" y="751"/>
                    </a:lnTo>
                    <a:lnTo>
                      <a:pt x="859" y="749"/>
                    </a:lnTo>
                    <a:lnTo>
                      <a:pt x="860" y="747"/>
                    </a:lnTo>
                    <a:lnTo>
                      <a:pt x="860" y="747"/>
                    </a:lnTo>
                    <a:lnTo>
                      <a:pt x="862" y="747"/>
                    </a:lnTo>
                    <a:lnTo>
                      <a:pt x="862" y="747"/>
                    </a:lnTo>
                    <a:lnTo>
                      <a:pt x="866" y="751"/>
                    </a:lnTo>
                    <a:lnTo>
                      <a:pt x="866" y="751"/>
                    </a:lnTo>
                    <a:lnTo>
                      <a:pt x="866" y="753"/>
                    </a:lnTo>
                    <a:lnTo>
                      <a:pt x="866" y="753"/>
                    </a:lnTo>
                    <a:lnTo>
                      <a:pt x="867" y="753"/>
                    </a:lnTo>
                    <a:lnTo>
                      <a:pt x="869" y="753"/>
                    </a:lnTo>
                    <a:lnTo>
                      <a:pt x="871" y="755"/>
                    </a:lnTo>
                    <a:lnTo>
                      <a:pt x="871" y="755"/>
                    </a:lnTo>
                    <a:lnTo>
                      <a:pt x="876" y="757"/>
                    </a:lnTo>
                    <a:lnTo>
                      <a:pt x="877" y="758"/>
                    </a:lnTo>
                    <a:lnTo>
                      <a:pt x="879" y="760"/>
                    </a:lnTo>
                    <a:lnTo>
                      <a:pt x="879" y="760"/>
                    </a:lnTo>
                    <a:lnTo>
                      <a:pt x="881" y="765"/>
                    </a:lnTo>
                    <a:lnTo>
                      <a:pt x="882" y="769"/>
                    </a:lnTo>
                    <a:lnTo>
                      <a:pt x="882" y="769"/>
                    </a:lnTo>
                    <a:lnTo>
                      <a:pt x="884" y="769"/>
                    </a:lnTo>
                    <a:lnTo>
                      <a:pt x="885" y="768"/>
                    </a:lnTo>
                    <a:lnTo>
                      <a:pt x="885" y="768"/>
                    </a:lnTo>
                    <a:lnTo>
                      <a:pt x="885" y="771"/>
                    </a:lnTo>
                    <a:lnTo>
                      <a:pt x="885" y="772"/>
                    </a:lnTo>
                    <a:lnTo>
                      <a:pt x="885" y="772"/>
                    </a:lnTo>
                    <a:lnTo>
                      <a:pt x="889" y="776"/>
                    </a:lnTo>
                    <a:lnTo>
                      <a:pt x="889" y="776"/>
                    </a:lnTo>
                    <a:lnTo>
                      <a:pt x="891" y="776"/>
                    </a:lnTo>
                    <a:lnTo>
                      <a:pt x="893" y="776"/>
                    </a:lnTo>
                    <a:lnTo>
                      <a:pt x="893" y="776"/>
                    </a:lnTo>
                    <a:lnTo>
                      <a:pt x="894" y="783"/>
                    </a:lnTo>
                    <a:lnTo>
                      <a:pt x="895" y="789"/>
                    </a:lnTo>
                    <a:lnTo>
                      <a:pt x="895" y="789"/>
                    </a:lnTo>
                    <a:lnTo>
                      <a:pt x="897" y="788"/>
                    </a:lnTo>
                    <a:lnTo>
                      <a:pt x="899" y="786"/>
                    </a:lnTo>
                    <a:lnTo>
                      <a:pt x="899" y="786"/>
                    </a:lnTo>
                    <a:lnTo>
                      <a:pt x="907" y="782"/>
                    </a:lnTo>
                    <a:lnTo>
                      <a:pt x="907" y="782"/>
                    </a:lnTo>
                    <a:lnTo>
                      <a:pt x="909" y="774"/>
                    </a:lnTo>
                    <a:lnTo>
                      <a:pt x="909" y="774"/>
                    </a:lnTo>
                    <a:lnTo>
                      <a:pt x="912" y="774"/>
                    </a:lnTo>
                    <a:lnTo>
                      <a:pt x="917" y="772"/>
                    </a:lnTo>
                    <a:lnTo>
                      <a:pt x="917" y="772"/>
                    </a:lnTo>
                    <a:lnTo>
                      <a:pt x="924" y="768"/>
                    </a:lnTo>
                    <a:lnTo>
                      <a:pt x="926" y="766"/>
                    </a:lnTo>
                    <a:lnTo>
                      <a:pt x="929" y="764"/>
                    </a:lnTo>
                    <a:lnTo>
                      <a:pt x="929" y="764"/>
                    </a:lnTo>
                    <a:lnTo>
                      <a:pt x="930" y="758"/>
                    </a:lnTo>
                    <a:lnTo>
                      <a:pt x="930" y="750"/>
                    </a:lnTo>
                    <a:lnTo>
                      <a:pt x="929" y="741"/>
                    </a:lnTo>
                    <a:lnTo>
                      <a:pt x="928" y="734"/>
                    </a:lnTo>
                    <a:lnTo>
                      <a:pt x="928" y="734"/>
                    </a:lnTo>
                    <a:lnTo>
                      <a:pt x="925" y="729"/>
                    </a:lnTo>
                    <a:lnTo>
                      <a:pt x="920" y="722"/>
                    </a:lnTo>
                    <a:lnTo>
                      <a:pt x="910" y="712"/>
                    </a:lnTo>
                    <a:lnTo>
                      <a:pt x="910" y="712"/>
                    </a:lnTo>
                    <a:lnTo>
                      <a:pt x="907" y="708"/>
                    </a:lnTo>
                    <a:lnTo>
                      <a:pt x="903" y="703"/>
                    </a:lnTo>
                    <a:lnTo>
                      <a:pt x="903" y="703"/>
                    </a:lnTo>
                    <a:lnTo>
                      <a:pt x="900" y="697"/>
                    </a:lnTo>
                    <a:lnTo>
                      <a:pt x="900" y="697"/>
                    </a:lnTo>
                    <a:lnTo>
                      <a:pt x="902" y="690"/>
                    </a:lnTo>
                    <a:lnTo>
                      <a:pt x="902" y="690"/>
                    </a:lnTo>
                    <a:lnTo>
                      <a:pt x="903" y="689"/>
                    </a:lnTo>
                    <a:lnTo>
                      <a:pt x="906" y="687"/>
                    </a:lnTo>
                    <a:lnTo>
                      <a:pt x="906" y="687"/>
                    </a:lnTo>
                    <a:lnTo>
                      <a:pt x="914" y="679"/>
                    </a:lnTo>
                    <a:lnTo>
                      <a:pt x="914" y="679"/>
                    </a:lnTo>
                    <a:lnTo>
                      <a:pt x="917" y="675"/>
                    </a:lnTo>
                    <a:lnTo>
                      <a:pt x="917" y="675"/>
                    </a:lnTo>
                    <a:lnTo>
                      <a:pt x="918" y="674"/>
                    </a:lnTo>
                    <a:lnTo>
                      <a:pt x="923" y="673"/>
                    </a:lnTo>
                    <a:lnTo>
                      <a:pt x="923" y="673"/>
                    </a:lnTo>
                    <a:lnTo>
                      <a:pt x="929" y="674"/>
                    </a:lnTo>
                    <a:lnTo>
                      <a:pt x="932" y="675"/>
                    </a:lnTo>
                    <a:lnTo>
                      <a:pt x="932" y="675"/>
                    </a:lnTo>
                    <a:lnTo>
                      <a:pt x="932" y="675"/>
                    </a:lnTo>
                    <a:lnTo>
                      <a:pt x="932" y="679"/>
                    </a:lnTo>
                    <a:lnTo>
                      <a:pt x="932" y="679"/>
                    </a:lnTo>
                    <a:lnTo>
                      <a:pt x="933" y="683"/>
                    </a:lnTo>
                    <a:lnTo>
                      <a:pt x="934" y="686"/>
                    </a:lnTo>
                    <a:lnTo>
                      <a:pt x="934" y="686"/>
                    </a:lnTo>
                    <a:lnTo>
                      <a:pt x="938" y="686"/>
                    </a:lnTo>
                    <a:lnTo>
                      <a:pt x="939" y="685"/>
                    </a:lnTo>
                    <a:lnTo>
                      <a:pt x="940" y="683"/>
                    </a:lnTo>
                    <a:lnTo>
                      <a:pt x="940" y="683"/>
                    </a:lnTo>
                    <a:lnTo>
                      <a:pt x="939" y="678"/>
                    </a:lnTo>
                    <a:lnTo>
                      <a:pt x="939" y="678"/>
                    </a:lnTo>
                    <a:lnTo>
                      <a:pt x="939" y="677"/>
                    </a:lnTo>
                    <a:lnTo>
                      <a:pt x="940" y="675"/>
                    </a:lnTo>
                    <a:lnTo>
                      <a:pt x="942" y="674"/>
                    </a:lnTo>
                    <a:lnTo>
                      <a:pt x="942" y="674"/>
                    </a:lnTo>
                    <a:lnTo>
                      <a:pt x="949" y="673"/>
                    </a:lnTo>
                    <a:lnTo>
                      <a:pt x="949" y="673"/>
                    </a:lnTo>
                    <a:lnTo>
                      <a:pt x="949" y="673"/>
                    </a:lnTo>
                    <a:lnTo>
                      <a:pt x="950" y="672"/>
                    </a:lnTo>
                    <a:lnTo>
                      <a:pt x="950" y="672"/>
                    </a:lnTo>
                    <a:lnTo>
                      <a:pt x="955" y="673"/>
                    </a:lnTo>
                    <a:lnTo>
                      <a:pt x="957" y="673"/>
                    </a:lnTo>
                    <a:lnTo>
                      <a:pt x="957" y="673"/>
                    </a:lnTo>
                    <a:lnTo>
                      <a:pt x="958" y="671"/>
                    </a:lnTo>
                    <a:lnTo>
                      <a:pt x="958" y="671"/>
                    </a:lnTo>
                    <a:lnTo>
                      <a:pt x="962" y="667"/>
                    </a:lnTo>
                    <a:lnTo>
                      <a:pt x="962" y="667"/>
                    </a:lnTo>
                    <a:lnTo>
                      <a:pt x="962" y="664"/>
                    </a:lnTo>
                    <a:lnTo>
                      <a:pt x="963" y="661"/>
                    </a:lnTo>
                    <a:lnTo>
                      <a:pt x="963" y="661"/>
                    </a:lnTo>
                    <a:lnTo>
                      <a:pt x="963" y="664"/>
                    </a:lnTo>
                    <a:lnTo>
                      <a:pt x="963" y="667"/>
                    </a:lnTo>
                    <a:lnTo>
                      <a:pt x="963" y="667"/>
                    </a:lnTo>
                    <a:lnTo>
                      <a:pt x="964" y="669"/>
                    </a:lnTo>
                    <a:lnTo>
                      <a:pt x="965" y="669"/>
                    </a:lnTo>
                    <a:lnTo>
                      <a:pt x="968" y="667"/>
                    </a:lnTo>
                    <a:lnTo>
                      <a:pt x="968" y="667"/>
                    </a:lnTo>
                    <a:lnTo>
                      <a:pt x="973" y="664"/>
                    </a:lnTo>
                    <a:lnTo>
                      <a:pt x="973" y="664"/>
                    </a:lnTo>
                    <a:lnTo>
                      <a:pt x="976" y="662"/>
                    </a:lnTo>
                    <a:lnTo>
                      <a:pt x="978" y="662"/>
                    </a:lnTo>
                    <a:lnTo>
                      <a:pt x="978" y="662"/>
                    </a:lnTo>
                    <a:lnTo>
                      <a:pt x="978" y="662"/>
                    </a:lnTo>
                    <a:lnTo>
                      <a:pt x="978" y="663"/>
                    </a:lnTo>
                    <a:lnTo>
                      <a:pt x="978" y="663"/>
                    </a:lnTo>
                    <a:lnTo>
                      <a:pt x="981" y="662"/>
                    </a:lnTo>
                    <a:lnTo>
                      <a:pt x="985" y="661"/>
                    </a:lnTo>
                    <a:lnTo>
                      <a:pt x="985" y="661"/>
                    </a:lnTo>
                    <a:lnTo>
                      <a:pt x="988" y="658"/>
                    </a:lnTo>
                    <a:lnTo>
                      <a:pt x="993" y="654"/>
                    </a:lnTo>
                    <a:lnTo>
                      <a:pt x="993" y="654"/>
                    </a:lnTo>
                    <a:lnTo>
                      <a:pt x="997" y="648"/>
                    </a:lnTo>
                    <a:lnTo>
                      <a:pt x="997" y="648"/>
                    </a:lnTo>
                    <a:lnTo>
                      <a:pt x="997" y="644"/>
                    </a:lnTo>
                    <a:lnTo>
                      <a:pt x="997" y="644"/>
                    </a:lnTo>
                    <a:lnTo>
                      <a:pt x="1001" y="648"/>
                    </a:lnTo>
                    <a:lnTo>
                      <a:pt x="1001" y="648"/>
                    </a:lnTo>
                    <a:lnTo>
                      <a:pt x="1002" y="644"/>
                    </a:lnTo>
                    <a:lnTo>
                      <a:pt x="1003" y="642"/>
                    </a:lnTo>
                    <a:lnTo>
                      <a:pt x="1007" y="639"/>
                    </a:lnTo>
                    <a:lnTo>
                      <a:pt x="1007" y="639"/>
                    </a:lnTo>
                    <a:lnTo>
                      <a:pt x="1009" y="638"/>
                    </a:lnTo>
                    <a:lnTo>
                      <a:pt x="1009" y="638"/>
                    </a:lnTo>
                    <a:lnTo>
                      <a:pt x="1010" y="635"/>
                    </a:lnTo>
                    <a:lnTo>
                      <a:pt x="1010" y="632"/>
                    </a:lnTo>
                    <a:lnTo>
                      <a:pt x="1010" y="632"/>
                    </a:lnTo>
                    <a:lnTo>
                      <a:pt x="1010" y="630"/>
                    </a:lnTo>
                    <a:lnTo>
                      <a:pt x="1010" y="630"/>
                    </a:lnTo>
                    <a:lnTo>
                      <a:pt x="1009" y="626"/>
                    </a:lnTo>
                    <a:lnTo>
                      <a:pt x="1009" y="626"/>
                    </a:lnTo>
                    <a:lnTo>
                      <a:pt x="1014" y="626"/>
                    </a:lnTo>
                    <a:lnTo>
                      <a:pt x="1014" y="626"/>
                    </a:lnTo>
                    <a:lnTo>
                      <a:pt x="1016" y="625"/>
                    </a:lnTo>
                    <a:lnTo>
                      <a:pt x="1017" y="623"/>
                    </a:lnTo>
                    <a:lnTo>
                      <a:pt x="1017" y="619"/>
                    </a:lnTo>
                    <a:lnTo>
                      <a:pt x="1017" y="619"/>
                    </a:lnTo>
                    <a:lnTo>
                      <a:pt x="1018" y="612"/>
                    </a:lnTo>
                    <a:lnTo>
                      <a:pt x="1024" y="612"/>
                    </a:lnTo>
                    <a:lnTo>
                      <a:pt x="1024" y="612"/>
                    </a:lnTo>
                    <a:lnTo>
                      <a:pt x="1024" y="611"/>
                    </a:lnTo>
                    <a:lnTo>
                      <a:pt x="1025" y="608"/>
                    </a:lnTo>
                    <a:lnTo>
                      <a:pt x="1025" y="608"/>
                    </a:lnTo>
                    <a:lnTo>
                      <a:pt x="1025" y="605"/>
                    </a:lnTo>
                    <a:lnTo>
                      <a:pt x="1025" y="605"/>
                    </a:lnTo>
                    <a:lnTo>
                      <a:pt x="1027" y="603"/>
                    </a:lnTo>
                    <a:lnTo>
                      <a:pt x="1027" y="603"/>
                    </a:lnTo>
                    <a:lnTo>
                      <a:pt x="1027" y="599"/>
                    </a:lnTo>
                    <a:lnTo>
                      <a:pt x="1027" y="599"/>
                    </a:lnTo>
                    <a:lnTo>
                      <a:pt x="1027" y="596"/>
                    </a:lnTo>
                    <a:lnTo>
                      <a:pt x="1027" y="596"/>
                    </a:lnTo>
                    <a:lnTo>
                      <a:pt x="1026" y="596"/>
                    </a:lnTo>
                    <a:lnTo>
                      <a:pt x="1025" y="595"/>
                    </a:lnTo>
                    <a:lnTo>
                      <a:pt x="1025" y="595"/>
                    </a:lnTo>
                    <a:lnTo>
                      <a:pt x="1024" y="594"/>
                    </a:lnTo>
                    <a:lnTo>
                      <a:pt x="1024" y="594"/>
                    </a:lnTo>
                    <a:lnTo>
                      <a:pt x="1022" y="594"/>
                    </a:lnTo>
                    <a:lnTo>
                      <a:pt x="1018" y="594"/>
                    </a:lnTo>
                    <a:lnTo>
                      <a:pt x="1018" y="594"/>
                    </a:lnTo>
                    <a:lnTo>
                      <a:pt x="1017" y="593"/>
                    </a:lnTo>
                    <a:lnTo>
                      <a:pt x="1016" y="592"/>
                    </a:lnTo>
                    <a:lnTo>
                      <a:pt x="1016" y="592"/>
                    </a:lnTo>
                    <a:lnTo>
                      <a:pt x="1018" y="592"/>
                    </a:lnTo>
                    <a:lnTo>
                      <a:pt x="1022" y="592"/>
                    </a:lnTo>
                    <a:lnTo>
                      <a:pt x="1022" y="592"/>
                    </a:lnTo>
                    <a:lnTo>
                      <a:pt x="1020" y="589"/>
                    </a:lnTo>
                    <a:lnTo>
                      <a:pt x="1022" y="588"/>
                    </a:lnTo>
                    <a:lnTo>
                      <a:pt x="1023" y="588"/>
                    </a:lnTo>
                    <a:lnTo>
                      <a:pt x="1023" y="588"/>
                    </a:lnTo>
                    <a:lnTo>
                      <a:pt x="1027" y="587"/>
                    </a:lnTo>
                    <a:lnTo>
                      <a:pt x="1027" y="587"/>
                    </a:lnTo>
                    <a:lnTo>
                      <a:pt x="1027" y="587"/>
                    </a:lnTo>
                    <a:lnTo>
                      <a:pt x="1026" y="584"/>
                    </a:lnTo>
                    <a:lnTo>
                      <a:pt x="1026" y="584"/>
                    </a:lnTo>
                    <a:lnTo>
                      <a:pt x="1023" y="580"/>
                    </a:lnTo>
                    <a:lnTo>
                      <a:pt x="1020" y="579"/>
                    </a:lnTo>
                    <a:lnTo>
                      <a:pt x="1020" y="579"/>
                    </a:lnTo>
                    <a:lnTo>
                      <a:pt x="1018" y="577"/>
                    </a:lnTo>
                    <a:lnTo>
                      <a:pt x="1015" y="576"/>
                    </a:lnTo>
                    <a:lnTo>
                      <a:pt x="1015" y="576"/>
                    </a:lnTo>
                    <a:lnTo>
                      <a:pt x="1022" y="578"/>
                    </a:lnTo>
                    <a:lnTo>
                      <a:pt x="1027" y="580"/>
                    </a:lnTo>
                    <a:lnTo>
                      <a:pt x="1027" y="580"/>
                    </a:lnTo>
                    <a:lnTo>
                      <a:pt x="1025" y="577"/>
                    </a:lnTo>
                    <a:lnTo>
                      <a:pt x="1023" y="575"/>
                    </a:lnTo>
                    <a:lnTo>
                      <a:pt x="1023" y="575"/>
                    </a:lnTo>
                    <a:lnTo>
                      <a:pt x="1023" y="571"/>
                    </a:lnTo>
                    <a:lnTo>
                      <a:pt x="1023" y="571"/>
                    </a:lnTo>
                    <a:lnTo>
                      <a:pt x="1020" y="571"/>
                    </a:lnTo>
                    <a:lnTo>
                      <a:pt x="1018" y="571"/>
                    </a:lnTo>
                    <a:lnTo>
                      <a:pt x="1018" y="571"/>
                    </a:lnTo>
                    <a:lnTo>
                      <a:pt x="1017" y="564"/>
                    </a:lnTo>
                    <a:lnTo>
                      <a:pt x="1016" y="557"/>
                    </a:lnTo>
                    <a:lnTo>
                      <a:pt x="1016" y="557"/>
                    </a:lnTo>
                    <a:lnTo>
                      <a:pt x="1012" y="553"/>
                    </a:lnTo>
                    <a:lnTo>
                      <a:pt x="1012" y="553"/>
                    </a:lnTo>
                    <a:lnTo>
                      <a:pt x="1007" y="548"/>
                    </a:lnTo>
                    <a:lnTo>
                      <a:pt x="1007" y="548"/>
                    </a:lnTo>
                    <a:lnTo>
                      <a:pt x="1009" y="542"/>
                    </a:lnTo>
                    <a:lnTo>
                      <a:pt x="1009" y="542"/>
                    </a:lnTo>
                    <a:lnTo>
                      <a:pt x="1011" y="539"/>
                    </a:lnTo>
                    <a:lnTo>
                      <a:pt x="1014" y="538"/>
                    </a:lnTo>
                    <a:lnTo>
                      <a:pt x="1014" y="538"/>
                    </a:lnTo>
                    <a:lnTo>
                      <a:pt x="1015" y="534"/>
                    </a:lnTo>
                    <a:lnTo>
                      <a:pt x="1015" y="534"/>
                    </a:lnTo>
                    <a:lnTo>
                      <a:pt x="1017" y="534"/>
                    </a:lnTo>
                    <a:lnTo>
                      <a:pt x="1017" y="534"/>
                    </a:lnTo>
                    <a:lnTo>
                      <a:pt x="1019" y="532"/>
                    </a:lnTo>
                    <a:lnTo>
                      <a:pt x="1022" y="529"/>
                    </a:lnTo>
                    <a:lnTo>
                      <a:pt x="1022" y="529"/>
                    </a:lnTo>
                    <a:lnTo>
                      <a:pt x="1022" y="528"/>
                    </a:lnTo>
                    <a:lnTo>
                      <a:pt x="1023" y="528"/>
                    </a:lnTo>
                    <a:lnTo>
                      <a:pt x="1025" y="526"/>
                    </a:lnTo>
                    <a:lnTo>
                      <a:pt x="1025" y="526"/>
                    </a:lnTo>
                    <a:lnTo>
                      <a:pt x="1032" y="528"/>
                    </a:lnTo>
                    <a:lnTo>
                      <a:pt x="1032" y="528"/>
                    </a:lnTo>
                    <a:lnTo>
                      <a:pt x="1032" y="524"/>
                    </a:lnTo>
                    <a:lnTo>
                      <a:pt x="1032" y="524"/>
                    </a:lnTo>
                    <a:lnTo>
                      <a:pt x="1032" y="523"/>
                    </a:lnTo>
                    <a:lnTo>
                      <a:pt x="1028" y="523"/>
                    </a:lnTo>
                    <a:lnTo>
                      <a:pt x="1028" y="523"/>
                    </a:lnTo>
                    <a:lnTo>
                      <a:pt x="1023" y="522"/>
                    </a:lnTo>
                    <a:lnTo>
                      <a:pt x="1022" y="521"/>
                    </a:lnTo>
                    <a:lnTo>
                      <a:pt x="1022" y="521"/>
                    </a:lnTo>
                    <a:lnTo>
                      <a:pt x="1019" y="519"/>
                    </a:lnTo>
                    <a:lnTo>
                      <a:pt x="1018" y="518"/>
                    </a:lnTo>
                    <a:lnTo>
                      <a:pt x="1016" y="519"/>
                    </a:lnTo>
                    <a:lnTo>
                      <a:pt x="1016" y="519"/>
                    </a:lnTo>
                    <a:lnTo>
                      <a:pt x="1014" y="521"/>
                    </a:lnTo>
                    <a:lnTo>
                      <a:pt x="1012" y="523"/>
                    </a:lnTo>
                    <a:lnTo>
                      <a:pt x="1012" y="525"/>
                    </a:lnTo>
                    <a:lnTo>
                      <a:pt x="1012" y="525"/>
                    </a:lnTo>
                    <a:lnTo>
                      <a:pt x="1010" y="525"/>
                    </a:lnTo>
                    <a:lnTo>
                      <a:pt x="1008" y="526"/>
                    </a:lnTo>
                    <a:lnTo>
                      <a:pt x="1005" y="525"/>
                    </a:lnTo>
                    <a:lnTo>
                      <a:pt x="1005" y="525"/>
                    </a:lnTo>
                    <a:lnTo>
                      <a:pt x="1004" y="524"/>
                    </a:lnTo>
                    <a:lnTo>
                      <a:pt x="1004" y="523"/>
                    </a:lnTo>
                    <a:lnTo>
                      <a:pt x="1004" y="521"/>
                    </a:lnTo>
                    <a:lnTo>
                      <a:pt x="1004" y="521"/>
                    </a:lnTo>
                    <a:lnTo>
                      <a:pt x="1003" y="517"/>
                    </a:lnTo>
                    <a:lnTo>
                      <a:pt x="1002" y="516"/>
                    </a:lnTo>
                    <a:lnTo>
                      <a:pt x="1002" y="516"/>
                    </a:lnTo>
                    <a:lnTo>
                      <a:pt x="1000" y="516"/>
                    </a:lnTo>
                    <a:lnTo>
                      <a:pt x="999" y="516"/>
                    </a:lnTo>
                    <a:lnTo>
                      <a:pt x="996" y="514"/>
                    </a:lnTo>
                    <a:lnTo>
                      <a:pt x="996" y="514"/>
                    </a:lnTo>
                    <a:lnTo>
                      <a:pt x="993" y="510"/>
                    </a:lnTo>
                    <a:lnTo>
                      <a:pt x="993" y="508"/>
                    </a:lnTo>
                    <a:lnTo>
                      <a:pt x="993" y="508"/>
                    </a:lnTo>
                    <a:lnTo>
                      <a:pt x="994" y="507"/>
                    </a:lnTo>
                    <a:lnTo>
                      <a:pt x="995" y="505"/>
                    </a:lnTo>
                    <a:lnTo>
                      <a:pt x="995" y="505"/>
                    </a:lnTo>
                    <a:lnTo>
                      <a:pt x="999" y="506"/>
                    </a:lnTo>
                    <a:lnTo>
                      <a:pt x="999" y="506"/>
                    </a:lnTo>
                    <a:lnTo>
                      <a:pt x="1001" y="506"/>
                    </a:lnTo>
                    <a:lnTo>
                      <a:pt x="1004" y="503"/>
                    </a:lnTo>
                    <a:lnTo>
                      <a:pt x="1004" y="503"/>
                    </a:lnTo>
                    <a:lnTo>
                      <a:pt x="1005" y="502"/>
                    </a:lnTo>
                    <a:lnTo>
                      <a:pt x="1007" y="500"/>
                    </a:lnTo>
                    <a:lnTo>
                      <a:pt x="1008" y="498"/>
                    </a:lnTo>
                    <a:lnTo>
                      <a:pt x="1008" y="498"/>
                    </a:lnTo>
                    <a:lnTo>
                      <a:pt x="1012" y="497"/>
                    </a:lnTo>
                    <a:lnTo>
                      <a:pt x="1017" y="495"/>
                    </a:lnTo>
                    <a:lnTo>
                      <a:pt x="1017" y="495"/>
                    </a:lnTo>
                    <a:lnTo>
                      <a:pt x="1020" y="489"/>
                    </a:lnTo>
                    <a:lnTo>
                      <a:pt x="1020" y="489"/>
                    </a:lnTo>
                    <a:lnTo>
                      <a:pt x="1020" y="487"/>
                    </a:lnTo>
                    <a:lnTo>
                      <a:pt x="1022" y="485"/>
                    </a:lnTo>
                    <a:lnTo>
                      <a:pt x="1022" y="485"/>
                    </a:lnTo>
                    <a:lnTo>
                      <a:pt x="1024" y="486"/>
                    </a:lnTo>
                    <a:lnTo>
                      <a:pt x="1026" y="487"/>
                    </a:lnTo>
                    <a:lnTo>
                      <a:pt x="1026" y="487"/>
                    </a:lnTo>
                    <a:lnTo>
                      <a:pt x="1028" y="489"/>
                    </a:lnTo>
                    <a:lnTo>
                      <a:pt x="1028" y="490"/>
                    </a:lnTo>
                    <a:lnTo>
                      <a:pt x="1028" y="492"/>
                    </a:lnTo>
                    <a:lnTo>
                      <a:pt x="1028" y="492"/>
                    </a:lnTo>
                    <a:lnTo>
                      <a:pt x="1026" y="495"/>
                    </a:lnTo>
                    <a:lnTo>
                      <a:pt x="1024" y="498"/>
                    </a:lnTo>
                    <a:lnTo>
                      <a:pt x="1024" y="498"/>
                    </a:lnTo>
                    <a:lnTo>
                      <a:pt x="1023" y="501"/>
                    </a:lnTo>
                    <a:lnTo>
                      <a:pt x="1023" y="501"/>
                    </a:lnTo>
                    <a:lnTo>
                      <a:pt x="1025" y="502"/>
                    </a:lnTo>
                    <a:lnTo>
                      <a:pt x="1025" y="502"/>
                    </a:lnTo>
                    <a:lnTo>
                      <a:pt x="1024" y="505"/>
                    </a:lnTo>
                    <a:lnTo>
                      <a:pt x="1024" y="505"/>
                    </a:lnTo>
                    <a:lnTo>
                      <a:pt x="1019" y="510"/>
                    </a:lnTo>
                    <a:lnTo>
                      <a:pt x="1019" y="510"/>
                    </a:lnTo>
                    <a:lnTo>
                      <a:pt x="1028" y="506"/>
                    </a:lnTo>
                    <a:lnTo>
                      <a:pt x="1028" y="506"/>
                    </a:lnTo>
                    <a:lnTo>
                      <a:pt x="1033" y="502"/>
                    </a:lnTo>
                    <a:lnTo>
                      <a:pt x="1036" y="499"/>
                    </a:lnTo>
                    <a:lnTo>
                      <a:pt x="1041" y="498"/>
                    </a:lnTo>
                    <a:lnTo>
                      <a:pt x="1041" y="498"/>
                    </a:lnTo>
                    <a:lnTo>
                      <a:pt x="1043" y="498"/>
                    </a:lnTo>
                    <a:lnTo>
                      <a:pt x="1046" y="498"/>
                    </a:lnTo>
                    <a:lnTo>
                      <a:pt x="1048" y="499"/>
                    </a:lnTo>
                    <a:lnTo>
                      <a:pt x="1048" y="499"/>
                    </a:lnTo>
                    <a:lnTo>
                      <a:pt x="1051" y="499"/>
                    </a:lnTo>
                    <a:lnTo>
                      <a:pt x="1055" y="500"/>
                    </a:lnTo>
                    <a:lnTo>
                      <a:pt x="1055" y="500"/>
                    </a:lnTo>
                    <a:lnTo>
                      <a:pt x="1055" y="503"/>
                    </a:lnTo>
                    <a:lnTo>
                      <a:pt x="1054" y="506"/>
                    </a:lnTo>
                    <a:lnTo>
                      <a:pt x="1054" y="506"/>
                    </a:lnTo>
                    <a:lnTo>
                      <a:pt x="1052" y="507"/>
                    </a:lnTo>
                    <a:lnTo>
                      <a:pt x="1052" y="507"/>
                    </a:lnTo>
                    <a:lnTo>
                      <a:pt x="1054" y="509"/>
                    </a:lnTo>
                    <a:lnTo>
                      <a:pt x="1054" y="509"/>
                    </a:lnTo>
                    <a:lnTo>
                      <a:pt x="1051" y="511"/>
                    </a:lnTo>
                    <a:lnTo>
                      <a:pt x="1049" y="515"/>
                    </a:lnTo>
                    <a:lnTo>
                      <a:pt x="1049" y="515"/>
                    </a:lnTo>
                    <a:lnTo>
                      <a:pt x="1051" y="516"/>
                    </a:lnTo>
                    <a:lnTo>
                      <a:pt x="1052" y="517"/>
                    </a:lnTo>
                    <a:lnTo>
                      <a:pt x="1052" y="517"/>
                    </a:lnTo>
                    <a:lnTo>
                      <a:pt x="1056" y="517"/>
                    </a:lnTo>
                    <a:lnTo>
                      <a:pt x="1056" y="517"/>
                    </a:lnTo>
                    <a:lnTo>
                      <a:pt x="1059" y="516"/>
                    </a:lnTo>
                    <a:lnTo>
                      <a:pt x="1059" y="516"/>
                    </a:lnTo>
                    <a:lnTo>
                      <a:pt x="1064" y="518"/>
                    </a:lnTo>
                    <a:lnTo>
                      <a:pt x="1064" y="518"/>
                    </a:lnTo>
                    <a:lnTo>
                      <a:pt x="1065" y="522"/>
                    </a:lnTo>
                    <a:lnTo>
                      <a:pt x="1065" y="524"/>
                    </a:lnTo>
                    <a:lnTo>
                      <a:pt x="1065" y="525"/>
                    </a:lnTo>
                    <a:lnTo>
                      <a:pt x="1065" y="525"/>
                    </a:lnTo>
                    <a:lnTo>
                      <a:pt x="1062" y="528"/>
                    </a:lnTo>
                    <a:lnTo>
                      <a:pt x="1061" y="530"/>
                    </a:lnTo>
                    <a:lnTo>
                      <a:pt x="1061" y="530"/>
                    </a:lnTo>
                    <a:lnTo>
                      <a:pt x="1063" y="533"/>
                    </a:lnTo>
                    <a:lnTo>
                      <a:pt x="1063" y="542"/>
                    </a:lnTo>
                    <a:lnTo>
                      <a:pt x="1062" y="547"/>
                    </a:lnTo>
                    <a:lnTo>
                      <a:pt x="1062" y="547"/>
                    </a:lnTo>
                    <a:lnTo>
                      <a:pt x="1061" y="549"/>
                    </a:lnTo>
                    <a:lnTo>
                      <a:pt x="1059" y="552"/>
                    </a:lnTo>
                    <a:lnTo>
                      <a:pt x="1059" y="552"/>
                    </a:lnTo>
                    <a:lnTo>
                      <a:pt x="1062" y="552"/>
                    </a:lnTo>
                    <a:lnTo>
                      <a:pt x="1064" y="552"/>
                    </a:lnTo>
                    <a:lnTo>
                      <a:pt x="1067" y="550"/>
                    </a:lnTo>
                    <a:lnTo>
                      <a:pt x="1067" y="550"/>
                    </a:lnTo>
                    <a:lnTo>
                      <a:pt x="1069" y="549"/>
                    </a:lnTo>
                    <a:lnTo>
                      <a:pt x="1070" y="549"/>
                    </a:lnTo>
                    <a:lnTo>
                      <a:pt x="1070" y="549"/>
                    </a:lnTo>
                    <a:lnTo>
                      <a:pt x="1071" y="552"/>
                    </a:lnTo>
                    <a:lnTo>
                      <a:pt x="1071" y="552"/>
                    </a:lnTo>
                    <a:lnTo>
                      <a:pt x="1073" y="550"/>
                    </a:lnTo>
                    <a:lnTo>
                      <a:pt x="1074" y="548"/>
                    </a:lnTo>
                    <a:lnTo>
                      <a:pt x="1079" y="547"/>
                    </a:lnTo>
                    <a:lnTo>
                      <a:pt x="1079" y="547"/>
                    </a:lnTo>
                    <a:lnTo>
                      <a:pt x="1083" y="546"/>
                    </a:lnTo>
                    <a:lnTo>
                      <a:pt x="1083" y="546"/>
                    </a:lnTo>
                    <a:lnTo>
                      <a:pt x="1086" y="544"/>
                    </a:lnTo>
                    <a:lnTo>
                      <a:pt x="1087" y="539"/>
                    </a:lnTo>
                    <a:lnTo>
                      <a:pt x="1087" y="539"/>
                    </a:lnTo>
                    <a:lnTo>
                      <a:pt x="1087" y="536"/>
                    </a:lnTo>
                    <a:lnTo>
                      <a:pt x="1087" y="533"/>
                    </a:lnTo>
                    <a:lnTo>
                      <a:pt x="1087" y="533"/>
                    </a:lnTo>
                    <a:lnTo>
                      <a:pt x="1086" y="528"/>
                    </a:lnTo>
                    <a:lnTo>
                      <a:pt x="1085" y="522"/>
                    </a:lnTo>
                    <a:lnTo>
                      <a:pt x="1082" y="517"/>
                    </a:lnTo>
                    <a:lnTo>
                      <a:pt x="1082" y="517"/>
                    </a:lnTo>
                    <a:lnTo>
                      <a:pt x="1079" y="511"/>
                    </a:lnTo>
                    <a:lnTo>
                      <a:pt x="1079" y="511"/>
                    </a:lnTo>
                    <a:lnTo>
                      <a:pt x="1074" y="506"/>
                    </a:lnTo>
                    <a:lnTo>
                      <a:pt x="1074" y="506"/>
                    </a:lnTo>
                    <a:lnTo>
                      <a:pt x="1071" y="500"/>
                    </a:lnTo>
                    <a:lnTo>
                      <a:pt x="1071" y="500"/>
                    </a:lnTo>
                    <a:lnTo>
                      <a:pt x="1072" y="497"/>
                    </a:lnTo>
                    <a:lnTo>
                      <a:pt x="1072" y="497"/>
                    </a:lnTo>
                    <a:lnTo>
                      <a:pt x="1089" y="487"/>
                    </a:lnTo>
                    <a:lnTo>
                      <a:pt x="1089" y="487"/>
                    </a:lnTo>
                    <a:lnTo>
                      <a:pt x="1089" y="480"/>
                    </a:lnTo>
                    <a:lnTo>
                      <a:pt x="1089" y="480"/>
                    </a:lnTo>
                    <a:lnTo>
                      <a:pt x="1089" y="477"/>
                    </a:lnTo>
                    <a:lnTo>
                      <a:pt x="1090" y="475"/>
                    </a:lnTo>
                    <a:lnTo>
                      <a:pt x="1091" y="471"/>
                    </a:lnTo>
                    <a:lnTo>
                      <a:pt x="1091" y="471"/>
                    </a:lnTo>
                    <a:lnTo>
                      <a:pt x="1095" y="469"/>
                    </a:lnTo>
                    <a:lnTo>
                      <a:pt x="1095" y="469"/>
                    </a:lnTo>
                    <a:lnTo>
                      <a:pt x="1101" y="467"/>
                    </a:lnTo>
                    <a:lnTo>
                      <a:pt x="1101" y="467"/>
                    </a:lnTo>
                    <a:lnTo>
                      <a:pt x="1104" y="463"/>
                    </a:lnTo>
                    <a:lnTo>
                      <a:pt x="1105" y="462"/>
                    </a:lnTo>
                    <a:lnTo>
                      <a:pt x="1105" y="462"/>
                    </a:lnTo>
                    <a:lnTo>
                      <a:pt x="1107" y="461"/>
                    </a:lnTo>
                    <a:lnTo>
                      <a:pt x="1107" y="461"/>
                    </a:lnTo>
                    <a:lnTo>
                      <a:pt x="1109" y="463"/>
                    </a:lnTo>
                    <a:lnTo>
                      <a:pt x="1109" y="466"/>
                    </a:lnTo>
                    <a:lnTo>
                      <a:pt x="1109" y="466"/>
                    </a:lnTo>
                    <a:lnTo>
                      <a:pt x="1116" y="468"/>
                    </a:lnTo>
                    <a:lnTo>
                      <a:pt x="1116" y="468"/>
                    </a:lnTo>
                    <a:lnTo>
                      <a:pt x="1125" y="462"/>
                    </a:lnTo>
                    <a:lnTo>
                      <a:pt x="1125" y="462"/>
                    </a:lnTo>
                    <a:lnTo>
                      <a:pt x="1128" y="460"/>
                    </a:lnTo>
                    <a:lnTo>
                      <a:pt x="1130" y="456"/>
                    </a:lnTo>
                    <a:lnTo>
                      <a:pt x="1135" y="450"/>
                    </a:lnTo>
                    <a:lnTo>
                      <a:pt x="1135" y="450"/>
                    </a:lnTo>
                    <a:lnTo>
                      <a:pt x="1146" y="438"/>
                    </a:lnTo>
                    <a:lnTo>
                      <a:pt x="1146" y="438"/>
                    </a:lnTo>
                    <a:lnTo>
                      <a:pt x="1152" y="431"/>
                    </a:lnTo>
                    <a:lnTo>
                      <a:pt x="1152" y="431"/>
                    </a:lnTo>
                    <a:lnTo>
                      <a:pt x="1154" y="428"/>
                    </a:lnTo>
                    <a:lnTo>
                      <a:pt x="1157" y="422"/>
                    </a:lnTo>
                    <a:lnTo>
                      <a:pt x="1159" y="417"/>
                    </a:lnTo>
                    <a:lnTo>
                      <a:pt x="1161" y="413"/>
                    </a:lnTo>
                    <a:lnTo>
                      <a:pt x="1161" y="413"/>
                    </a:lnTo>
                    <a:lnTo>
                      <a:pt x="1167" y="407"/>
                    </a:lnTo>
                    <a:lnTo>
                      <a:pt x="1169" y="405"/>
                    </a:lnTo>
                    <a:lnTo>
                      <a:pt x="1169" y="405"/>
                    </a:lnTo>
                    <a:lnTo>
                      <a:pt x="1171" y="399"/>
                    </a:lnTo>
                    <a:lnTo>
                      <a:pt x="1171" y="390"/>
                    </a:lnTo>
                    <a:lnTo>
                      <a:pt x="1171" y="390"/>
                    </a:lnTo>
                    <a:lnTo>
                      <a:pt x="1171" y="380"/>
                    </a:lnTo>
                    <a:lnTo>
                      <a:pt x="1171" y="380"/>
                    </a:lnTo>
                    <a:lnTo>
                      <a:pt x="1172" y="377"/>
                    </a:lnTo>
                    <a:lnTo>
                      <a:pt x="1174" y="372"/>
                    </a:lnTo>
                    <a:lnTo>
                      <a:pt x="1174" y="372"/>
                    </a:lnTo>
                    <a:lnTo>
                      <a:pt x="1179" y="366"/>
                    </a:lnTo>
                    <a:lnTo>
                      <a:pt x="1179" y="366"/>
                    </a:lnTo>
                    <a:lnTo>
                      <a:pt x="1176" y="362"/>
                    </a:lnTo>
                    <a:lnTo>
                      <a:pt x="1174" y="360"/>
                    </a:lnTo>
                    <a:lnTo>
                      <a:pt x="1174" y="360"/>
                    </a:lnTo>
                    <a:lnTo>
                      <a:pt x="1176" y="358"/>
                    </a:lnTo>
                    <a:lnTo>
                      <a:pt x="1176" y="358"/>
                    </a:lnTo>
                    <a:lnTo>
                      <a:pt x="1175" y="353"/>
                    </a:lnTo>
                    <a:lnTo>
                      <a:pt x="1175" y="353"/>
                    </a:lnTo>
                    <a:lnTo>
                      <a:pt x="1177" y="352"/>
                    </a:lnTo>
                    <a:lnTo>
                      <a:pt x="1177" y="352"/>
                    </a:lnTo>
                    <a:lnTo>
                      <a:pt x="1177" y="350"/>
                    </a:lnTo>
                    <a:lnTo>
                      <a:pt x="1177" y="350"/>
                    </a:lnTo>
                    <a:lnTo>
                      <a:pt x="1175" y="349"/>
                    </a:lnTo>
                    <a:lnTo>
                      <a:pt x="1175" y="349"/>
                    </a:lnTo>
                    <a:lnTo>
                      <a:pt x="1171" y="345"/>
                    </a:lnTo>
                    <a:lnTo>
                      <a:pt x="1171" y="345"/>
                    </a:lnTo>
                    <a:lnTo>
                      <a:pt x="1171" y="342"/>
                    </a:lnTo>
                    <a:lnTo>
                      <a:pt x="1171" y="342"/>
                    </a:lnTo>
                    <a:lnTo>
                      <a:pt x="1166" y="341"/>
                    </a:lnTo>
                    <a:lnTo>
                      <a:pt x="1166" y="341"/>
                    </a:lnTo>
                    <a:lnTo>
                      <a:pt x="1158" y="339"/>
                    </a:lnTo>
                    <a:lnTo>
                      <a:pt x="1158" y="339"/>
                    </a:lnTo>
                    <a:lnTo>
                      <a:pt x="1157" y="345"/>
                    </a:lnTo>
                    <a:lnTo>
                      <a:pt x="1157" y="345"/>
                    </a:lnTo>
                    <a:lnTo>
                      <a:pt x="1156" y="347"/>
                    </a:lnTo>
                    <a:lnTo>
                      <a:pt x="1156" y="347"/>
                    </a:lnTo>
                    <a:lnTo>
                      <a:pt x="1153" y="346"/>
                    </a:lnTo>
                    <a:lnTo>
                      <a:pt x="1153" y="346"/>
                    </a:lnTo>
                    <a:lnTo>
                      <a:pt x="1150" y="347"/>
                    </a:lnTo>
                    <a:lnTo>
                      <a:pt x="1148" y="347"/>
                    </a:lnTo>
                    <a:lnTo>
                      <a:pt x="1148" y="347"/>
                    </a:lnTo>
                    <a:lnTo>
                      <a:pt x="1148" y="344"/>
                    </a:lnTo>
                    <a:lnTo>
                      <a:pt x="1148" y="344"/>
                    </a:lnTo>
                    <a:lnTo>
                      <a:pt x="1150" y="343"/>
                    </a:lnTo>
                    <a:lnTo>
                      <a:pt x="1150" y="343"/>
                    </a:lnTo>
                    <a:lnTo>
                      <a:pt x="1150" y="343"/>
                    </a:lnTo>
                    <a:lnTo>
                      <a:pt x="1149" y="342"/>
                    </a:lnTo>
                    <a:lnTo>
                      <a:pt x="1149" y="342"/>
                    </a:lnTo>
                    <a:lnTo>
                      <a:pt x="1150" y="339"/>
                    </a:lnTo>
                    <a:lnTo>
                      <a:pt x="1150" y="339"/>
                    </a:lnTo>
                    <a:lnTo>
                      <a:pt x="1146" y="338"/>
                    </a:lnTo>
                    <a:lnTo>
                      <a:pt x="1146" y="338"/>
                    </a:lnTo>
                    <a:lnTo>
                      <a:pt x="1144" y="344"/>
                    </a:lnTo>
                    <a:lnTo>
                      <a:pt x="1144" y="344"/>
                    </a:lnTo>
                    <a:lnTo>
                      <a:pt x="1143" y="344"/>
                    </a:lnTo>
                    <a:lnTo>
                      <a:pt x="1142" y="344"/>
                    </a:lnTo>
                    <a:lnTo>
                      <a:pt x="1142" y="344"/>
                    </a:lnTo>
                    <a:lnTo>
                      <a:pt x="1142" y="341"/>
                    </a:lnTo>
                    <a:lnTo>
                      <a:pt x="1142" y="336"/>
                    </a:lnTo>
                    <a:lnTo>
                      <a:pt x="1142" y="336"/>
                    </a:lnTo>
                    <a:lnTo>
                      <a:pt x="1140" y="336"/>
                    </a:lnTo>
                    <a:lnTo>
                      <a:pt x="1137" y="336"/>
                    </a:lnTo>
                    <a:lnTo>
                      <a:pt x="1137" y="336"/>
                    </a:lnTo>
                    <a:lnTo>
                      <a:pt x="1134" y="335"/>
                    </a:lnTo>
                    <a:lnTo>
                      <a:pt x="1130" y="333"/>
                    </a:lnTo>
                    <a:lnTo>
                      <a:pt x="1130" y="333"/>
                    </a:lnTo>
                    <a:lnTo>
                      <a:pt x="1132" y="331"/>
                    </a:lnTo>
                    <a:lnTo>
                      <a:pt x="1132" y="331"/>
                    </a:lnTo>
                    <a:lnTo>
                      <a:pt x="1132" y="331"/>
                    </a:lnTo>
                    <a:lnTo>
                      <a:pt x="1134" y="330"/>
                    </a:lnTo>
                    <a:lnTo>
                      <a:pt x="1136" y="328"/>
                    </a:lnTo>
                    <a:lnTo>
                      <a:pt x="1138" y="327"/>
                    </a:lnTo>
                    <a:lnTo>
                      <a:pt x="1138" y="327"/>
                    </a:lnTo>
                    <a:lnTo>
                      <a:pt x="1142" y="322"/>
                    </a:lnTo>
                    <a:lnTo>
                      <a:pt x="1144" y="321"/>
                    </a:lnTo>
                    <a:lnTo>
                      <a:pt x="1144" y="321"/>
                    </a:lnTo>
                    <a:lnTo>
                      <a:pt x="1145" y="320"/>
                    </a:lnTo>
                    <a:lnTo>
                      <a:pt x="1150" y="317"/>
                    </a:lnTo>
                    <a:lnTo>
                      <a:pt x="1150" y="317"/>
                    </a:lnTo>
                    <a:lnTo>
                      <a:pt x="1153" y="312"/>
                    </a:lnTo>
                    <a:lnTo>
                      <a:pt x="1153" y="311"/>
                    </a:lnTo>
                    <a:lnTo>
                      <a:pt x="1158" y="306"/>
                    </a:lnTo>
                    <a:lnTo>
                      <a:pt x="1158" y="306"/>
                    </a:lnTo>
                    <a:lnTo>
                      <a:pt x="1161" y="303"/>
                    </a:lnTo>
                    <a:lnTo>
                      <a:pt x="1161" y="303"/>
                    </a:lnTo>
                    <a:lnTo>
                      <a:pt x="1171" y="295"/>
                    </a:lnTo>
                    <a:lnTo>
                      <a:pt x="1171" y="295"/>
                    </a:lnTo>
                    <a:lnTo>
                      <a:pt x="1173" y="289"/>
                    </a:lnTo>
                    <a:lnTo>
                      <a:pt x="1173" y="289"/>
                    </a:lnTo>
                    <a:lnTo>
                      <a:pt x="1180" y="287"/>
                    </a:lnTo>
                    <a:lnTo>
                      <a:pt x="1180" y="287"/>
                    </a:lnTo>
                    <a:lnTo>
                      <a:pt x="1183" y="282"/>
                    </a:lnTo>
                    <a:lnTo>
                      <a:pt x="1187" y="280"/>
                    </a:lnTo>
                    <a:lnTo>
                      <a:pt x="1192" y="278"/>
                    </a:lnTo>
                    <a:lnTo>
                      <a:pt x="1192" y="278"/>
                    </a:lnTo>
                    <a:lnTo>
                      <a:pt x="1206" y="276"/>
                    </a:lnTo>
                    <a:lnTo>
                      <a:pt x="1213" y="276"/>
                    </a:lnTo>
                    <a:lnTo>
                      <a:pt x="1213" y="276"/>
                    </a:lnTo>
                    <a:lnTo>
                      <a:pt x="1214" y="280"/>
                    </a:lnTo>
                    <a:lnTo>
                      <a:pt x="1214" y="280"/>
                    </a:lnTo>
                    <a:lnTo>
                      <a:pt x="1216" y="280"/>
                    </a:lnTo>
                    <a:lnTo>
                      <a:pt x="1216" y="280"/>
                    </a:lnTo>
                    <a:lnTo>
                      <a:pt x="1218" y="279"/>
                    </a:lnTo>
                    <a:lnTo>
                      <a:pt x="1219" y="276"/>
                    </a:lnTo>
                    <a:lnTo>
                      <a:pt x="1219" y="276"/>
                    </a:lnTo>
                    <a:lnTo>
                      <a:pt x="1224" y="276"/>
                    </a:lnTo>
                    <a:lnTo>
                      <a:pt x="1224" y="276"/>
                    </a:lnTo>
                    <a:lnTo>
                      <a:pt x="1226" y="279"/>
                    </a:lnTo>
                    <a:lnTo>
                      <a:pt x="1226" y="279"/>
                    </a:lnTo>
                    <a:lnTo>
                      <a:pt x="1229" y="279"/>
                    </a:lnTo>
                    <a:lnTo>
                      <a:pt x="1229" y="279"/>
                    </a:lnTo>
                    <a:lnTo>
                      <a:pt x="1229" y="276"/>
                    </a:lnTo>
                    <a:lnTo>
                      <a:pt x="1229" y="276"/>
                    </a:lnTo>
                    <a:lnTo>
                      <a:pt x="1232" y="276"/>
                    </a:lnTo>
                    <a:lnTo>
                      <a:pt x="1236" y="278"/>
                    </a:lnTo>
                    <a:lnTo>
                      <a:pt x="1239" y="274"/>
                    </a:lnTo>
                    <a:lnTo>
                      <a:pt x="1239" y="274"/>
                    </a:lnTo>
                    <a:lnTo>
                      <a:pt x="1244" y="273"/>
                    </a:lnTo>
                    <a:lnTo>
                      <a:pt x="1244" y="273"/>
                    </a:lnTo>
                    <a:lnTo>
                      <a:pt x="1251" y="275"/>
                    </a:lnTo>
                    <a:lnTo>
                      <a:pt x="1251" y="275"/>
                    </a:lnTo>
                    <a:lnTo>
                      <a:pt x="1254" y="276"/>
                    </a:lnTo>
                    <a:lnTo>
                      <a:pt x="1254" y="276"/>
                    </a:lnTo>
                    <a:lnTo>
                      <a:pt x="1261" y="278"/>
                    </a:lnTo>
                    <a:lnTo>
                      <a:pt x="1261" y="278"/>
                    </a:lnTo>
                    <a:lnTo>
                      <a:pt x="1263" y="280"/>
                    </a:lnTo>
                    <a:lnTo>
                      <a:pt x="1263" y="280"/>
                    </a:lnTo>
                    <a:lnTo>
                      <a:pt x="1259" y="280"/>
                    </a:lnTo>
                    <a:lnTo>
                      <a:pt x="1255" y="281"/>
                    </a:lnTo>
                    <a:lnTo>
                      <a:pt x="1255" y="281"/>
                    </a:lnTo>
                    <a:lnTo>
                      <a:pt x="1255" y="282"/>
                    </a:lnTo>
                    <a:lnTo>
                      <a:pt x="1255" y="283"/>
                    </a:lnTo>
                    <a:lnTo>
                      <a:pt x="1255" y="283"/>
                    </a:lnTo>
                    <a:lnTo>
                      <a:pt x="1260" y="283"/>
                    </a:lnTo>
                    <a:lnTo>
                      <a:pt x="1263" y="283"/>
                    </a:lnTo>
                    <a:lnTo>
                      <a:pt x="1263" y="283"/>
                    </a:lnTo>
                    <a:lnTo>
                      <a:pt x="1267" y="283"/>
                    </a:lnTo>
                    <a:lnTo>
                      <a:pt x="1267" y="283"/>
                    </a:lnTo>
                    <a:lnTo>
                      <a:pt x="1271" y="279"/>
                    </a:lnTo>
                    <a:lnTo>
                      <a:pt x="1271" y="279"/>
                    </a:lnTo>
                    <a:lnTo>
                      <a:pt x="1275" y="279"/>
                    </a:lnTo>
                    <a:lnTo>
                      <a:pt x="1275" y="279"/>
                    </a:lnTo>
                    <a:lnTo>
                      <a:pt x="1286" y="279"/>
                    </a:lnTo>
                    <a:lnTo>
                      <a:pt x="1286" y="279"/>
                    </a:lnTo>
                    <a:lnTo>
                      <a:pt x="1286" y="278"/>
                    </a:lnTo>
                    <a:lnTo>
                      <a:pt x="1285" y="276"/>
                    </a:lnTo>
                    <a:lnTo>
                      <a:pt x="1285" y="276"/>
                    </a:lnTo>
                    <a:lnTo>
                      <a:pt x="1283" y="275"/>
                    </a:lnTo>
                    <a:lnTo>
                      <a:pt x="1281" y="275"/>
                    </a:lnTo>
                    <a:lnTo>
                      <a:pt x="1279" y="274"/>
                    </a:lnTo>
                    <a:lnTo>
                      <a:pt x="1279" y="274"/>
                    </a:lnTo>
                    <a:lnTo>
                      <a:pt x="1278" y="272"/>
                    </a:lnTo>
                    <a:lnTo>
                      <a:pt x="1279" y="271"/>
                    </a:lnTo>
                    <a:lnTo>
                      <a:pt x="1282" y="266"/>
                    </a:lnTo>
                    <a:lnTo>
                      <a:pt x="1282" y="266"/>
                    </a:lnTo>
                    <a:lnTo>
                      <a:pt x="1284" y="263"/>
                    </a:lnTo>
                    <a:lnTo>
                      <a:pt x="1289" y="258"/>
                    </a:lnTo>
                    <a:lnTo>
                      <a:pt x="1295" y="252"/>
                    </a:lnTo>
                    <a:lnTo>
                      <a:pt x="1295" y="252"/>
                    </a:lnTo>
                    <a:lnTo>
                      <a:pt x="1298" y="247"/>
                    </a:lnTo>
                    <a:lnTo>
                      <a:pt x="1298" y="247"/>
                    </a:lnTo>
                    <a:lnTo>
                      <a:pt x="1307" y="244"/>
                    </a:lnTo>
                    <a:lnTo>
                      <a:pt x="1307" y="244"/>
                    </a:lnTo>
                    <a:lnTo>
                      <a:pt x="1312" y="244"/>
                    </a:lnTo>
                    <a:lnTo>
                      <a:pt x="1312" y="244"/>
                    </a:lnTo>
                    <a:lnTo>
                      <a:pt x="1315" y="241"/>
                    </a:lnTo>
                    <a:lnTo>
                      <a:pt x="1315" y="241"/>
                    </a:lnTo>
                    <a:lnTo>
                      <a:pt x="1317" y="244"/>
                    </a:lnTo>
                    <a:lnTo>
                      <a:pt x="1317" y="244"/>
                    </a:lnTo>
                    <a:lnTo>
                      <a:pt x="1321" y="242"/>
                    </a:lnTo>
                    <a:lnTo>
                      <a:pt x="1324" y="241"/>
                    </a:lnTo>
                    <a:lnTo>
                      <a:pt x="1324" y="241"/>
                    </a:lnTo>
                    <a:lnTo>
                      <a:pt x="1321" y="248"/>
                    </a:lnTo>
                    <a:lnTo>
                      <a:pt x="1321" y="248"/>
                    </a:lnTo>
                    <a:lnTo>
                      <a:pt x="1320" y="255"/>
                    </a:lnTo>
                    <a:lnTo>
                      <a:pt x="1320" y="255"/>
                    </a:lnTo>
                    <a:lnTo>
                      <a:pt x="1322" y="259"/>
                    </a:lnTo>
                    <a:lnTo>
                      <a:pt x="1322" y="259"/>
                    </a:lnTo>
                    <a:lnTo>
                      <a:pt x="1324" y="258"/>
                    </a:lnTo>
                    <a:lnTo>
                      <a:pt x="1329" y="253"/>
                    </a:lnTo>
                    <a:lnTo>
                      <a:pt x="1329" y="253"/>
                    </a:lnTo>
                    <a:lnTo>
                      <a:pt x="1333" y="248"/>
                    </a:lnTo>
                    <a:lnTo>
                      <a:pt x="1334" y="247"/>
                    </a:lnTo>
                    <a:lnTo>
                      <a:pt x="1334" y="247"/>
                    </a:lnTo>
                    <a:lnTo>
                      <a:pt x="1337" y="245"/>
                    </a:lnTo>
                    <a:lnTo>
                      <a:pt x="1337" y="245"/>
                    </a:lnTo>
                    <a:lnTo>
                      <a:pt x="1340" y="245"/>
                    </a:lnTo>
                    <a:lnTo>
                      <a:pt x="1344" y="247"/>
                    </a:lnTo>
                    <a:lnTo>
                      <a:pt x="1344" y="247"/>
                    </a:lnTo>
                    <a:lnTo>
                      <a:pt x="1344" y="244"/>
                    </a:lnTo>
                    <a:lnTo>
                      <a:pt x="1344" y="243"/>
                    </a:lnTo>
                    <a:lnTo>
                      <a:pt x="1344" y="237"/>
                    </a:lnTo>
                    <a:lnTo>
                      <a:pt x="1344" y="237"/>
                    </a:lnTo>
                    <a:lnTo>
                      <a:pt x="1346" y="234"/>
                    </a:lnTo>
                    <a:lnTo>
                      <a:pt x="1346" y="234"/>
                    </a:lnTo>
                    <a:lnTo>
                      <a:pt x="1352" y="232"/>
                    </a:lnTo>
                    <a:lnTo>
                      <a:pt x="1352" y="232"/>
                    </a:lnTo>
                    <a:lnTo>
                      <a:pt x="1354" y="230"/>
                    </a:lnTo>
                    <a:lnTo>
                      <a:pt x="1354" y="230"/>
                    </a:lnTo>
                    <a:lnTo>
                      <a:pt x="1356" y="232"/>
                    </a:lnTo>
                    <a:lnTo>
                      <a:pt x="1356" y="232"/>
                    </a:lnTo>
                    <a:lnTo>
                      <a:pt x="1357" y="233"/>
                    </a:lnTo>
                    <a:lnTo>
                      <a:pt x="1358" y="233"/>
                    </a:lnTo>
                    <a:lnTo>
                      <a:pt x="1358" y="233"/>
                    </a:lnTo>
                    <a:lnTo>
                      <a:pt x="1356" y="234"/>
                    </a:lnTo>
                    <a:lnTo>
                      <a:pt x="1354" y="235"/>
                    </a:lnTo>
                    <a:lnTo>
                      <a:pt x="1353" y="236"/>
                    </a:lnTo>
                    <a:lnTo>
                      <a:pt x="1353" y="236"/>
                    </a:lnTo>
                    <a:lnTo>
                      <a:pt x="1352" y="240"/>
                    </a:lnTo>
                    <a:lnTo>
                      <a:pt x="1352" y="240"/>
                    </a:lnTo>
                    <a:lnTo>
                      <a:pt x="1352" y="247"/>
                    </a:lnTo>
                    <a:lnTo>
                      <a:pt x="1352" y="247"/>
                    </a:lnTo>
                    <a:lnTo>
                      <a:pt x="1350" y="247"/>
                    </a:lnTo>
                    <a:lnTo>
                      <a:pt x="1348" y="248"/>
                    </a:lnTo>
                    <a:lnTo>
                      <a:pt x="1348" y="248"/>
                    </a:lnTo>
                    <a:lnTo>
                      <a:pt x="1349" y="250"/>
                    </a:lnTo>
                    <a:lnTo>
                      <a:pt x="1349" y="250"/>
                    </a:lnTo>
                    <a:lnTo>
                      <a:pt x="1348" y="251"/>
                    </a:lnTo>
                    <a:lnTo>
                      <a:pt x="1346" y="253"/>
                    </a:lnTo>
                    <a:lnTo>
                      <a:pt x="1346" y="253"/>
                    </a:lnTo>
                    <a:lnTo>
                      <a:pt x="1347" y="255"/>
                    </a:lnTo>
                    <a:lnTo>
                      <a:pt x="1348" y="256"/>
                    </a:lnTo>
                    <a:lnTo>
                      <a:pt x="1348" y="256"/>
                    </a:lnTo>
                    <a:lnTo>
                      <a:pt x="1346" y="256"/>
                    </a:lnTo>
                    <a:lnTo>
                      <a:pt x="1341" y="258"/>
                    </a:lnTo>
                    <a:lnTo>
                      <a:pt x="1341" y="258"/>
                    </a:lnTo>
                    <a:lnTo>
                      <a:pt x="1336" y="264"/>
                    </a:lnTo>
                    <a:lnTo>
                      <a:pt x="1329" y="271"/>
                    </a:lnTo>
                    <a:lnTo>
                      <a:pt x="1329" y="271"/>
                    </a:lnTo>
                    <a:lnTo>
                      <a:pt x="1324" y="274"/>
                    </a:lnTo>
                    <a:lnTo>
                      <a:pt x="1321" y="275"/>
                    </a:lnTo>
                    <a:lnTo>
                      <a:pt x="1321" y="275"/>
                    </a:lnTo>
                    <a:lnTo>
                      <a:pt x="1316" y="282"/>
                    </a:lnTo>
                    <a:lnTo>
                      <a:pt x="1316" y="282"/>
                    </a:lnTo>
                    <a:lnTo>
                      <a:pt x="1313" y="284"/>
                    </a:lnTo>
                    <a:lnTo>
                      <a:pt x="1313" y="284"/>
                    </a:lnTo>
                    <a:lnTo>
                      <a:pt x="1313" y="288"/>
                    </a:lnTo>
                    <a:lnTo>
                      <a:pt x="1312" y="290"/>
                    </a:lnTo>
                    <a:lnTo>
                      <a:pt x="1310" y="292"/>
                    </a:lnTo>
                    <a:lnTo>
                      <a:pt x="1310" y="292"/>
                    </a:lnTo>
                    <a:lnTo>
                      <a:pt x="1303" y="295"/>
                    </a:lnTo>
                    <a:lnTo>
                      <a:pt x="1299" y="296"/>
                    </a:lnTo>
                    <a:lnTo>
                      <a:pt x="1299" y="296"/>
                    </a:lnTo>
                    <a:lnTo>
                      <a:pt x="1299" y="298"/>
                    </a:lnTo>
                    <a:lnTo>
                      <a:pt x="1299" y="303"/>
                    </a:lnTo>
                    <a:lnTo>
                      <a:pt x="1299" y="303"/>
                    </a:lnTo>
                    <a:lnTo>
                      <a:pt x="1298" y="305"/>
                    </a:lnTo>
                    <a:lnTo>
                      <a:pt x="1295" y="307"/>
                    </a:lnTo>
                    <a:lnTo>
                      <a:pt x="1292" y="311"/>
                    </a:lnTo>
                    <a:lnTo>
                      <a:pt x="1292" y="311"/>
                    </a:lnTo>
                    <a:lnTo>
                      <a:pt x="1291" y="312"/>
                    </a:lnTo>
                    <a:lnTo>
                      <a:pt x="1290" y="315"/>
                    </a:lnTo>
                    <a:lnTo>
                      <a:pt x="1289" y="321"/>
                    </a:lnTo>
                    <a:lnTo>
                      <a:pt x="1290" y="330"/>
                    </a:lnTo>
                    <a:lnTo>
                      <a:pt x="1290" y="330"/>
                    </a:lnTo>
                    <a:lnTo>
                      <a:pt x="1290" y="337"/>
                    </a:lnTo>
                    <a:lnTo>
                      <a:pt x="1291" y="341"/>
                    </a:lnTo>
                    <a:lnTo>
                      <a:pt x="1292" y="342"/>
                    </a:lnTo>
                    <a:lnTo>
                      <a:pt x="1292" y="345"/>
                    </a:lnTo>
                    <a:lnTo>
                      <a:pt x="1292" y="345"/>
                    </a:lnTo>
                    <a:lnTo>
                      <a:pt x="1294" y="359"/>
                    </a:lnTo>
                    <a:lnTo>
                      <a:pt x="1294" y="359"/>
                    </a:lnTo>
                    <a:lnTo>
                      <a:pt x="1294" y="364"/>
                    </a:lnTo>
                    <a:lnTo>
                      <a:pt x="1294" y="367"/>
                    </a:lnTo>
                    <a:lnTo>
                      <a:pt x="1294" y="369"/>
                    </a:lnTo>
                    <a:lnTo>
                      <a:pt x="1294" y="369"/>
                    </a:lnTo>
                    <a:lnTo>
                      <a:pt x="1297" y="375"/>
                    </a:lnTo>
                    <a:lnTo>
                      <a:pt x="1297" y="375"/>
                    </a:lnTo>
                    <a:lnTo>
                      <a:pt x="1298" y="375"/>
                    </a:lnTo>
                    <a:lnTo>
                      <a:pt x="1299" y="376"/>
                    </a:lnTo>
                    <a:lnTo>
                      <a:pt x="1301" y="375"/>
                    </a:lnTo>
                    <a:lnTo>
                      <a:pt x="1301" y="375"/>
                    </a:lnTo>
                    <a:lnTo>
                      <a:pt x="1308" y="369"/>
                    </a:lnTo>
                    <a:lnTo>
                      <a:pt x="1310" y="366"/>
                    </a:lnTo>
                    <a:lnTo>
                      <a:pt x="1312" y="362"/>
                    </a:lnTo>
                    <a:lnTo>
                      <a:pt x="1312" y="362"/>
                    </a:lnTo>
                    <a:lnTo>
                      <a:pt x="1313" y="352"/>
                    </a:lnTo>
                    <a:lnTo>
                      <a:pt x="1313" y="352"/>
                    </a:lnTo>
                    <a:lnTo>
                      <a:pt x="1313" y="352"/>
                    </a:lnTo>
                    <a:lnTo>
                      <a:pt x="1313" y="351"/>
                    </a:lnTo>
                    <a:lnTo>
                      <a:pt x="1315" y="351"/>
                    </a:lnTo>
                    <a:lnTo>
                      <a:pt x="1315" y="351"/>
                    </a:lnTo>
                    <a:lnTo>
                      <a:pt x="1317" y="351"/>
                    </a:lnTo>
                    <a:lnTo>
                      <a:pt x="1320" y="352"/>
                    </a:lnTo>
                    <a:lnTo>
                      <a:pt x="1321" y="352"/>
                    </a:lnTo>
                    <a:lnTo>
                      <a:pt x="1321" y="352"/>
                    </a:lnTo>
                    <a:lnTo>
                      <a:pt x="1320" y="347"/>
                    </a:lnTo>
                    <a:lnTo>
                      <a:pt x="1318" y="344"/>
                    </a:lnTo>
                    <a:lnTo>
                      <a:pt x="1320" y="341"/>
                    </a:lnTo>
                    <a:lnTo>
                      <a:pt x="1320" y="341"/>
                    </a:lnTo>
                    <a:lnTo>
                      <a:pt x="1323" y="336"/>
                    </a:lnTo>
                    <a:lnTo>
                      <a:pt x="1326" y="336"/>
                    </a:lnTo>
                    <a:lnTo>
                      <a:pt x="1326" y="336"/>
                    </a:lnTo>
                    <a:lnTo>
                      <a:pt x="1333" y="336"/>
                    </a:lnTo>
                    <a:lnTo>
                      <a:pt x="1333" y="336"/>
                    </a:lnTo>
                    <a:lnTo>
                      <a:pt x="1334" y="334"/>
                    </a:lnTo>
                    <a:lnTo>
                      <a:pt x="1336" y="330"/>
                    </a:lnTo>
                    <a:lnTo>
                      <a:pt x="1336" y="330"/>
                    </a:lnTo>
                    <a:lnTo>
                      <a:pt x="1333" y="327"/>
                    </a:lnTo>
                    <a:lnTo>
                      <a:pt x="1333" y="323"/>
                    </a:lnTo>
                    <a:lnTo>
                      <a:pt x="1333" y="320"/>
                    </a:lnTo>
                    <a:lnTo>
                      <a:pt x="1333" y="320"/>
                    </a:lnTo>
                    <a:lnTo>
                      <a:pt x="1336" y="315"/>
                    </a:lnTo>
                    <a:lnTo>
                      <a:pt x="1338" y="314"/>
                    </a:lnTo>
                    <a:lnTo>
                      <a:pt x="1338" y="314"/>
                    </a:lnTo>
                    <a:lnTo>
                      <a:pt x="1340" y="317"/>
                    </a:lnTo>
                    <a:lnTo>
                      <a:pt x="1342" y="318"/>
                    </a:lnTo>
                    <a:lnTo>
                      <a:pt x="1342" y="318"/>
                    </a:lnTo>
                    <a:lnTo>
                      <a:pt x="1344" y="315"/>
                    </a:lnTo>
                    <a:lnTo>
                      <a:pt x="1345" y="312"/>
                    </a:lnTo>
                    <a:lnTo>
                      <a:pt x="1345" y="312"/>
                    </a:lnTo>
                    <a:lnTo>
                      <a:pt x="1345" y="308"/>
                    </a:lnTo>
                    <a:lnTo>
                      <a:pt x="1345" y="308"/>
                    </a:lnTo>
                    <a:lnTo>
                      <a:pt x="1340" y="306"/>
                    </a:lnTo>
                    <a:lnTo>
                      <a:pt x="1340" y="306"/>
                    </a:lnTo>
                    <a:lnTo>
                      <a:pt x="1340" y="302"/>
                    </a:lnTo>
                    <a:lnTo>
                      <a:pt x="1340" y="302"/>
                    </a:lnTo>
                    <a:lnTo>
                      <a:pt x="1342" y="300"/>
                    </a:lnTo>
                    <a:lnTo>
                      <a:pt x="1344" y="299"/>
                    </a:lnTo>
                    <a:lnTo>
                      <a:pt x="1344" y="297"/>
                    </a:lnTo>
                    <a:lnTo>
                      <a:pt x="1344" y="297"/>
                    </a:lnTo>
                    <a:lnTo>
                      <a:pt x="1342" y="295"/>
                    </a:lnTo>
                    <a:lnTo>
                      <a:pt x="1342" y="294"/>
                    </a:lnTo>
                    <a:lnTo>
                      <a:pt x="1342" y="294"/>
                    </a:lnTo>
                    <a:lnTo>
                      <a:pt x="1337" y="295"/>
                    </a:lnTo>
                    <a:lnTo>
                      <a:pt x="1337" y="295"/>
                    </a:lnTo>
                    <a:lnTo>
                      <a:pt x="1336" y="292"/>
                    </a:lnTo>
                    <a:lnTo>
                      <a:pt x="1336" y="290"/>
                    </a:lnTo>
                    <a:lnTo>
                      <a:pt x="1336" y="287"/>
                    </a:lnTo>
                    <a:lnTo>
                      <a:pt x="1336" y="287"/>
                    </a:lnTo>
                    <a:lnTo>
                      <a:pt x="1340" y="281"/>
                    </a:lnTo>
                    <a:lnTo>
                      <a:pt x="1344" y="278"/>
                    </a:lnTo>
                    <a:lnTo>
                      <a:pt x="1344" y="278"/>
                    </a:lnTo>
                    <a:lnTo>
                      <a:pt x="1346" y="276"/>
                    </a:lnTo>
                    <a:lnTo>
                      <a:pt x="1346" y="276"/>
                    </a:lnTo>
                    <a:lnTo>
                      <a:pt x="1347" y="267"/>
                    </a:lnTo>
                    <a:lnTo>
                      <a:pt x="1347" y="267"/>
                    </a:lnTo>
                    <a:lnTo>
                      <a:pt x="1352" y="267"/>
                    </a:lnTo>
                    <a:lnTo>
                      <a:pt x="1352" y="267"/>
                    </a:lnTo>
                    <a:lnTo>
                      <a:pt x="1355" y="266"/>
                    </a:lnTo>
                    <a:lnTo>
                      <a:pt x="1355" y="266"/>
                    </a:lnTo>
                    <a:lnTo>
                      <a:pt x="1357" y="269"/>
                    </a:lnTo>
                    <a:lnTo>
                      <a:pt x="1357" y="269"/>
                    </a:lnTo>
                    <a:lnTo>
                      <a:pt x="1358" y="267"/>
                    </a:lnTo>
                    <a:lnTo>
                      <a:pt x="1358" y="265"/>
                    </a:lnTo>
                    <a:lnTo>
                      <a:pt x="1358" y="265"/>
                    </a:lnTo>
                    <a:lnTo>
                      <a:pt x="1369" y="259"/>
                    </a:lnTo>
                    <a:lnTo>
                      <a:pt x="1369" y="259"/>
                    </a:lnTo>
                    <a:lnTo>
                      <a:pt x="1368" y="263"/>
                    </a:lnTo>
                    <a:lnTo>
                      <a:pt x="1367" y="266"/>
                    </a:lnTo>
                    <a:lnTo>
                      <a:pt x="1367" y="266"/>
                    </a:lnTo>
                    <a:lnTo>
                      <a:pt x="1368" y="268"/>
                    </a:lnTo>
                    <a:lnTo>
                      <a:pt x="1368" y="269"/>
                    </a:lnTo>
                    <a:lnTo>
                      <a:pt x="1368" y="269"/>
                    </a:lnTo>
                    <a:lnTo>
                      <a:pt x="1369" y="268"/>
                    </a:lnTo>
                    <a:lnTo>
                      <a:pt x="1370" y="267"/>
                    </a:lnTo>
                    <a:lnTo>
                      <a:pt x="1370" y="267"/>
                    </a:lnTo>
                    <a:lnTo>
                      <a:pt x="1370" y="267"/>
                    </a:lnTo>
                    <a:lnTo>
                      <a:pt x="1371" y="265"/>
                    </a:lnTo>
                    <a:lnTo>
                      <a:pt x="1373" y="264"/>
                    </a:lnTo>
                    <a:lnTo>
                      <a:pt x="1379" y="261"/>
                    </a:lnTo>
                    <a:lnTo>
                      <a:pt x="1379" y="261"/>
                    </a:lnTo>
                    <a:lnTo>
                      <a:pt x="1388" y="259"/>
                    </a:lnTo>
                    <a:lnTo>
                      <a:pt x="1392" y="259"/>
                    </a:lnTo>
                    <a:lnTo>
                      <a:pt x="1393" y="260"/>
                    </a:lnTo>
                    <a:lnTo>
                      <a:pt x="1393" y="260"/>
                    </a:lnTo>
                    <a:lnTo>
                      <a:pt x="1396" y="266"/>
                    </a:lnTo>
                    <a:lnTo>
                      <a:pt x="1399" y="269"/>
                    </a:lnTo>
                    <a:lnTo>
                      <a:pt x="1399" y="269"/>
                    </a:lnTo>
                    <a:lnTo>
                      <a:pt x="1401" y="266"/>
                    </a:lnTo>
                    <a:lnTo>
                      <a:pt x="1402" y="263"/>
                    </a:lnTo>
                    <a:lnTo>
                      <a:pt x="1408" y="257"/>
                    </a:lnTo>
                    <a:lnTo>
                      <a:pt x="1408" y="257"/>
                    </a:lnTo>
                    <a:lnTo>
                      <a:pt x="1409" y="257"/>
                    </a:lnTo>
                    <a:lnTo>
                      <a:pt x="1416" y="253"/>
                    </a:lnTo>
                    <a:lnTo>
                      <a:pt x="1416" y="253"/>
                    </a:lnTo>
                    <a:lnTo>
                      <a:pt x="1420" y="250"/>
                    </a:lnTo>
                    <a:lnTo>
                      <a:pt x="1422" y="248"/>
                    </a:lnTo>
                    <a:lnTo>
                      <a:pt x="1422" y="248"/>
                    </a:lnTo>
                    <a:lnTo>
                      <a:pt x="1423" y="247"/>
                    </a:lnTo>
                    <a:lnTo>
                      <a:pt x="1424" y="244"/>
                    </a:lnTo>
                    <a:lnTo>
                      <a:pt x="1424" y="244"/>
                    </a:lnTo>
                    <a:lnTo>
                      <a:pt x="1428" y="244"/>
                    </a:lnTo>
                    <a:lnTo>
                      <a:pt x="1428" y="244"/>
                    </a:lnTo>
                    <a:lnTo>
                      <a:pt x="1433" y="242"/>
                    </a:lnTo>
                    <a:lnTo>
                      <a:pt x="1438" y="240"/>
                    </a:lnTo>
                    <a:lnTo>
                      <a:pt x="1441" y="239"/>
                    </a:lnTo>
                    <a:lnTo>
                      <a:pt x="1441" y="239"/>
                    </a:lnTo>
                    <a:lnTo>
                      <a:pt x="1446" y="239"/>
                    </a:lnTo>
                    <a:lnTo>
                      <a:pt x="1446" y="239"/>
                    </a:lnTo>
                    <a:lnTo>
                      <a:pt x="1448" y="236"/>
                    </a:lnTo>
                    <a:lnTo>
                      <a:pt x="1450" y="234"/>
                    </a:lnTo>
                    <a:lnTo>
                      <a:pt x="1456" y="233"/>
                    </a:lnTo>
                    <a:lnTo>
                      <a:pt x="1456" y="233"/>
                    </a:lnTo>
                    <a:lnTo>
                      <a:pt x="1462" y="234"/>
                    </a:lnTo>
                    <a:lnTo>
                      <a:pt x="1465" y="235"/>
                    </a:lnTo>
                    <a:lnTo>
                      <a:pt x="1469" y="237"/>
                    </a:lnTo>
                    <a:lnTo>
                      <a:pt x="1469" y="237"/>
                    </a:lnTo>
                    <a:lnTo>
                      <a:pt x="1469" y="236"/>
                    </a:lnTo>
                    <a:lnTo>
                      <a:pt x="1469" y="234"/>
                    </a:lnTo>
                    <a:lnTo>
                      <a:pt x="1469" y="234"/>
                    </a:lnTo>
                    <a:lnTo>
                      <a:pt x="1471" y="232"/>
                    </a:lnTo>
                    <a:lnTo>
                      <a:pt x="1472" y="230"/>
                    </a:lnTo>
                    <a:lnTo>
                      <a:pt x="1472" y="230"/>
                    </a:lnTo>
                    <a:lnTo>
                      <a:pt x="1470" y="229"/>
                    </a:lnTo>
                    <a:lnTo>
                      <a:pt x="1469" y="228"/>
                    </a:lnTo>
                    <a:lnTo>
                      <a:pt x="1469" y="228"/>
                    </a:lnTo>
                    <a:lnTo>
                      <a:pt x="1471" y="226"/>
                    </a:lnTo>
                    <a:lnTo>
                      <a:pt x="1471" y="226"/>
                    </a:lnTo>
                    <a:lnTo>
                      <a:pt x="1470" y="225"/>
                    </a:lnTo>
                    <a:lnTo>
                      <a:pt x="1469" y="225"/>
                    </a:lnTo>
                    <a:lnTo>
                      <a:pt x="1467" y="222"/>
                    </a:lnTo>
                    <a:lnTo>
                      <a:pt x="1467" y="222"/>
                    </a:lnTo>
                    <a:lnTo>
                      <a:pt x="1464" y="211"/>
                    </a:lnTo>
                    <a:lnTo>
                      <a:pt x="1464" y="211"/>
                    </a:lnTo>
                    <a:lnTo>
                      <a:pt x="1463" y="208"/>
                    </a:lnTo>
                    <a:lnTo>
                      <a:pt x="1463" y="208"/>
                    </a:lnTo>
                    <a:lnTo>
                      <a:pt x="1463" y="209"/>
                    </a:lnTo>
                    <a:lnTo>
                      <a:pt x="1462" y="210"/>
                    </a:lnTo>
                    <a:lnTo>
                      <a:pt x="1462" y="210"/>
                    </a:lnTo>
                    <a:lnTo>
                      <a:pt x="1460" y="209"/>
                    </a:lnTo>
                    <a:lnTo>
                      <a:pt x="1459" y="208"/>
                    </a:lnTo>
                    <a:lnTo>
                      <a:pt x="1459" y="208"/>
                    </a:lnTo>
                    <a:lnTo>
                      <a:pt x="1456" y="208"/>
                    </a:lnTo>
                    <a:lnTo>
                      <a:pt x="1456" y="208"/>
                    </a:lnTo>
                    <a:lnTo>
                      <a:pt x="1455" y="206"/>
                    </a:lnTo>
                    <a:lnTo>
                      <a:pt x="1455" y="204"/>
                    </a:lnTo>
                    <a:lnTo>
                      <a:pt x="1455" y="204"/>
                    </a:lnTo>
                    <a:lnTo>
                      <a:pt x="1451" y="204"/>
                    </a:lnTo>
                    <a:lnTo>
                      <a:pt x="1449" y="205"/>
                    </a:lnTo>
                    <a:lnTo>
                      <a:pt x="1449" y="205"/>
                    </a:lnTo>
                    <a:lnTo>
                      <a:pt x="1447" y="203"/>
                    </a:lnTo>
                    <a:lnTo>
                      <a:pt x="1446" y="201"/>
                    </a:lnTo>
                    <a:lnTo>
                      <a:pt x="1446" y="201"/>
                    </a:lnTo>
                    <a:lnTo>
                      <a:pt x="1455" y="202"/>
                    </a:lnTo>
                    <a:lnTo>
                      <a:pt x="1464" y="203"/>
                    </a:lnTo>
                    <a:lnTo>
                      <a:pt x="1464" y="203"/>
                    </a:lnTo>
                    <a:lnTo>
                      <a:pt x="1467" y="203"/>
                    </a:lnTo>
                    <a:lnTo>
                      <a:pt x="1471" y="202"/>
                    </a:lnTo>
                    <a:lnTo>
                      <a:pt x="1475" y="198"/>
                    </a:lnTo>
                    <a:lnTo>
                      <a:pt x="1475" y="198"/>
                    </a:lnTo>
                    <a:lnTo>
                      <a:pt x="1481" y="193"/>
                    </a:lnTo>
                    <a:lnTo>
                      <a:pt x="1482" y="190"/>
                    </a:lnTo>
                    <a:lnTo>
                      <a:pt x="1482" y="190"/>
                    </a:lnTo>
                    <a:lnTo>
                      <a:pt x="1481" y="189"/>
                    </a:lnTo>
                    <a:lnTo>
                      <a:pt x="1480" y="188"/>
                    </a:lnTo>
                    <a:lnTo>
                      <a:pt x="1478" y="187"/>
                    </a:lnTo>
                    <a:lnTo>
                      <a:pt x="1478" y="187"/>
                    </a:lnTo>
                    <a:lnTo>
                      <a:pt x="1478" y="183"/>
                    </a:lnTo>
                    <a:lnTo>
                      <a:pt x="1478" y="182"/>
                    </a:lnTo>
                    <a:lnTo>
                      <a:pt x="1478" y="182"/>
                    </a:lnTo>
                    <a:lnTo>
                      <a:pt x="1481" y="182"/>
                    </a:lnTo>
                    <a:lnTo>
                      <a:pt x="1481" y="182"/>
                    </a:lnTo>
                    <a:lnTo>
                      <a:pt x="1481" y="181"/>
                    </a:lnTo>
                    <a:lnTo>
                      <a:pt x="1481" y="181"/>
                    </a:lnTo>
                    <a:lnTo>
                      <a:pt x="1483" y="181"/>
                    </a:lnTo>
                    <a:lnTo>
                      <a:pt x="1483" y="181"/>
                    </a:lnTo>
                    <a:lnTo>
                      <a:pt x="1487" y="181"/>
                    </a:lnTo>
                    <a:lnTo>
                      <a:pt x="1487" y="181"/>
                    </a:lnTo>
                    <a:lnTo>
                      <a:pt x="1487" y="178"/>
                    </a:lnTo>
                    <a:lnTo>
                      <a:pt x="1487" y="178"/>
                    </a:lnTo>
                    <a:lnTo>
                      <a:pt x="1487" y="183"/>
                    </a:lnTo>
                    <a:lnTo>
                      <a:pt x="1487" y="183"/>
                    </a:lnTo>
                    <a:lnTo>
                      <a:pt x="1485" y="186"/>
                    </a:lnTo>
                    <a:lnTo>
                      <a:pt x="1485" y="186"/>
                    </a:lnTo>
                    <a:lnTo>
                      <a:pt x="1487" y="189"/>
                    </a:lnTo>
                    <a:lnTo>
                      <a:pt x="1487" y="189"/>
                    </a:lnTo>
                    <a:lnTo>
                      <a:pt x="1487" y="192"/>
                    </a:lnTo>
                    <a:lnTo>
                      <a:pt x="1487" y="194"/>
                    </a:lnTo>
                    <a:lnTo>
                      <a:pt x="1487" y="194"/>
                    </a:lnTo>
                    <a:lnTo>
                      <a:pt x="1491" y="193"/>
                    </a:lnTo>
                    <a:lnTo>
                      <a:pt x="1495" y="193"/>
                    </a:lnTo>
                    <a:lnTo>
                      <a:pt x="1495" y="193"/>
                    </a:lnTo>
                    <a:lnTo>
                      <a:pt x="1499" y="190"/>
                    </a:lnTo>
                    <a:lnTo>
                      <a:pt x="1499" y="190"/>
                    </a:lnTo>
                    <a:lnTo>
                      <a:pt x="1503" y="192"/>
                    </a:lnTo>
                    <a:lnTo>
                      <a:pt x="1506" y="193"/>
                    </a:lnTo>
                    <a:lnTo>
                      <a:pt x="1507" y="194"/>
                    </a:lnTo>
                    <a:lnTo>
                      <a:pt x="1507" y="194"/>
                    </a:lnTo>
                    <a:lnTo>
                      <a:pt x="1509" y="197"/>
                    </a:lnTo>
                    <a:lnTo>
                      <a:pt x="1510" y="200"/>
                    </a:lnTo>
                    <a:lnTo>
                      <a:pt x="1512" y="201"/>
                    </a:lnTo>
                    <a:lnTo>
                      <a:pt x="1512" y="201"/>
                    </a:lnTo>
                    <a:lnTo>
                      <a:pt x="1517" y="203"/>
                    </a:lnTo>
                    <a:lnTo>
                      <a:pt x="1521" y="205"/>
                    </a:lnTo>
                    <a:lnTo>
                      <a:pt x="1521" y="205"/>
                    </a:lnTo>
                    <a:lnTo>
                      <a:pt x="1527" y="208"/>
                    </a:lnTo>
                    <a:lnTo>
                      <a:pt x="1530" y="208"/>
                    </a:lnTo>
                    <a:lnTo>
                      <a:pt x="1530" y="208"/>
                    </a:lnTo>
                    <a:lnTo>
                      <a:pt x="1532" y="206"/>
                    </a:lnTo>
                    <a:lnTo>
                      <a:pt x="1532" y="205"/>
                    </a:lnTo>
                    <a:lnTo>
                      <a:pt x="1532" y="205"/>
                    </a:lnTo>
                    <a:lnTo>
                      <a:pt x="1530" y="202"/>
                    </a:lnTo>
                    <a:lnTo>
                      <a:pt x="1530" y="202"/>
                    </a:lnTo>
                    <a:lnTo>
                      <a:pt x="1532" y="202"/>
                    </a:lnTo>
                    <a:lnTo>
                      <a:pt x="1535" y="200"/>
                    </a:lnTo>
                    <a:lnTo>
                      <a:pt x="1535" y="200"/>
                    </a:lnTo>
                    <a:lnTo>
                      <a:pt x="1536" y="197"/>
                    </a:lnTo>
                    <a:lnTo>
                      <a:pt x="1537" y="196"/>
                    </a:lnTo>
                    <a:lnTo>
                      <a:pt x="1537" y="194"/>
                    </a:lnTo>
                    <a:lnTo>
                      <a:pt x="1534" y="190"/>
                    </a:lnTo>
                    <a:lnTo>
                      <a:pt x="1534" y="190"/>
                    </a:lnTo>
                    <a:lnTo>
                      <a:pt x="1535" y="189"/>
                    </a:lnTo>
                    <a:lnTo>
                      <a:pt x="1536" y="189"/>
                    </a:lnTo>
                    <a:lnTo>
                      <a:pt x="1537" y="190"/>
                    </a:lnTo>
                    <a:lnTo>
                      <a:pt x="1537" y="190"/>
                    </a:lnTo>
                    <a:lnTo>
                      <a:pt x="1542" y="192"/>
                    </a:lnTo>
                    <a:lnTo>
                      <a:pt x="1545" y="192"/>
                    </a:lnTo>
                    <a:lnTo>
                      <a:pt x="1545" y="192"/>
                    </a:lnTo>
                    <a:lnTo>
                      <a:pt x="1542" y="187"/>
                    </a:lnTo>
                    <a:lnTo>
                      <a:pt x="1542" y="187"/>
                    </a:lnTo>
                    <a:lnTo>
                      <a:pt x="1546" y="189"/>
                    </a:lnTo>
                    <a:lnTo>
                      <a:pt x="1551" y="192"/>
                    </a:lnTo>
                    <a:lnTo>
                      <a:pt x="1551" y="192"/>
                    </a:lnTo>
                    <a:lnTo>
                      <a:pt x="1550" y="188"/>
                    </a:lnTo>
                    <a:lnTo>
                      <a:pt x="1549" y="185"/>
                    </a:lnTo>
                    <a:lnTo>
                      <a:pt x="1549" y="18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4" name="Rectangle 379"/>
              <p:cNvSpPr>
                <a:spLocks noChangeArrowheads="1"/>
              </p:cNvSpPr>
              <p:nvPr/>
            </p:nvSpPr>
            <p:spPr bwMode="auto">
              <a:xfrm>
                <a:off x="4843463" y="4127501"/>
                <a:ext cx="1588" cy="1588"/>
              </a:xfrm>
              <a:prstGeom prst="rect">
                <a:avLst/>
              </a:prstGeom>
              <a:grpFill/>
              <a:ln w="12700">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5" name="Freeform 380"/>
              <p:cNvSpPr>
                <a:spLocks/>
              </p:cNvSpPr>
              <p:nvPr/>
            </p:nvSpPr>
            <p:spPr bwMode="auto">
              <a:xfrm>
                <a:off x="4505326" y="3987801"/>
                <a:ext cx="34925" cy="11113"/>
              </a:xfrm>
              <a:custGeom>
                <a:avLst/>
                <a:gdLst>
                  <a:gd name="T0" fmla="*/ 0 w 22"/>
                  <a:gd name="T1" fmla="*/ 2 h 7"/>
                  <a:gd name="T2" fmla="*/ 0 w 22"/>
                  <a:gd name="T3" fmla="*/ 2 h 7"/>
                  <a:gd name="T4" fmla="*/ 0 w 22"/>
                  <a:gd name="T5" fmla="*/ 2 h 7"/>
                  <a:gd name="T6" fmla="*/ 1 w 22"/>
                  <a:gd name="T7" fmla="*/ 3 h 7"/>
                  <a:gd name="T8" fmla="*/ 4 w 22"/>
                  <a:gd name="T9" fmla="*/ 4 h 7"/>
                  <a:gd name="T10" fmla="*/ 4 w 22"/>
                  <a:gd name="T11" fmla="*/ 4 h 7"/>
                  <a:gd name="T12" fmla="*/ 7 w 22"/>
                  <a:gd name="T13" fmla="*/ 4 h 7"/>
                  <a:gd name="T14" fmla="*/ 7 w 22"/>
                  <a:gd name="T15" fmla="*/ 4 h 7"/>
                  <a:gd name="T16" fmla="*/ 9 w 22"/>
                  <a:gd name="T17" fmla="*/ 7 h 7"/>
                  <a:gd name="T18" fmla="*/ 9 w 22"/>
                  <a:gd name="T19" fmla="*/ 7 h 7"/>
                  <a:gd name="T20" fmla="*/ 12 w 22"/>
                  <a:gd name="T21" fmla="*/ 7 h 7"/>
                  <a:gd name="T22" fmla="*/ 12 w 22"/>
                  <a:gd name="T23" fmla="*/ 7 h 7"/>
                  <a:gd name="T24" fmla="*/ 12 w 22"/>
                  <a:gd name="T25" fmla="*/ 5 h 7"/>
                  <a:gd name="T26" fmla="*/ 13 w 22"/>
                  <a:gd name="T27" fmla="*/ 5 h 7"/>
                  <a:gd name="T28" fmla="*/ 13 w 22"/>
                  <a:gd name="T29" fmla="*/ 5 h 7"/>
                  <a:gd name="T30" fmla="*/ 21 w 22"/>
                  <a:gd name="T31" fmla="*/ 5 h 7"/>
                  <a:gd name="T32" fmla="*/ 21 w 22"/>
                  <a:gd name="T33" fmla="*/ 5 h 7"/>
                  <a:gd name="T34" fmla="*/ 22 w 22"/>
                  <a:gd name="T35" fmla="*/ 3 h 7"/>
                  <a:gd name="T36" fmla="*/ 22 w 22"/>
                  <a:gd name="T37" fmla="*/ 3 h 7"/>
                  <a:gd name="T38" fmla="*/ 21 w 22"/>
                  <a:gd name="T39" fmla="*/ 3 h 7"/>
                  <a:gd name="T40" fmla="*/ 21 w 22"/>
                  <a:gd name="T41" fmla="*/ 3 h 7"/>
                  <a:gd name="T42" fmla="*/ 20 w 22"/>
                  <a:gd name="T43" fmla="*/ 2 h 7"/>
                  <a:gd name="T44" fmla="*/ 17 w 22"/>
                  <a:gd name="T45" fmla="*/ 2 h 7"/>
                  <a:gd name="T46" fmla="*/ 17 w 22"/>
                  <a:gd name="T47" fmla="*/ 2 h 7"/>
                  <a:gd name="T48" fmla="*/ 13 w 22"/>
                  <a:gd name="T49" fmla="*/ 1 h 7"/>
                  <a:gd name="T50" fmla="*/ 13 w 22"/>
                  <a:gd name="T51" fmla="*/ 1 h 7"/>
                  <a:gd name="T52" fmla="*/ 8 w 22"/>
                  <a:gd name="T53" fmla="*/ 2 h 7"/>
                  <a:gd name="T54" fmla="*/ 8 w 22"/>
                  <a:gd name="T55" fmla="*/ 2 h 7"/>
                  <a:gd name="T56" fmla="*/ 6 w 22"/>
                  <a:gd name="T57" fmla="*/ 0 h 7"/>
                  <a:gd name="T58" fmla="*/ 6 w 22"/>
                  <a:gd name="T59" fmla="*/ 0 h 7"/>
                  <a:gd name="T60" fmla="*/ 1 w 22"/>
                  <a:gd name="T61" fmla="*/ 0 h 7"/>
                  <a:gd name="T62" fmla="*/ 1 w 22"/>
                  <a:gd name="T63" fmla="*/ 0 h 7"/>
                  <a:gd name="T64" fmla="*/ 0 w 22"/>
                  <a:gd name="T65" fmla="*/ 0 h 7"/>
                  <a:gd name="T66" fmla="*/ 0 w 22"/>
                  <a:gd name="T67" fmla="*/ 2 h 7"/>
                  <a:gd name="T68" fmla="*/ 0 w 22"/>
                  <a:gd name="T6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7">
                    <a:moveTo>
                      <a:pt x="0" y="2"/>
                    </a:moveTo>
                    <a:lnTo>
                      <a:pt x="0" y="2"/>
                    </a:lnTo>
                    <a:lnTo>
                      <a:pt x="0" y="2"/>
                    </a:lnTo>
                    <a:lnTo>
                      <a:pt x="1" y="3"/>
                    </a:lnTo>
                    <a:lnTo>
                      <a:pt x="4" y="4"/>
                    </a:lnTo>
                    <a:lnTo>
                      <a:pt x="4" y="4"/>
                    </a:lnTo>
                    <a:lnTo>
                      <a:pt x="7" y="4"/>
                    </a:lnTo>
                    <a:lnTo>
                      <a:pt x="7" y="4"/>
                    </a:lnTo>
                    <a:lnTo>
                      <a:pt x="9" y="7"/>
                    </a:lnTo>
                    <a:lnTo>
                      <a:pt x="9" y="7"/>
                    </a:lnTo>
                    <a:lnTo>
                      <a:pt x="12" y="7"/>
                    </a:lnTo>
                    <a:lnTo>
                      <a:pt x="12" y="7"/>
                    </a:lnTo>
                    <a:lnTo>
                      <a:pt x="12" y="5"/>
                    </a:lnTo>
                    <a:lnTo>
                      <a:pt x="13" y="5"/>
                    </a:lnTo>
                    <a:lnTo>
                      <a:pt x="13" y="5"/>
                    </a:lnTo>
                    <a:lnTo>
                      <a:pt x="21" y="5"/>
                    </a:lnTo>
                    <a:lnTo>
                      <a:pt x="21" y="5"/>
                    </a:lnTo>
                    <a:lnTo>
                      <a:pt x="22" y="3"/>
                    </a:lnTo>
                    <a:lnTo>
                      <a:pt x="22" y="3"/>
                    </a:lnTo>
                    <a:lnTo>
                      <a:pt x="21" y="3"/>
                    </a:lnTo>
                    <a:lnTo>
                      <a:pt x="21" y="3"/>
                    </a:lnTo>
                    <a:lnTo>
                      <a:pt x="20" y="2"/>
                    </a:lnTo>
                    <a:lnTo>
                      <a:pt x="17" y="2"/>
                    </a:lnTo>
                    <a:lnTo>
                      <a:pt x="17" y="2"/>
                    </a:lnTo>
                    <a:lnTo>
                      <a:pt x="13" y="1"/>
                    </a:lnTo>
                    <a:lnTo>
                      <a:pt x="13" y="1"/>
                    </a:lnTo>
                    <a:lnTo>
                      <a:pt x="8" y="2"/>
                    </a:lnTo>
                    <a:lnTo>
                      <a:pt x="8" y="2"/>
                    </a:lnTo>
                    <a:lnTo>
                      <a:pt x="6" y="0"/>
                    </a:lnTo>
                    <a:lnTo>
                      <a:pt x="6" y="0"/>
                    </a:lnTo>
                    <a:lnTo>
                      <a:pt x="1" y="0"/>
                    </a:lnTo>
                    <a:lnTo>
                      <a:pt x="1" y="0"/>
                    </a:lnTo>
                    <a:lnTo>
                      <a:pt x="0" y="0"/>
                    </a:lnTo>
                    <a:lnTo>
                      <a:pt x="0" y="2"/>
                    </a:lnTo>
                    <a:lnTo>
                      <a:pt x="0" y="2"/>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6" name="Freeform 381"/>
              <p:cNvSpPr>
                <a:spLocks/>
              </p:cNvSpPr>
              <p:nvPr/>
            </p:nvSpPr>
            <p:spPr bwMode="auto">
              <a:xfrm>
                <a:off x="4614863" y="3986213"/>
                <a:ext cx="26988" cy="15875"/>
              </a:xfrm>
              <a:custGeom>
                <a:avLst/>
                <a:gdLst>
                  <a:gd name="T0" fmla="*/ 1 w 17"/>
                  <a:gd name="T1" fmla="*/ 5 h 10"/>
                  <a:gd name="T2" fmla="*/ 1 w 17"/>
                  <a:gd name="T3" fmla="*/ 5 h 10"/>
                  <a:gd name="T4" fmla="*/ 6 w 17"/>
                  <a:gd name="T5" fmla="*/ 4 h 10"/>
                  <a:gd name="T6" fmla="*/ 6 w 17"/>
                  <a:gd name="T7" fmla="*/ 4 h 10"/>
                  <a:gd name="T8" fmla="*/ 17 w 17"/>
                  <a:gd name="T9" fmla="*/ 0 h 10"/>
                  <a:gd name="T10" fmla="*/ 17 w 17"/>
                  <a:gd name="T11" fmla="*/ 0 h 10"/>
                  <a:gd name="T12" fmla="*/ 17 w 17"/>
                  <a:gd name="T13" fmla="*/ 1 h 10"/>
                  <a:gd name="T14" fmla="*/ 17 w 17"/>
                  <a:gd name="T15" fmla="*/ 1 h 10"/>
                  <a:gd name="T16" fmla="*/ 16 w 17"/>
                  <a:gd name="T17" fmla="*/ 1 h 10"/>
                  <a:gd name="T18" fmla="*/ 14 w 17"/>
                  <a:gd name="T19" fmla="*/ 2 h 10"/>
                  <a:gd name="T20" fmla="*/ 14 w 17"/>
                  <a:gd name="T21" fmla="*/ 2 h 10"/>
                  <a:gd name="T22" fmla="*/ 14 w 17"/>
                  <a:gd name="T23" fmla="*/ 5 h 10"/>
                  <a:gd name="T24" fmla="*/ 14 w 17"/>
                  <a:gd name="T25" fmla="*/ 5 h 10"/>
                  <a:gd name="T26" fmla="*/ 10 w 17"/>
                  <a:gd name="T27" fmla="*/ 6 h 10"/>
                  <a:gd name="T28" fmla="*/ 10 w 17"/>
                  <a:gd name="T29" fmla="*/ 6 h 10"/>
                  <a:gd name="T30" fmla="*/ 8 w 17"/>
                  <a:gd name="T31" fmla="*/ 8 h 10"/>
                  <a:gd name="T32" fmla="*/ 8 w 17"/>
                  <a:gd name="T33" fmla="*/ 8 h 10"/>
                  <a:gd name="T34" fmla="*/ 7 w 17"/>
                  <a:gd name="T35" fmla="*/ 9 h 10"/>
                  <a:gd name="T36" fmla="*/ 6 w 17"/>
                  <a:gd name="T37" fmla="*/ 10 h 10"/>
                  <a:gd name="T38" fmla="*/ 3 w 17"/>
                  <a:gd name="T39" fmla="*/ 10 h 10"/>
                  <a:gd name="T40" fmla="*/ 3 w 17"/>
                  <a:gd name="T41" fmla="*/ 10 h 10"/>
                  <a:gd name="T42" fmla="*/ 1 w 17"/>
                  <a:gd name="T43" fmla="*/ 9 h 10"/>
                  <a:gd name="T44" fmla="*/ 0 w 17"/>
                  <a:gd name="T45" fmla="*/ 8 h 10"/>
                  <a:gd name="T46" fmla="*/ 0 w 17"/>
                  <a:gd name="T47" fmla="*/ 8 h 10"/>
                  <a:gd name="T48" fmla="*/ 1 w 17"/>
                  <a:gd name="T49" fmla="*/ 5 h 10"/>
                  <a:gd name="T50" fmla="*/ 1 w 17"/>
                  <a:gd name="T5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10">
                    <a:moveTo>
                      <a:pt x="1" y="5"/>
                    </a:moveTo>
                    <a:lnTo>
                      <a:pt x="1" y="5"/>
                    </a:lnTo>
                    <a:lnTo>
                      <a:pt x="6" y="4"/>
                    </a:lnTo>
                    <a:lnTo>
                      <a:pt x="6" y="4"/>
                    </a:lnTo>
                    <a:lnTo>
                      <a:pt x="17" y="0"/>
                    </a:lnTo>
                    <a:lnTo>
                      <a:pt x="17" y="0"/>
                    </a:lnTo>
                    <a:lnTo>
                      <a:pt x="17" y="1"/>
                    </a:lnTo>
                    <a:lnTo>
                      <a:pt x="17" y="1"/>
                    </a:lnTo>
                    <a:lnTo>
                      <a:pt x="16" y="1"/>
                    </a:lnTo>
                    <a:lnTo>
                      <a:pt x="14" y="2"/>
                    </a:lnTo>
                    <a:lnTo>
                      <a:pt x="14" y="2"/>
                    </a:lnTo>
                    <a:lnTo>
                      <a:pt x="14" y="5"/>
                    </a:lnTo>
                    <a:lnTo>
                      <a:pt x="14" y="5"/>
                    </a:lnTo>
                    <a:lnTo>
                      <a:pt x="10" y="6"/>
                    </a:lnTo>
                    <a:lnTo>
                      <a:pt x="10" y="6"/>
                    </a:lnTo>
                    <a:lnTo>
                      <a:pt x="8" y="8"/>
                    </a:lnTo>
                    <a:lnTo>
                      <a:pt x="8" y="8"/>
                    </a:lnTo>
                    <a:lnTo>
                      <a:pt x="7" y="9"/>
                    </a:lnTo>
                    <a:lnTo>
                      <a:pt x="6" y="10"/>
                    </a:lnTo>
                    <a:lnTo>
                      <a:pt x="3" y="10"/>
                    </a:lnTo>
                    <a:lnTo>
                      <a:pt x="3" y="10"/>
                    </a:lnTo>
                    <a:lnTo>
                      <a:pt x="1" y="9"/>
                    </a:lnTo>
                    <a:lnTo>
                      <a:pt x="0" y="8"/>
                    </a:lnTo>
                    <a:lnTo>
                      <a:pt x="0" y="8"/>
                    </a:lnTo>
                    <a:lnTo>
                      <a:pt x="1" y="5"/>
                    </a:lnTo>
                    <a:lnTo>
                      <a:pt x="1" y="5"/>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7" name="Freeform 397"/>
              <p:cNvSpPr>
                <a:spLocks/>
              </p:cNvSpPr>
              <p:nvPr/>
            </p:nvSpPr>
            <p:spPr bwMode="auto">
              <a:xfrm>
                <a:off x="5441951" y="3071813"/>
                <a:ext cx="74613" cy="46038"/>
              </a:xfrm>
              <a:custGeom>
                <a:avLst/>
                <a:gdLst>
                  <a:gd name="T0" fmla="*/ 0 w 47"/>
                  <a:gd name="T1" fmla="*/ 26 h 29"/>
                  <a:gd name="T2" fmla="*/ 3 w 47"/>
                  <a:gd name="T3" fmla="*/ 27 h 29"/>
                  <a:gd name="T4" fmla="*/ 3 w 47"/>
                  <a:gd name="T5" fmla="*/ 27 h 29"/>
                  <a:gd name="T6" fmla="*/ 8 w 47"/>
                  <a:gd name="T7" fmla="*/ 29 h 29"/>
                  <a:gd name="T8" fmla="*/ 11 w 47"/>
                  <a:gd name="T9" fmla="*/ 26 h 29"/>
                  <a:gd name="T10" fmla="*/ 13 w 47"/>
                  <a:gd name="T11" fmla="*/ 26 h 29"/>
                  <a:gd name="T12" fmla="*/ 18 w 47"/>
                  <a:gd name="T13" fmla="*/ 23 h 29"/>
                  <a:gd name="T14" fmla="*/ 24 w 47"/>
                  <a:gd name="T15" fmla="*/ 23 h 29"/>
                  <a:gd name="T16" fmla="*/ 29 w 47"/>
                  <a:gd name="T17" fmla="*/ 23 h 29"/>
                  <a:gd name="T18" fmla="*/ 30 w 47"/>
                  <a:gd name="T19" fmla="*/ 23 h 29"/>
                  <a:gd name="T20" fmla="*/ 39 w 47"/>
                  <a:gd name="T21" fmla="*/ 22 h 29"/>
                  <a:gd name="T22" fmla="*/ 40 w 47"/>
                  <a:gd name="T23" fmla="*/ 21 h 29"/>
                  <a:gd name="T24" fmla="*/ 46 w 47"/>
                  <a:gd name="T25" fmla="*/ 19 h 29"/>
                  <a:gd name="T26" fmla="*/ 47 w 47"/>
                  <a:gd name="T27" fmla="*/ 15 h 29"/>
                  <a:gd name="T28" fmla="*/ 47 w 47"/>
                  <a:gd name="T29" fmla="*/ 13 h 29"/>
                  <a:gd name="T30" fmla="*/ 46 w 47"/>
                  <a:gd name="T31" fmla="*/ 13 h 29"/>
                  <a:gd name="T32" fmla="*/ 40 w 47"/>
                  <a:gd name="T33" fmla="*/ 13 h 29"/>
                  <a:gd name="T34" fmla="*/ 40 w 47"/>
                  <a:gd name="T35" fmla="*/ 10 h 29"/>
                  <a:gd name="T36" fmla="*/ 38 w 47"/>
                  <a:gd name="T37" fmla="*/ 8 h 29"/>
                  <a:gd name="T38" fmla="*/ 38 w 47"/>
                  <a:gd name="T39" fmla="*/ 7 h 29"/>
                  <a:gd name="T40" fmla="*/ 37 w 47"/>
                  <a:gd name="T41" fmla="*/ 6 h 29"/>
                  <a:gd name="T42" fmla="*/ 35 w 47"/>
                  <a:gd name="T43" fmla="*/ 4 h 29"/>
                  <a:gd name="T44" fmla="*/ 34 w 47"/>
                  <a:gd name="T45" fmla="*/ 6 h 29"/>
                  <a:gd name="T46" fmla="*/ 34 w 47"/>
                  <a:gd name="T47" fmla="*/ 7 h 29"/>
                  <a:gd name="T48" fmla="*/ 30 w 47"/>
                  <a:gd name="T49" fmla="*/ 7 h 29"/>
                  <a:gd name="T50" fmla="*/ 27 w 47"/>
                  <a:gd name="T51" fmla="*/ 13 h 29"/>
                  <a:gd name="T52" fmla="*/ 27 w 47"/>
                  <a:gd name="T53" fmla="*/ 14 h 29"/>
                  <a:gd name="T54" fmla="*/ 26 w 47"/>
                  <a:gd name="T55" fmla="*/ 13 h 29"/>
                  <a:gd name="T56" fmla="*/ 27 w 47"/>
                  <a:gd name="T57" fmla="*/ 9 h 29"/>
                  <a:gd name="T58" fmla="*/ 28 w 47"/>
                  <a:gd name="T59" fmla="*/ 7 h 29"/>
                  <a:gd name="T60" fmla="*/ 30 w 47"/>
                  <a:gd name="T61" fmla="*/ 3 h 29"/>
                  <a:gd name="T62" fmla="*/ 29 w 47"/>
                  <a:gd name="T63" fmla="*/ 2 h 29"/>
                  <a:gd name="T64" fmla="*/ 27 w 47"/>
                  <a:gd name="T65" fmla="*/ 0 h 29"/>
                  <a:gd name="T66" fmla="*/ 24 w 47"/>
                  <a:gd name="T67" fmla="*/ 2 h 29"/>
                  <a:gd name="T68" fmla="*/ 24 w 47"/>
                  <a:gd name="T69" fmla="*/ 4 h 29"/>
                  <a:gd name="T70" fmla="*/ 23 w 47"/>
                  <a:gd name="T71" fmla="*/ 4 h 29"/>
                  <a:gd name="T72" fmla="*/ 22 w 47"/>
                  <a:gd name="T73" fmla="*/ 3 h 29"/>
                  <a:gd name="T74" fmla="*/ 21 w 47"/>
                  <a:gd name="T75" fmla="*/ 2 h 29"/>
                  <a:gd name="T76" fmla="*/ 19 w 47"/>
                  <a:gd name="T77" fmla="*/ 2 h 29"/>
                  <a:gd name="T78" fmla="*/ 16 w 47"/>
                  <a:gd name="T79" fmla="*/ 4 h 29"/>
                  <a:gd name="T80" fmla="*/ 15 w 47"/>
                  <a:gd name="T81" fmla="*/ 7 h 29"/>
                  <a:gd name="T82" fmla="*/ 15 w 47"/>
                  <a:gd name="T83" fmla="*/ 9 h 29"/>
                  <a:gd name="T84" fmla="*/ 13 w 47"/>
                  <a:gd name="T85" fmla="*/ 10 h 29"/>
                  <a:gd name="T86" fmla="*/ 14 w 47"/>
                  <a:gd name="T87" fmla="*/ 11 h 29"/>
                  <a:gd name="T88" fmla="*/ 13 w 47"/>
                  <a:gd name="T89" fmla="*/ 11 h 29"/>
                  <a:gd name="T90" fmla="*/ 11 w 47"/>
                  <a:gd name="T91" fmla="*/ 13 h 29"/>
                  <a:gd name="T92" fmla="*/ 8 w 47"/>
                  <a:gd name="T93" fmla="*/ 17 h 29"/>
                  <a:gd name="T94" fmla="*/ 8 w 47"/>
                  <a:gd name="T95" fmla="*/ 21 h 29"/>
                  <a:gd name="T96" fmla="*/ 5 w 47"/>
                  <a:gd name="T97" fmla="*/ 22 h 29"/>
                  <a:gd name="T98" fmla="*/ 1 w 47"/>
                  <a:gd name="T99" fmla="*/ 25 h 29"/>
                  <a:gd name="T100" fmla="*/ 0 w 47"/>
                  <a:gd name="T101"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29">
                    <a:moveTo>
                      <a:pt x="0" y="26"/>
                    </a:moveTo>
                    <a:lnTo>
                      <a:pt x="0" y="26"/>
                    </a:lnTo>
                    <a:lnTo>
                      <a:pt x="3" y="27"/>
                    </a:lnTo>
                    <a:lnTo>
                      <a:pt x="3" y="27"/>
                    </a:lnTo>
                    <a:lnTo>
                      <a:pt x="3" y="27"/>
                    </a:lnTo>
                    <a:lnTo>
                      <a:pt x="3" y="27"/>
                    </a:lnTo>
                    <a:lnTo>
                      <a:pt x="8" y="29"/>
                    </a:lnTo>
                    <a:lnTo>
                      <a:pt x="8" y="29"/>
                    </a:lnTo>
                    <a:lnTo>
                      <a:pt x="11" y="26"/>
                    </a:lnTo>
                    <a:lnTo>
                      <a:pt x="11" y="26"/>
                    </a:lnTo>
                    <a:lnTo>
                      <a:pt x="13" y="26"/>
                    </a:lnTo>
                    <a:lnTo>
                      <a:pt x="13" y="26"/>
                    </a:lnTo>
                    <a:lnTo>
                      <a:pt x="18" y="23"/>
                    </a:lnTo>
                    <a:lnTo>
                      <a:pt x="18" y="23"/>
                    </a:lnTo>
                    <a:lnTo>
                      <a:pt x="24" y="23"/>
                    </a:lnTo>
                    <a:lnTo>
                      <a:pt x="24" y="23"/>
                    </a:lnTo>
                    <a:lnTo>
                      <a:pt x="29" y="23"/>
                    </a:lnTo>
                    <a:lnTo>
                      <a:pt x="29" y="23"/>
                    </a:lnTo>
                    <a:lnTo>
                      <a:pt x="30" y="23"/>
                    </a:lnTo>
                    <a:lnTo>
                      <a:pt x="30" y="23"/>
                    </a:lnTo>
                    <a:lnTo>
                      <a:pt x="39" y="22"/>
                    </a:lnTo>
                    <a:lnTo>
                      <a:pt x="39" y="22"/>
                    </a:lnTo>
                    <a:lnTo>
                      <a:pt x="40" y="21"/>
                    </a:lnTo>
                    <a:lnTo>
                      <a:pt x="40" y="21"/>
                    </a:lnTo>
                    <a:lnTo>
                      <a:pt x="46" y="19"/>
                    </a:lnTo>
                    <a:lnTo>
                      <a:pt x="46" y="19"/>
                    </a:lnTo>
                    <a:lnTo>
                      <a:pt x="47" y="17"/>
                    </a:lnTo>
                    <a:lnTo>
                      <a:pt x="47" y="15"/>
                    </a:lnTo>
                    <a:lnTo>
                      <a:pt x="47" y="15"/>
                    </a:lnTo>
                    <a:lnTo>
                      <a:pt x="47" y="13"/>
                    </a:lnTo>
                    <a:lnTo>
                      <a:pt x="46" y="13"/>
                    </a:lnTo>
                    <a:lnTo>
                      <a:pt x="46" y="13"/>
                    </a:lnTo>
                    <a:lnTo>
                      <a:pt x="40" y="13"/>
                    </a:lnTo>
                    <a:lnTo>
                      <a:pt x="40" y="13"/>
                    </a:lnTo>
                    <a:lnTo>
                      <a:pt x="42" y="11"/>
                    </a:lnTo>
                    <a:lnTo>
                      <a:pt x="40" y="10"/>
                    </a:lnTo>
                    <a:lnTo>
                      <a:pt x="40" y="10"/>
                    </a:lnTo>
                    <a:lnTo>
                      <a:pt x="38" y="8"/>
                    </a:lnTo>
                    <a:lnTo>
                      <a:pt x="38" y="8"/>
                    </a:lnTo>
                    <a:lnTo>
                      <a:pt x="38" y="7"/>
                    </a:lnTo>
                    <a:lnTo>
                      <a:pt x="38" y="6"/>
                    </a:lnTo>
                    <a:lnTo>
                      <a:pt x="37" y="6"/>
                    </a:lnTo>
                    <a:lnTo>
                      <a:pt x="37" y="6"/>
                    </a:lnTo>
                    <a:lnTo>
                      <a:pt x="35" y="4"/>
                    </a:lnTo>
                    <a:lnTo>
                      <a:pt x="34" y="6"/>
                    </a:lnTo>
                    <a:lnTo>
                      <a:pt x="34" y="6"/>
                    </a:lnTo>
                    <a:lnTo>
                      <a:pt x="34" y="7"/>
                    </a:lnTo>
                    <a:lnTo>
                      <a:pt x="34" y="7"/>
                    </a:lnTo>
                    <a:lnTo>
                      <a:pt x="34" y="7"/>
                    </a:lnTo>
                    <a:lnTo>
                      <a:pt x="30" y="7"/>
                    </a:lnTo>
                    <a:lnTo>
                      <a:pt x="30" y="7"/>
                    </a:lnTo>
                    <a:lnTo>
                      <a:pt x="27" y="13"/>
                    </a:lnTo>
                    <a:lnTo>
                      <a:pt x="27" y="13"/>
                    </a:lnTo>
                    <a:lnTo>
                      <a:pt x="27" y="14"/>
                    </a:lnTo>
                    <a:lnTo>
                      <a:pt x="26" y="13"/>
                    </a:lnTo>
                    <a:lnTo>
                      <a:pt x="26" y="13"/>
                    </a:lnTo>
                    <a:lnTo>
                      <a:pt x="26" y="10"/>
                    </a:lnTo>
                    <a:lnTo>
                      <a:pt x="27" y="9"/>
                    </a:lnTo>
                    <a:lnTo>
                      <a:pt x="27" y="9"/>
                    </a:lnTo>
                    <a:lnTo>
                      <a:pt x="28" y="7"/>
                    </a:lnTo>
                    <a:lnTo>
                      <a:pt x="28" y="7"/>
                    </a:lnTo>
                    <a:lnTo>
                      <a:pt x="30" y="3"/>
                    </a:lnTo>
                    <a:lnTo>
                      <a:pt x="30" y="3"/>
                    </a:lnTo>
                    <a:lnTo>
                      <a:pt x="29" y="2"/>
                    </a:lnTo>
                    <a:lnTo>
                      <a:pt x="27" y="0"/>
                    </a:lnTo>
                    <a:lnTo>
                      <a:pt x="27" y="0"/>
                    </a:lnTo>
                    <a:lnTo>
                      <a:pt x="24" y="1"/>
                    </a:lnTo>
                    <a:lnTo>
                      <a:pt x="24" y="2"/>
                    </a:lnTo>
                    <a:lnTo>
                      <a:pt x="24" y="2"/>
                    </a:lnTo>
                    <a:lnTo>
                      <a:pt x="24" y="4"/>
                    </a:lnTo>
                    <a:lnTo>
                      <a:pt x="24" y="4"/>
                    </a:lnTo>
                    <a:lnTo>
                      <a:pt x="23" y="4"/>
                    </a:lnTo>
                    <a:lnTo>
                      <a:pt x="23" y="4"/>
                    </a:lnTo>
                    <a:lnTo>
                      <a:pt x="22" y="3"/>
                    </a:lnTo>
                    <a:lnTo>
                      <a:pt x="21" y="2"/>
                    </a:lnTo>
                    <a:lnTo>
                      <a:pt x="21" y="2"/>
                    </a:lnTo>
                    <a:lnTo>
                      <a:pt x="20" y="2"/>
                    </a:lnTo>
                    <a:lnTo>
                      <a:pt x="19" y="2"/>
                    </a:lnTo>
                    <a:lnTo>
                      <a:pt x="16" y="4"/>
                    </a:lnTo>
                    <a:lnTo>
                      <a:pt x="16" y="4"/>
                    </a:lnTo>
                    <a:lnTo>
                      <a:pt x="15" y="6"/>
                    </a:lnTo>
                    <a:lnTo>
                      <a:pt x="15" y="7"/>
                    </a:lnTo>
                    <a:lnTo>
                      <a:pt x="15" y="7"/>
                    </a:lnTo>
                    <a:lnTo>
                      <a:pt x="15" y="9"/>
                    </a:lnTo>
                    <a:lnTo>
                      <a:pt x="15" y="9"/>
                    </a:lnTo>
                    <a:lnTo>
                      <a:pt x="13" y="10"/>
                    </a:lnTo>
                    <a:lnTo>
                      <a:pt x="13" y="10"/>
                    </a:lnTo>
                    <a:lnTo>
                      <a:pt x="14" y="11"/>
                    </a:lnTo>
                    <a:lnTo>
                      <a:pt x="14" y="11"/>
                    </a:lnTo>
                    <a:lnTo>
                      <a:pt x="13" y="11"/>
                    </a:lnTo>
                    <a:lnTo>
                      <a:pt x="11" y="13"/>
                    </a:lnTo>
                    <a:lnTo>
                      <a:pt x="11" y="13"/>
                    </a:lnTo>
                    <a:lnTo>
                      <a:pt x="8" y="17"/>
                    </a:lnTo>
                    <a:lnTo>
                      <a:pt x="8" y="17"/>
                    </a:lnTo>
                    <a:lnTo>
                      <a:pt x="8" y="21"/>
                    </a:lnTo>
                    <a:lnTo>
                      <a:pt x="8" y="21"/>
                    </a:lnTo>
                    <a:lnTo>
                      <a:pt x="5" y="22"/>
                    </a:lnTo>
                    <a:lnTo>
                      <a:pt x="5" y="22"/>
                    </a:lnTo>
                    <a:lnTo>
                      <a:pt x="3" y="24"/>
                    </a:lnTo>
                    <a:lnTo>
                      <a:pt x="1" y="25"/>
                    </a:lnTo>
                    <a:lnTo>
                      <a:pt x="0" y="26"/>
                    </a:lnTo>
                    <a:lnTo>
                      <a:pt x="0" y="26"/>
                    </a:lnTo>
                    <a:close/>
                  </a:path>
                </a:pathLst>
              </a:custGeom>
              <a:grpFill/>
              <a:ln w="1270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510" name="グループ化 509"/>
          <p:cNvGrpSpPr/>
          <p:nvPr/>
        </p:nvGrpSpPr>
        <p:grpSpPr>
          <a:xfrm>
            <a:off x="7020427" y="4370668"/>
            <a:ext cx="427155" cy="449104"/>
            <a:chOff x="573088" y="5321300"/>
            <a:chExt cx="803275" cy="844550"/>
          </a:xfrm>
        </p:grpSpPr>
        <p:graphicFrame>
          <p:nvGraphicFramePr>
            <p:cNvPr id="511" name="オブジェクト 510"/>
            <p:cNvGraphicFramePr>
              <a:graphicFrameLocks noChangeAspect="1"/>
            </p:cNvGraphicFramePr>
            <p:nvPr>
              <p:extLst>
                <p:ext uri="{D42A27DB-BD31-4B8C-83A1-F6EECF244321}">
                  <p14:modId xmlns:p14="http://schemas.microsoft.com/office/powerpoint/2010/main" val="2790282279"/>
                </p:ext>
              </p:extLst>
            </p:nvPr>
          </p:nvGraphicFramePr>
          <p:xfrm>
            <a:off x="573088" y="5321300"/>
            <a:ext cx="647700" cy="596900"/>
          </p:xfrm>
          <a:graphic>
            <a:graphicData uri="http://schemas.openxmlformats.org/presentationml/2006/ole">
              <mc:AlternateContent xmlns:mc="http://schemas.openxmlformats.org/markup-compatibility/2006">
                <mc:Choice xmlns:v="urn:schemas-microsoft-com:vml" Requires="v">
                  <p:oleObj spid="_x0000_s105261" name="Visio" r:id="rId3" imgW="1027212" imgH="947618" progId="Visio.Drawing.11">
                    <p:embed/>
                  </p:oleObj>
                </mc:Choice>
                <mc:Fallback>
                  <p:oleObj name="Visio" r:id="rId3" imgW="1027212" imgH="947618" progId="Visio.Drawing.11">
                    <p:embed/>
                    <p:pic>
                      <p:nvPicPr>
                        <p:cNvPr id="528" name="オブジェクト 5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88" y="5321300"/>
                          <a:ext cx="647700" cy="596900"/>
                        </a:xfrm>
                        <a:prstGeom prst="rect">
                          <a:avLst/>
                        </a:prstGeom>
                        <a:noFill/>
                        <a:ln>
                          <a:noFill/>
                        </a:ln>
                        <a:effectLst/>
                      </p:spPr>
                    </p:pic>
                  </p:oleObj>
                </mc:Fallback>
              </mc:AlternateContent>
            </a:graphicData>
          </a:graphic>
        </p:graphicFrame>
        <p:graphicFrame>
          <p:nvGraphicFramePr>
            <p:cNvPr id="512" name="オブジェクト 511"/>
            <p:cNvGraphicFramePr>
              <a:graphicFrameLocks noChangeAspect="1"/>
            </p:cNvGraphicFramePr>
            <p:nvPr>
              <p:extLst>
                <p:ext uri="{D42A27DB-BD31-4B8C-83A1-F6EECF244321}">
                  <p14:modId xmlns:p14="http://schemas.microsoft.com/office/powerpoint/2010/main" val="1388002919"/>
                </p:ext>
              </p:extLst>
            </p:nvPr>
          </p:nvGraphicFramePr>
          <p:xfrm>
            <a:off x="860425" y="5464175"/>
            <a:ext cx="515938" cy="676275"/>
          </p:xfrm>
          <a:graphic>
            <a:graphicData uri="http://schemas.openxmlformats.org/presentationml/2006/ole">
              <mc:AlternateContent xmlns:mc="http://schemas.openxmlformats.org/markup-compatibility/2006">
                <mc:Choice xmlns:v="urn:schemas-microsoft-com:vml" Requires="v">
                  <p:oleObj spid="_x0000_s105262" name="Visio" r:id="rId5" imgW="593824" imgH="773847" progId="Visio.Drawing.11">
                    <p:embed/>
                  </p:oleObj>
                </mc:Choice>
                <mc:Fallback>
                  <p:oleObj name="Visio" r:id="rId5" imgW="593824" imgH="773847" progId="Visio.Drawing.11">
                    <p:embed/>
                    <p:pic>
                      <p:nvPicPr>
                        <p:cNvPr id="529" name="オブジェクト 5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25" y="5464175"/>
                          <a:ext cx="515938" cy="676275"/>
                        </a:xfrm>
                        <a:prstGeom prst="rect">
                          <a:avLst/>
                        </a:prstGeom>
                        <a:noFill/>
                        <a:ln>
                          <a:noFill/>
                        </a:ln>
                        <a:effectLst/>
                      </p:spPr>
                    </p:pic>
                  </p:oleObj>
                </mc:Fallback>
              </mc:AlternateContent>
            </a:graphicData>
          </a:graphic>
        </p:graphicFrame>
        <p:graphicFrame>
          <p:nvGraphicFramePr>
            <p:cNvPr id="513" name="オブジェクト 512"/>
            <p:cNvGraphicFramePr>
              <a:graphicFrameLocks noChangeAspect="1"/>
            </p:cNvGraphicFramePr>
            <p:nvPr>
              <p:extLst>
                <p:ext uri="{D42A27DB-BD31-4B8C-83A1-F6EECF244321}">
                  <p14:modId xmlns:p14="http://schemas.microsoft.com/office/powerpoint/2010/main" val="626095752"/>
                </p:ext>
              </p:extLst>
            </p:nvPr>
          </p:nvGraphicFramePr>
          <p:xfrm>
            <a:off x="573088" y="5824538"/>
            <a:ext cx="360362" cy="341312"/>
          </p:xfrm>
          <a:graphic>
            <a:graphicData uri="http://schemas.openxmlformats.org/presentationml/2006/ole">
              <mc:AlternateContent xmlns:mc="http://schemas.openxmlformats.org/markup-compatibility/2006">
                <mc:Choice xmlns:v="urn:schemas-microsoft-com:vml" Requires="v">
                  <p:oleObj spid="_x0000_s105263" name="Visio" r:id="rId7" imgW="622995" imgH="587157" progId="Visio.Drawing.11">
                    <p:embed/>
                  </p:oleObj>
                </mc:Choice>
                <mc:Fallback>
                  <p:oleObj name="Visio" r:id="rId7" imgW="622995" imgH="587157" progId="Visio.Drawing.11">
                    <p:embed/>
                    <p:pic>
                      <p:nvPicPr>
                        <p:cNvPr id="530" name="オブジェクト 5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088" y="5824538"/>
                          <a:ext cx="360362" cy="341312"/>
                        </a:xfrm>
                        <a:prstGeom prst="rect">
                          <a:avLst/>
                        </a:prstGeom>
                        <a:noFill/>
                        <a:ln>
                          <a:noFill/>
                        </a:ln>
                        <a:effectLst/>
                      </p:spPr>
                    </p:pic>
                  </p:oleObj>
                </mc:Fallback>
              </mc:AlternateContent>
            </a:graphicData>
          </a:graphic>
        </p:graphicFrame>
      </p:grpSp>
      <p:grpSp>
        <p:nvGrpSpPr>
          <p:cNvPr id="514" name="グループ化 513"/>
          <p:cNvGrpSpPr/>
          <p:nvPr/>
        </p:nvGrpSpPr>
        <p:grpSpPr>
          <a:xfrm>
            <a:off x="8084094" y="4181303"/>
            <a:ext cx="427155" cy="449104"/>
            <a:chOff x="573088" y="5321300"/>
            <a:chExt cx="803275" cy="844550"/>
          </a:xfrm>
        </p:grpSpPr>
        <p:graphicFrame>
          <p:nvGraphicFramePr>
            <p:cNvPr id="515" name="オブジェクト 514"/>
            <p:cNvGraphicFramePr>
              <a:graphicFrameLocks noChangeAspect="1"/>
            </p:cNvGraphicFramePr>
            <p:nvPr>
              <p:extLst>
                <p:ext uri="{D42A27DB-BD31-4B8C-83A1-F6EECF244321}">
                  <p14:modId xmlns:p14="http://schemas.microsoft.com/office/powerpoint/2010/main" val="3385707188"/>
                </p:ext>
              </p:extLst>
            </p:nvPr>
          </p:nvGraphicFramePr>
          <p:xfrm>
            <a:off x="573088" y="5321300"/>
            <a:ext cx="647700" cy="596900"/>
          </p:xfrm>
          <a:graphic>
            <a:graphicData uri="http://schemas.openxmlformats.org/presentationml/2006/ole">
              <mc:AlternateContent xmlns:mc="http://schemas.openxmlformats.org/markup-compatibility/2006">
                <mc:Choice xmlns:v="urn:schemas-microsoft-com:vml" Requires="v">
                  <p:oleObj spid="_x0000_s105264" name="Visio" r:id="rId9" imgW="1027212" imgH="947618" progId="Visio.Drawing.11">
                    <p:embed/>
                  </p:oleObj>
                </mc:Choice>
                <mc:Fallback>
                  <p:oleObj name="Visio" r:id="rId9" imgW="1027212" imgH="947618" progId="Visio.Drawing.11">
                    <p:embed/>
                    <p:pic>
                      <p:nvPicPr>
                        <p:cNvPr id="532" name="オブジェクト 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88" y="5321300"/>
                          <a:ext cx="647700" cy="596900"/>
                        </a:xfrm>
                        <a:prstGeom prst="rect">
                          <a:avLst/>
                        </a:prstGeom>
                        <a:noFill/>
                        <a:ln>
                          <a:noFill/>
                        </a:ln>
                        <a:effectLst/>
                      </p:spPr>
                    </p:pic>
                  </p:oleObj>
                </mc:Fallback>
              </mc:AlternateContent>
            </a:graphicData>
          </a:graphic>
        </p:graphicFrame>
        <p:graphicFrame>
          <p:nvGraphicFramePr>
            <p:cNvPr id="516" name="オブジェクト 515"/>
            <p:cNvGraphicFramePr>
              <a:graphicFrameLocks noChangeAspect="1"/>
            </p:cNvGraphicFramePr>
            <p:nvPr>
              <p:extLst>
                <p:ext uri="{D42A27DB-BD31-4B8C-83A1-F6EECF244321}">
                  <p14:modId xmlns:p14="http://schemas.microsoft.com/office/powerpoint/2010/main" val="2206511861"/>
                </p:ext>
              </p:extLst>
            </p:nvPr>
          </p:nvGraphicFramePr>
          <p:xfrm>
            <a:off x="860425" y="5464175"/>
            <a:ext cx="515938" cy="676275"/>
          </p:xfrm>
          <a:graphic>
            <a:graphicData uri="http://schemas.openxmlformats.org/presentationml/2006/ole">
              <mc:AlternateContent xmlns:mc="http://schemas.openxmlformats.org/markup-compatibility/2006">
                <mc:Choice xmlns:v="urn:schemas-microsoft-com:vml" Requires="v">
                  <p:oleObj spid="_x0000_s105265" name="Visio" r:id="rId10" imgW="593824" imgH="773847" progId="Visio.Drawing.11">
                    <p:embed/>
                  </p:oleObj>
                </mc:Choice>
                <mc:Fallback>
                  <p:oleObj name="Visio" r:id="rId10" imgW="593824" imgH="773847" progId="Visio.Drawing.11">
                    <p:embed/>
                    <p:pic>
                      <p:nvPicPr>
                        <p:cNvPr id="533" name="オブジェクト 5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25" y="5464175"/>
                          <a:ext cx="515938" cy="676275"/>
                        </a:xfrm>
                        <a:prstGeom prst="rect">
                          <a:avLst/>
                        </a:prstGeom>
                        <a:noFill/>
                        <a:ln>
                          <a:noFill/>
                        </a:ln>
                        <a:effectLst/>
                      </p:spPr>
                    </p:pic>
                  </p:oleObj>
                </mc:Fallback>
              </mc:AlternateContent>
            </a:graphicData>
          </a:graphic>
        </p:graphicFrame>
        <p:graphicFrame>
          <p:nvGraphicFramePr>
            <p:cNvPr id="517" name="オブジェクト 516"/>
            <p:cNvGraphicFramePr>
              <a:graphicFrameLocks noChangeAspect="1"/>
            </p:cNvGraphicFramePr>
            <p:nvPr>
              <p:extLst>
                <p:ext uri="{D42A27DB-BD31-4B8C-83A1-F6EECF244321}">
                  <p14:modId xmlns:p14="http://schemas.microsoft.com/office/powerpoint/2010/main" val="925211636"/>
                </p:ext>
              </p:extLst>
            </p:nvPr>
          </p:nvGraphicFramePr>
          <p:xfrm>
            <a:off x="573088" y="5824538"/>
            <a:ext cx="360362" cy="341312"/>
          </p:xfrm>
          <a:graphic>
            <a:graphicData uri="http://schemas.openxmlformats.org/presentationml/2006/ole">
              <mc:AlternateContent xmlns:mc="http://schemas.openxmlformats.org/markup-compatibility/2006">
                <mc:Choice xmlns:v="urn:schemas-microsoft-com:vml" Requires="v">
                  <p:oleObj spid="_x0000_s105266" name="Visio" r:id="rId11" imgW="622995" imgH="587157" progId="Visio.Drawing.11">
                    <p:embed/>
                  </p:oleObj>
                </mc:Choice>
                <mc:Fallback>
                  <p:oleObj name="Visio" r:id="rId11" imgW="622995" imgH="587157" progId="Visio.Drawing.11">
                    <p:embed/>
                    <p:pic>
                      <p:nvPicPr>
                        <p:cNvPr id="534" name="オブジェクト 5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088" y="5824538"/>
                          <a:ext cx="360362" cy="341312"/>
                        </a:xfrm>
                        <a:prstGeom prst="rect">
                          <a:avLst/>
                        </a:prstGeom>
                        <a:noFill/>
                        <a:ln>
                          <a:noFill/>
                        </a:ln>
                        <a:effectLst/>
                      </p:spPr>
                    </p:pic>
                  </p:oleObj>
                </mc:Fallback>
              </mc:AlternateContent>
            </a:graphicData>
          </a:graphic>
        </p:graphicFrame>
      </p:grpSp>
      <p:cxnSp>
        <p:nvCxnSpPr>
          <p:cNvPr id="520" name="直線コネクタ 519"/>
          <p:cNvCxnSpPr>
            <a:cxnSpLocks/>
            <a:endCxn id="610" idx="5"/>
          </p:cNvCxnSpPr>
          <p:nvPr/>
        </p:nvCxnSpPr>
        <p:spPr>
          <a:xfrm flipH="1" flipV="1">
            <a:off x="7040834" y="3905410"/>
            <a:ext cx="237624" cy="675920"/>
          </a:xfrm>
          <a:prstGeom prst="line">
            <a:avLst/>
          </a:prstGeom>
          <a:ln w="38100">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21" name="直線コネクタ 520"/>
          <p:cNvCxnSpPr>
            <a:cxnSpLocks/>
          </p:cNvCxnSpPr>
          <p:nvPr/>
        </p:nvCxnSpPr>
        <p:spPr>
          <a:xfrm flipH="1" flipV="1">
            <a:off x="6885627" y="3600871"/>
            <a:ext cx="1314964" cy="715078"/>
          </a:xfrm>
          <a:prstGeom prst="line">
            <a:avLst/>
          </a:prstGeom>
          <a:ln w="38100">
            <a:solidFill>
              <a:srgbClr val="0000F0"/>
            </a:solidFill>
          </a:ln>
        </p:spPr>
        <p:style>
          <a:lnRef idx="1">
            <a:schemeClr val="accent1"/>
          </a:lnRef>
          <a:fillRef idx="0">
            <a:schemeClr val="accent1"/>
          </a:fillRef>
          <a:effectRef idx="0">
            <a:schemeClr val="accent1"/>
          </a:effectRef>
          <a:fontRef idx="minor">
            <a:schemeClr val="tx1"/>
          </a:fontRef>
        </p:style>
      </p:cxnSp>
      <p:grpSp>
        <p:nvGrpSpPr>
          <p:cNvPr id="538" name="グループ化 537"/>
          <p:cNvGrpSpPr/>
          <p:nvPr/>
        </p:nvGrpSpPr>
        <p:grpSpPr>
          <a:xfrm>
            <a:off x="718287" y="3142527"/>
            <a:ext cx="493151" cy="1368152"/>
            <a:chOff x="755576" y="2204864"/>
            <a:chExt cx="493151" cy="1152128"/>
          </a:xfrm>
        </p:grpSpPr>
        <p:cxnSp>
          <p:nvCxnSpPr>
            <p:cNvPr id="539" name="直線コネクタ 538"/>
            <p:cNvCxnSpPr/>
            <p:nvPr/>
          </p:nvCxnSpPr>
          <p:spPr>
            <a:xfrm>
              <a:off x="755576" y="2204864"/>
              <a:ext cx="0" cy="115212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40" name="直線コネクタ 539"/>
            <p:cNvCxnSpPr/>
            <p:nvPr/>
          </p:nvCxnSpPr>
          <p:spPr>
            <a:xfrm>
              <a:off x="837768" y="2204864"/>
              <a:ext cx="0" cy="115212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41" name="直線コネクタ 540"/>
            <p:cNvCxnSpPr/>
            <p:nvPr/>
          </p:nvCxnSpPr>
          <p:spPr>
            <a:xfrm>
              <a:off x="919960" y="2204864"/>
              <a:ext cx="0" cy="115212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42" name="直線コネクタ 541"/>
            <p:cNvCxnSpPr/>
            <p:nvPr/>
          </p:nvCxnSpPr>
          <p:spPr>
            <a:xfrm>
              <a:off x="1002152" y="2204864"/>
              <a:ext cx="0" cy="115212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43" name="直線コネクタ 542"/>
            <p:cNvCxnSpPr/>
            <p:nvPr/>
          </p:nvCxnSpPr>
          <p:spPr>
            <a:xfrm>
              <a:off x="1084344" y="2204864"/>
              <a:ext cx="0" cy="115212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44" name="直線コネクタ 543"/>
            <p:cNvCxnSpPr/>
            <p:nvPr/>
          </p:nvCxnSpPr>
          <p:spPr>
            <a:xfrm>
              <a:off x="1166536" y="2204864"/>
              <a:ext cx="0" cy="115212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45" name="直線コネクタ 544"/>
            <p:cNvCxnSpPr/>
            <p:nvPr/>
          </p:nvCxnSpPr>
          <p:spPr>
            <a:xfrm>
              <a:off x="1248727" y="2204864"/>
              <a:ext cx="0" cy="115212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グループ化 25"/>
          <p:cNvGrpSpPr/>
          <p:nvPr/>
        </p:nvGrpSpPr>
        <p:grpSpPr>
          <a:xfrm>
            <a:off x="430255" y="3360460"/>
            <a:ext cx="2360379" cy="3022427"/>
            <a:chOff x="440452" y="2745669"/>
            <a:chExt cx="2862076" cy="3664841"/>
          </a:xfrm>
        </p:grpSpPr>
        <p:sp>
          <p:nvSpPr>
            <p:cNvPr id="537" name="Rectangle 49"/>
            <p:cNvSpPr>
              <a:spLocks noChangeArrowheads="1"/>
            </p:cNvSpPr>
            <p:nvPr/>
          </p:nvSpPr>
          <p:spPr bwMode="auto">
            <a:xfrm>
              <a:off x="440452" y="3440340"/>
              <a:ext cx="2862076" cy="2744109"/>
            </a:xfrm>
            <a:prstGeom prst="rect">
              <a:avLst/>
            </a:prstGeom>
            <a:gradFill flip="none" rotWithShape="1">
              <a:gsLst>
                <a:gs pos="0">
                  <a:schemeClr val="accent3">
                    <a:lumMod val="95000"/>
                  </a:schemeClr>
                </a:gs>
                <a:gs pos="85000">
                  <a:schemeClr val="accent3">
                    <a:lumMod val="95000"/>
                    <a:lumOff val="5000"/>
                  </a:schemeClr>
                </a:gs>
                <a:gs pos="100000">
                  <a:schemeClr val="accent3">
                    <a:lumMod val="60000"/>
                  </a:schemeClr>
                </a:gs>
              </a:gsLst>
              <a:lin ang="5400000" scaled="1"/>
              <a:tileRect/>
            </a:gradFill>
            <a:ln w="19050">
              <a:solidFill>
                <a:schemeClr val="bg1">
                  <a:lumMod val="65000"/>
                </a:schemeClr>
              </a:solidFill>
              <a:miter lim="800000"/>
              <a:headEnd/>
              <a:tailEnd/>
            </a:ln>
            <a:effectLst/>
          </p:spPr>
          <p:txBody>
            <a:bodyPr wrap="none" anchor="ctr"/>
            <a:lstStyle/>
            <a:p>
              <a:endParaRPr lang="ja-JP" altLang="en-US" sz="1400"/>
            </a:p>
          </p:txBody>
        </p:sp>
        <p:cxnSp>
          <p:nvCxnSpPr>
            <p:cNvPr id="546" name="直線コネクタ 545"/>
            <p:cNvCxnSpPr/>
            <p:nvPr/>
          </p:nvCxnSpPr>
          <p:spPr>
            <a:xfrm>
              <a:off x="2268977" y="5163782"/>
              <a:ext cx="0" cy="2684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7" name="直線コネクタ 546"/>
            <p:cNvCxnSpPr/>
            <p:nvPr/>
          </p:nvCxnSpPr>
          <p:spPr>
            <a:xfrm>
              <a:off x="936866" y="5157192"/>
              <a:ext cx="0" cy="2684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48" name="オブジェクト 547"/>
            <p:cNvGraphicFramePr>
              <a:graphicFrameLocks noChangeAspect="1"/>
            </p:cNvGraphicFramePr>
            <p:nvPr>
              <p:extLst>
                <p:ext uri="{D42A27DB-BD31-4B8C-83A1-F6EECF244321}">
                  <p14:modId xmlns:p14="http://schemas.microsoft.com/office/powerpoint/2010/main" val="2356524169"/>
                </p:ext>
              </p:extLst>
            </p:nvPr>
          </p:nvGraphicFramePr>
          <p:xfrm>
            <a:off x="663519" y="3543399"/>
            <a:ext cx="741362" cy="947737"/>
          </p:xfrm>
          <a:graphic>
            <a:graphicData uri="http://schemas.openxmlformats.org/presentationml/2006/ole">
              <mc:AlternateContent xmlns:mc="http://schemas.openxmlformats.org/markup-compatibility/2006">
                <mc:Choice xmlns:v="urn:schemas-microsoft-com:vml" Requires="v">
                  <p:oleObj spid="_x0000_s105267" name="Visio" r:id="rId12" imgW="741759" imgH="947618" progId="Visio.Drawing.11">
                    <p:embed/>
                  </p:oleObj>
                </mc:Choice>
                <mc:Fallback>
                  <p:oleObj name="Visio" r:id="rId12" imgW="741759" imgH="947618" progId="Visio.Drawing.11">
                    <p:embed/>
                    <p:pic>
                      <p:nvPicPr>
                        <p:cNvPr id="2" name="オブジェクト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3519" y="3543399"/>
                          <a:ext cx="741362"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9" name="オブジェクト 548"/>
            <p:cNvGraphicFramePr>
              <a:graphicFrameLocks noChangeAspect="1"/>
            </p:cNvGraphicFramePr>
            <p:nvPr>
              <p:extLst>
                <p:ext uri="{D42A27DB-BD31-4B8C-83A1-F6EECF244321}">
                  <p14:modId xmlns:p14="http://schemas.microsoft.com/office/powerpoint/2010/main" val="689921344"/>
                </p:ext>
              </p:extLst>
            </p:nvPr>
          </p:nvGraphicFramePr>
          <p:xfrm>
            <a:off x="1908937" y="3543399"/>
            <a:ext cx="741362" cy="947737"/>
          </p:xfrm>
          <a:graphic>
            <a:graphicData uri="http://schemas.openxmlformats.org/presentationml/2006/ole">
              <mc:AlternateContent xmlns:mc="http://schemas.openxmlformats.org/markup-compatibility/2006">
                <mc:Choice xmlns:v="urn:schemas-microsoft-com:vml" Requires="v">
                  <p:oleObj spid="_x0000_s105268" name="Visio" r:id="rId14" imgW="741759" imgH="947618" progId="Visio.Drawing.11">
                    <p:embed/>
                  </p:oleObj>
                </mc:Choice>
                <mc:Fallback>
                  <p:oleObj name="Visio" r:id="rId14" imgW="741759" imgH="947618" progId="Visio.Drawing.11">
                    <p:embed/>
                    <p:pic>
                      <p:nvPicPr>
                        <p:cNvPr id="71" name="オブジェクト 7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8937" y="3543399"/>
                          <a:ext cx="741362"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0" name="オブジェクト 549"/>
            <p:cNvGraphicFramePr>
              <a:graphicFrameLocks noChangeAspect="1"/>
            </p:cNvGraphicFramePr>
            <p:nvPr>
              <p:extLst>
                <p:ext uri="{D42A27DB-BD31-4B8C-83A1-F6EECF244321}">
                  <p14:modId xmlns:p14="http://schemas.microsoft.com/office/powerpoint/2010/main" val="937380508"/>
                </p:ext>
              </p:extLst>
            </p:nvPr>
          </p:nvGraphicFramePr>
          <p:xfrm>
            <a:off x="1224462" y="4077407"/>
            <a:ext cx="741362" cy="947737"/>
          </p:xfrm>
          <a:graphic>
            <a:graphicData uri="http://schemas.openxmlformats.org/presentationml/2006/ole">
              <mc:AlternateContent xmlns:mc="http://schemas.openxmlformats.org/markup-compatibility/2006">
                <mc:Choice xmlns:v="urn:schemas-microsoft-com:vml" Requires="v">
                  <p:oleObj spid="_x0000_s105269" name="Visio" r:id="rId15" imgW="741759" imgH="947618" progId="Visio.Drawing.11">
                    <p:embed/>
                  </p:oleObj>
                </mc:Choice>
                <mc:Fallback>
                  <p:oleObj name="Visio" r:id="rId15" imgW="741759" imgH="947618" progId="Visio.Drawing.11">
                    <p:embed/>
                    <p:pic>
                      <p:nvPicPr>
                        <p:cNvPr id="72" name="オブジェクト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24462" y="4077407"/>
                          <a:ext cx="741362"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1" name="Text Box 31"/>
            <p:cNvSpPr txBox="1">
              <a:spLocks noChangeArrowheads="1"/>
            </p:cNvSpPr>
            <p:nvPr/>
          </p:nvSpPr>
          <p:spPr bwMode="auto">
            <a:xfrm>
              <a:off x="621436" y="3911810"/>
              <a:ext cx="792163" cy="5038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050" dirty="0"/>
                <a:t>PBX</a:t>
              </a:r>
            </a:p>
            <a:p>
              <a:pPr algn="ctr" eaLnBrk="1" hangingPunct="1"/>
              <a:r>
                <a:rPr lang="ja-JP" altLang="en-US" sz="1050" dirty="0"/>
                <a:t>サーバー</a:t>
              </a:r>
              <a:endParaRPr lang="en-US" altLang="ja-JP" sz="1050" dirty="0"/>
            </a:p>
          </p:txBody>
        </p:sp>
        <p:sp>
          <p:nvSpPr>
            <p:cNvPr id="552" name="Text Box 31"/>
            <p:cNvSpPr txBox="1">
              <a:spLocks noChangeArrowheads="1"/>
            </p:cNvSpPr>
            <p:nvPr/>
          </p:nvSpPr>
          <p:spPr bwMode="auto">
            <a:xfrm>
              <a:off x="1845572" y="3911810"/>
              <a:ext cx="792163" cy="5038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050" dirty="0"/>
                <a:t>CRM</a:t>
              </a:r>
            </a:p>
            <a:p>
              <a:pPr algn="ctr" eaLnBrk="1" hangingPunct="1"/>
              <a:r>
                <a:rPr lang="ja-JP" altLang="en-US" sz="1050" dirty="0"/>
                <a:t>サーバー</a:t>
              </a:r>
              <a:endParaRPr lang="en-US" altLang="ja-JP" sz="1050" dirty="0"/>
            </a:p>
          </p:txBody>
        </p:sp>
        <p:grpSp>
          <p:nvGrpSpPr>
            <p:cNvPr id="553" name="グループ化 552"/>
            <p:cNvGrpSpPr/>
            <p:nvPr/>
          </p:nvGrpSpPr>
          <p:grpSpPr>
            <a:xfrm>
              <a:off x="574495" y="5248746"/>
              <a:ext cx="803275" cy="844550"/>
              <a:chOff x="7224713" y="3089275"/>
              <a:chExt cx="803275" cy="844550"/>
            </a:xfrm>
          </p:grpSpPr>
          <p:graphicFrame>
            <p:nvGraphicFramePr>
              <p:cNvPr id="554" name="オブジェクト 553"/>
              <p:cNvGraphicFramePr>
                <a:graphicFrameLocks noChangeAspect="1"/>
              </p:cNvGraphicFramePr>
              <p:nvPr>
                <p:extLst>
                  <p:ext uri="{D42A27DB-BD31-4B8C-83A1-F6EECF244321}">
                    <p14:modId xmlns:p14="http://schemas.microsoft.com/office/powerpoint/2010/main" val="1570504257"/>
                  </p:ext>
                </p:extLst>
              </p:nvPr>
            </p:nvGraphicFramePr>
            <p:xfrm>
              <a:off x="7224713" y="3089275"/>
              <a:ext cx="647700" cy="596900"/>
            </p:xfrm>
            <a:graphic>
              <a:graphicData uri="http://schemas.openxmlformats.org/presentationml/2006/ole">
                <mc:AlternateContent xmlns:mc="http://schemas.openxmlformats.org/markup-compatibility/2006">
                  <mc:Choice xmlns:v="urn:schemas-microsoft-com:vml" Requires="v">
                    <p:oleObj spid="_x0000_s105270" name="Visio" r:id="rId16" imgW="1027212" imgH="947618" progId="Visio.Drawing.11">
                      <p:embed/>
                    </p:oleObj>
                  </mc:Choice>
                  <mc:Fallback>
                    <p:oleObj name="Visio" r:id="rId16" imgW="1027212" imgH="947618" progId="Visio.Drawing.11">
                      <p:embed/>
                      <p:pic>
                        <p:nvPicPr>
                          <p:cNvPr id="3" name="オブジェクト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3" y="3089275"/>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5" name="オブジェクト 554"/>
              <p:cNvGraphicFramePr>
                <a:graphicFrameLocks noChangeAspect="1"/>
              </p:cNvGraphicFramePr>
              <p:nvPr>
                <p:extLst>
                  <p:ext uri="{D42A27DB-BD31-4B8C-83A1-F6EECF244321}">
                    <p14:modId xmlns:p14="http://schemas.microsoft.com/office/powerpoint/2010/main" val="3310372477"/>
                  </p:ext>
                </p:extLst>
              </p:nvPr>
            </p:nvGraphicFramePr>
            <p:xfrm>
              <a:off x="7512050" y="3232150"/>
              <a:ext cx="515938" cy="676275"/>
            </p:xfrm>
            <a:graphic>
              <a:graphicData uri="http://schemas.openxmlformats.org/presentationml/2006/ole">
                <mc:AlternateContent xmlns:mc="http://schemas.openxmlformats.org/markup-compatibility/2006">
                  <mc:Choice xmlns:v="urn:schemas-microsoft-com:vml" Requires="v">
                    <p:oleObj spid="_x0000_s105271" name="Visio" r:id="rId17" imgW="593824" imgH="773847" progId="Visio.Drawing.11">
                      <p:embed/>
                    </p:oleObj>
                  </mc:Choice>
                  <mc:Fallback>
                    <p:oleObj name="Visio" r:id="rId17" imgW="593824" imgH="773847" progId="Visio.Drawing.11">
                      <p:embed/>
                      <p:pic>
                        <p:nvPicPr>
                          <p:cNvPr id="4" name="オブジェクト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2050" y="3232150"/>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6" name="オブジェクト 555"/>
              <p:cNvGraphicFramePr>
                <a:graphicFrameLocks noChangeAspect="1"/>
              </p:cNvGraphicFramePr>
              <p:nvPr>
                <p:extLst>
                  <p:ext uri="{D42A27DB-BD31-4B8C-83A1-F6EECF244321}">
                    <p14:modId xmlns:p14="http://schemas.microsoft.com/office/powerpoint/2010/main" val="363883079"/>
                  </p:ext>
                </p:extLst>
              </p:nvPr>
            </p:nvGraphicFramePr>
            <p:xfrm>
              <a:off x="7224713" y="3592513"/>
              <a:ext cx="360362" cy="341312"/>
            </p:xfrm>
            <a:graphic>
              <a:graphicData uri="http://schemas.openxmlformats.org/presentationml/2006/ole">
                <mc:AlternateContent xmlns:mc="http://schemas.openxmlformats.org/markup-compatibility/2006">
                  <mc:Choice xmlns:v="urn:schemas-microsoft-com:vml" Requires="v">
                    <p:oleObj spid="_x0000_s105272" name="Visio" r:id="rId18" imgW="622995" imgH="587157" progId="Visio.Drawing.11">
                      <p:embed/>
                    </p:oleObj>
                  </mc:Choice>
                  <mc:Fallback>
                    <p:oleObj name="Visio" r:id="rId18" imgW="622995" imgH="587157" progId="Visio.Drawing.11">
                      <p:embed/>
                      <p:pic>
                        <p:nvPicPr>
                          <p:cNvPr id="5" name="オブジェクト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4713" y="3592513"/>
                            <a:ext cx="3603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57" name="グループ化 556"/>
            <p:cNvGrpSpPr/>
            <p:nvPr/>
          </p:nvGrpSpPr>
          <p:grpSpPr>
            <a:xfrm>
              <a:off x="1897750" y="5248746"/>
              <a:ext cx="803275" cy="844550"/>
              <a:chOff x="7224713" y="3089275"/>
              <a:chExt cx="803275" cy="844550"/>
            </a:xfrm>
          </p:grpSpPr>
          <p:graphicFrame>
            <p:nvGraphicFramePr>
              <p:cNvPr id="558" name="オブジェクト 557"/>
              <p:cNvGraphicFramePr>
                <a:graphicFrameLocks noChangeAspect="1"/>
              </p:cNvGraphicFramePr>
              <p:nvPr>
                <p:extLst>
                  <p:ext uri="{D42A27DB-BD31-4B8C-83A1-F6EECF244321}">
                    <p14:modId xmlns:p14="http://schemas.microsoft.com/office/powerpoint/2010/main" val="2269890951"/>
                  </p:ext>
                </p:extLst>
              </p:nvPr>
            </p:nvGraphicFramePr>
            <p:xfrm>
              <a:off x="7224713" y="3089275"/>
              <a:ext cx="647700" cy="596900"/>
            </p:xfrm>
            <a:graphic>
              <a:graphicData uri="http://schemas.openxmlformats.org/presentationml/2006/ole">
                <mc:AlternateContent xmlns:mc="http://schemas.openxmlformats.org/markup-compatibility/2006">
                  <mc:Choice xmlns:v="urn:schemas-microsoft-com:vml" Requires="v">
                    <p:oleObj spid="_x0000_s105273" name="Visio" r:id="rId19" imgW="1027212" imgH="947618" progId="Visio.Drawing.11">
                      <p:embed/>
                    </p:oleObj>
                  </mc:Choice>
                  <mc:Fallback>
                    <p:oleObj name="Visio" r:id="rId19" imgW="1027212" imgH="947618" progId="Visio.Drawing.11">
                      <p:embed/>
                      <p:pic>
                        <p:nvPicPr>
                          <p:cNvPr id="83" name="オブジェクト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3" y="3089275"/>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9" name="オブジェクト 558"/>
              <p:cNvGraphicFramePr>
                <a:graphicFrameLocks noChangeAspect="1"/>
              </p:cNvGraphicFramePr>
              <p:nvPr>
                <p:extLst>
                  <p:ext uri="{D42A27DB-BD31-4B8C-83A1-F6EECF244321}">
                    <p14:modId xmlns:p14="http://schemas.microsoft.com/office/powerpoint/2010/main" val="1764195264"/>
                  </p:ext>
                </p:extLst>
              </p:nvPr>
            </p:nvGraphicFramePr>
            <p:xfrm>
              <a:off x="7512050" y="3232150"/>
              <a:ext cx="515938" cy="676275"/>
            </p:xfrm>
            <a:graphic>
              <a:graphicData uri="http://schemas.openxmlformats.org/presentationml/2006/ole">
                <mc:AlternateContent xmlns:mc="http://schemas.openxmlformats.org/markup-compatibility/2006">
                  <mc:Choice xmlns:v="urn:schemas-microsoft-com:vml" Requires="v">
                    <p:oleObj spid="_x0000_s105274" name="Visio" r:id="rId20" imgW="593824" imgH="773847" progId="Visio.Drawing.11">
                      <p:embed/>
                    </p:oleObj>
                  </mc:Choice>
                  <mc:Fallback>
                    <p:oleObj name="Visio" r:id="rId20" imgW="593824" imgH="773847" progId="Visio.Drawing.11">
                      <p:embed/>
                      <p:pic>
                        <p:nvPicPr>
                          <p:cNvPr id="84" name="オブジェクト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2050" y="3232150"/>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0" name="オブジェクト 559"/>
              <p:cNvGraphicFramePr>
                <a:graphicFrameLocks noChangeAspect="1"/>
              </p:cNvGraphicFramePr>
              <p:nvPr>
                <p:extLst>
                  <p:ext uri="{D42A27DB-BD31-4B8C-83A1-F6EECF244321}">
                    <p14:modId xmlns:p14="http://schemas.microsoft.com/office/powerpoint/2010/main" val="3662533416"/>
                  </p:ext>
                </p:extLst>
              </p:nvPr>
            </p:nvGraphicFramePr>
            <p:xfrm>
              <a:off x="7224713" y="3592513"/>
              <a:ext cx="360362" cy="341312"/>
            </p:xfrm>
            <a:graphic>
              <a:graphicData uri="http://schemas.openxmlformats.org/presentationml/2006/ole">
                <mc:AlternateContent xmlns:mc="http://schemas.openxmlformats.org/markup-compatibility/2006">
                  <mc:Choice xmlns:v="urn:schemas-microsoft-com:vml" Requires="v">
                    <p:oleObj spid="_x0000_s105275" name="Visio" r:id="rId21" imgW="622995" imgH="587157" progId="Visio.Drawing.11">
                      <p:embed/>
                    </p:oleObj>
                  </mc:Choice>
                  <mc:Fallback>
                    <p:oleObj name="Visio" r:id="rId21" imgW="622995" imgH="587157" progId="Visio.Drawing.11">
                      <p:embed/>
                      <p:pic>
                        <p:nvPicPr>
                          <p:cNvPr id="85" name="オブジェクト 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4713" y="3592513"/>
                            <a:ext cx="3603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61" name="Text Box 58"/>
            <p:cNvSpPr txBox="1">
              <a:spLocks noChangeArrowheads="1"/>
            </p:cNvSpPr>
            <p:nvPr/>
          </p:nvSpPr>
          <p:spPr bwMode="auto">
            <a:xfrm>
              <a:off x="972363" y="6093295"/>
              <a:ext cx="1827486" cy="317215"/>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050" b="1" dirty="0"/>
                <a:t>レガシーコールセンター</a:t>
              </a:r>
            </a:p>
          </p:txBody>
        </p:sp>
        <p:cxnSp>
          <p:nvCxnSpPr>
            <p:cNvPr id="562" name="直線コネクタ 561"/>
            <p:cNvCxnSpPr/>
            <p:nvPr/>
          </p:nvCxnSpPr>
          <p:spPr>
            <a:xfrm>
              <a:off x="1568083" y="4869160"/>
              <a:ext cx="0" cy="2684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3" name="直線コネクタ 562"/>
            <p:cNvCxnSpPr/>
            <p:nvPr/>
          </p:nvCxnSpPr>
          <p:spPr>
            <a:xfrm>
              <a:off x="613223" y="5137646"/>
              <a:ext cx="259105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4" name="直線コネクタ 563"/>
            <p:cNvCxnSpPr>
              <a:stCxn id="552" idx="2"/>
              <a:endCxn id="583" idx="3"/>
            </p:cNvCxnSpPr>
            <p:nvPr/>
          </p:nvCxnSpPr>
          <p:spPr>
            <a:xfrm flipH="1">
              <a:off x="1983876" y="4415622"/>
              <a:ext cx="257778" cy="36545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5" name="直線コネクタ 564"/>
            <p:cNvCxnSpPr>
              <a:stCxn id="551" idx="2"/>
              <a:endCxn id="583" idx="1"/>
            </p:cNvCxnSpPr>
            <p:nvPr/>
          </p:nvCxnSpPr>
          <p:spPr>
            <a:xfrm>
              <a:off x="1017518" y="4415622"/>
              <a:ext cx="174195" cy="36545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6" name="直線コネクタ 565"/>
            <p:cNvCxnSpPr>
              <a:cxnSpLocks/>
              <a:stCxn id="549" idx="1"/>
              <a:endCxn id="548" idx="3"/>
            </p:cNvCxnSpPr>
            <p:nvPr/>
          </p:nvCxnSpPr>
          <p:spPr>
            <a:xfrm flipH="1">
              <a:off x="1404881" y="4017267"/>
              <a:ext cx="50405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7" name="直線コネクタ 566"/>
            <p:cNvCxnSpPr>
              <a:cxnSpLocks/>
            </p:cNvCxnSpPr>
            <p:nvPr/>
          </p:nvCxnSpPr>
          <p:spPr>
            <a:xfrm>
              <a:off x="2880429" y="3101404"/>
              <a:ext cx="0" cy="202698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8" name="直線コネクタ 567"/>
            <p:cNvCxnSpPr/>
            <p:nvPr/>
          </p:nvCxnSpPr>
          <p:spPr>
            <a:xfrm>
              <a:off x="2879998" y="2745669"/>
              <a:ext cx="0" cy="493985"/>
            </a:xfrm>
            <a:prstGeom prst="line">
              <a:avLst/>
            </a:prstGeom>
            <a:ln w="38100">
              <a:solidFill>
                <a:srgbClr val="0000F0"/>
              </a:solidFill>
            </a:ln>
          </p:spPr>
          <p:style>
            <a:lnRef idx="1">
              <a:schemeClr val="accent1"/>
            </a:lnRef>
            <a:fillRef idx="0">
              <a:schemeClr val="accent1"/>
            </a:fillRef>
            <a:effectRef idx="0">
              <a:schemeClr val="accent1"/>
            </a:effectRef>
            <a:fontRef idx="minor">
              <a:schemeClr val="tx1"/>
            </a:fontRef>
          </p:style>
        </p:cxnSp>
        <p:sp>
          <p:nvSpPr>
            <p:cNvPr id="581" name="Text Box 58"/>
            <p:cNvSpPr txBox="1">
              <a:spLocks noChangeArrowheads="1"/>
            </p:cNvSpPr>
            <p:nvPr/>
          </p:nvSpPr>
          <p:spPr bwMode="auto">
            <a:xfrm>
              <a:off x="2512153" y="2917981"/>
              <a:ext cx="737059" cy="317215"/>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050" b="1" dirty="0"/>
                <a:t>光回線</a:t>
              </a:r>
            </a:p>
          </p:txBody>
        </p:sp>
        <p:sp>
          <p:nvSpPr>
            <p:cNvPr id="582" name="Text Box 58"/>
            <p:cNvSpPr txBox="1">
              <a:spLocks noChangeArrowheads="1"/>
            </p:cNvSpPr>
            <p:nvPr/>
          </p:nvSpPr>
          <p:spPr bwMode="auto">
            <a:xfrm>
              <a:off x="669516" y="3005294"/>
              <a:ext cx="818695" cy="317215"/>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050" b="1" dirty="0"/>
                <a:t>INS</a:t>
              </a:r>
              <a:r>
                <a:rPr lang="ja-JP" altLang="en-US" sz="1050" b="1" dirty="0"/>
                <a:t>回線</a:t>
              </a:r>
            </a:p>
          </p:txBody>
        </p:sp>
        <p:sp>
          <p:nvSpPr>
            <p:cNvPr id="583" name="Text Box 31"/>
            <p:cNvSpPr txBox="1">
              <a:spLocks noChangeArrowheads="1"/>
            </p:cNvSpPr>
            <p:nvPr/>
          </p:nvSpPr>
          <p:spPr bwMode="auto">
            <a:xfrm>
              <a:off x="1191712" y="4529173"/>
              <a:ext cx="792163" cy="5038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050" dirty="0"/>
                <a:t>CTI</a:t>
              </a:r>
            </a:p>
            <a:p>
              <a:pPr algn="ctr" eaLnBrk="1" hangingPunct="1"/>
              <a:r>
                <a:rPr lang="ja-JP" altLang="en-US" sz="1050" dirty="0"/>
                <a:t>サーバー</a:t>
              </a:r>
              <a:endParaRPr lang="en-US" altLang="ja-JP" sz="1050" dirty="0"/>
            </a:p>
          </p:txBody>
        </p:sp>
        <p:pic>
          <p:nvPicPr>
            <p:cNvPr id="584" name="Picture 2831" descr="https://www.netage.ne.jp/wifi-rental/column/images/router.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68273" y="3242247"/>
              <a:ext cx="625559" cy="367516"/>
            </a:xfrm>
            <a:prstGeom prst="rect">
              <a:avLst/>
            </a:prstGeom>
            <a:noFill/>
            <a:extLst>
              <a:ext uri="{909E8E84-426E-40DD-AFC4-6F175D3DCCD1}">
                <a14:hiddenFill xmlns:a14="http://schemas.microsoft.com/office/drawing/2010/main">
                  <a:solidFill>
                    <a:srgbClr val="FFFFFF"/>
                  </a:solidFill>
                </a14:hiddenFill>
              </a:ext>
            </a:extLst>
          </p:spPr>
        </p:pic>
      </p:grpSp>
      <p:sp>
        <p:nvSpPr>
          <p:cNvPr id="585" name="雲 584"/>
          <p:cNvSpPr/>
          <p:nvPr/>
        </p:nvSpPr>
        <p:spPr>
          <a:xfrm>
            <a:off x="286239" y="2903889"/>
            <a:ext cx="1275986" cy="598678"/>
          </a:xfrm>
          <a:prstGeom prst="cloud">
            <a:avLst/>
          </a:prstGeom>
          <a:solidFill>
            <a:srgbClr val="CEEAB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6" name="Text Box 42"/>
          <p:cNvSpPr txBox="1">
            <a:spLocks noChangeArrowheads="1"/>
          </p:cNvSpPr>
          <p:nvPr/>
        </p:nvSpPr>
        <p:spPr bwMode="auto">
          <a:xfrm>
            <a:off x="315697" y="3049634"/>
            <a:ext cx="12618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200" dirty="0"/>
              <a:t>一般加入電話網</a:t>
            </a:r>
          </a:p>
        </p:txBody>
      </p:sp>
      <p:sp>
        <p:nvSpPr>
          <p:cNvPr id="587" name="雲 174"/>
          <p:cNvSpPr/>
          <p:nvPr/>
        </p:nvSpPr>
        <p:spPr>
          <a:xfrm flipH="1">
            <a:off x="4276888" y="2279065"/>
            <a:ext cx="1367116" cy="45935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6283 w 43256"/>
              <a:gd name="connsiteY1" fmla="*/ 5008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6283 w 43256"/>
              <a:gd name="connsiteY1" fmla="*/ 5008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7299 w 43256"/>
              <a:gd name="connsiteY19" fmla="*/ 5300 h 43219"/>
              <a:gd name="connsiteX20" fmla="*/ 4163 w 43256"/>
              <a:gd name="connsiteY20" fmla="*/ 15648 h 43219"/>
              <a:gd name="connsiteX21" fmla="*/ 3936 w 43256"/>
              <a:gd name="connsiteY21" fmla="*/ 14229 h 43219"/>
              <a:gd name="connsiteX0" fmla="*/ 3936 w 43256"/>
              <a:gd name="connsiteY0" fmla="*/ 14229 h 43219"/>
              <a:gd name="connsiteX1" fmla="*/ 6283 w 43256"/>
              <a:gd name="connsiteY1" fmla="*/ 5008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3412 w 43256"/>
              <a:gd name="connsiteY18" fmla="*/ 3293 h 43219"/>
              <a:gd name="connsiteX19" fmla="*/ 17299 w 43256"/>
              <a:gd name="connsiteY19" fmla="*/ 5300 h 43219"/>
              <a:gd name="connsiteX20" fmla="*/ 4163 w 43256"/>
              <a:gd name="connsiteY20" fmla="*/ 15648 h 43219"/>
              <a:gd name="connsiteX21" fmla="*/ 3936 w 43256"/>
              <a:gd name="connsiteY21" fmla="*/ 14229 h 43219"/>
              <a:gd name="connsiteX0" fmla="*/ 3936 w 43256"/>
              <a:gd name="connsiteY0" fmla="*/ 14229 h 43219"/>
              <a:gd name="connsiteX1" fmla="*/ 6283 w 43256"/>
              <a:gd name="connsiteY1" fmla="*/ 5008 h 43219"/>
              <a:gd name="connsiteX2" fmla="*/ 11276 w 43256"/>
              <a:gd name="connsiteY2" fmla="*/ 3083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3412 w 43256"/>
              <a:gd name="connsiteY18" fmla="*/ 3293 h 43219"/>
              <a:gd name="connsiteX19" fmla="*/ 17299 w 43256"/>
              <a:gd name="connsiteY19" fmla="*/ 5300 h 43219"/>
              <a:gd name="connsiteX20" fmla="*/ 4163 w 43256"/>
              <a:gd name="connsiteY20" fmla="*/ 15648 h 43219"/>
              <a:gd name="connsiteX21" fmla="*/ 3936 w 43256"/>
              <a:gd name="connsiteY21" fmla="*/ 14229 h 43219"/>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4165 w 43256"/>
              <a:gd name="connsiteY8" fmla="*/ 22924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3412 w 43256"/>
              <a:gd name="connsiteY18" fmla="*/ 3404 h 43330"/>
              <a:gd name="connsiteX19" fmla="*/ 17299 w 43256"/>
              <a:gd name="connsiteY19" fmla="*/ 5411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4165 w 43256"/>
              <a:gd name="connsiteY8" fmla="*/ 22924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3412 w 43256"/>
              <a:gd name="connsiteY18" fmla="*/ 3404 h 43330"/>
              <a:gd name="connsiteX19" fmla="*/ 17299 w 43256"/>
              <a:gd name="connsiteY19" fmla="*/ 5411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4165 w 43256"/>
              <a:gd name="connsiteY8" fmla="*/ 22924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7299 w 43256"/>
              <a:gd name="connsiteY19" fmla="*/ 5411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4165 w 43256"/>
              <a:gd name="connsiteY8" fmla="*/ 22924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6782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6782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6782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7233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7233 w 43256"/>
              <a:gd name="connsiteY8" fmla="*/ 25231 h 43330"/>
              <a:gd name="connsiteX9" fmla="*/ 3741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 name="connsiteX0" fmla="*/ 3936 w 43256"/>
              <a:gd name="connsiteY0" fmla="*/ 14340 h 43330"/>
              <a:gd name="connsiteX1" fmla="*/ 6283 w 43256"/>
              <a:gd name="connsiteY1" fmla="*/ 5119 h 43330"/>
              <a:gd name="connsiteX2" fmla="*/ 11990 w 43256"/>
              <a:gd name="connsiteY2" fmla="*/ 2535 h 43330"/>
              <a:gd name="connsiteX3" fmla="*/ 22492 w 43256"/>
              <a:gd name="connsiteY3" fmla="*/ 3402 h 43330"/>
              <a:gd name="connsiteX4" fmla="*/ 25785 w 43256"/>
              <a:gd name="connsiteY4" fmla="*/ 170 h 43330"/>
              <a:gd name="connsiteX5" fmla="*/ 29869 w 43256"/>
              <a:gd name="connsiteY5" fmla="*/ 2451 h 43330"/>
              <a:gd name="connsiteX6" fmla="*/ 35499 w 43256"/>
              <a:gd name="connsiteY6" fmla="*/ 660 h 43330"/>
              <a:gd name="connsiteX7" fmla="*/ 38354 w 43256"/>
              <a:gd name="connsiteY7" fmla="*/ 5546 h 43330"/>
              <a:gd name="connsiteX8" fmla="*/ 42018 w 43256"/>
              <a:gd name="connsiteY8" fmla="*/ 10288 h 43330"/>
              <a:gd name="connsiteX9" fmla="*/ 41854 w 43256"/>
              <a:gd name="connsiteY9" fmla="*/ 15430 h 43330"/>
              <a:gd name="connsiteX10" fmla="*/ 43052 w 43256"/>
              <a:gd name="connsiteY10" fmla="*/ 23292 h 43330"/>
              <a:gd name="connsiteX11" fmla="*/ 37440 w 43256"/>
              <a:gd name="connsiteY11" fmla="*/ 30174 h 43330"/>
              <a:gd name="connsiteX12" fmla="*/ 35431 w 43256"/>
              <a:gd name="connsiteY12" fmla="*/ 36071 h 43330"/>
              <a:gd name="connsiteX13" fmla="*/ 28591 w 43256"/>
              <a:gd name="connsiteY13" fmla="*/ 36785 h 43330"/>
              <a:gd name="connsiteX14" fmla="*/ 23703 w 43256"/>
              <a:gd name="connsiteY14" fmla="*/ 43076 h 43330"/>
              <a:gd name="connsiteX15" fmla="*/ 16516 w 43256"/>
              <a:gd name="connsiteY15" fmla="*/ 39236 h 43330"/>
              <a:gd name="connsiteX16" fmla="*/ 5840 w 43256"/>
              <a:gd name="connsiteY16" fmla="*/ 35442 h 43330"/>
              <a:gd name="connsiteX17" fmla="*/ 1146 w 43256"/>
              <a:gd name="connsiteY17" fmla="*/ 31220 h 43330"/>
              <a:gd name="connsiteX18" fmla="*/ 2149 w 43256"/>
              <a:gd name="connsiteY18" fmla="*/ 25521 h 43330"/>
              <a:gd name="connsiteX19" fmla="*/ 31 w 43256"/>
              <a:gd name="connsiteY19" fmla="*/ 19674 h 43330"/>
              <a:gd name="connsiteX20" fmla="*/ 3899 w 43256"/>
              <a:gd name="connsiteY20" fmla="*/ 14477 h 43330"/>
              <a:gd name="connsiteX21" fmla="*/ 3936 w 43256"/>
              <a:gd name="connsiteY21" fmla="*/ 14340 h 43330"/>
              <a:gd name="connsiteX0" fmla="*/ 4729 w 43256"/>
              <a:gd name="connsiteY0" fmla="*/ 26147 h 43330"/>
              <a:gd name="connsiteX1" fmla="*/ 2196 w 43256"/>
              <a:gd name="connsiteY1" fmla="*/ 25350 h 43330"/>
              <a:gd name="connsiteX2" fmla="*/ 6964 w 43256"/>
              <a:gd name="connsiteY2" fmla="*/ 34869 h 43330"/>
              <a:gd name="connsiteX3" fmla="*/ 5856 w 43256"/>
              <a:gd name="connsiteY3" fmla="*/ 35250 h 43330"/>
              <a:gd name="connsiteX4" fmla="*/ 16514 w 43256"/>
              <a:gd name="connsiteY4" fmla="*/ 39060 h 43330"/>
              <a:gd name="connsiteX5" fmla="*/ 15846 w 43256"/>
              <a:gd name="connsiteY5" fmla="*/ 37320 h 43330"/>
              <a:gd name="connsiteX6" fmla="*/ 28863 w 43256"/>
              <a:gd name="connsiteY6" fmla="*/ 34721 h 43330"/>
              <a:gd name="connsiteX7" fmla="*/ 28596 w 43256"/>
              <a:gd name="connsiteY7" fmla="*/ 36630 h 43330"/>
              <a:gd name="connsiteX8" fmla="*/ 37233 w 43256"/>
              <a:gd name="connsiteY8" fmla="*/ 25231 h 43330"/>
              <a:gd name="connsiteX9" fmla="*/ 37506 w 43256"/>
              <a:gd name="connsiteY9" fmla="*/ 30060 h 43330"/>
              <a:gd name="connsiteX10" fmla="*/ 41834 w 43256"/>
              <a:gd name="connsiteY10" fmla="*/ 15324 h 43330"/>
              <a:gd name="connsiteX11" fmla="*/ 40386 w 43256"/>
              <a:gd name="connsiteY11" fmla="*/ 18000 h 43330"/>
              <a:gd name="connsiteX12" fmla="*/ 38360 w 43256"/>
              <a:gd name="connsiteY12" fmla="*/ 5396 h 43330"/>
              <a:gd name="connsiteX13" fmla="*/ 38436 w 43256"/>
              <a:gd name="connsiteY13" fmla="*/ 6660 h 43330"/>
              <a:gd name="connsiteX14" fmla="*/ 29114 w 43256"/>
              <a:gd name="connsiteY14" fmla="*/ 3922 h 43330"/>
              <a:gd name="connsiteX15" fmla="*/ 29856 w 43256"/>
              <a:gd name="connsiteY15" fmla="*/ 2310 h 43330"/>
              <a:gd name="connsiteX16" fmla="*/ 22177 w 43256"/>
              <a:gd name="connsiteY16" fmla="*/ 4690 h 43330"/>
              <a:gd name="connsiteX17" fmla="*/ 22536 w 43256"/>
              <a:gd name="connsiteY17" fmla="*/ 3300 h 43330"/>
              <a:gd name="connsiteX18" fmla="*/ 11093 w 43256"/>
              <a:gd name="connsiteY18" fmla="*/ 2305 h 43330"/>
              <a:gd name="connsiteX19" fmla="*/ 13820 w 43256"/>
              <a:gd name="connsiteY19" fmla="*/ 4312 h 43330"/>
              <a:gd name="connsiteX20" fmla="*/ 4163 w 43256"/>
              <a:gd name="connsiteY20" fmla="*/ 15759 h 43330"/>
              <a:gd name="connsiteX21" fmla="*/ 3936 w 43256"/>
              <a:gd name="connsiteY21" fmla="*/ 14340 h 4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330">
                <a:moveTo>
                  <a:pt x="3936" y="14340"/>
                </a:moveTo>
                <a:cubicBezTo>
                  <a:pt x="3665" y="11627"/>
                  <a:pt x="4941" y="7086"/>
                  <a:pt x="6283" y="5119"/>
                </a:cubicBezTo>
                <a:cubicBezTo>
                  <a:pt x="7625" y="3152"/>
                  <a:pt x="8625" y="1449"/>
                  <a:pt x="11990" y="2535"/>
                </a:cubicBezTo>
                <a:cubicBezTo>
                  <a:pt x="13663" y="-1758"/>
                  <a:pt x="19950" y="-8"/>
                  <a:pt x="22492" y="3402"/>
                </a:cubicBezTo>
                <a:cubicBezTo>
                  <a:pt x="23133" y="1653"/>
                  <a:pt x="24364" y="444"/>
                  <a:pt x="25785" y="170"/>
                </a:cubicBezTo>
                <a:cubicBezTo>
                  <a:pt x="27349" y="-132"/>
                  <a:pt x="28911" y="740"/>
                  <a:pt x="29869" y="2451"/>
                </a:cubicBezTo>
                <a:cubicBezTo>
                  <a:pt x="31251" y="237"/>
                  <a:pt x="33537" y="-490"/>
                  <a:pt x="35499" y="660"/>
                </a:cubicBezTo>
                <a:cubicBezTo>
                  <a:pt x="36994" y="1536"/>
                  <a:pt x="38066" y="3370"/>
                  <a:pt x="38354" y="5546"/>
                </a:cubicBezTo>
                <a:cubicBezTo>
                  <a:pt x="40082" y="6188"/>
                  <a:pt x="41458" y="7968"/>
                  <a:pt x="42018" y="10288"/>
                </a:cubicBezTo>
                <a:cubicBezTo>
                  <a:pt x="42425" y="11972"/>
                  <a:pt x="42367" y="13801"/>
                  <a:pt x="41854" y="15430"/>
                </a:cubicBezTo>
                <a:cubicBezTo>
                  <a:pt x="43115" y="17664"/>
                  <a:pt x="43556" y="20560"/>
                  <a:pt x="43052" y="23292"/>
                </a:cubicBezTo>
                <a:cubicBezTo>
                  <a:pt x="42382" y="26924"/>
                  <a:pt x="40164" y="29644"/>
                  <a:pt x="37440" y="30174"/>
                </a:cubicBezTo>
                <a:cubicBezTo>
                  <a:pt x="37427" y="32441"/>
                  <a:pt x="36694" y="34591"/>
                  <a:pt x="35431" y="36071"/>
                </a:cubicBezTo>
                <a:cubicBezTo>
                  <a:pt x="33512" y="38320"/>
                  <a:pt x="30740" y="38609"/>
                  <a:pt x="28591" y="36785"/>
                </a:cubicBezTo>
                <a:cubicBezTo>
                  <a:pt x="27896" y="39918"/>
                  <a:pt x="26035" y="42313"/>
                  <a:pt x="23703" y="43076"/>
                </a:cubicBezTo>
                <a:cubicBezTo>
                  <a:pt x="20955" y="43975"/>
                  <a:pt x="18087" y="42443"/>
                  <a:pt x="16516" y="39236"/>
                </a:cubicBezTo>
                <a:cubicBezTo>
                  <a:pt x="12808" y="42280"/>
                  <a:pt x="7992" y="40569"/>
                  <a:pt x="5840" y="35442"/>
                </a:cubicBezTo>
                <a:cubicBezTo>
                  <a:pt x="3726" y="35779"/>
                  <a:pt x="1741" y="33994"/>
                  <a:pt x="1146" y="31220"/>
                </a:cubicBezTo>
                <a:cubicBezTo>
                  <a:pt x="715" y="29213"/>
                  <a:pt x="1096" y="27047"/>
                  <a:pt x="2149" y="25521"/>
                </a:cubicBezTo>
                <a:cubicBezTo>
                  <a:pt x="655" y="24324"/>
                  <a:pt x="-177" y="22027"/>
                  <a:pt x="31" y="19674"/>
                </a:cubicBezTo>
                <a:cubicBezTo>
                  <a:pt x="275" y="16919"/>
                  <a:pt x="1881" y="14761"/>
                  <a:pt x="3899" y="14477"/>
                </a:cubicBezTo>
                <a:cubicBezTo>
                  <a:pt x="3911" y="14431"/>
                  <a:pt x="3924" y="14386"/>
                  <a:pt x="3936" y="14340"/>
                </a:cubicBezTo>
                <a:close/>
              </a:path>
              <a:path w="43256" h="43330" fill="none" extrusionOk="0">
                <a:moveTo>
                  <a:pt x="4729" y="26147"/>
                </a:moveTo>
                <a:cubicBezTo>
                  <a:pt x="3845" y="26241"/>
                  <a:pt x="2961" y="25963"/>
                  <a:pt x="2196" y="25350"/>
                </a:cubicBezTo>
                <a:moveTo>
                  <a:pt x="6964" y="34869"/>
                </a:moveTo>
                <a:cubicBezTo>
                  <a:pt x="6609" y="35062"/>
                  <a:pt x="6236" y="35190"/>
                  <a:pt x="5856" y="35250"/>
                </a:cubicBezTo>
                <a:moveTo>
                  <a:pt x="16514" y="39060"/>
                </a:moveTo>
                <a:cubicBezTo>
                  <a:pt x="16247" y="38514"/>
                  <a:pt x="16023" y="37931"/>
                  <a:pt x="15846" y="37320"/>
                </a:cubicBezTo>
                <a:moveTo>
                  <a:pt x="28863" y="34721"/>
                </a:moveTo>
                <a:cubicBezTo>
                  <a:pt x="28824" y="35368"/>
                  <a:pt x="28734" y="36008"/>
                  <a:pt x="28596" y="36630"/>
                </a:cubicBezTo>
                <a:moveTo>
                  <a:pt x="37233" y="25231"/>
                </a:moveTo>
                <a:cubicBezTo>
                  <a:pt x="37973" y="32615"/>
                  <a:pt x="37524" y="27028"/>
                  <a:pt x="37506" y="30060"/>
                </a:cubicBezTo>
                <a:moveTo>
                  <a:pt x="41834" y="15324"/>
                </a:moveTo>
                <a:cubicBezTo>
                  <a:pt x="41509" y="16356"/>
                  <a:pt x="41014" y="17272"/>
                  <a:pt x="40386" y="18000"/>
                </a:cubicBezTo>
                <a:moveTo>
                  <a:pt x="38360" y="5396"/>
                </a:moveTo>
                <a:cubicBezTo>
                  <a:pt x="38415" y="5813"/>
                  <a:pt x="38441" y="6236"/>
                  <a:pt x="38436" y="6660"/>
                </a:cubicBezTo>
                <a:moveTo>
                  <a:pt x="29114" y="3922"/>
                </a:moveTo>
                <a:cubicBezTo>
                  <a:pt x="29303" y="3339"/>
                  <a:pt x="29552" y="2796"/>
                  <a:pt x="29856" y="2310"/>
                </a:cubicBezTo>
                <a:moveTo>
                  <a:pt x="22177" y="4690"/>
                </a:moveTo>
                <a:cubicBezTo>
                  <a:pt x="22254" y="4208"/>
                  <a:pt x="22375" y="3741"/>
                  <a:pt x="22536" y="3300"/>
                </a:cubicBezTo>
                <a:moveTo>
                  <a:pt x="11093" y="2305"/>
                </a:moveTo>
                <a:cubicBezTo>
                  <a:pt x="11565" y="2681"/>
                  <a:pt x="13428" y="3793"/>
                  <a:pt x="13820" y="4312"/>
                </a:cubicBezTo>
                <a:moveTo>
                  <a:pt x="4163" y="15759"/>
                </a:moveTo>
                <a:cubicBezTo>
                  <a:pt x="4060" y="15295"/>
                  <a:pt x="3984" y="14821"/>
                  <a:pt x="3936" y="14340"/>
                </a:cubicBezTo>
              </a:path>
            </a:pathLst>
          </a:custGeom>
          <a:solidFill>
            <a:srgbClr val="D6F4FC"/>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8" name="角丸四角形 151"/>
          <p:cNvSpPr/>
          <p:nvPr/>
        </p:nvSpPr>
        <p:spPr>
          <a:xfrm>
            <a:off x="6054040" y="2204864"/>
            <a:ext cx="1353980" cy="1026867"/>
          </a:xfrm>
          <a:prstGeom prst="roundRect">
            <a:avLst>
              <a:gd name="adj" fmla="val 5175"/>
            </a:avLst>
          </a:prstGeom>
          <a:gradFill flip="none" rotWithShape="1">
            <a:gsLst>
              <a:gs pos="0">
                <a:schemeClr val="accent6">
                  <a:lumMod val="60000"/>
                  <a:lumOff val="40000"/>
                </a:schemeClr>
              </a:gs>
              <a:gs pos="80000">
                <a:schemeClr val="accent6">
                  <a:lumMod val="20000"/>
                  <a:lumOff val="80000"/>
                </a:schemeClr>
              </a:gs>
              <a:gs pos="100000">
                <a:schemeClr val="accent3">
                  <a:shade val="94000"/>
                  <a:satMod val="135000"/>
                </a:schemeClr>
              </a:gs>
            </a:gsLst>
            <a:lin ang="540000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graphicFrame>
        <p:nvGraphicFramePr>
          <p:cNvPr id="589" name="オブジェクト 588"/>
          <p:cNvGraphicFramePr>
            <a:graphicFrameLocks noChangeAspect="1"/>
          </p:cNvGraphicFramePr>
          <p:nvPr>
            <p:extLst>
              <p:ext uri="{D42A27DB-BD31-4B8C-83A1-F6EECF244321}">
                <p14:modId xmlns:p14="http://schemas.microsoft.com/office/powerpoint/2010/main" val="1168911014"/>
              </p:ext>
            </p:extLst>
          </p:nvPr>
        </p:nvGraphicFramePr>
        <p:xfrm>
          <a:off x="6440237" y="2266762"/>
          <a:ext cx="741362" cy="947737"/>
        </p:xfrm>
        <a:graphic>
          <a:graphicData uri="http://schemas.openxmlformats.org/presentationml/2006/ole">
            <mc:AlternateContent xmlns:mc="http://schemas.openxmlformats.org/markup-compatibility/2006">
              <mc:Choice xmlns:v="urn:schemas-microsoft-com:vml" Requires="v">
                <p:oleObj spid="_x0000_s105276" name="Visio" r:id="rId23" imgW="741759" imgH="947618" progId="Visio.Drawing.11">
                  <p:embed/>
                </p:oleObj>
              </mc:Choice>
              <mc:Fallback>
                <p:oleObj name="Visio" r:id="rId23" imgW="741759" imgH="947618" progId="Visio.Drawing.11">
                  <p:embed/>
                  <p:pic>
                    <p:nvPicPr>
                      <p:cNvPr id="147" name="オブジェクト 14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0237" y="2266762"/>
                        <a:ext cx="741362"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604" name="直線コネクタ 603"/>
          <p:cNvCxnSpPr>
            <a:cxnSpLocks/>
            <a:stCxn id="609" idx="2"/>
            <a:endCxn id="621" idx="3"/>
          </p:cNvCxnSpPr>
          <p:nvPr/>
        </p:nvCxnSpPr>
        <p:spPr>
          <a:xfrm flipH="1">
            <a:off x="5771388" y="3635484"/>
            <a:ext cx="692204" cy="4644"/>
          </a:xfrm>
          <a:prstGeom prst="line">
            <a:avLst/>
          </a:prstGeom>
          <a:ln w="38100">
            <a:solidFill>
              <a:srgbClr val="0000F0"/>
            </a:solidFill>
          </a:ln>
        </p:spPr>
        <p:style>
          <a:lnRef idx="1">
            <a:schemeClr val="accent1"/>
          </a:lnRef>
          <a:fillRef idx="0">
            <a:schemeClr val="accent1"/>
          </a:fillRef>
          <a:effectRef idx="0">
            <a:schemeClr val="accent1"/>
          </a:effectRef>
          <a:fontRef idx="minor">
            <a:schemeClr val="tx1"/>
          </a:fontRef>
        </p:style>
      </p:cxnSp>
      <p:grpSp>
        <p:nvGrpSpPr>
          <p:cNvPr id="605" name="Group 83"/>
          <p:cNvGrpSpPr>
            <a:grpSpLocks/>
          </p:cNvGrpSpPr>
          <p:nvPr/>
        </p:nvGrpSpPr>
        <p:grpSpPr bwMode="auto">
          <a:xfrm>
            <a:off x="6463592" y="3393329"/>
            <a:ext cx="1095455" cy="541286"/>
            <a:chOff x="288" y="2592"/>
            <a:chExt cx="1584" cy="912"/>
          </a:xfrm>
        </p:grpSpPr>
        <p:sp>
          <p:nvSpPr>
            <p:cNvPr id="606" name="Oval 84"/>
            <p:cNvSpPr>
              <a:spLocks noChangeArrowheads="1"/>
            </p:cNvSpPr>
            <p:nvPr/>
          </p:nvSpPr>
          <p:spPr bwMode="auto">
            <a:xfrm>
              <a:off x="912" y="3168"/>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07" name="Oval 85"/>
            <p:cNvSpPr>
              <a:spLocks noChangeArrowheads="1"/>
            </p:cNvSpPr>
            <p:nvPr/>
          </p:nvSpPr>
          <p:spPr bwMode="auto">
            <a:xfrm>
              <a:off x="384" y="3072"/>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08" name="Oval 86"/>
            <p:cNvSpPr>
              <a:spLocks noChangeArrowheads="1"/>
            </p:cNvSpPr>
            <p:nvPr/>
          </p:nvSpPr>
          <p:spPr bwMode="auto">
            <a:xfrm>
              <a:off x="1248" y="2736"/>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09" name="Oval 87"/>
            <p:cNvSpPr>
              <a:spLocks noChangeArrowheads="1"/>
            </p:cNvSpPr>
            <p:nvPr/>
          </p:nvSpPr>
          <p:spPr bwMode="auto">
            <a:xfrm>
              <a:off x="288" y="2832"/>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10" name="Oval 88"/>
            <p:cNvSpPr>
              <a:spLocks noChangeArrowheads="1"/>
            </p:cNvSpPr>
            <p:nvPr/>
          </p:nvSpPr>
          <p:spPr bwMode="auto">
            <a:xfrm>
              <a:off x="672" y="3168"/>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11" name="Oval 89"/>
            <p:cNvSpPr>
              <a:spLocks noChangeArrowheads="1"/>
            </p:cNvSpPr>
            <p:nvPr/>
          </p:nvSpPr>
          <p:spPr bwMode="auto">
            <a:xfrm>
              <a:off x="1344" y="2928"/>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12" name="Oval 90"/>
            <p:cNvSpPr>
              <a:spLocks noChangeArrowheads="1"/>
            </p:cNvSpPr>
            <p:nvPr/>
          </p:nvSpPr>
          <p:spPr bwMode="auto">
            <a:xfrm>
              <a:off x="528" y="2640"/>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13" name="Oval 91"/>
            <p:cNvSpPr>
              <a:spLocks noChangeArrowheads="1"/>
            </p:cNvSpPr>
            <p:nvPr/>
          </p:nvSpPr>
          <p:spPr bwMode="auto">
            <a:xfrm>
              <a:off x="960" y="2592"/>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14" name="Oval 92"/>
            <p:cNvSpPr>
              <a:spLocks noChangeArrowheads="1"/>
            </p:cNvSpPr>
            <p:nvPr/>
          </p:nvSpPr>
          <p:spPr bwMode="auto">
            <a:xfrm>
              <a:off x="1200" y="3072"/>
              <a:ext cx="528" cy="336"/>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615" name="Oval 93"/>
            <p:cNvSpPr>
              <a:spLocks noChangeArrowheads="1"/>
            </p:cNvSpPr>
            <p:nvPr/>
          </p:nvSpPr>
          <p:spPr bwMode="auto">
            <a:xfrm>
              <a:off x="480" y="2688"/>
              <a:ext cx="1248" cy="720"/>
            </a:xfrm>
            <a:prstGeom prst="ellipse">
              <a:avLst/>
            </a:prstGeom>
            <a:solidFill>
              <a:srgbClr val="FFFF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grpSp>
      <p:sp>
        <p:nvSpPr>
          <p:cNvPr id="617" name="Text Box 42"/>
          <p:cNvSpPr txBox="1">
            <a:spLocks noChangeArrowheads="1"/>
          </p:cNvSpPr>
          <p:nvPr/>
        </p:nvSpPr>
        <p:spPr bwMode="auto">
          <a:xfrm>
            <a:off x="6551485" y="3530155"/>
            <a:ext cx="96532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100" dirty="0"/>
              <a:t>インターネット</a:t>
            </a:r>
          </a:p>
        </p:txBody>
      </p:sp>
      <p:sp>
        <p:nvSpPr>
          <p:cNvPr id="618" name="Text Box 58"/>
          <p:cNvSpPr txBox="1">
            <a:spLocks noChangeArrowheads="1"/>
          </p:cNvSpPr>
          <p:nvPr/>
        </p:nvSpPr>
        <p:spPr bwMode="auto">
          <a:xfrm>
            <a:off x="5457096" y="2562600"/>
            <a:ext cx="661423" cy="253916"/>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en-US" altLang="ja-JP" sz="1050" b="1" dirty="0"/>
              <a:t>SIP</a:t>
            </a:r>
            <a:r>
              <a:rPr lang="ja-JP" altLang="en-US" sz="1050" b="1" dirty="0"/>
              <a:t>認証</a:t>
            </a:r>
          </a:p>
        </p:txBody>
      </p:sp>
      <p:pic>
        <p:nvPicPr>
          <p:cNvPr id="619" name="図 618"/>
          <p:cNvPicPr>
            <a:picLocks noChangeAspect="1"/>
          </p:cNvPicPr>
          <p:nvPr/>
        </p:nvPicPr>
        <p:blipFill rotWithShape="1">
          <a:blip r:embed="rId24">
            <a:extLst>
              <a:ext uri="{28A0092B-C50C-407E-A947-70E740481C1C}">
                <a14:useLocalDpi xmlns:a14="http://schemas.microsoft.com/office/drawing/2010/main" val="0"/>
              </a:ext>
            </a:extLst>
          </a:blip>
          <a:srcRect t="21146" b="21146"/>
          <a:stretch/>
        </p:blipFill>
        <p:spPr>
          <a:xfrm>
            <a:off x="6261638" y="2539897"/>
            <a:ext cx="971331" cy="560547"/>
          </a:xfrm>
          <a:prstGeom prst="rect">
            <a:avLst/>
          </a:prstGeom>
          <a:ln>
            <a:solidFill>
              <a:schemeClr val="bg1">
                <a:lumMod val="65000"/>
              </a:schemeClr>
            </a:solidFill>
          </a:ln>
        </p:spPr>
      </p:pic>
      <p:sp>
        <p:nvSpPr>
          <p:cNvPr id="590" name="Rectangle 49"/>
          <p:cNvSpPr>
            <a:spLocks noChangeArrowheads="1"/>
          </p:cNvSpPr>
          <p:nvPr/>
        </p:nvSpPr>
        <p:spPr bwMode="auto">
          <a:xfrm>
            <a:off x="4026784" y="3932216"/>
            <a:ext cx="2325067" cy="2212351"/>
          </a:xfrm>
          <a:prstGeom prst="rect">
            <a:avLst/>
          </a:prstGeom>
          <a:gradFill flip="none" rotWithShape="1">
            <a:gsLst>
              <a:gs pos="0">
                <a:srgbClr val="F5FAFB"/>
              </a:gs>
              <a:gs pos="88000">
                <a:srgbClr val="ECFAFE"/>
              </a:gs>
              <a:gs pos="100000">
                <a:srgbClr val="D7F8FD"/>
              </a:gs>
            </a:gsLst>
            <a:lin ang="5400000" scaled="1"/>
            <a:tileRect/>
          </a:gradFill>
          <a:ln w="38100">
            <a:solidFill>
              <a:schemeClr val="accent2"/>
            </a:solidFill>
            <a:miter lim="800000"/>
            <a:headEnd/>
            <a:tailEnd/>
          </a:ln>
          <a:effectLst/>
        </p:spPr>
        <p:txBody>
          <a:bodyPr wrap="none" anchor="ctr"/>
          <a:lstStyle/>
          <a:p>
            <a:endParaRPr lang="ja-JP" altLang="en-US" sz="1400" dirty="0"/>
          </a:p>
        </p:txBody>
      </p:sp>
      <p:cxnSp>
        <p:nvCxnSpPr>
          <p:cNvPr id="591" name="直線コネクタ 590"/>
          <p:cNvCxnSpPr/>
          <p:nvPr/>
        </p:nvCxnSpPr>
        <p:spPr>
          <a:xfrm>
            <a:off x="5633038" y="5286268"/>
            <a:ext cx="0" cy="22214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2" name="直線コネクタ 591"/>
          <p:cNvCxnSpPr/>
          <p:nvPr/>
        </p:nvCxnSpPr>
        <p:spPr>
          <a:xfrm>
            <a:off x="4530832" y="5280815"/>
            <a:ext cx="0" cy="22214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3" name="グループ化 592"/>
          <p:cNvGrpSpPr/>
          <p:nvPr/>
        </p:nvGrpSpPr>
        <p:grpSpPr>
          <a:xfrm>
            <a:off x="4246679" y="5356568"/>
            <a:ext cx="664640" cy="698791"/>
            <a:chOff x="7224713" y="3089275"/>
            <a:chExt cx="803275" cy="844550"/>
          </a:xfrm>
        </p:grpSpPr>
        <p:graphicFrame>
          <p:nvGraphicFramePr>
            <p:cNvPr id="594" name="オブジェクト 593"/>
            <p:cNvGraphicFramePr>
              <a:graphicFrameLocks noChangeAspect="1"/>
            </p:cNvGraphicFramePr>
            <p:nvPr>
              <p:extLst>
                <p:ext uri="{D42A27DB-BD31-4B8C-83A1-F6EECF244321}">
                  <p14:modId xmlns:p14="http://schemas.microsoft.com/office/powerpoint/2010/main" val="1310314046"/>
                </p:ext>
              </p:extLst>
            </p:nvPr>
          </p:nvGraphicFramePr>
          <p:xfrm>
            <a:off x="7224713" y="3089275"/>
            <a:ext cx="647700" cy="596900"/>
          </p:xfrm>
          <a:graphic>
            <a:graphicData uri="http://schemas.openxmlformats.org/presentationml/2006/ole">
              <mc:AlternateContent xmlns:mc="http://schemas.openxmlformats.org/markup-compatibility/2006">
                <mc:Choice xmlns:v="urn:schemas-microsoft-com:vml" Requires="v">
                  <p:oleObj spid="_x0000_s105277" name="Visio" r:id="rId25" imgW="1027212" imgH="947618" progId="Visio.Drawing.11">
                    <p:embed/>
                  </p:oleObj>
                </mc:Choice>
                <mc:Fallback>
                  <p:oleObj name="Visio" r:id="rId25" imgW="1027212" imgH="947618" progId="Visio.Drawing.11">
                    <p:embed/>
                    <p:pic>
                      <p:nvPicPr>
                        <p:cNvPr id="166" name="オブジェクト 1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3" y="3089275"/>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5" name="オブジェクト 594"/>
            <p:cNvGraphicFramePr>
              <a:graphicFrameLocks noChangeAspect="1"/>
            </p:cNvGraphicFramePr>
            <p:nvPr>
              <p:extLst>
                <p:ext uri="{D42A27DB-BD31-4B8C-83A1-F6EECF244321}">
                  <p14:modId xmlns:p14="http://schemas.microsoft.com/office/powerpoint/2010/main" val="668964698"/>
                </p:ext>
              </p:extLst>
            </p:nvPr>
          </p:nvGraphicFramePr>
          <p:xfrm>
            <a:off x="7512050" y="3232150"/>
            <a:ext cx="515938" cy="676275"/>
          </p:xfrm>
          <a:graphic>
            <a:graphicData uri="http://schemas.openxmlformats.org/presentationml/2006/ole">
              <mc:AlternateContent xmlns:mc="http://schemas.openxmlformats.org/markup-compatibility/2006">
                <mc:Choice xmlns:v="urn:schemas-microsoft-com:vml" Requires="v">
                  <p:oleObj spid="_x0000_s105278" name="Visio" r:id="rId26" imgW="593824" imgH="773847" progId="Visio.Drawing.11">
                    <p:embed/>
                  </p:oleObj>
                </mc:Choice>
                <mc:Fallback>
                  <p:oleObj name="Visio" r:id="rId26" imgW="593824" imgH="773847" progId="Visio.Drawing.11">
                    <p:embed/>
                    <p:pic>
                      <p:nvPicPr>
                        <p:cNvPr id="167" name="オブジェクト 1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2050" y="3232150"/>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6" name="オブジェクト 595"/>
            <p:cNvGraphicFramePr>
              <a:graphicFrameLocks noChangeAspect="1"/>
            </p:cNvGraphicFramePr>
            <p:nvPr>
              <p:extLst>
                <p:ext uri="{D42A27DB-BD31-4B8C-83A1-F6EECF244321}">
                  <p14:modId xmlns:p14="http://schemas.microsoft.com/office/powerpoint/2010/main" val="2972410936"/>
                </p:ext>
              </p:extLst>
            </p:nvPr>
          </p:nvGraphicFramePr>
          <p:xfrm>
            <a:off x="7224713" y="3592513"/>
            <a:ext cx="360362" cy="341312"/>
          </p:xfrm>
          <a:graphic>
            <a:graphicData uri="http://schemas.openxmlformats.org/presentationml/2006/ole">
              <mc:AlternateContent xmlns:mc="http://schemas.openxmlformats.org/markup-compatibility/2006">
                <mc:Choice xmlns:v="urn:schemas-microsoft-com:vml" Requires="v">
                  <p:oleObj spid="_x0000_s105279" name="Visio" r:id="rId27" imgW="622995" imgH="587157" progId="Visio.Drawing.11">
                    <p:embed/>
                  </p:oleObj>
                </mc:Choice>
                <mc:Fallback>
                  <p:oleObj name="Visio" r:id="rId27" imgW="622995" imgH="587157" progId="Visio.Drawing.11">
                    <p:embed/>
                    <p:pic>
                      <p:nvPicPr>
                        <p:cNvPr id="168" name="オブジェクト 1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4713" y="3592513"/>
                          <a:ext cx="3603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97" name="グループ化 596"/>
          <p:cNvGrpSpPr/>
          <p:nvPr/>
        </p:nvGrpSpPr>
        <p:grpSpPr>
          <a:xfrm>
            <a:off x="5341558" y="5356568"/>
            <a:ext cx="664640" cy="698791"/>
            <a:chOff x="7224713" y="3089275"/>
            <a:chExt cx="803275" cy="844550"/>
          </a:xfrm>
        </p:grpSpPr>
        <p:graphicFrame>
          <p:nvGraphicFramePr>
            <p:cNvPr id="598" name="オブジェクト 597"/>
            <p:cNvGraphicFramePr>
              <a:graphicFrameLocks noChangeAspect="1"/>
            </p:cNvGraphicFramePr>
            <p:nvPr>
              <p:extLst>
                <p:ext uri="{D42A27DB-BD31-4B8C-83A1-F6EECF244321}">
                  <p14:modId xmlns:p14="http://schemas.microsoft.com/office/powerpoint/2010/main" val="1659852826"/>
                </p:ext>
              </p:extLst>
            </p:nvPr>
          </p:nvGraphicFramePr>
          <p:xfrm>
            <a:off x="7224713" y="3089275"/>
            <a:ext cx="647700" cy="596900"/>
          </p:xfrm>
          <a:graphic>
            <a:graphicData uri="http://schemas.openxmlformats.org/presentationml/2006/ole">
              <mc:AlternateContent xmlns:mc="http://schemas.openxmlformats.org/markup-compatibility/2006">
                <mc:Choice xmlns:v="urn:schemas-microsoft-com:vml" Requires="v">
                  <p:oleObj spid="_x0000_s105280" name="Visio" r:id="rId28" imgW="1027212" imgH="947618" progId="Visio.Drawing.11">
                    <p:embed/>
                  </p:oleObj>
                </mc:Choice>
                <mc:Fallback>
                  <p:oleObj name="Visio" r:id="rId28" imgW="1027212" imgH="947618" progId="Visio.Drawing.11">
                    <p:embed/>
                    <p:pic>
                      <p:nvPicPr>
                        <p:cNvPr id="170" name="オブジェクト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3" y="3089275"/>
                          <a:ext cx="647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9" name="オブジェクト 598"/>
            <p:cNvGraphicFramePr>
              <a:graphicFrameLocks noChangeAspect="1"/>
            </p:cNvGraphicFramePr>
            <p:nvPr>
              <p:extLst>
                <p:ext uri="{D42A27DB-BD31-4B8C-83A1-F6EECF244321}">
                  <p14:modId xmlns:p14="http://schemas.microsoft.com/office/powerpoint/2010/main" val="3643071339"/>
                </p:ext>
              </p:extLst>
            </p:nvPr>
          </p:nvGraphicFramePr>
          <p:xfrm>
            <a:off x="7512050" y="3232150"/>
            <a:ext cx="515938" cy="676275"/>
          </p:xfrm>
          <a:graphic>
            <a:graphicData uri="http://schemas.openxmlformats.org/presentationml/2006/ole">
              <mc:AlternateContent xmlns:mc="http://schemas.openxmlformats.org/markup-compatibility/2006">
                <mc:Choice xmlns:v="urn:schemas-microsoft-com:vml" Requires="v">
                  <p:oleObj spid="_x0000_s105281" name="Visio" r:id="rId29" imgW="593824" imgH="773847" progId="Visio.Drawing.11">
                    <p:embed/>
                  </p:oleObj>
                </mc:Choice>
                <mc:Fallback>
                  <p:oleObj name="Visio" r:id="rId29" imgW="593824" imgH="773847" progId="Visio.Drawing.11">
                    <p:embed/>
                    <p:pic>
                      <p:nvPicPr>
                        <p:cNvPr id="171" name="オブジェクト 1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2050" y="3232150"/>
                          <a:ext cx="51593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0" name="オブジェクト 599"/>
            <p:cNvGraphicFramePr>
              <a:graphicFrameLocks noChangeAspect="1"/>
            </p:cNvGraphicFramePr>
            <p:nvPr>
              <p:extLst>
                <p:ext uri="{D42A27DB-BD31-4B8C-83A1-F6EECF244321}">
                  <p14:modId xmlns:p14="http://schemas.microsoft.com/office/powerpoint/2010/main" val="2875101590"/>
                </p:ext>
              </p:extLst>
            </p:nvPr>
          </p:nvGraphicFramePr>
          <p:xfrm>
            <a:off x="7224713" y="3592513"/>
            <a:ext cx="360362" cy="341312"/>
          </p:xfrm>
          <a:graphic>
            <a:graphicData uri="http://schemas.openxmlformats.org/presentationml/2006/ole">
              <mc:AlternateContent xmlns:mc="http://schemas.openxmlformats.org/markup-compatibility/2006">
                <mc:Choice xmlns:v="urn:schemas-microsoft-com:vml" Requires="v">
                  <p:oleObj spid="_x0000_s105282" name="Visio" r:id="rId30" imgW="622995" imgH="587157" progId="Visio.Drawing.11">
                    <p:embed/>
                  </p:oleObj>
                </mc:Choice>
                <mc:Fallback>
                  <p:oleObj name="Visio" r:id="rId30" imgW="622995" imgH="587157" progId="Visio.Drawing.11">
                    <p:embed/>
                    <p:pic>
                      <p:nvPicPr>
                        <p:cNvPr id="172" name="オブジェクト 17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4713" y="3592513"/>
                          <a:ext cx="3603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01" name="Text Box 58"/>
          <p:cNvSpPr txBox="1">
            <a:spLocks noChangeArrowheads="1"/>
          </p:cNvSpPr>
          <p:nvPr/>
        </p:nvSpPr>
        <p:spPr bwMode="auto">
          <a:xfrm>
            <a:off x="4418034" y="6094855"/>
            <a:ext cx="1556837" cy="253916"/>
          </a:xfrm>
          <a:prstGeom prst="rect">
            <a:avLst/>
          </a:prstGeom>
          <a:solidFill>
            <a:srgbClr val="FF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050" b="1" dirty="0"/>
              <a:t>クラウド型コールセンター</a:t>
            </a:r>
          </a:p>
        </p:txBody>
      </p:sp>
      <p:cxnSp>
        <p:nvCxnSpPr>
          <p:cNvPr id="602" name="直線コネクタ 601"/>
          <p:cNvCxnSpPr>
            <a:cxnSpLocks/>
          </p:cNvCxnSpPr>
          <p:nvPr/>
        </p:nvCxnSpPr>
        <p:spPr>
          <a:xfrm>
            <a:off x="4263045" y="5280815"/>
            <a:ext cx="174315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3" name="直線コネクタ 602"/>
          <p:cNvCxnSpPr>
            <a:cxnSpLocks/>
            <a:stCxn id="621" idx="2"/>
          </p:cNvCxnSpPr>
          <p:nvPr/>
        </p:nvCxnSpPr>
        <p:spPr>
          <a:xfrm>
            <a:off x="5512593" y="3792170"/>
            <a:ext cx="356" cy="147548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6" name="Text Box 58"/>
          <p:cNvSpPr txBox="1">
            <a:spLocks noChangeArrowheads="1"/>
          </p:cNvSpPr>
          <p:nvPr/>
        </p:nvSpPr>
        <p:spPr bwMode="auto">
          <a:xfrm>
            <a:off x="5814238" y="3478929"/>
            <a:ext cx="607860" cy="261610"/>
          </a:xfrm>
          <a:prstGeom prst="rect">
            <a:avLst/>
          </a:prstGeom>
          <a:solidFill>
            <a:srgbClr val="FFFFFF"/>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algn="ctr" eaLnBrk="1" hangingPunct="1"/>
            <a:r>
              <a:rPr lang="ja-JP" altLang="en-US" sz="1050" b="1" dirty="0"/>
              <a:t>光回線</a:t>
            </a:r>
          </a:p>
        </p:txBody>
      </p:sp>
      <p:sp>
        <p:nvSpPr>
          <p:cNvPr id="620" name="角丸四角形 8"/>
          <p:cNvSpPr/>
          <p:nvPr/>
        </p:nvSpPr>
        <p:spPr>
          <a:xfrm>
            <a:off x="4174671" y="4327530"/>
            <a:ext cx="2058020" cy="535629"/>
          </a:xfrm>
          <a:prstGeom prst="roundRect">
            <a:avLst/>
          </a:prstGeom>
          <a:solidFill>
            <a:srgbClr val="000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サーバー設備不要</a:t>
            </a:r>
          </a:p>
        </p:txBody>
      </p:sp>
      <p:pic>
        <p:nvPicPr>
          <p:cNvPr id="621" name="Picture 2831" descr="https://www.netage.ne.jp/wifi-rental/column/images/router.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53794" y="3488083"/>
            <a:ext cx="517595" cy="304087"/>
          </a:xfrm>
          <a:prstGeom prst="rect">
            <a:avLst/>
          </a:prstGeom>
          <a:noFill/>
          <a:extLst>
            <a:ext uri="{909E8E84-426E-40DD-AFC4-6F175D3DCCD1}">
              <a14:hiddenFill xmlns:a14="http://schemas.microsoft.com/office/drawing/2010/main">
                <a:solidFill>
                  <a:srgbClr val="FFFFFF"/>
                </a:solidFill>
              </a14:hiddenFill>
            </a:ext>
          </a:extLst>
        </p:spPr>
      </p:pic>
      <p:sp>
        <p:nvSpPr>
          <p:cNvPr id="622" name="Text Box 42"/>
          <p:cNvSpPr txBox="1">
            <a:spLocks noChangeArrowheads="1"/>
          </p:cNvSpPr>
          <p:nvPr/>
        </p:nvSpPr>
        <p:spPr bwMode="auto">
          <a:xfrm>
            <a:off x="4320203" y="2350127"/>
            <a:ext cx="13484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en-US" altLang="ja-JP" sz="1200" dirty="0"/>
              <a:t>IP</a:t>
            </a:r>
            <a:r>
              <a:rPr lang="ja-JP" altLang="en-US" sz="1200" dirty="0"/>
              <a:t>電話ネットワーク</a:t>
            </a:r>
          </a:p>
        </p:txBody>
      </p:sp>
      <p:grpSp>
        <p:nvGrpSpPr>
          <p:cNvPr id="569" name="Group 83"/>
          <p:cNvGrpSpPr>
            <a:grpSpLocks/>
          </p:cNvGrpSpPr>
          <p:nvPr/>
        </p:nvGrpSpPr>
        <p:grpSpPr bwMode="auto">
          <a:xfrm>
            <a:off x="1889013" y="2935936"/>
            <a:ext cx="1013492" cy="459334"/>
            <a:chOff x="288" y="2592"/>
            <a:chExt cx="1584" cy="912"/>
          </a:xfrm>
        </p:grpSpPr>
        <p:sp>
          <p:nvSpPr>
            <p:cNvPr id="570" name="Oval 84"/>
            <p:cNvSpPr>
              <a:spLocks noChangeArrowheads="1"/>
            </p:cNvSpPr>
            <p:nvPr/>
          </p:nvSpPr>
          <p:spPr bwMode="auto">
            <a:xfrm>
              <a:off x="912" y="316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1" name="Oval 85"/>
            <p:cNvSpPr>
              <a:spLocks noChangeArrowheads="1"/>
            </p:cNvSpPr>
            <p:nvPr/>
          </p:nvSpPr>
          <p:spPr bwMode="auto">
            <a:xfrm>
              <a:off x="384" y="307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2" name="Oval 86"/>
            <p:cNvSpPr>
              <a:spLocks noChangeArrowheads="1"/>
            </p:cNvSpPr>
            <p:nvPr/>
          </p:nvSpPr>
          <p:spPr bwMode="auto">
            <a:xfrm>
              <a:off x="1248" y="2736"/>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3" name="Oval 87"/>
            <p:cNvSpPr>
              <a:spLocks noChangeArrowheads="1"/>
            </p:cNvSpPr>
            <p:nvPr/>
          </p:nvSpPr>
          <p:spPr bwMode="auto">
            <a:xfrm>
              <a:off x="288" y="283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4" name="Oval 88"/>
            <p:cNvSpPr>
              <a:spLocks noChangeArrowheads="1"/>
            </p:cNvSpPr>
            <p:nvPr/>
          </p:nvSpPr>
          <p:spPr bwMode="auto">
            <a:xfrm>
              <a:off x="672" y="316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5" name="Oval 89"/>
            <p:cNvSpPr>
              <a:spLocks noChangeArrowheads="1"/>
            </p:cNvSpPr>
            <p:nvPr/>
          </p:nvSpPr>
          <p:spPr bwMode="auto">
            <a:xfrm>
              <a:off x="1344" y="2928"/>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6" name="Oval 90"/>
            <p:cNvSpPr>
              <a:spLocks noChangeArrowheads="1"/>
            </p:cNvSpPr>
            <p:nvPr/>
          </p:nvSpPr>
          <p:spPr bwMode="auto">
            <a:xfrm>
              <a:off x="528" y="2640"/>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7" name="Oval 91"/>
            <p:cNvSpPr>
              <a:spLocks noChangeArrowheads="1"/>
            </p:cNvSpPr>
            <p:nvPr/>
          </p:nvSpPr>
          <p:spPr bwMode="auto">
            <a:xfrm>
              <a:off x="960" y="259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8" name="Oval 92"/>
            <p:cNvSpPr>
              <a:spLocks noChangeArrowheads="1"/>
            </p:cNvSpPr>
            <p:nvPr/>
          </p:nvSpPr>
          <p:spPr bwMode="auto">
            <a:xfrm>
              <a:off x="1200" y="3072"/>
              <a:ext cx="528" cy="33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579" name="Oval 93"/>
            <p:cNvSpPr>
              <a:spLocks noChangeArrowheads="1"/>
            </p:cNvSpPr>
            <p:nvPr/>
          </p:nvSpPr>
          <p:spPr bwMode="auto">
            <a:xfrm>
              <a:off x="480" y="2688"/>
              <a:ext cx="1248" cy="720"/>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grpSp>
      <p:sp>
        <p:nvSpPr>
          <p:cNvPr id="580" name="Text Box 42"/>
          <p:cNvSpPr txBox="1">
            <a:spLocks noChangeArrowheads="1"/>
          </p:cNvSpPr>
          <p:nvPr/>
        </p:nvSpPr>
        <p:spPr bwMode="auto">
          <a:xfrm>
            <a:off x="1935335" y="3026929"/>
            <a:ext cx="96532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r>
              <a:rPr lang="ja-JP" altLang="en-US" sz="1100" dirty="0"/>
              <a:t>インターネット</a:t>
            </a:r>
          </a:p>
        </p:txBody>
      </p:sp>
      <p:sp>
        <p:nvSpPr>
          <p:cNvPr id="78" name="矢印: 右 77"/>
          <p:cNvSpPr/>
          <p:nvPr/>
        </p:nvSpPr>
        <p:spPr>
          <a:xfrm>
            <a:off x="2915926" y="4191854"/>
            <a:ext cx="932233" cy="766516"/>
          </a:xfrm>
          <a:prstGeom prst="rightArrow">
            <a:avLst>
              <a:gd name="adj1" fmla="val 59857"/>
              <a:gd name="adj2" fmla="val 50489"/>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7465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番号プレースホルダー 4"/>
          <p:cNvSpPr>
            <a:spLocks noGrp="1"/>
          </p:cNvSpPr>
          <p:nvPr>
            <p:ph type="sldNum" sz="quarter" idx="12"/>
          </p:nvPr>
        </p:nvSpPr>
        <p:spPr>
          <a:noFill/>
        </p:spPr>
        <p:txBody>
          <a:bodyPr/>
          <a:lstStyle>
            <a:lvl1pPr eaLnBrk="0" hangingPunct="0">
              <a:defRPr kumimoji="1">
                <a:solidFill>
                  <a:schemeClr val="tx1"/>
                </a:solidFill>
                <a:latin typeface="HGP創英角ｺﾞｼｯｸUB" pitchFamily="50" charset="-128"/>
                <a:ea typeface="HGP創英角ｺﾞｼｯｸUB" pitchFamily="50" charset="-128"/>
              </a:defRPr>
            </a:lvl1pPr>
            <a:lvl2pPr marL="742950" indent="-285750" eaLnBrk="0" hangingPunct="0">
              <a:defRPr kumimoji="1">
                <a:solidFill>
                  <a:schemeClr val="tx1"/>
                </a:solidFill>
                <a:latin typeface="HGP創英角ｺﾞｼｯｸUB" pitchFamily="50" charset="-128"/>
                <a:ea typeface="HGP創英角ｺﾞｼｯｸUB" pitchFamily="50" charset="-128"/>
              </a:defRPr>
            </a:lvl2pPr>
            <a:lvl3pPr marL="1143000" indent="-228600" eaLnBrk="0" hangingPunct="0">
              <a:defRPr kumimoji="1">
                <a:solidFill>
                  <a:schemeClr val="tx1"/>
                </a:solidFill>
                <a:latin typeface="HGP創英角ｺﾞｼｯｸUB" pitchFamily="50" charset="-128"/>
                <a:ea typeface="HGP創英角ｺﾞｼｯｸUB" pitchFamily="50" charset="-128"/>
              </a:defRPr>
            </a:lvl3pPr>
            <a:lvl4pPr marL="1600200" indent="-228600" eaLnBrk="0" hangingPunct="0">
              <a:defRPr kumimoji="1">
                <a:solidFill>
                  <a:schemeClr val="tx1"/>
                </a:solidFill>
                <a:latin typeface="HGP創英角ｺﾞｼｯｸUB" pitchFamily="50" charset="-128"/>
                <a:ea typeface="HGP創英角ｺﾞｼｯｸUB" pitchFamily="50" charset="-128"/>
              </a:defRPr>
            </a:lvl4pPr>
            <a:lvl5pPr marL="2057400" indent="-228600" eaLnBrk="0" hangingPunct="0">
              <a:defRPr kumimoji="1">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HGP創英角ｺﾞｼｯｸUB" pitchFamily="50" charset="-128"/>
                <a:ea typeface="HGP創英角ｺﾞｼｯｸUB" pitchFamily="50" charset="-128"/>
              </a:defRPr>
            </a:lvl9pPr>
          </a:lstStyle>
          <a:p>
            <a:pPr eaLnBrk="1" hangingPunct="1"/>
            <a:fld id="{E276BCB3-109B-4E84-A55E-5DDFFF451EF6}" type="slidenum">
              <a:rPr lang="en-US" altLang="ja-JP"/>
              <a:pPr eaLnBrk="1" hangingPunct="1"/>
              <a:t>8</a:t>
            </a:fld>
            <a:endParaRPr lang="en-US" altLang="ja-JP"/>
          </a:p>
        </p:txBody>
      </p:sp>
      <p:sp>
        <p:nvSpPr>
          <p:cNvPr id="10243" name="Rectangle 2"/>
          <p:cNvSpPr>
            <a:spLocks noGrp="1" noChangeArrowheads="1"/>
          </p:cNvSpPr>
          <p:nvPr>
            <p:ph type="title"/>
          </p:nvPr>
        </p:nvSpPr>
        <p:spPr>
          <a:xfrm>
            <a:off x="457200" y="3213100"/>
            <a:ext cx="8229600" cy="638175"/>
          </a:xfrm>
        </p:spPr>
        <p:txBody>
          <a:bodyPr/>
          <a:lstStyle/>
          <a:p>
            <a:pPr algn="ctr" eaLnBrk="1" hangingPunct="1"/>
            <a:r>
              <a:rPr lang="ja-JP" altLang="en-US" sz="3600" b="1" dirty="0"/>
              <a:t>機　能</a:t>
            </a: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9536</TotalTime>
  <Words>3825</Words>
  <Application>Microsoft Office PowerPoint</Application>
  <PresentationFormat>画面に合わせる (4:3)</PresentationFormat>
  <Paragraphs>560</Paragraphs>
  <Slides>37</Slides>
  <Notes>0</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2</vt:i4>
      </vt:variant>
      <vt:variant>
        <vt:lpstr>スライド タイトル</vt:lpstr>
      </vt:variant>
      <vt:variant>
        <vt:i4>37</vt:i4>
      </vt:variant>
    </vt:vector>
  </HeadingPairs>
  <TitlesOfParts>
    <vt:vector size="43" baseType="lpstr">
      <vt:lpstr>HGPｺﾞｼｯｸE</vt:lpstr>
      <vt:lpstr>HGP創英角ｺﾞｼｯｸUB</vt:lpstr>
      <vt:lpstr>Arial</vt:lpstr>
      <vt:lpstr>標準デザイン</vt:lpstr>
      <vt:lpstr>Visio</vt:lpstr>
      <vt:lpstr>Image</vt:lpstr>
      <vt:lpstr>クラウド型コールセンターシステム BlueBeanの導入ご提案</vt:lpstr>
      <vt:lpstr>株式会社ソフツー　会社概要</vt:lpstr>
      <vt:lpstr>BlueBean（ブルービーン）について</vt:lpstr>
      <vt:lpstr>特徴・メリット</vt:lpstr>
      <vt:lpstr>特徴①　顧客情報フォーマット作成機能</vt:lpstr>
      <vt:lpstr>特徴②　インアウト両対応・chベースライセンス</vt:lpstr>
      <vt:lpstr>特徴③　豊富な外部連携機能</vt:lpstr>
      <vt:lpstr>メリット：サーバーフリー・ロケーションフリー</vt:lpstr>
      <vt:lpstr>機　能</vt:lpstr>
      <vt:lpstr>マルチテナント機能①　複数業務（商材）管理</vt:lpstr>
      <vt:lpstr>マルチテナント機能②　アクセス権限設定</vt:lpstr>
      <vt:lpstr>アウトバウンド機能①　プレディクティブ・プレビュー発信</vt:lpstr>
      <vt:lpstr>アウトバウンド機能②　発信リスト管理機能</vt:lpstr>
      <vt:lpstr>アウトバウンド機能③　自動発信アンケート機能</vt:lpstr>
      <vt:lpstr>インバウンド機能①　マルチ着信ポップアップ機能</vt:lpstr>
      <vt:lpstr>インバウンド機能②　ACD機能（スキルベースルーティング）</vt:lpstr>
      <vt:lpstr>インバウンド機能③　IVR機能（音声自動応答）</vt:lpstr>
      <vt:lpstr>管理機能①　全通話録音機能</vt:lpstr>
      <vt:lpstr>管理機能②　リアルタイムモニタ機能</vt:lpstr>
      <vt:lpstr>管理機能③　オペレーター画面設定機能</vt:lpstr>
      <vt:lpstr>オペレーター画面（OP画面）について</vt:lpstr>
      <vt:lpstr>CRM機能①　顧客情報管理機能</vt:lpstr>
      <vt:lpstr>CRM機能②　顧客情報レポート機能</vt:lpstr>
      <vt:lpstr>CRM機能③　作業グループ（ACD）レポート機能</vt:lpstr>
      <vt:lpstr>CRM機能④　オペレーターレポート機能</vt:lpstr>
      <vt:lpstr>CRM機能⑤　再架電登録・管理機能</vt:lpstr>
      <vt:lpstr>システム構成について</vt:lpstr>
      <vt:lpstr>導入にあたって必要なもの</vt:lpstr>
      <vt:lpstr>保守・サポートについて</vt:lpstr>
      <vt:lpstr>推奨インターネット回線・LAN環境</vt:lpstr>
      <vt:lpstr>利用可能な電話回線</vt:lpstr>
      <vt:lpstr>ご導入スケジュール・ご利用料金</vt:lpstr>
      <vt:lpstr>ご導入までの流れ</vt:lpstr>
      <vt:lpstr>新規ご契約・ご契約内容の変更・解約について</vt:lpstr>
      <vt:lpstr>BlueBean365価格表</vt:lpstr>
      <vt:lpstr>オプション価格表</vt:lpstr>
      <vt:lpstr>その他ご注意事項</vt:lpstr>
    </vt:vector>
  </TitlesOfParts>
  <Company>Softsu</Company>
  <LinksUpToDate>false</LinksUpToDate>
  <SharedDoc>false</SharedDoc>
  <HyperlinkBase>http://bluebean.softsu.com/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クラウド型コールセンターシステム</dc:title>
  <dc:subject>クラウドCTIコールセンターシステムBlueBeanはAsteriskをベースとして開発した総合コールセンターシステムです。PBX、独自開発CTI、CRM機能をパッケージング、コールセンター機能を提供します。月額１万円から導入可能、コールセンター新規開設、既存コールセンターのコスト削減、自社アウトバウンドコールセンターの開設が容易に可能。</dc:subject>
  <dc:creator>Softsu</dc:creator>
  <cp:keywords>提案書,コールセンター,低価格,クラウド,cti,コスト削減,アウトバウンド</cp:keywords>
  <cp:lastModifiedBy>楊 姗珊</cp:lastModifiedBy>
  <cp:revision>486</cp:revision>
  <cp:lastPrinted>2016-03-14T03:17:55Z</cp:lastPrinted>
  <dcterms:created xsi:type="dcterms:W3CDTF">2011-08-02T09:36:45Z</dcterms:created>
  <dcterms:modified xsi:type="dcterms:W3CDTF">2020-08-20T01:56:31Z</dcterms:modified>
</cp:coreProperties>
</file>