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8" r:id="rId1"/>
  </p:sldMasterIdLst>
  <p:notesMasterIdLst>
    <p:notesMasterId r:id="rId8"/>
  </p:notesMasterIdLst>
  <p:sldIdLst>
    <p:sldId id="256" r:id="rId2"/>
    <p:sldId id="328" r:id="rId3"/>
    <p:sldId id="327" r:id="rId4"/>
    <p:sldId id="329" r:id="rId5"/>
    <p:sldId id="330" r:id="rId6"/>
    <p:sldId id="297" r:id="rId7"/>
  </p:sldIdLst>
  <p:sldSz cx="9144000" cy="6858000" type="screen4x3"/>
  <p:notesSz cx="6797675" cy="9926638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HGP創英角ｺﾞｼｯｸUB" pitchFamily="50" charset="-128"/>
        <a:ea typeface="HGP創英角ｺﾞｼｯｸUB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HGP創英角ｺﾞｼｯｸUB" pitchFamily="50" charset="-128"/>
        <a:ea typeface="HGP創英角ｺﾞｼｯｸUB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HGP創英角ｺﾞｼｯｸUB" pitchFamily="50" charset="-128"/>
        <a:ea typeface="HGP創英角ｺﾞｼｯｸUB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HGP創英角ｺﾞｼｯｸUB" pitchFamily="50" charset="-128"/>
        <a:ea typeface="HGP創英角ｺﾞｼｯｸUB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HGP創英角ｺﾞｼｯｸUB" pitchFamily="50" charset="-128"/>
        <a:ea typeface="HGP創英角ｺﾞｼｯｸUB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HGP創英角ｺﾞｼｯｸUB" pitchFamily="50" charset="-128"/>
        <a:ea typeface="HGP創英角ｺﾞｼｯｸUB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HGP創英角ｺﾞｼｯｸUB" pitchFamily="50" charset="-128"/>
        <a:ea typeface="HGP創英角ｺﾞｼｯｸUB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HGP創英角ｺﾞｼｯｸUB" pitchFamily="50" charset="-128"/>
        <a:ea typeface="HGP創英角ｺﾞｼｯｸUB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HGP創英角ｺﾞｼｯｸUB" pitchFamily="50" charset="-128"/>
        <a:ea typeface="HGP創英角ｺﾞｼｯｸUB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CFAFE"/>
    <a:srgbClr val="D7F8FD"/>
    <a:srgbClr val="99CCFF"/>
    <a:srgbClr val="0000F0"/>
    <a:srgbClr val="3366FF"/>
    <a:srgbClr val="FFFF99"/>
    <a:srgbClr val="FFFFCC"/>
    <a:srgbClr val="D6F4FC"/>
    <a:srgbClr val="CEEAB0"/>
    <a:srgbClr val="F5FAF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10" autoAdjust="0"/>
    <p:restoredTop sz="99833" autoAdjust="0"/>
  </p:normalViewPr>
  <p:slideViewPr>
    <p:cSldViewPr>
      <p:cViewPr varScale="1">
        <p:scale>
          <a:sx n="80" d="100"/>
          <a:sy n="80" d="100"/>
        </p:scale>
        <p:origin x="48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07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22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153"/>
            <a:ext cx="5438140" cy="4466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522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583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22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28583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fld id="{89BE4749-5520-46B5-BAE1-94A27DC6F11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3306891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9BE4749-5520-46B5-BAE1-94A27DC6F119}" type="slidenum">
              <a:rPr lang="en-US" altLang="ja-JP" smtClean="0"/>
              <a:pPr>
                <a:defRPr/>
              </a:pPr>
              <a:t>0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075553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9BE4749-5520-46B5-BAE1-94A27DC6F119}" type="slidenum">
              <a:rPr lang="en-US" altLang="ja-JP" smtClean="0"/>
              <a:pPr>
                <a:defRPr/>
              </a:pPr>
              <a:t>1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277985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9BE4749-5520-46B5-BAE1-94A27DC6F119}" type="slidenum">
              <a:rPr lang="en-US" altLang="ja-JP" smtClean="0"/>
              <a:pPr>
                <a:defRPr/>
              </a:pPr>
              <a:t>2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529224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9BE4749-5520-46B5-BAE1-94A27DC6F119}" type="slidenum">
              <a:rPr lang="en-US" altLang="ja-JP" smtClean="0"/>
              <a:pPr>
                <a:defRPr/>
              </a:pPr>
              <a:t>3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3250653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9BE4749-5520-46B5-BAE1-94A27DC6F119}" type="slidenum">
              <a:rPr lang="en-US" altLang="ja-JP" smtClean="0"/>
              <a:pPr>
                <a:defRPr/>
              </a:pPr>
              <a:t>4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4663402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ja-JP" altLang="en-US" noProof="0" smtClean="0"/>
              <a:t>マスタ タイトルの書式設定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ja-JP" altLang="en-US" noProof="0" smtClean="0"/>
              <a:t>マスタ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5020CCC-87CF-4F3D-A0B8-DF4C787698A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821927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B662BE-5EE8-433C-8E26-FDDF88B93FD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016927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53975"/>
            <a:ext cx="2057400" cy="607218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53975"/>
            <a:ext cx="6019800" cy="607218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4A17E2-223E-4B06-8639-0F524BEF50E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4206423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>
                <a:solidFill>
                  <a:schemeClr val="accent6"/>
                </a:solidFill>
              </a:defRPr>
            </a:lvl1pPr>
          </a:lstStyle>
          <a:p>
            <a:r>
              <a:rPr lang="ja-JP" altLang="en-US" dirty="0" smtClean="0"/>
              <a:t>マスター タイトルの書式設定</a:t>
            </a:r>
            <a:endParaRPr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24CEE1-C81B-4100-B06F-68D66045B85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686126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62D456-F5B3-4893-B3E3-3373B9A2890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592915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B5BCC2-38A8-4EB1-905A-C36772F0846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412181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71D7CF-58AD-4044-B8B6-0006292459C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239280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マスター タイトルの書式設定</a:t>
            </a:r>
            <a:endParaRPr lang="ja-JP" alt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88216C-86EE-4CC3-BA83-DDFD5B67CA7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692841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EB415C-A4F8-4AB9-87CC-2EB95166A90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382706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7BAE1A-323B-490E-8AE6-673EB828350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933851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D80342-CA5B-430D-96D0-1D4F098421E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831658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53975"/>
            <a:ext cx="8229600" cy="63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8BCE8464-EDA4-4415-9121-453C3206956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1031" name="Line 8"/>
          <p:cNvSpPr>
            <a:spLocks noChangeShapeType="1"/>
          </p:cNvSpPr>
          <p:nvPr userDrawn="1"/>
        </p:nvSpPr>
        <p:spPr bwMode="auto">
          <a:xfrm>
            <a:off x="0" y="692150"/>
            <a:ext cx="9144000" cy="1588"/>
          </a:xfrm>
          <a:prstGeom prst="line">
            <a:avLst/>
          </a:prstGeom>
          <a:noFill/>
          <a:ln w="38100">
            <a:solidFill>
              <a:schemeClr val="accent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200" baseline="0">
          <a:solidFill>
            <a:schemeClr val="accent6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3200">
          <a:solidFill>
            <a:schemeClr val="tx2"/>
          </a:solidFill>
          <a:latin typeface="HGP創英角ｺﾞｼｯｸUB" pitchFamily="50" charset="-128"/>
          <a:ea typeface="HGP創英角ｺﾞｼｯｸUB" pitchFamily="50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3200">
          <a:solidFill>
            <a:schemeClr val="tx2"/>
          </a:solidFill>
          <a:latin typeface="HGP創英角ｺﾞｼｯｸUB" pitchFamily="50" charset="-128"/>
          <a:ea typeface="HGP創英角ｺﾞｼｯｸUB" pitchFamily="50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3200">
          <a:solidFill>
            <a:schemeClr val="tx2"/>
          </a:solidFill>
          <a:latin typeface="HGP創英角ｺﾞｼｯｸUB" pitchFamily="50" charset="-128"/>
          <a:ea typeface="HGP創英角ｺﾞｼｯｸUB" pitchFamily="50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3200">
          <a:solidFill>
            <a:schemeClr val="tx2"/>
          </a:solidFill>
          <a:latin typeface="HGP創英角ｺﾞｼｯｸUB" pitchFamily="50" charset="-128"/>
          <a:ea typeface="HGP創英角ｺﾞｼｯｸUB" pitchFamily="50" charset="-128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3200">
          <a:solidFill>
            <a:schemeClr val="tx2"/>
          </a:solidFill>
          <a:latin typeface="HGP創英角ｺﾞｼｯｸUB" pitchFamily="50" charset="-128"/>
          <a:ea typeface="HGP創英角ｺﾞｼｯｸUB" pitchFamily="50" charset="-128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3200">
          <a:solidFill>
            <a:schemeClr val="tx2"/>
          </a:solidFill>
          <a:latin typeface="HGP創英角ｺﾞｼｯｸUB" pitchFamily="50" charset="-128"/>
          <a:ea typeface="HGP創英角ｺﾞｼｯｸUB" pitchFamily="50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3200">
          <a:solidFill>
            <a:schemeClr val="tx2"/>
          </a:solidFill>
          <a:latin typeface="HGP創英角ｺﾞｼｯｸUB" pitchFamily="50" charset="-128"/>
          <a:ea typeface="HGP創英角ｺﾞｼｯｸUB" pitchFamily="50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3200">
          <a:solidFill>
            <a:schemeClr val="tx2"/>
          </a:solidFill>
          <a:latin typeface="HGP創英角ｺﾞｼｯｸUB" pitchFamily="50" charset="-128"/>
          <a:ea typeface="HGP創英角ｺﾞｼｯｸUB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6948488" y="6308725"/>
            <a:ext cx="18827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9pPr>
          </a:lstStyle>
          <a:p>
            <a:pPr algn="ctr" eaLnBrk="1" hangingPunct="1"/>
            <a:r>
              <a:rPr lang="ja-JP" altLang="en-US">
                <a:latin typeface="Arial" charset="0"/>
                <a:ea typeface="ＭＳ Ｐゴシック" pitchFamily="50" charset="-128"/>
              </a:rPr>
              <a:t>株式会社ソフツー</a:t>
            </a:r>
          </a:p>
        </p:txBody>
      </p:sp>
      <p:pic>
        <p:nvPicPr>
          <p:cNvPr id="3075" name="Picture 5" descr="share%2Fsoftsu_re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588" y="6376988"/>
            <a:ext cx="287337" cy="28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179388" y="2492375"/>
            <a:ext cx="8785225" cy="1408113"/>
          </a:xfrm>
          <a:noFill/>
        </p:spPr>
        <p:txBody>
          <a:bodyPr anchor="b"/>
          <a:lstStyle/>
          <a:p>
            <a:pPr algn="ctr" eaLnBrk="1" hangingPunct="1"/>
            <a:r>
              <a:rPr lang="en-US" altLang="ja-JP" sz="4400" b="1" dirty="0" err="1" smtClean="0"/>
              <a:t>BlueBean</a:t>
            </a:r>
            <a:r>
              <a:rPr lang="en-US" altLang="ja-JP" sz="4400" b="1" dirty="0"/>
              <a:t/>
            </a:r>
            <a:br>
              <a:rPr lang="en-US" altLang="ja-JP" sz="4400" b="1" dirty="0"/>
            </a:br>
            <a:r>
              <a:rPr lang="en-US" altLang="ja-JP" sz="4400" b="1" dirty="0"/>
              <a:t>S</a:t>
            </a:r>
            <a:r>
              <a:rPr lang="en-US" altLang="ja-JP" sz="4400" b="1" dirty="0" smtClean="0"/>
              <a:t>alesforce</a:t>
            </a:r>
            <a:r>
              <a:rPr lang="ja-JP" altLang="en-US" sz="4400" b="1" dirty="0" smtClean="0"/>
              <a:t>連携のご案内</a:t>
            </a:r>
          </a:p>
        </p:txBody>
      </p:sp>
      <p:sp>
        <p:nvSpPr>
          <p:cNvPr id="3077" name="Line 12"/>
          <p:cNvSpPr>
            <a:spLocks noChangeShapeType="1"/>
          </p:cNvSpPr>
          <p:nvPr/>
        </p:nvSpPr>
        <p:spPr bwMode="auto">
          <a:xfrm>
            <a:off x="179388" y="2471738"/>
            <a:ext cx="8785225" cy="0"/>
          </a:xfrm>
          <a:prstGeom prst="line">
            <a:avLst/>
          </a:prstGeom>
          <a:noFill/>
          <a:ln w="38100">
            <a:solidFill>
              <a:schemeClr val="accent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078" name="Line 13"/>
          <p:cNvSpPr>
            <a:spLocks noChangeShapeType="1"/>
          </p:cNvSpPr>
          <p:nvPr/>
        </p:nvSpPr>
        <p:spPr bwMode="auto">
          <a:xfrm>
            <a:off x="179388" y="3983038"/>
            <a:ext cx="8785225" cy="0"/>
          </a:xfrm>
          <a:prstGeom prst="line">
            <a:avLst/>
          </a:prstGeom>
          <a:noFill/>
          <a:ln w="38100">
            <a:solidFill>
              <a:schemeClr val="accent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pic>
        <p:nvPicPr>
          <p:cNvPr id="3079" name="Picture 14" descr="bluebean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575" y="4127500"/>
            <a:ext cx="2736850" cy="66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タイトル 3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dirty="0" err="1"/>
              <a:t>BlueBean</a:t>
            </a:r>
            <a:r>
              <a:rPr lang="ja-JP" altLang="en-US" dirty="0"/>
              <a:t>　</a:t>
            </a:r>
            <a:r>
              <a:rPr lang="en-US" altLang="ja-JP" dirty="0"/>
              <a:t>Salesforce</a:t>
            </a:r>
            <a:r>
              <a:rPr lang="ja-JP" altLang="en-US" dirty="0"/>
              <a:t>連携の概要</a:t>
            </a:r>
          </a:p>
        </p:txBody>
      </p:sp>
      <p:sp>
        <p:nvSpPr>
          <p:cNvPr id="45" name="スライド番号プレースホルダー 4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24CEE1-C81B-4100-B06F-68D66045B853}" type="slidenum">
              <a:rPr lang="en-US" altLang="ja-JP" smtClean="0"/>
              <a:pPr>
                <a:defRPr/>
              </a:pPr>
              <a:t>1</a:t>
            </a:fld>
            <a:endParaRPr lang="en-US" altLang="ja-JP" dirty="0"/>
          </a:p>
        </p:txBody>
      </p:sp>
      <p:sp>
        <p:nvSpPr>
          <p:cNvPr id="20" name="正方形/長方形 19"/>
          <p:cNvSpPr/>
          <p:nvPr/>
        </p:nvSpPr>
        <p:spPr>
          <a:xfrm>
            <a:off x="503238" y="764704"/>
            <a:ext cx="3492698" cy="433388"/>
          </a:xfrm>
          <a:prstGeom prst="rect">
            <a:avLst/>
          </a:prstGeom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dirty="0" smtClean="0"/>
              <a:t>標準連携で利用できる機能</a:t>
            </a:r>
            <a:endParaRPr lang="ja-JP" altLang="en-US" dirty="0"/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395288" y="1196752"/>
            <a:ext cx="8280400" cy="267765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ja-JP" altLang="en-US" sz="2000" dirty="0">
                <a:solidFill>
                  <a:srgbClr val="0000FF"/>
                </a:solidFill>
                <a:latin typeface="+mn-ea"/>
                <a:ea typeface="+mn-ea"/>
                <a:cs typeface="Verdana" panose="020B0604030504040204" pitchFamily="34" charset="0"/>
              </a:rPr>
              <a:t>着信ポップアップ</a:t>
            </a:r>
            <a:r>
              <a:rPr lang="en-US" altLang="ja-JP" dirty="0">
                <a:latin typeface="+mn-ea"/>
                <a:ea typeface="+mn-ea"/>
                <a:cs typeface="Verdana" panose="020B0604030504040204" pitchFamily="34" charset="0"/>
              </a:rPr>
              <a:t/>
            </a:r>
            <a:br>
              <a:rPr lang="en-US" altLang="ja-JP" dirty="0">
                <a:latin typeface="+mn-ea"/>
                <a:ea typeface="+mn-ea"/>
                <a:cs typeface="Verdana" panose="020B0604030504040204" pitchFamily="34" charset="0"/>
              </a:rPr>
            </a:br>
            <a:r>
              <a:rPr lang="en-US" altLang="ja-JP" dirty="0">
                <a:latin typeface="+mn-ea"/>
                <a:ea typeface="+mn-ea"/>
                <a:cs typeface="Verdana" panose="020B0604030504040204" pitchFamily="34" charset="0"/>
              </a:rPr>
              <a:t>…</a:t>
            </a:r>
            <a:r>
              <a:rPr lang="ja-JP" altLang="en-US" dirty="0">
                <a:latin typeface="+mn-ea"/>
                <a:ea typeface="+mn-ea"/>
                <a:cs typeface="Verdana" panose="020B0604030504040204" pitchFamily="34" charset="0"/>
              </a:rPr>
              <a:t>着信時に連携モジュールに名前表示、クリックで</a:t>
            </a:r>
            <a:r>
              <a:rPr lang="ja-JP" altLang="en-US" dirty="0" smtClean="0">
                <a:latin typeface="+mn-ea"/>
                <a:ea typeface="+mn-ea"/>
                <a:cs typeface="Verdana" panose="020B0604030504040204" pitchFamily="34" charset="0"/>
              </a:rPr>
              <a:t>該当情報表示</a:t>
            </a:r>
            <a:endParaRPr lang="en-US" altLang="ja-JP" dirty="0" smtClean="0">
              <a:latin typeface="+mn-ea"/>
              <a:ea typeface="+mn-ea"/>
              <a:cs typeface="Verdana" panose="020B0604030504040204" pitchFamily="34" charset="0"/>
            </a:endParaRP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ja-JP" altLang="en-US" dirty="0">
                <a:solidFill>
                  <a:srgbClr val="0000FF"/>
                </a:solidFill>
                <a:latin typeface="HGP創英角ｺﾞｼｯｸUB"/>
                <a:ea typeface="HGP創英角ｺﾞｼｯｸUB"/>
                <a:cs typeface="Verdana" panose="020B0604030504040204" pitchFamily="34" charset="0"/>
              </a:rPr>
              <a:t>自動発信ポップアップ</a:t>
            </a:r>
            <a:r>
              <a:rPr lang="en-US" altLang="ja-JP" dirty="0">
                <a:solidFill>
                  <a:srgbClr val="000000"/>
                </a:solidFill>
                <a:latin typeface="HGP創英角ｺﾞｼｯｸUB"/>
                <a:ea typeface="HGP創英角ｺﾞｼｯｸUB"/>
                <a:cs typeface="Verdana" panose="020B0604030504040204" pitchFamily="34" charset="0"/>
              </a:rPr>
              <a:t/>
            </a:r>
            <a:br>
              <a:rPr lang="en-US" altLang="ja-JP" dirty="0">
                <a:solidFill>
                  <a:srgbClr val="000000"/>
                </a:solidFill>
                <a:latin typeface="HGP創英角ｺﾞｼｯｸUB"/>
                <a:ea typeface="HGP創英角ｺﾞｼｯｸUB"/>
                <a:cs typeface="Verdana" panose="020B0604030504040204" pitchFamily="34" charset="0"/>
              </a:rPr>
            </a:br>
            <a:r>
              <a:rPr lang="en-US" altLang="ja-JP" dirty="0">
                <a:solidFill>
                  <a:srgbClr val="000000"/>
                </a:solidFill>
                <a:latin typeface="HGP創英角ｺﾞｼｯｸUB"/>
                <a:ea typeface="HGP創英角ｺﾞｼｯｸUB"/>
                <a:cs typeface="Verdana" panose="020B0604030504040204" pitchFamily="34" charset="0"/>
              </a:rPr>
              <a:t>…</a:t>
            </a:r>
            <a:r>
              <a:rPr lang="ja-JP" altLang="en-US" dirty="0">
                <a:solidFill>
                  <a:srgbClr val="000000"/>
                </a:solidFill>
                <a:latin typeface="HGP創英角ｺﾞｼｯｸUB"/>
                <a:ea typeface="HGP創英角ｺﾞｼｯｸUB"/>
                <a:cs typeface="Verdana" panose="020B0604030504040204" pitchFamily="34" charset="0"/>
              </a:rPr>
              <a:t>自動発信時に連携モジュールに名前表示、クリックで情報</a:t>
            </a:r>
            <a:r>
              <a:rPr lang="ja-JP" altLang="en-US" dirty="0" smtClean="0">
                <a:solidFill>
                  <a:srgbClr val="000000"/>
                </a:solidFill>
                <a:latin typeface="HGP創英角ｺﾞｼｯｸUB"/>
                <a:ea typeface="HGP創英角ｺﾞｼｯｸUB"/>
                <a:cs typeface="Verdana" panose="020B0604030504040204" pitchFamily="34" charset="0"/>
              </a:rPr>
              <a:t>表示</a:t>
            </a:r>
            <a:endParaRPr lang="en-US" altLang="ja-JP" dirty="0" smtClean="0">
              <a:latin typeface="+mn-ea"/>
              <a:ea typeface="+mn-ea"/>
              <a:cs typeface="Verdana" panose="020B0604030504040204" pitchFamily="34" charset="0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ja-JP" altLang="en-US" sz="2000" dirty="0" smtClean="0">
                <a:solidFill>
                  <a:srgbClr val="0000FF"/>
                </a:solidFill>
                <a:latin typeface="+mn-ea"/>
                <a:ea typeface="+mn-ea"/>
                <a:cs typeface="Verdana" panose="020B0604030504040204" pitchFamily="34" charset="0"/>
              </a:rPr>
              <a:t>クリック</a:t>
            </a:r>
            <a:r>
              <a:rPr lang="ja-JP" altLang="en-US" sz="2000" dirty="0">
                <a:solidFill>
                  <a:srgbClr val="0000FF"/>
                </a:solidFill>
                <a:latin typeface="+mn-ea"/>
                <a:ea typeface="+mn-ea"/>
                <a:cs typeface="Verdana" panose="020B0604030504040204" pitchFamily="34" charset="0"/>
              </a:rPr>
              <a:t>発信</a:t>
            </a:r>
            <a:r>
              <a:rPr lang="en-US" altLang="ja-JP" dirty="0">
                <a:latin typeface="+mn-ea"/>
                <a:ea typeface="+mn-ea"/>
                <a:cs typeface="Verdana" panose="020B0604030504040204" pitchFamily="34" charset="0"/>
              </a:rPr>
              <a:t/>
            </a:r>
            <a:br>
              <a:rPr lang="en-US" altLang="ja-JP" dirty="0">
                <a:latin typeface="+mn-ea"/>
                <a:ea typeface="+mn-ea"/>
                <a:cs typeface="Verdana" panose="020B0604030504040204" pitchFamily="34" charset="0"/>
              </a:rPr>
            </a:br>
            <a:r>
              <a:rPr lang="en-US" altLang="ja-JP" dirty="0">
                <a:latin typeface="+mn-ea"/>
                <a:ea typeface="+mn-ea"/>
                <a:cs typeface="Verdana" panose="020B0604030504040204" pitchFamily="34" charset="0"/>
              </a:rPr>
              <a:t>…</a:t>
            </a:r>
            <a:r>
              <a:rPr lang="ja-JP" altLang="en-US" dirty="0">
                <a:latin typeface="+mn-ea"/>
                <a:ea typeface="+mn-ea"/>
                <a:cs typeface="Verdana" panose="020B0604030504040204" pitchFamily="34" charset="0"/>
              </a:rPr>
              <a:t>電話番号をクリックすることで</a:t>
            </a:r>
            <a:r>
              <a:rPr lang="en-US" altLang="ja-JP" dirty="0" err="1">
                <a:latin typeface="+mn-ea"/>
                <a:ea typeface="+mn-ea"/>
                <a:cs typeface="Verdana" panose="020B0604030504040204" pitchFamily="34" charset="0"/>
              </a:rPr>
              <a:t>BlueBean</a:t>
            </a:r>
            <a:r>
              <a:rPr lang="ja-JP" altLang="en-US" dirty="0">
                <a:latin typeface="+mn-ea"/>
                <a:ea typeface="+mn-ea"/>
                <a:cs typeface="Verdana" panose="020B0604030504040204" pitchFamily="34" charset="0"/>
              </a:rPr>
              <a:t>を通じて</a:t>
            </a:r>
            <a:r>
              <a:rPr lang="ja-JP" altLang="en-US" dirty="0" smtClean="0">
                <a:latin typeface="+mn-ea"/>
                <a:ea typeface="+mn-ea"/>
                <a:cs typeface="Verdana" panose="020B0604030504040204" pitchFamily="34" charset="0"/>
              </a:rPr>
              <a:t>発信</a:t>
            </a:r>
            <a:endParaRPr lang="en-US" altLang="ja-JP" dirty="0">
              <a:latin typeface="+mn-ea"/>
              <a:ea typeface="+mn-ea"/>
              <a:cs typeface="Verdana" panose="020B0604030504040204" pitchFamily="34" charset="0"/>
            </a:endParaRPr>
          </a:p>
        </p:txBody>
      </p:sp>
      <p:sp>
        <p:nvSpPr>
          <p:cNvPr id="22" name="正方形/長方形 21"/>
          <p:cNvSpPr/>
          <p:nvPr/>
        </p:nvSpPr>
        <p:spPr>
          <a:xfrm>
            <a:off x="395288" y="4580835"/>
            <a:ext cx="8425184" cy="18004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ja-JP" altLang="en-US" sz="2000" dirty="0">
                <a:solidFill>
                  <a:srgbClr val="0000FF"/>
                </a:solidFill>
                <a:latin typeface="HGP創英角ｺﾞｼｯｸUB"/>
                <a:ea typeface="HGP創英角ｺﾞｼｯｸUB"/>
                <a:cs typeface="Verdana" panose="020B0604030504040204" pitchFamily="34" charset="0"/>
              </a:rPr>
              <a:t>発着信履歴の</a:t>
            </a:r>
            <a:r>
              <a:rPr lang="ja-JP" altLang="en-US" sz="2000" dirty="0" smtClean="0">
                <a:solidFill>
                  <a:srgbClr val="0000FF"/>
                </a:solidFill>
                <a:latin typeface="HGP創英角ｺﾞｼｯｸUB"/>
                <a:ea typeface="HGP創英角ｺﾞｼｯｸUB"/>
                <a:cs typeface="Verdana" panose="020B0604030504040204" pitchFamily="34" charset="0"/>
              </a:rPr>
              <a:t>記録</a:t>
            </a:r>
            <a:r>
              <a:rPr lang="en-US" altLang="ja-JP" dirty="0">
                <a:solidFill>
                  <a:srgbClr val="000000"/>
                </a:solidFill>
                <a:latin typeface="HGP創英角ｺﾞｼｯｸUB"/>
                <a:ea typeface="HGP創英角ｺﾞｼｯｸUB"/>
                <a:cs typeface="Verdana" panose="020B0604030504040204" pitchFamily="34" charset="0"/>
              </a:rPr>
              <a:t/>
            </a:r>
            <a:br>
              <a:rPr lang="en-US" altLang="ja-JP" dirty="0">
                <a:solidFill>
                  <a:srgbClr val="000000"/>
                </a:solidFill>
                <a:latin typeface="HGP創英角ｺﾞｼｯｸUB"/>
                <a:ea typeface="HGP創英角ｺﾞｼｯｸUB"/>
                <a:cs typeface="Verdana" panose="020B0604030504040204" pitchFamily="34" charset="0"/>
              </a:rPr>
            </a:br>
            <a:r>
              <a:rPr lang="en-US" altLang="ja-JP" dirty="0">
                <a:solidFill>
                  <a:srgbClr val="000000"/>
                </a:solidFill>
                <a:latin typeface="HGP創英角ｺﾞｼｯｸUB"/>
                <a:ea typeface="HGP創英角ｺﾞｼｯｸUB"/>
                <a:cs typeface="Verdana" panose="020B0604030504040204" pitchFamily="34" charset="0"/>
              </a:rPr>
              <a:t>…</a:t>
            </a:r>
            <a:r>
              <a:rPr lang="ja-JP" altLang="en-US" dirty="0">
                <a:solidFill>
                  <a:srgbClr val="000000"/>
                </a:solidFill>
                <a:latin typeface="HGP創英角ｺﾞｼｯｸUB"/>
                <a:ea typeface="HGP創英角ｺﾞｼｯｸUB"/>
                <a:cs typeface="Verdana" panose="020B0604030504040204" pitchFamily="34" charset="0"/>
              </a:rPr>
              <a:t>発着信履歴を自動</a:t>
            </a:r>
            <a:r>
              <a:rPr lang="ja-JP" altLang="en-US" dirty="0" smtClean="0">
                <a:solidFill>
                  <a:srgbClr val="000000"/>
                </a:solidFill>
                <a:latin typeface="HGP創英角ｺﾞｼｯｸUB"/>
                <a:ea typeface="HGP創英角ｺﾞｼｯｸUB"/>
                <a:cs typeface="Verdana" panose="020B0604030504040204" pitchFamily="34" charset="0"/>
              </a:rPr>
              <a:t>で</a:t>
            </a:r>
            <a:r>
              <a:rPr lang="ja-JP" altLang="en-US" dirty="0" smtClean="0">
                <a:solidFill>
                  <a:srgbClr val="000000"/>
                </a:solidFill>
                <a:latin typeface="HGP創英角ｺﾞｼｯｸUB"/>
                <a:ea typeface="HGP創英角ｺﾞｼｯｸUB"/>
                <a:cs typeface="Verdana" panose="020B0604030504040204" pitchFamily="34" charset="0"/>
              </a:rPr>
              <a:t>登録</a:t>
            </a:r>
            <a:endParaRPr lang="en-US" altLang="ja-JP" dirty="0">
              <a:solidFill>
                <a:srgbClr val="000000"/>
              </a:solidFill>
              <a:latin typeface="HGP創英角ｺﾞｼｯｸUB"/>
              <a:ea typeface="HGP創英角ｺﾞｼｯｸUB"/>
              <a:cs typeface="Verdana" panose="020B0604030504040204" pitchFamily="34" charset="0"/>
            </a:endParaRP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ja-JP" altLang="en-US" dirty="0">
                <a:solidFill>
                  <a:srgbClr val="0000FF"/>
                </a:solidFill>
                <a:latin typeface="HGP創英角ｺﾞｼｯｸUB"/>
                <a:ea typeface="HGP創英角ｺﾞｼｯｸUB"/>
                <a:cs typeface="Verdana" panose="020B0604030504040204" pitchFamily="34" charset="0"/>
              </a:rPr>
              <a:t>録音データの個別ダウンロード</a:t>
            </a:r>
            <a:r>
              <a:rPr lang="en-US" altLang="ja-JP" dirty="0">
                <a:solidFill>
                  <a:srgbClr val="000000"/>
                </a:solidFill>
                <a:latin typeface="HGP創英角ｺﾞｼｯｸUB"/>
                <a:ea typeface="HGP創英角ｺﾞｼｯｸUB"/>
                <a:cs typeface="Verdana" panose="020B0604030504040204" pitchFamily="34" charset="0"/>
              </a:rPr>
              <a:t/>
            </a:r>
            <a:br>
              <a:rPr lang="en-US" altLang="ja-JP" dirty="0">
                <a:solidFill>
                  <a:srgbClr val="000000"/>
                </a:solidFill>
                <a:latin typeface="HGP創英角ｺﾞｼｯｸUB"/>
                <a:ea typeface="HGP創英角ｺﾞｼｯｸUB"/>
                <a:cs typeface="Verdana" panose="020B0604030504040204" pitchFamily="34" charset="0"/>
              </a:rPr>
            </a:br>
            <a:r>
              <a:rPr lang="en-US" altLang="ja-JP" dirty="0">
                <a:solidFill>
                  <a:srgbClr val="000000"/>
                </a:solidFill>
                <a:latin typeface="HGP創英角ｺﾞｼｯｸUB"/>
                <a:ea typeface="HGP創英角ｺﾞｼｯｸUB"/>
                <a:cs typeface="Verdana" panose="020B0604030504040204" pitchFamily="34" charset="0"/>
              </a:rPr>
              <a:t>…</a:t>
            </a:r>
            <a:r>
              <a:rPr lang="ja-JP" altLang="en-US" dirty="0">
                <a:solidFill>
                  <a:srgbClr val="000000"/>
                </a:solidFill>
                <a:latin typeface="HGP創英角ｺﾞｼｯｸUB"/>
                <a:ea typeface="HGP創英角ｺﾞｼｯｸUB"/>
                <a:cs typeface="Verdana" panose="020B0604030504040204" pitchFamily="34" charset="0"/>
              </a:rPr>
              <a:t>発着信履歴に表示されるリンクより録音データを個別にダウンロード可能</a:t>
            </a:r>
            <a:endParaRPr lang="en-US" altLang="ja-JP" dirty="0">
              <a:solidFill>
                <a:srgbClr val="000000"/>
              </a:solidFill>
              <a:latin typeface="HGP創英角ｺﾞｼｯｸUB"/>
              <a:ea typeface="HGP創英角ｺﾞｼｯｸUB"/>
              <a:cs typeface="Verdana" panose="020B0604030504040204" pitchFamily="34" charset="0"/>
            </a:endParaRPr>
          </a:p>
        </p:txBody>
      </p:sp>
      <p:sp>
        <p:nvSpPr>
          <p:cNvPr id="23" name="正方形/長方形 22"/>
          <p:cNvSpPr/>
          <p:nvPr/>
        </p:nvSpPr>
        <p:spPr>
          <a:xfrm>
            <a:off x="503238" y="4149080"/>
            <a:ext cx="3492698" cy="433388"/>
          </a:xfrm>
          <a:prstGeom prst="rect">
            <a:avLst/>
          </a:prstGeom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dirty="0"/>
              <a:t>履歴</a:t>
            </a:r>
            <a:r>
              <a:rPr lang="ja-JP" altLang="en-US" dirty="0" smtClean="0"/>
              <a:t>連携で利用できる機能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01552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タイトル 3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連携機能イメージ</a:t>
            </a:r>
            <a:endParaRPr kumimoji="1" lang="ja-JP" altLang="en-US" dirty="0"/>
          </a:p>
        </p:txBody>
      </p:sp>
      <p:sp>
        <p:nvSpPr>
          <p:cNvPr id="45" name="スライド番号プレースホルダー 4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24CEE1-C81B-4100-B06F-68D66045B853}" type="slidenum">
              <a:rPr lang="en-US" altLang="ja-JP" smtClean="0"/>
              <a:pPr>
                <a:defRPr/>
              </a:pPr>
              <a:t>2</a:t>
            </a:fld>
            <a:endParaRPr lang="en-US" altLang="ja-JP" dirty="0"/>
          </a:p>
        </p:txBody>
      </p:sp>
      <p:pic>
        <p:nvPicPr>
          <p:cNvPr id="2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1193800"/>
            <a:ext cx="4321175" cy="3474063"/>
          </a:xfrm>
          <a:prstGeom prst="rect">
            <a:avLst/>
          </a:prstGeom>
          <a:noFill/>
          <a:ln w="9525">
            <a:solidFill>
              <a:schemeClr val="bg1">
                <a:lumMod val="7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21" name="Picture 3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337" r="61523" b="12338"/>
          <a:stretch/>
        </p:blipFill>
        <p:spPr bwMode="auto">
          <a:xfrm>
            <a:off x="1831091" y="3946355"/>
            <a:ext cx="1804805" cy="2578990"/>
          </a:xfrm>
          <a:prstGeom prst="rect">
            <a:avLst/>
          </a:prstGeom>
          <a:noFill/>
          <a:ln w="9525">
            <a:solidFill>
              <a:schemeClr val="bg1">
                <a:lumMod val="7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2" name="正方形/長方形 1"/>
          <p:cNvSpPr/>
          <p:nvPr/>
        </p:nvSpPr>
        <p:spPr>
          <a:xfrm>
            <a:off x="3131840" y="2035494"/>
            <a:ext cx="5616624" cy="772457"/>
          </a:xfrm>
          <a:prstGeom prst="rect">
            <a:avLst/>
          </a:prstGeom>
          <a:solidFill>
            <a:srgbClr val="33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Salesforce</a:t>
            </a:r>
            <a:r>
              <a:rPr kumimoji="1" lang="ja-JP" altLang="en-US" dirty="0" smtClean="0"/>
              <a:t>の左ペインに</a:t>
            </a:r>
            <a:r>
              <a:rPr kumimoji="1" lang="en-US" altLang="ja-JP" dirty="0" err="1" smtClean="0"/>
              <a:t>BlueBean</a:t>
            </a:r>
            <a:r>
              <a:rPr kumimoji="1" lang="ja-JP" altLang="en-US" dirty="0" smtClean="0"/>
              <a:t>のモジュールが</a:t>
            </a:r>
            <a:endParaRPr kumimoji="1" lang="en-US" altLang="ja-JP" dirty="0" smtClean="0"/>
          </a:p>
          <a:p>
            <a:pPr algn="ctr"/>
            <a:r>
              <a:rPr kumimoji="1" lang="ja-JP" altLang="en-US" dirty="0" smtClean="0"/>
              <a:t>表示され、モジュールを介して通話の連携を行います。</a:t>
            </a:r>
            <a:endParaRPr kumimoji="1" lang="ja-JP" altLang="en-US" dirty="0"/>
          </a:p>
        </p:txBody>
      </p:sp>
      <p:sp>
        <p:nvSpPr>
          <p:cNvPr id="23" name="曲折矢印 22"/>
          <p:cNvSpPr/>
          <p:nvPr/>
        </p:nvSpPr>
        <p:spPr>
          <a:xfrm rot="5400000">
            <a:off x="1835696" y="3134598"/>
            <a:ext cx="732819" cy="732819"/>
          </a:xfrm>
          <a:prstGeom prst="bentArrow">
            <a:avLst>
              <a:gd name="adj1" fmla="val 27263"/>
              <a:gd name="adj2" fmla="val 30659"/>
              <a:gd name="adj3" fmla="val 36318"/>
              <a:gd name="adj4" fmla="val 55068"/>
            </a:avLst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41" name="正方形/長方形 40"/>
          <p:cNvSpPr/>
          <p:nvPr/>
        </p:nvSpPr>
        <p:spPr>
          <a:xfrm>
            <a:off x="3640336" y="4737489"/>
            <a:ext cx="50464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/>
            <a:r>
              <a:rPr lang="ja-JP" altLang="en-US" dirty="0" smtClean="0"/>
              <a:t>ログインを行うと左記のような表示に切り替わります。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81470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タイトル 3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標準連携機能</a:t>
            </a:r>
            <a:endParaRPr kumimoji="1" lang="ja-JP" altLang="en-US" dirty="0"/>
          </a:p>
        </p:txBody>
      </p:sp>
      <p:sp>
        <p:nvSpPr>
          <p:cNvPr id="24" name="テキスト ボックス 6"/>
          <p:cNvSpPr txBox="1">
            <a:spLocks noChangeArrowheads="1"/>
          </p:cNvSpPr>
          <p:nvPr/>
        </p:nvSpPr>
        <p:spPr bwMode="auto">
          <a:xfrm>
            <a:off x="3262263" y="1202382"/>
            <a:ext cx="5668962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800" dirty="0" smtClean="0"/>
              <a:t>着信があるとモジュールに情報が表示され、相手</a:t>
            </a:r>
            <a:r>
              <a:rPr lang="ja-JP" altLang="en-US" sz="1800" dirty="0"/>
              <a:t>の名前をクリックすると、該当するお客様の</a:t>
            </a:r>
            <a:r>
              <a:rPr lang="ja-JP" altLang="en-US" sz="1800" dirty="0" smtClean="0"/>
              <a:t>情報が</a:t>
            </a:r>
            <a:r>
              <a:rPr lang="ja-JP" altLang="en-US" sz="1800" dirty="0"/>
              <a:t>表示されます</a:t>
            </a:r>
            <a:r>
              <a:rPr lang="ja-JP" altLang="en-US" sz="1800" dirty="0" smtClean="0"/>
              <a:t>。</a:t>
            </a:r>
            <a:endParaRPr lang="en-US" altLang="ja-JP" sz="1800" dirty="0"/>
          </a:p>
        </p:txBody>
      </p:sp>
      <p:pic>
        <p:nvPicPr>
          <p:cNvPr id="25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176" b="14415"/>
          <a:stretch/>
        </p:blipFill>
        <p:spPr bwMode="auto">
          <a:xfrm>
            <a:off x="179512" y="1151880"/>
            <a:ext cx="3082751" cy="25651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" name="テキスト ボックス 4"/>
          <p:cNvSpPr txBox="1">
            <a:spLocks noChangeArrowheads="1"/>
          </p:cNvSpPr>
          <p:nvPr/>
        </p:nvSpPr>
        <p:spPr bwMode="auto">
          <a:xfrm>
            <a:off x="1246039" y="1754232"/>
            <a:ext cx="1584176" cy="666656"/>
          </a:xfrm>
          <a:prstGeom prst="rect">
            <a:avLst/>
          </a:prstGeom>
          <a:solidFill>
            <a:srgbClr val="EECCFF"/>
          </a:solidFill>
          <a:ln>
            <a:noFill/>
          </a:ln>
        </p:spPr>
        <p:txBody>
          <a:bodyPr wrap="squar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ja-JP" sz="1400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ja-JP" sz="1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7" name="テキスト ボックス 4"/>
          <p:cNvSpPr txBox="1">
            <a:spLocks noChangeArrowheads="1"/>
          </p:cNvSpPr>
          <p:nvPr/>
        </p:nvSpPr>
        <p:spPr bwMode="auto">
          <a:xfrm>
            <a:off x="1246039" y="1926690"/>
            <a:ext cx="1584176" cy="266000"/>
          </a:xfrm>
          <a:prstGeom prst="rect">
            <a:avLst/>
          </a:prstGeom>
          <a:noFill/>
          <a:ln>
            <a:noFill/>
          </a:ln>
        </p:spPr>
        <p:txBody>
          <a:bodyPr wrap="square" anchor="ctr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ja-JP" sz="1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0312345678</a:t>
            </a:r>
            <a:endParaRPr lang="ja-JP" altLang="en-US" sz="16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8" name="テキスト ボックス 4"/>
          <p:cNvSpPr txBox="1">
            <a:spLocks noChangeArrowheads="1"/>
          </p:cNvSpPr>
          <p:nvPr/>
        </p:nvSpPr>
        <p:spPr bwMode="auto">
          <a:xfrm>
            <a:off x="1246039" y="2162530"/>
            <a:ext cx="1584176" cy="266000"/>
          </a:xfrm>
          <a:prstGeom prst="rect">
            <a:avLst/>
          </a:prstGeom>
          <a:noFill/>
          <a:ln>
            <a:noFill/>
          </a:ln>
        </p:spPr>
        <p:txBody>
          <a:bodyPr wrap="square" anchor="ctr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ja-JP" sz="16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0120987654</a:t>
            </a:r>
            <a:endParaRPr lang="ja-JP" altLang="en-US" sz="16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9" name="テキスト ボックス 4"/>
          <p:cNvSpPr txBox="1">
            <a:spLocks noChangeArrowheads="1"/>
          </p:cNvSpPr>
          <p:nvPr/>
        </p:nvSpPr>
        <p:spPr bwMode="auto">
          <a:xfrm>
            <a:off x="1245865" y="1690850"/>
            <a:ext cx="1584176" cy="266000"/>
          </a:xfrm>
          <a:prstGeom prst="rect">
            <a:avLst/>
          </a:prstGeom>
          <a:noFill/>
          <a:ln>
            <a:noFill/>
          </a:ln>
        </p:spPr>
        <p:txBody>
          <a:bodyPr wrap="square" anchor="ctr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ja-JP" altLang="en-US" sz="1600" u="sng" dirty="0" smtClean="0">
                <a:solidFill>
                  <a:srgbClr val="0000FF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サンプル</a:t>
            </a:r>
            <a:endParaRPr lang="ja-JP" altLang="en-US" sz="1600" u="sng" dirty="0">
              <a:solidFill>
                <a:srgbClr val="0000FF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0" name="テキスト ボックス 6"/>
          <p:cNvSpPr txBox="1">
            <a:spLocks noChangeArrowheads="1"/>
          </p:cNvSpPr>
          <p:nvPr/>
        </p:nvSpPr>
        <p:spPr bwMode="auto">
          <a:xfrm>
            <a:off x="3262263" y="2052331"/>
            <a:ext cx="566896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800" dirty="0" smtClean="0"/>
              <a:t>自動発信時のポップアップも同様の動作です。</a:t>
            </a:r>
            <a:endParaRPr lang="en-US" altLang="ja-JP" sz="1800" dirty="0"/>
          </a:p>
        </p:txBody>
      </p:sp>
      <p:pic>
        <p:nvPicPr>
          <p:cNvPr id="31" name="図 30"/>
          <p:cNvPicPr>
            <a:picLocks noChangeAspect="1"/>
          </p:cNvPicPr>
          <p:nvPr/>
        </p:nvPicPr>
        <p:blipFill rotWithShape="1">
          <a:blip r:embed="rId4"/>
          <a:srcRect l="60923"/>
          <a:stretch/>
        </p:blipFill>
        <p:spPr>
          <a:xfrm>
            <a:off x="323850" y="4350971"/>
            <a:ext cx="2545086" cy="2171024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</p:pic>
      <p:sp>
        <p:nvSpPr>
          <p:cNvPr id="32" name="正方形/長方形 31"/>
          <p:cNvSpPr/>
          <p:nvPr/>
        </p:nvSpPr>
        <p:spPr>
          <a:xfrm>
            <a:off x="3232792" y="4350971"/>
            <a:ext cx="545400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/>
            <a:r>
              <a:rPr lang="ja-JP" altLang="en-US" dirty="0"/>
              <a:t>電話を掛けたいお客様の電話番号をクリックする</a:t>
            </a:r>
            <a:r>
              <a:rPr lang="ja-JP" altLang="en-US" dirty="0" smtClean="0"/>
              <a:t>と、発信</a:t>
            </a:r>
            <a:r>
              <a:rPr lang="ja-JP" altLang="en-US" dirty="0"/>
              <a:t>確認のポップアップが表示され、</a:t>
            </a:r>
            <a:r>
              <a:rPr lang="en-US" altLang="ja-JP" dirty="0"/>
              <a:t>OK</a:t>
            </a:r>
            <a:r>
              <a:rPr lang="ja-JP" altLang="en-US" dirty="0"/>
              <a:t>を押す</a:t>
            </a:r>
            <a:r>
              <a:rPr lang="ja-JP" altLang="en-US" dirty="0" smtClean="0"/>
              <a:t>と発信されます。</a:t>
            </a:r>
            <a:endParaRPr lang="ja-JP" altLang="en-US" dirty="0"/>
          </a:p>
        </p:txBody>
      </p:sp>
      <p:pic>
        <p:nvPicPr>
          <p:cNvPr id="33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7410" y="5450160"/>
            <a:ext cx="2989262" cy="1219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34" name="曲折矢印 33"/>
          <p:cNvSpPr/>
          <p:nvPr/>
        </p:nvSpPr>
        <p:spPr>
          <a:xfrm rot="5400000">
            <a:off x="2499973" y="4941270"/>
            <a:ext cx="732819" cy="732819"/>
          </a:xfrm>
          <a:prstGeom prst="bentArrow">
            <a:avLst>
              <a:gd name="adj1" fmla="val 27263"/>
              <a:gd name="adj2" fmla="val 30659"/>
              <a:gd name="adj3" fmla="val 36318"/>
              <a:gd name="adj4" fmla="val 55068"/>
            </a:avLst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35" name="角丸四角形 34"/>
          <p:cNvSpPr/>
          <p:nvPr/>
        </p:nvSpPr>
        <p:spPr>
          <a:xfrm>
            <a:off x="3064075" y="6158656"/>
            <a:ext cx="720725" cy="327025"/>
          </a:xfrm>
          <a:prstGeom prst="round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ja-JP" altLang="en-US"/>
          </a:p>
        </p:txBody>
      </p:sp>
      <p:sp>
        <p:nvSpPr>
          <p:cNvPr id="36" name="角丸四角形 35"/>
          <p:cNvSpPr/>
          <p:nvPr/>
        </p:nvSpPr>
        <p:spPr>
          <a:xfrm>
            <a:off x="1352470" y="4870405"/>
            <a:ext cx="987282" cy="296660"/>
          </a:xfrm>
          <a:prstGeom prst="round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ja-JP" altLang="en-US"/>
          </a:p>
        </p:txBody>
      </p:sp>
      <p:sp>
        <p:nvSpPr>
          <p:cNvPr id="37" name="角丸四角形 36"/>
          <p:cNvSpPr/>
          <p:nvPr/>
        </p:nvSpPr>
        <p:spPr>
          <a:xfrm>
            <a:off x="1293566" y="1679584"/>
            <a:ext cx="830162" cy="327025"/>
          </a:xfrm>
          <a:prstGeom prst="round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ja-JP" altLang="en-US"/>
          </a:p>
        </p:txBody>
      </p:sp>
      <p:sp>
        <p:nvSpPr>
          <p:cNvPr id="38" name="正方形/長方形 37"/>
          <p:cNvSpPr/>
          <p:nvPr/>
        </p:nvSpPr>
        <p:spPr>
          <a:xfrm>
            <a:off x="179512" y="783502"/>
            <a:ext cx="3168352" cy="380111"/>
          </a:xfrm>
          <a:prstGeom prst="rect">
            <a:avLst/>
          </a:prstGeom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dirty="0" smtClean="0"/>
              <a:t>着信ポップアップ</a:t>
            </a:r>
            <a:endParaRPr lang="ja-JP" altLang="en-US" dirty="0"/>
          </a:p>
        </p:txBody>
      </p:sp>
      <p:sp>
        <p:nvSpPr>
          <p:cNvPr id="39" name="正方形/長方形 38"/>
          <p:cNvSpPr/>
          <p:nvPr/>
        </p:nvSpPr>
        <p:spPr>
          <a:xfrm>
            <a:off x="179512" y="3932156"/>
            <a:ext cx="3168352" cy="380111"/>
          </a:xfrm>
          <a:prstGeom prst="rect">
            <a:avLst/>
          </a:prstGeom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dirty="0" smtClean="0"/>
              <a:t>クリック発信</a:t>
            </a:r>
            <a:endParaRPr lang="ja-JP" altLang="en-US" dirty="0"/>
          </a:p>
        </p:txBody>
      </p:sp>
      <p:sp>
        <p:nvSpPr>
          <p:cNvPr id="45" name="スライド番号プレースホルダー 4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24CEE1-C81B-4100-B06F-68D66045B853}" type="slidenum">
              <a:rPr lang="en-US" altLang="ja-JP" smtClean="0"/>
              <a:pPr>
                <a:defRPr/>
              </a:pPr>
              <a:t>3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419844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タイトル 3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履歴</a:t>
            </a:r>
            <a:r>
              <a:rPr kumimoji="1" lang="ja-JP" altLang="en-US" dirty="0" smtClean="0"/>
              <a:t>連携機能</a:t>
            </a:r>
            <a:endParaRPr kumimoji="1" lang="ja-JP" altLang="en-US" dirty="0"/>
          </a:p>
        </p:txBody>
      </p:sp>
      <p:sp>
        <p:nvSpPr>
          <p:cNvPr id="38" name="正方形/長方形 37"/>
          <p:cNvSpPr/>
          <p:nvPr/>
        </p:nvSpPr>
        <p:spPr>
          <a:xfrm>
            <a:off x="179512" y="783502"/>
            <a:ext cx="3168352" cy="380111"/>
          </a:xfrm>
          <a:prstGeom prst="rect">
            <a:avLst/>
          </a:prstGeom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dirty="0" smtClean="0"/>
              <a:t>発着信履歴</a:t>
            </a:r>
            <a:r>
              <a:rPr lang="ja-JP" altLang="en-US" dirty="0" smtClean="0"/>
              <a:t>の</a:t>
            </a:r>
            <a:r>
              <a:rPr lang="ja-JP" altLang="en-US" dirty="0"/>
              <a:t>記録</a:t>
            </a:r>
            <a:endParaRPr lang="ja-JP" altLang="en-US" dirty="0"/>
          </a:p>
        </p:txBody>
      </p:sp>
      <p:sp>
        <p:nvSpPr>
          <p:cNvPr id="39" name="正方形/長方形 38"/>
          <p:cNvSpPr/>
          <p:nvPr/>
        </p:nvSpPr>
        <p:spPr>
          <a:xfrm>
            <a:off x="179512" y="3932156"/>
            <a:ext cx="3168352" cy="380111"/>
          </a:xfrm>
          <a:prstGeom prst="rect">
            <a:avLst/>
          </a:prstGeom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dirty="0" smtClean="0"/>
              <a:t>録音</a:t>
            </a:r>
            <a:r>
              <a:rPr lang="ja-JP" altLang="en-US" dirty="0"/>
              <a:t>データ</a:t>
            </a:r>
            <a:r>
              <a:rPr lang="ja-JP" altLang="en-US" dirty="0" smtClean="0"/>
              <a:t>の個別ダウンロード</a:t>
            </a:r>
            <a:endParaRPr lang="ja-JP" altLang="en-US" dirty="0"/>
          </a:p>
        </p:txBody>
      </p:sp>
      <p:sp>
        <p:nvSpPr>
          <p:cNvPr id="45" name="スライド番号プレースホルダー 4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24CEE1-C81B-4100-B06F-68D66045B853}" type="slidenum">
              <a:rPr lang="en-US" altLang="ja-JP" smtClean="0"/>
              <a:pPr>
                <a:defRPr/>
              </a:pPr>
              <a:t>4</a:t>
            </a:fld>
            <a:endParaRPr lang="en-US" altLang="ja-JP" dirty="0"/>
          </a:p>
        </p:txBody>
      </p:sp>
      <p:pic>
        <p:nvPicPr>
          <p:cNvPr id="21" name="図 2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7210" y="1254965"/>
            <a:ext cx="8424863" cy="2343150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</p:pic>
      <p:sp>
        <p:nvSpPr>
          <p:cNvPr id="22" name="正方形/長方形 21"/>
          <p:cNvSpPr/>
          <p:nvPr/>
        </p:nvSpPr>
        <p:spPr>
          <a:xfrm>
            <a:off x="3203848" y="2861898"/>
            <a:ext cx="5518225" cy="772457"/>
          </a:xfrm>
          <a:prstGeom prst="rect">
            <a:avLst/>
          </a:prstGeom>
          <a:solidFill>
            <a:srgbClr val="33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電話番号を参照し、取引先責任者などの活動履歴へ</a:t>
            </a:r>
            <a:endParaRPr kumimoji="1" lang="en-US" altLang="ja-JP" dirty="0" smtClean="0"/>
          </a:p>
          <a:p>
            <a:pPr algn="ctr"/>
            <a:r>
              <a:rPr lang="ja-JP" altLang="en-US" dirty="0" smtClean="0"/>
              <a:t>発着信</a:t>
            </a:r>
            <a:r>
              <a:rPr lang="ja-JP" altLang="en-US" dirty="0"/>
              <a:t>履歴</a:t>
            </a:r>
            <a:r>
              <a:rPr lang="ja-JP" altLang="en-US" dirty="0" smtClean="0"/>
              <a:t>を登録します。</a:t>
            </a:r>
            <a:endParaRPr kumimoji="1" lang="ja-JP" altLang="en-US" dirty="0"/>
          </a:p>
        </p:txBody>
      </p:sp>
      <p:grpSp>
        <p:nvGrpSpPr>
          <p:cNvPr id="5" name="グループ化 4"/>
          <p:cNvGrpSpPr/>
          <p:nvPr/>
        </p:nvGrpSpPr>
        <p:grpSpPr>
          <a:xfrm>
            <a:off x="287503" y="4621983"/>
            <a:ext cx="3060361" cy="1943638"/>
            <a:chOff x="287503" y="4621983"/>
            <a:chExt cx="3060361" cy="1943638"/>
          </a:xfrm>
        </p:grpSpPr>
        <p:pic>
          <p:nvPicPr>
            <p:cNvPr id="20" name="図 19"/>
            <p:cNvPicPr>
              <a:picLocks noChangeAspect="1"/>
            </p:cNvPicPr>
            <p:nvPr/>
          </p:nvPicPr>
          <p:blipFill rotWithShape="1">
            <a:blip r:embed="rId4"/>
            <a:srcRect t="36394" r="59513"/>
            <a:stretch/>
          </p:blipFill>
          <p:spPr>
            <a:xfrm>
              <a:off x="287503" y="4621983"/>
              <a:ext cx="3060361" cy="1943638"/>
            </a:xfrm>
            <a:prstGeom prst="rect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</p:pic>
        <p:sp>
          <p:nvSpPr>
            <p:cNvPr id="3" name="正方形/長方形 2"/>
            <p:cNvSpPr/>
            <p:nvPr/>
          </p:nvSpPr>
          <p:spPr>
            <a:xfrm>
              <a:off x="1360800" y="6228000"/>
              <a:ext cx="72008" cy="10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" name="テキスト ボックス 3"/>
            <p:cNvSpPr txBox="1"/>
            <p:nvPr/>
          </p:nvSpPr>
          <p:spPr>
            <a:xfrm>
              <a:off x="1263600" y="6170400"/>
              <a:ext cx="216024" cy="19543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67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ダ</a:t>
              </a:r>
              <a:endParaRPr kumimoji="1" lang="ja-JP" altLang="en-US" sz="670" b="1" dirty="0">
                <a:solidFill>
                  <a:schemeClr val="tx1">
                    <a:lumMod val="65000"/>
                    <a:lumOff val="35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</p:grpSp>
      <p:sp>
        <p:nvSpPr>
          <p:cNvPr id="41" name="角丸四角形 40"/>
          <p:cNvSpPr/>
          <p:nvPr/>
        </p:nvSpPr>
        <p:spPr>
          <a:xfrm>
            <a:off x="1878589" y="6181429"/>
            <a:ext cx="677187" cy="203482"/>
          </a:xfrm>
          <a:prstGeom prst="round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ja-JP" altLang="en-US"/>
          </a:p>
        </p:txBody>
      </p:sp>
      <p:sp>
        <p:nvSpPr>
          <p:cNvPr id="42" name="正方形/長方形 41"/>
          <p:cNvSpPr/>
          <p:nvPr/>
        </p:nvSpPr>
        <p:spPr>
          <a:xfrm>
            <a:off x="3419872" y="4621983"/>
            <a:ext cx="535560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/>
            <a:r>
              <a:rPr lang="ja-JP" altLang="en-US" dirty="0" smtClean="0"/>
              <a:t>行動詳細画面に録音データのダウンロードリンクがありますので、そちらから録音データを個別にダウンロード可能です。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438156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dirty="0" smtClean="0"/>
              <a:t>価格・仕様</a:t>
            </a:r>
          </a:p>
        </p:txBody>
      </p:sp>
      <p:sp>
        <p:nvSpPr>
          <p:cNvPr id="27680" name="Text Box 35"/>
          <p:cNvSpPr txBox="1">
            <a:spLocks noChangeArrowheads="1"/>
          </p:cNvSpPr>
          <p:nvPr/>
        </p:nvSpPr>
        <p:spPr bwMode="auto">
          <a:xfrm>
            <a:off x="7380312" y="1179984"/>
            <a:ext cx="7175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9pPr>
          </a:lstStyle>
          <a:p>
            <a:pPr eaLnBrk="1" hangingPunct="1"/>
            <a:r>
              <a:rPr lang="ja-JP" altLang="en-US" sz="1400" dirty="0"/>
              <a:t>（税別）</a:t>
            </a: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24CEE1-C81B-4100-B06F-68D66045B853}" type="slidenum">
              <a:rPr lang="en-US" altLang="ja-JP" smtClean="0"/>
              <a:pPr>
                <a:defRPr/>
              </a:pPr>
              <a:t>5</a:t>
            </a:fld>
            <a:endParaRPr lang="en-US" altLang="ja-JP"/>
          </a:p>
        </p:txBody>
      </p:sp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2648642"/>
              </p:ext>
            </p:extLst>
          </p:nvPr>
        </p:nvGraphicFramePr>
        <p:xfrm>
          <a:off x="899592" y="1484784"/>
          <a:ext cx="7104111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68037"/>
                <a:gridCol w="2368037"/>
                <a:gridCol w="2368037"/>
              </a:tblGrid>
              <a:tr h="37084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</a:rPr>
                        <a:t>初期費用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</a:rPr>
                        <a:t>月額費用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創英角ｺﾞｼｯｸUB" pitchFamily="50" charset="-128"/>
                          <a:ea typeface="HGP創英角ｺﾞｼｯｸUB" pitchFamily="50" charset="-128"/>
                        </a:rPr>
                        <a:t>標準連携</a:t>
                      </a:r>
                    </a:p>
                  </a:txBody>
                  <a:tcPr anchor="ctr">
                    <a:solidFill>
                      <a:srgbClr val="ECFAFE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30,000</a:t>
                      </a:r>
                      <a:r>
                        <a:rPr kumimoji="1" lang="ja-JP" altLang="en-US" dirty="0" smtClean="0"/>
                        <a:t>円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10,000</a:t>
                      </a:r>
                      <a:r>
                        <a:rPr kumimoji="1" lang="ja-JP" altLang="en-US" dirty="0" smtClean="0"/>
                        <a:t>円</a:t>
                      </a:r>
                      <a:endParaRPr kumimoji="1" lang="ja-JP" alt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創英角ｺﾞｼｯｸUB" pitchFamily="50" charset="-128"/>
                          <a:ea typeface="HGP創英角ｺﾞｼｯｸUB" pitchFamily="50" charset="-128"/>
                        </a:rPr>
                        <a:t>標準連携 </a:t>
                      </a:r>
                      <a:r>
                        <a:rPr kumimoji="1" lang="ja-JP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創英角ｺﾞｼｯｸUB" pitchFamily="50" charset="-128"/>
                          <a:ea typeface="HGP創英角ｺﾞｼｯｸUB" pitchFamily="50" charset="-128"/>
                        </a:rPr>
                        <a:t>＋</a:t>
                      </a:r>
                      <a:r>
                        <a:rPr kumimoji="1" lang="ja-JP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創英角ｺﾞｼｯｸUB" pitchFamily="50" charset="-128"/>
                          <a:ea typeface="HGP創英角ｺﾞｼｯｸUB" pitchFamily="50" charset="-128"/>
                        </a:rPr>
                        <a:t> 履歴連携</a:t>
                      </a:r>
                    </a:p>
                  </a:txBody>
                  <a:tcPr anchor="ctr">
                    <a:solidFill>
                      <a:srgbClr val="D7F8F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50,000</a:t>
                      </a:r>
                      <a:r>
                        <a:rPr kumimoji="1" lang="ja-JP" altLang="en-US" dirty="0" smtClean="0"/>
                        <a:t>円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30,000</a:t>
                      </a:r>
                      <a:r>
                        <a:rPr kumimoji="1" lang="ja-JP" altLang="en-US" dirty="0" smtClean="0"/>
                        <a:t>円</a:t>
                      </a:r>
                      <a:endParaRPr kumimoji="1" lang="ja-JP" altLang="en-US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0" name="Text Box 3"/>
          <p:cNvSpPr txBox="1">
            <a:spLocks noChangeArrowheads="1"/>
          </p:cNvSpPr>
          <p:nvPr/>
        </p:nvSpPr>
        <p:spPr bwMode="auto">
          <a:xfrm>
            <a:off x="250825" y="836712"/>
            <a:ext cx="54737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2243138" algn="l"/>
                <a:tab pos="2514600" algn="l"/>
              </a:tabLst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1pPr>
            <a:lvl2pPr marL="742950" indent="-285750" eaLnBrk="0" hangingPunct="0">
              <a:tabLst>
                <a:tab pos="2243138" algn="l"/>
                <a:tab pos="2514600" algn="l"/>
              </a:tabLst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2pPr>
            <a:lvl3pPr marL="1143000" indent="-228600" eaLnBrk="0" hangingPunct="0">
              <a:tabLst>
                <a:tab pos="2243138" algn="l"/>
                <a:tab pos="2514600" algn="l"/>
              </a:tabLst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3pPr>
            <a:lvl4pPr marL="1600200" indent="-228600" eaLnBrk="0" hangingPunct="0">
              <a:tabLst>
                <a:tab pos="2243138" algn="l"/>
                <a:tab pos="2514600" algn="l"/>
              </a:tabLst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4pPr>
            <a:lvl5pPr marL="2057400" indent="-228600" eaLnBrk="0" hangingPunct="0">
              <a:tabLst>
                <a:tab pos="2243138" algn="l"/>
                <a:tab pos="2514600" algn="l"/>
              </a:tabLst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43138" algn="l"/>
                <a:tab pos="2514600" algn="l"/>
              </a:tabLst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43138" algn="l"/>
                <a:tab pos="2514600" algn="l"/>
              </a:tabLst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43138" algn="l"/>
                <a:tab pos="2514600" algn="l"/>
              </a:tabLst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43138" algn="l"/>
                <a:tab pos="2514600" algn="l"/>
              </a:tabLst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 dirty="0" smtClean="0"/>
              <a:t>■</a:t>
            </a:r>
            <a:r>
              <a:rPr lang="ja-JP" altLang="en-US" dirty="0" smtClean="0"/>
              <a:t>価格表</a:t>
            </a:r>
            <a:endParaRPr lang="ja-JP" altLang="en-US" dirty="0"/>
          </a:p>
        </p:txBody>
      </p:sp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250825" y="3101974"/>
            <a:ext cx="54737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2243138" algn="l"/>
                <a:tab pos="2514600" algn="l"/>
              </a:tabLst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1pPr>
            <a:lvl2pPr marL="742950" indent="-285750" eaLnBrk="0" hangingPunct="0">
              <a:tabLst>
                <a:tab pos="2243138" algn="l"/>
                <a:tab pos="2514600" algn="l"/>
              </a:tabLst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2pPr>
            <a:lvl3pPr marL="1143000" indent="-228600" eaLnBrk="0" hangingPunct="0">
              <a:tabLst>
                <a:tab pos="2243138" algn="l"/>
                <a:tab pos="2514600" algn="l"/>
              </a:tabLst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3pPr>
            <a:lvl4pPr marL="1600200" indent="-228600" eaLnBrk="0" hangingPunct="0">
              <a:tabLst>
                <a:tab pos="2243138" algn="l"/>
                <a:tab pos="2514600" algn="l"/>
              </a:tabLst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4pPr>
            <a:lvl5pPr marL="2057400" indent="-228600" eaLnBrk="0" hangingPunct="0">
              <a:tabLst>
                <a:tab pos="2243138" algn="l"/>
                <a:tab pos="2514600" algn="l"/>
              </a:tabLst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43138" algn="l"/>
                <a:tab pos="2514600" algn="l"/>
              </a:tabLst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43138" algn="l"/>
                <a:tab pos="2514600" algn="l"/>
              </a:tabLst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43138" algn="l"/>
                <a:tab pos="2514600" algn="l"/>
              </a:tabLst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43138" algn="l"/>
                <a:tab pos="2514600" algn="l"/>
              </a:tabLst>
              <a:defRPr kumimoji="1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 dirty="0" smtClean="0"/>
              <a:t>■</a:t>
            </a:r>
            <a:r>
              <a:rPr lang="ja-JP" altLang="en-US" dirty="0" smtClean="0"/>
              <a:t>仕様</a:t>
            </a:r>
            <a:endParaRPr lang="ja-JP" altLang="en-US" dirty="0"/>
          </a:p>
        </p:txBody>
      </p:sp>
      <p:sp>
        <p:nvSpPr>
          <p:cNvPr id="5" name="正方形/長方形 4"/>
          <p:cNvSpPr/>
          <p:nvPr/>
        </p:nvSpPr>
        <p:spPr>
          <a:xfrm>
            <a:off x="479982" y="3573016"/>
            <a:ext cx="7488832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dirty="0" smtClean="0"/>
              <a:t>標準連携機能を利用するには、</a:t>
            </a:r>
            <a:r>
              <a:rPr lang="en-US" altLang="ja-JP" dirty="0" err="1" smtClean="0"/>
              <a:t>OpenCTI</a:t>
            </a:r>
            <a:r>
              <a:rPr lang="ja-JP" altLang="en-US" dirty="0" smtClean="0"/>
              <a:t> </a:t>
            </a:r>
            <a:r>
              <a:rPr lang="en-US" altLang="ja-JP" dirty="0" smtClean="0"/>
              <a:t>API</a:t>
            </a:r>
            <a:r>
              <a:rPr lang="ja-JP" altLang="en-US" dirty="0" smtClean="0"/>
              <a:t>がご利用いただける</a:t>
            </a:r>
            <a:endParaRPr lang="en-US" altLang="ja-JP" dirty="0" smtClean="0"/>
          </a:p>
          <a:p>
            <a:r>
              <a:rPr lang="en-US" altLang="ja-JP" dirty="0" smtClean="0"/>
              <a:t>Salesforce</a:t>
            </a:r>
            <a:r>
              <a:rPr lang="ja-JP" altLang="en-US" dirty="0" smtClean="0"/>
              <a:t>ライセンスのご契約が必要です。</a:t>
            </a:r>
            <a:endParaRPr lang="en-US" altLang="ja-JP" dirty="0" smtClean="0"/>
          </a:p>
          <a:p>
            <a:endParaRPr lang="en-US" altLang="ja-JP" dirty="0"/>
          </a:p>
          <a:p>
            <a:r>
              <a:rPr lang="ja-JP" altLang="en-US" dirty="0" smtClean="0"/>
              <a:t>履歴連携機能を利用するアカウント</a:t>
            </a:r>
            <a:r>
              <a:rPr lang="ja-JP" altLang="en-US" dirty="0"/>
              <a:t>では、下記権限が必要です。</a:t>
            </a:r>
          </a:p>
          <a:p>
            <a:r>
              <a:rPr lang="ja-JP" altLang="en-US" dirty="0"/>
              <a:t>　・</a:t>
            </a:r>
            <a:r>
              <a:rPr lang="en-US" altLang="ja-JP" dirty="0"/>
              <a:t>SOAP API</a:t>
            </a:r>
            <a:r>
              <a:rPr lang="ja-JP" altLang="en-US" dirty="0"/>
              <a:t>利用可能</a:t>
            </a:r>
          </a:p>
          <a:p>
            <a:r>
              <a:rPr lang="ja-JP" altLang="en-US" dirty="0"/>
              <a:t>　・活動データを作成可能</a:t>
            </a:r>
          </a:p>
          <a:p>
            <a:r>
              <a:rPr lang="ja-JP" altLang="en-US" dirty="0"/>
              <a:t>　・検索対象オブジェクトを参照可能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HGP創英角ｺﾞｼｯｸUB"/>
        <a:ea typeface="HGP創英角ｺﾞｼｯｸUB"/>
        <a:cs typeface=""/>
      </a:majorFont>
      <a:minorFont>
        <a:latin typeface="HGP創英角ｺﾞｼｯｸUB"/>
        <a:ea typeface="HGP創英角ｺﾞｼｯｸUB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8239</TotalTime>
  <Words>268</Words>
  <Application>Microsoft Office PowerPoint</Application>
  <PresentationFormat>画面に合わせる (4:3)</PresentationFormat>
  <Paragraphs>60</Paragraphs>
  <Slides>6</Slides>
  <Notes>5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12" baseType="lpstr">
      <vt:lpstr>HGP創英角ｺﾞｼｯｸUB</vt:lpstr>
      <vt:lpstr>ＭＳ Ｐゴシック</vt:lpstr>
      <vt:lpstr>ＭＳ Ｐ明朝</vt:lpstr>
      <vt:lpstr>Arial</vt:lpstr>
      <vt:lpstr>Verdana</vt:lpstr>
      <vt:lpstr>標準デザイン</vt:lpstr>
      <vt:lpstr>BlueBean Salesforce連携のご案内</vt:lpstr>
      <vt:lpstr>BlueBean　Salesforce連携の概要</vt:lpstr>
      <vt:lpstr>連携機能イメージ</vt:lpstr>
      <vt:lpstr>標準連携機能</vt:lpstr>
      <vt:lpstr>履歴連携機能</vt:lpstr>
      <vt:lpstr>価格・仕様</vt:lpstr>
    </vt:vector>
  </TitlesOfParts>
  <Company>Softsu</Company>
  <LinksUpToDate>false</LinksUpToDate>
  <SharedDoc>false</SharedDoc>
  <HyperlinkBase>http://bluebean.softsu.com/</HyperlinkBase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クラウド型コールセンターシステム</dc:title>
  <dc:subject>クラウドCTIコールセンターシステムBlueBeanはAsteriskをベースとして開発した総合コールセンターシステムです。PBX、独自開発CTI、CRM機能をパッケージング、コールセンター機能を提供します。月額１万円から導入可能、コールセンター新規開設、既存コールセンターのコスト削減、自社アウトバウンドコールセンターの開設が容易に可能。</dc:subject>
  <dc:creator>Softsu</dc:creator>
  <cp:keywords>提案書,コールセンター,低価格,クラウド,cti,コスト削減,アウトバウンド</cp:keywords>
  <cp:lastModifiedBy>中島総之</cp:lastModifiedBy>
  <cp:revision>411</cp:revision>
  <cp:lastPrinted>2013-04-05T05:17:52Z</cp:lastPrinted>
  <dcterms:created xsi:type="dcterms:W3CDTF">2011-08-02T09:36:45Z</dcterms:created>
  <dcterms:modified xsi:type="dcterms:W3CDTF">2015-12-03T09:25:04Z</dcterms:modified>
</cp:coreProperties>
</file>