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trictFirstAndLastChars="0" saveSubsetFonts="1">
  <p:sldMasterIdLst>
    <p:sldMasterId id="2147483648" r:id="rId1"/>
    <p:sldMasterId id="2147483684" r:id="rId2"/>
  </p:sldMasterIdLst>
  <p:notesMasterIdLst>
    <p:notesMasterId r:id="rId11"/>
  </p:notesMasterIdLst>
  <p:sldIdLst>
    <p:sldId id="256" r:id="rId3"/>
    <p:sldId id="278" r:id="rId4"/>
    <p:sldId id="281" r:id="rId5"/>
    <p:sldId id="272" r:id="rId6"/>
    <p:sldId id="279" r:id="rId7"/>
    <p:sldId id="273" r:id="rId8"/>
    <p:sldId id="274" r:id="rId9"/>
    <p:sldId id="280" r:id="rId10"/>
  </p:sldIdLst>
  <p:sldSz cx="9144000" cy="6858000" type="screen4x3"/>
  <p:notesSz cx="6742113" cy="9875838"/>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5pPr>
    <a:lvl6pPr marL="2286000" algn="l" defTabSz="914400" rtl="0" eaLnBrk="1" latinLnBrk="0" hangingPunct="1">
      <a:defRPr kern="1200">
        <a:solidFill>
          <a:schemeClr val="bg1"/>
        </a:solidFill>
        <a:latin typeface="Arial" charset="0"/>
        <a:ea typeface="ＭＳ Ｐゴシック" pitchFamily="50" charset="-128"/>
        <a:cs typeface="+mn-cs"/>
      </a:defRPr>
    </a:lvl6pPr>
    <a:lvl7pPr marL="2743200" algn="l" defTabSz="914400" rtl="0" eaLnBrk="1" latinLnBrk="0" hangingPunct="1">
      <a:defRPr kern="1200">
        <a:solidFill>
          <a:schemeClr val="bg1"/>
        </a:solidFill>
        <a:latin typeface="Arial" charset="0"/>
        <a:ea typeface="ＭＳ Ｐゴシック" pitchFamily="50" charset="-128"/>
        <a:cs typeface="+mn-cs"/>
      </a:defRPr>
    </a:lvl7pPr>
    <a:lvl8pPr marL="3200400" algn="l" defTabSz="914400" rtl="0" eaLnBrk="1" latinLnBrk="0" hangingPunct="1">
      <a:defRPr kern="1200">
        <a:solidFill>
          <a:schemeClr val="bg1"/>
        </a:solidFill>
        <a:latin typeface="Arial" charset="0"/>
        <a:ea typeface="ＭＳ Ｐゴシック" pitchFamily="50" charset="-128"/>
        <a:cs typeface="+mn-cs"/>
      </a:defRPr>
    </a:lvl8pPr>
    <a:lvl9pPr marL="3657600" algn="l" defTabSz="914400" rtl="0" eaLnBrk="1" latinLnBrk="0" hangingPunct="1">
      <a:defRPr kern="1200">
        <a:solidFill>
          <a:schemeClr val="bg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11">
          <p15:clr>
            <a:srgbClr val="A4A3A4"/>
          </p15:clr>
        </p15:guide>
        <p15:guide id="4"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F5050"/>
    <a:srgbClr val="99CCFF"/>
    <a:srgbClr val="FFFFCC"/>
    <a:srgbClr val="6699FF"/>
    <a:srgbClr val="6666FF"/>
    <a:srgbClr val="3366FF"/>
    <a:srgbClr val="000000"/>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94660"/>
  </p:normalViewPr>
  <p:slideViewPr>
    <p:cSldViewPr>
      <p:cViewPr varScale="1">
        <p:scale>
          <a:sx n="78" d="100"/>
          <a:sy n="78" d="100"/>
        </p:scale>
        <p:origin x="912"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 orient="horz" pos="3111"/>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4"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a:spLocks noGrp="1" noRot="1" noChangeAspect="1" noChangeArrowheads="1"/>
          </p:cNvSpPr>
          <p:nvPr>
            <p:ph type="sldImg"/>
          </p:nvPr>
        </p:nvSpPr>
        <p:spPr bwMode="auto">
          <a:xfrm>
            <a:off x="0" y="750888"/>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674212" y="4691024"/>
            <a:ext cx="5392130" cy="4442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ja-JP" altLang="en-US" noProof="0"/>
          </a:p>
        </p:txBody>
      </p:sp>
    </p:spTree>
    <p:extLst>
      <p:ext uri="{BB962C8B-B14F-4D97-AF65-F5344CB8AC3E}">
        <p14:creationId xmlns:p14="http://schemas.microsoft.com/office/powerpoint/2010/main" val="51861027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Rot="1" noChangeAspect="1" noChangeArrowheads="1" noTextEdit="1"/>
          </p:cNvSpPr>
          <p:nvPr>
            <p:ph type="sldImg"/>
          </p:nvPr>
        </p:nvSpPr>
        <p:spPr>
          <a:xfrm>
            <a:off x="903288" y="750888"/>
            <a:ext cx="4935537" cy="370363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3" name="Rectangle 2"/>
          <p:cNvSpPr>
            <a:spLocks noGrp="1" noChangeArrowheads="1"/>
          </p:cNvSpPr>
          <p:nvPr>
            <p:ph type="body" idx="1"/>
          </p:nvPr>
        </p:nvSpPr>
        <p:spPr>
          <a:xfrm>
            <a:off x="674212" y="4691023"/>
            <a:ext cx="5393690" cy="444412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3220229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685800" y="2130425"/>
            <a:ext cx="7772400" cy="1470025"/>
          </a:xfrm>
        </p:spPr>
        <p:txBody>
          <a:bodyPr/>
          <a:lstStyle>
            <a:lvl1pPr>
              <a:defRPr/>
            </a:lvl1pPr>
          </a:lstStyle>
          <a:p>
            <a:pPr lvl="0"/>
            <a:r>
              <a:rPr lang="ja-JP" altLang="en-US" noProof="0"/>
              <a:t>マスタ タイトルの書式設定</a:t>
            </a:r>
          </a:p>
        </p:txBody>
      </p:sp>
      <p:sp>
        <p:nvSpPr>
          <p:cNvPr id="60419" name="Rectangle 3"/>
          <p:cNvSpPr>
            <a:spLocks noGrp="1" noChangeArrowheads="1"/>
          </p:cNvSpPr>
          <p:nvPr>
            <p:ph type="subTitle" idx="1"/>
          </p:nvPr>
        </p:nvSpPr>
        <p:spPr>
          <a:xfrm>
            <a:off x="1371600" y="3886200"/>
            <a:ext cx="6400800" cy="1752600"/>
          </a:xfrm>
        </p:spPr>
        <p:txBody>
          <a:bodyPr/>
          <a:lstStyle>
            <a:lvl1pPr marL="0" indent="0" algn="ctr">
              <a:defRPr/>
            </a:lvl1pPr>
          </a:lstStyle>
          <a:p>
            <a:pPr lvl="0"/>
            <a:r>
              <a:rPr lang="ja-JP" altLang="en-US" noProof="0"/>
              <a:t>マスタ サブタイトルの書式設定</a:t>
            </a:r>
          </a:p>
        </p:txBody>
      </p:sp>
      <p:sp>
        <p:nvSpPr>
          <p:cNvPr id="60420" name="Rectangle 4"/>
          <p:cNvSpPr>
            <a:spLocks noGrp="1" noChangeArrowheads="1"/>
          </p:cNvSpPr>
          <p:nvPr>
            <p:ph type="ctrTitle"/>
          </p:nvPr>
        </p:nvSpPr>
        <p:spPr>
          <a:xfrm>
            <a:off x="685800" y="2130425"/>
            <a:ext cx="7772400" cy="1470025"/>
          </a:xfrm>
        </p:spPr>
        <p:txBody>
          <a:bodyPr anchor="t"/>
          <a:lstStyle>
            <a:lvl1pPr>
              <a:defRPr/>
            </a:lvl1pPr>
          </a:lstStyle>
          <a:p>
            <a:pPr lvl="0"/>
            <a:r>
              <a:rPr lang="ja-JP" altLang="en-US" noProof="0"/>
              <a:t>マスタ タイトルの書式設定</a:t>
            </a:r>
          </a:p>
        </p:txBody>
      </p:sp>
      <p:sp>
        <p:nvSpPr>
          <p:cNvPr id="60421" name="Rectangle 5"/>
          <p:cNvSpPr>
            <a:spLocks noGrp="1" noChangeArrowheads="1"/>
          </p:cNvSpPr>
          <p:nvPr>
            <p:ph type="ctrTitle"/>
          </p:nvPr>
        </p:nvSpPr>
        <p:spPr>
          <a:xfrm>
            <a:off x="685800" y="2130425"/>
            <a:ext cx="7772400" cy="1470025"/>
          </a:xfrm>
        </p:spPr>
        <p:txBody>
          <a:bodyPr anchor="t"/>
          <a:lstStyle>
            <a:lvl1pPr>
              <a:defRPr/>
            </a:lvl1pPr>
          </a:lstStyle>
          <a:p>
            <a:pPr lvl="0"/>
            <a:r>
              <a:rPr lang="ja-JP" altLang="en-US" noProof="0"/>
              <a:t>マスタ タイトルの書式設定</a:t>
            </a:r>
          </a:p>
        </p:txBody>
      </p:sp>
      <p:sp>
        <p:nvSpPr>
          <p:cNvPr id="60422" name="Rectangle 6"/>
          <p:cNvSpPr>
            <a:spLocks noGrp="1" noChangeArrowheads="1"/>
          </p:cNvSpPr>
          <p:nvPr>
            <p:ph type="ctrTitle"/>
          </p:nvPr>
        </p:nvSpPr>
        <p:spPr>
          <a:xfrm>
            <a:off x="685800" y="2130425"/>
            <a:ext cx="7772400" cy="1470025"/>
          </a:xfrm>
        </p:spPr>
        <p:txBody>
          <a:bodyPr anchor="t"/>
          <a:lstStyle>
            <a:lvl1pPr>
              <a:defRPr/>
            </a:lvl1pPr>
          </a:lstStyle>
          <a:p>
            <a:pPr lvl="0"/>
            <a:r>
              <a:rPr lang="ja-JP" altLang="en-US" noProof="0"/>
              <a:t>マスタ タイトルの書式設定</a:t>
            </a:r>
          </a:p>
        </p:txBody>
      </p:sp>
    </p:spTree>
    <p:extLst>
      <p:ext uri="{BB962C8B-B14F-4D97-AF65-F5344CB8AC3E}">
        <p14:creationId xmlns:p14="http://schemas.microsoft.com/office/powerpoint/2010/main" val="495064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5C558EA-0258-4431-A95F-C9137BC1E2F7}" type="slidenum">
              <a:rPr lang="en-US"/>
              <a:pPr>
                <a:defRPr/>
              </a:pPr>
              <a:t>‹#›</a:t>
            </a:fld>
            <a:endParaRPr lang="en-US" dirty="0"/>
          </a:p>
        </p:txBody>
      </p:sp>
    </p:spTree>
    <p:extLst>
      <p:ext uri="{BB962C8B-B14F-4D97-AF65-F5344CB8AC3E}">
        <p14:creationId xmlns:p14="http://schemas.microsoft.com/office/powerpoint/2010/main" val="424139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8588"/>
            <a:ext cx="2055813" cy="6072187"/>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28588"/>
            <a:ext cx="6019800" cy="60721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92436FA-EE61-498D-BAA4-42CBA4DE969A}" type="slidenum">
              <a:rPr lang="en-US"/>
              <a:pPr>
                <a:defRPr/>
              </a:pPr>
              <a:t>‹#›</a:t>
            </a:fld>
            <a:endParaRPr lang="en-US" dirty="0"/>
          </a:p>
        </p:txBody>
      </p:sp>
    </p:spTree>
    <p:extLst>
      <p:ext uri="{BB962C8B-B14F-4D97-AF65-F5344CB8AC3E}">
        <p14:creationId xmlns:p14="http://schemas.microsoft.com/office/powerpoint/2010/main" val="2590067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2130429"/>
            <a:ext cx="7772400" cy="1470025"/>
          </a:xfrm>
        </p:spPr>
        <p:txBody>
          <a:bodyPr/>
          <a:lstStyle>
            <a:lvl1pPr>
              <a:defRPr/>
            </a:lvl1pPr>
          </a:lstStyle>
          <a:p>
            <a:pPr lvl="0"/>
            <a:r>
              <a:rPr lang="ja-JP" altLang="en-US" noProof="0"/>
              <a:t>マスター タイトルの書式設定</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ja-JP" altLang="en-US" noProof="0"/>
              <a:t>マスター サブタイトルの書式設定</a:t>
            </a:r>
          </a:p>
        </p:txBody>
      </p:sp>
      <p:sp>
        <p:nvSpPr>
          <p:cNvPr id="4" name="Rectangle 4"/>
          <p:cNvSpPr>
            <a:spLocks noGrp="1" noChangeArrowheads="1"/>
          </p:cNvSpPr>
          <p:nvPr>
            <p:ph type="dt" sz="half" idx="10"/>
          </p:nvPr>
        </p:nvSpPr>
        <p:spPr/>
        <p:txBody>
          <a:bodyPr/>
          <a:lstStyle>
            <a:lvl1pPr>
              <a:defRPr smtClean="0"/>
            </a:lvl1pPr>
          </a:lstStyle>
          <a:p>
            <a:pPr>
              <a:defRPr/>
            </a:pPr>
            <a:endParaRPr lang="en-US" altLang="ja-JP"/>
          </a:p>
        </p:txBody>
      </p:sp>
      <p:sp>
        <p:nvSpPr>
          <p:cNvPr id="5" name="Rectangle 5"/>
          <p:cNvSpPr>
            <a:spLocks noGrp="1" noChangeArrowheads="1"/>
          </p:cNvSpPr>
          <p:nvPr>
            <p:ph type="ftr" sz="quarter" idx="11"/>
          </p:nvPr>
        </p:nvSpPr>
        <p:spPr/>
        <p:txBody>
          <a:bodyPr/>
          <a:lstStyle>
            <a:lvl1pPr>
              <a:defRPr smtClean="0"/>
            </a:lvl1pPr>
          </a:lstStyle>
          <a:p>
            <a:pPr>
              <a:defRPr/>
            </a:pPr>
            <a:endParaRPr lang="en-US" altLang="ja-JP"/>
          </a:p>
        </p:txBody>
      </p:sp>
      <p:sp>
        <p:nvSpPr>
          <p:cNvPr id="6" name="Rectangle 6"/>
          <p:cNvSpPr>
            <a:spLocks noGrp="1" noChangeArrowheads="1"/>
          </p:cNvSpPr>
          <p:nvPr>
            <p:ph type="sldNum" sz="quarter" idx="12"/>
          </p:nvPr>
        </p:nvSpPr>
        <p:spPr>
          <a:xfrm>
            <a:off x="6553200" y="6245225"/>
            <a:ext cx="2133600" cy="476250"/>
          </a:xfrm>
        </p:spPr>
        <p:txBody>
          <a:bodyPr/>
          <a:lstStyle>
            <a:lvl1pPr>
              <a:defRPr smtClean="0"/>
            </a:lvl1pPr>
          </a:lstStyle>
          <a:p>
            <a:pPr>
              <a:defRPr/>
            </a:pPr>
            <a:fld id="{61DD88D8-2AC9-4A54-92EA-E14CB81E13B6}" type="slidenum">
              <a:rPr lang="en-US" altLang="ja-JP"/>
              <a:pPr>
                <a:defRPr/>
              </a:pPr>
              <a:t>‹#›</a:t>
            </a:fld>
            <a:endParaRPr lang="en-US" altLang="ja-JP"/>
          </a:p>
        </p:txBody>
      </p:sp>
    </p:spTree>
    <p:extLst>
      <p:ext uri="{BB962C8B-B14F-4D97-AF65-F5344CB8AC3E}">
        <p14:creationId xmlns:p14="http://schemas.microsoft.com/office/powerpoint/2010/main" val="870044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C4FB996-49D7-4191-AACC-F8E01E2C405A}" type="slidenum">
              <a:rPr lang="en-US" altLang="ja-JP"/>
              <a:pPr>
                <a:defRPr/>
              </a:pPr>
              <a:t>‹#›</a:t>
            </a:fld>
            <a:endParaRPr lang="en-US" altLang="ja-JP"/>
          </a:p>
        </p:txBody>
      </p:sp>
    </p:spTree>
    <p:extLst>
      <p:ext uri="{BB962C8B-B14F-4D97-AF65-F5344CB8AC3E}">
        <p14:creationId xmlns:p14="http://schemas.microsoft.com/office/powerpoint/2010/main" val="3662888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4"/>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2DA6C4-D1A3-4809-9BD7-BC5F6EE7E4E2}" type="slidenum">
              <a:rPr lang="en-US" altLang="ja-JP"/>
              <a:pPr>
                <a:defRPr/>
              </a:pPr>
              <a:t>‹#›</a:t>
            </a:fld>
            <a:endParaRPr lang="en-US" altLang="ja-JP"/>
          </a:p>
        </p:txBody>
      </p:sp>
    </p:spTree>
    <p:extLst>
      <p:ext uri="{BB962C8B-B14F-4D97-AF65-F5344CB8AC3E}">
        <p14:creationId xmlns:p14="http://schemas.microsoft.com/office/powerpoint/2010/main" val="2330222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4C8DB8A-0CC5-45B8-8D08-3745A5DAA238}" type="slidenum">
              <a:rPr lang="en-US" altLang="ja-JP"/>
              <a:pPr>
                <a:defRPr/>
              </a:pPr>
              <a:t>‹#›</a:t>
            </a:fld>
            <a:endParaRPr lang="en-US" altLang="ja-JP"/>
          </a:p>
        </p:txBody>
      </p:sp>
    </p:spTree>
    <p:extLst>
      <p:ext uri="{BB962C8B-B14F-4D97-AF65-F5344CB8AC3E}">
        <p14:creationId xmlns:p14="http://schemas.microsoft.com/office/powerpoint/2010/main" val="2034739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83E2E16-9263-46B3-A599-11AB4898EBEF}" type="slidenum">
              <a:rPr lang="en-US" altLang="ja-JP"/>
              <a:pPr>
                <a:defRPr/>
              </a:pPr>
              <a:t>‹#›</a:t>
            </a:fld>
            <a:endParaRPr lang="en-US" altLang="ja-JP"/>
          </a:p>
        </p:txBody>
      </p:sp>
    </p:spTree>
    <p:extLst>
      <p:ext uri="{BB962C8B-B14F-4D97-AF65-F5344CB8AC3E}">
        <p14:creationId xmlns:p14="http://schemas.microsoft.com/office/powerpoint/2010/main" val="84506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9CA3BFF-D794-46DF-BA27-5551244BCB7A}" type="slidenum">
              <a:rPr lang="en-US" altLang="ja-JP"/>
              <a:pPr>
                <a:defRPr/>
              </a:pPr>
              <a:t>‹#›</a:t>
            </a:fld>
            <a:endParaRPr lang="en-US" altLang="ja-JP"/>
          </a:p>
        </p:txBody>
      </p:sp>
    </p:spTree>
    <p:extLst>
      <p:ext uri="{BB962C8B-B14F-4D97-AF65-F5344CB8AC3E}">
        <p14:creationId xmlns:p14="http://schemas.microsoft.com/office/powerpoint/2010/main" val="424938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1E8FE51-EDFE-4E52-95D7-3078D6F8D2C3}" type="slidenum">
              <a:rPr lang="en-US" altLang="ja-JP"/>
              <a:pPr>
                <a:defRPr/>
              </a:pPr>
              <a:t>‹#›</a:t>
            </a:fld>
            <a:endParaRPr lang="en-US" altLang="ja-JP"/>
          </a:p>
        </p:txBody>
      </p:sp>
    </p:spTree>
    <p:extLst>
      <p:ext uri="{BB962C8B-B14F-4D97-AF65-F5344CB8AC3E}">
        <p14:creationId xmlns:p14="http://schemas.microsoft.com/office/powerpoint/2010/main" val="3785336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FF2DEC6-1F1C-48DF-BB9B-2C591D9A560F}" type="slidenum">
              <a:rPr lang="en-US" altLang="ja-JP"/>
              <a:pPr>
                <a:defRPr/>
              </a:pPr>
              <a:t>‹#›</a:t>
            </a:fld>
            <a:endParaRPr lang="en-US" altLang="ja-JP"/>
          </a:p>
        </p:txBody>
      </p:sp>
    </p:spTree>
    <p:extLst>
      <p:ext uri="{BB962C8B-B14F-4D97-AF65-F5344CB8AC3E}">
        <p14:creationId xmlns:p14="http://schemas.microsoft.com/office/powerpoint/2010/main" val="394840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B11194E-722C-4E41-A7ED-27CB0B631F95}" type="slidenum">
              <a:rPr lang="en-US"/>
              <a:pPr>
                <a:defRPr/>
              </a:pPr>
              <a:t>‹#›</a:t>
            </a:fld>
            <a:endParaRPr lang="en-US" dirty="0"/>
          </a:p>
        </p:txBody>
      </p:sp>
    </p:spTree>
    <p:extLst>
      <p:ext uri="{BB962C8B-B14F-4D97-AF65-F5344CB8AC3E}">
        <p14:creationId xmlns:p14="http://schemas.microsoft.com/office/powerpoint/2010/main" val="2458732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ja-JP" altLang="en-US" noProof="0"/>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91A3901-766A-454C-88E9-AFF00CCEBA92}" type="slidenum">
              <a:rPr lang="en-US" altLang="ja-JP"/>
              <a:pPr>
                <a:defRPr/>
              </a:pPr>
              <a:t>‹#›</a:t>
            </a:fld>
            <a:endParaRPr lang="en-US" altLang="ja-JP"/>
          </a:p>
        </p:txBody>
      </p:sp>
    </p:spTree>
    <p:extLst>
      <p:ext uri="{BB962C8B-B14F-4D97-AF65-F5344CB8AC3E}">
        <p14:creationId xmlns:p14="http://schemas.microsoft.com/office/powerpoint/2010/main" val="1558777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E1DE132-7B3C-4207-BA2E-CB3643DD6F78}" type="slidenum">
              <a:rPr lang="en-US" altLang="ja-JP"/>
              <a:pPr>
                <a:defRPr/>
              </a:pPr>
              <a:t>‹#›</a:t>
            </a:fld>
            <a:endParaRPr lang="en-US" altLang="ja-JP"/>
          </a:p>
        </p:txBody>
      </p:sp>
    </p:spTree>
    <p:extLst>
      <p:ext uri="{BB962C8B-B14F-4D97-AF65-F5344CB8AC3E}">
        <p14:creationId xmlns:p14="http://schemas.microsoft.com/office/powerpoint/2010/main" val="128480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3975"/>
            <a:ext cx="2057400" cy="607218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53975"/>
            <a:ext cx="6019800" cy="607218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E2A84B2-7EB9-4CD7-A715-1CA77513FC31}" type="slidenum">
              <a:rPr lang="en-US" altLang="ja-JP"/>
              <a:pPr>
                <a:defRPr/>
              </a:pPr>
              <a:t>‹#›</a:t>
            </a:fld>
            <a:endParaRPr lang="en-US" altLang="ja-JP"/>
          </a:p>
        </p:txBody>
      </p:sp>
    </p:spTree>
    <p:extLst>
      <p:ext uri="{BB962C8B-B14F-4D97-AF65-F5344CB8AC3E}">
        <p14:creationId xmlns:p14="http://schemas.microsoft.com/office/powerpoint/2010/main" val="98954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D5445E3-B3E7-4EC6-BB70-4E999E03522A}" type="slidenum">
              <a:rPr lang="en-US"/>
              <a:pPr>
                <a:defRPr/>
              </a:pPr>
              <a:t>‹#›</a:t>
            </a:fld>
            <a:endParaRPr lang="en-US" dirty="0"/>
          </a:p>
        </p:txBody>
      </p:sp>
    </p:spTree>
    <p:extLst>
      <p:ext uri="{BB962C8B-B14F-4D97-AF65-F5344CB8AC3E}">
        <p14:creationId xmlns:p14="http://schemas.microsoft.com/office/powerpoint/2010/main" val="33716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7013"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6613" y="1600200"/>
            <a:ext cx="4038600" cy="4600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DA11CF63-80FC-4373-919D-54EB55BD86E7}" type="slidenum">
              <a:rPr lang="en-US"/>
              <a:pPr>
                <a:defRPr/>
              </a:pPr>
              <a:t>‹#›</a:t>
            </a:fld>
            <a:endParaRPr lang="en-US" dirty="0"/>
          </a:p>
        </p:txBody>
      </p:sp>
    </p:spTree>
    <p:extLst>
      <p:ext uri="{BB962C8B-B14F-4D97-AF65-F5344CB8AC3E}">
        <p14:creationId xmlns:p14="http://schemas.microsoft.com/office/powerpoint/2010/main" val="112302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F79FBF4-9DA5-436E-837C-ACFB263C96A2}" type="slidenum">
              <a:rPr lang="en-US"/>
              <a:pPr>
                <a:defRPr/>
              </a:pPr>
              <a:t>‹#›</a:t>
            </a:fld>
            <a:endParaRPr lang="en-US" dirty="0"/>
          </a:p>
        </p:txBody>
      </p:sp>
    </p:spTree>
    <p:extLst>
      <p:ext uri="{BB962C8B-B14F-4D97-AF65-F5344CB8AC3E}">
        <p14:creationId xmlns:p14="http://schemas.microsoft.com/office/powerpoint/2010/main" val="325045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70A262CC-4A80-4693-BF00-280F54693E64}" type="slidenum">
              <a:rPr lang="en-US"/>
              <a:pPr>
                <a:defRPr/>
              </a:pPr>
              <a:t>‹#›</a:t>
            </a:fld>
            <a:endParaRPr lang="en-US" dirty="0"/>
          </a:p>
        </p:txBody>
      </p:sp>
    </p:spTree>
    <p:extLst>
      <p:ext uri="{BB962C8B-B14F-4D97-AF65-F5344CB8AC3E}">
        <p14:creationId xmlns:p14="http://schemas.microsoft.com/office/powerpoint/2010/main" val="1692081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C58B1D07-7046-431B-B7E6-FB5758C67932}" type="slidenum">
              <a:rPr lang="en-US"/>
              <a:pPr>
                <a:defRPr/>
              </a:pPr>
              <a:t>‹#›</a:t>
            </a:fld>
            <a:endParaRPr lang="en-US" dirty="0"/>
          </a:p>
        </p:txBody>
      </p:sp>
    </p:spTree>
    <p:extLst>
      <p:ext uri="{BB962C8B-B14F-4D97-AF65-F5344CB8AC3E}">
        <p14:creationId xmlns:p14="http://schemas.microsoft.com/office/powerpoint/2010/main" val="12855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4FED4E0-345E-4F74-AFF0-9554B8A8765B}" type="slidenum">
              <a:rPr lang="en-US"/>
              <a:pPr>
                <a:defRPr/>
              </a:pPr>
              <a:t>‹#›</a:t>
            </a:fld>
            <a:endParaRPr lang="en-US" dirty="0"/>
          </a:p>
        </p:txBody>
      </p:sp>
    </p:spTree>
    <p:extLst>
      <p:ext uri="{BB962C8B-B14F-4D97-AF65-F5344CB8AC3E}">
        <p14:creationId xmlns:p14="http://schemas.microsoft.com/office/powerpoint/2010/main" val="2787732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5F9A845D-0CC8-4AAD-9347-C9725163DD52}" type="slidenum">
              <a:rPr lang="en-US"/>
              <a:pPr>
                <a:defRPr/>
              </a:pPr>
              <a:t>‹#›</a:t>
            </a:fld>
            <a:endParaRPr lang="en-US" dirty="0"/>
          </a:p>
        </p:txBody>
      </p:sp>
    </p:spTree>
    <p:extLst>
      <p:ext uri="{BB962C8B-B14F-4D97-AF65-F5344CB8AC3E}">
        <p14:creationId xmlns:p14="http://schemas.microsoft.com/office/powerpoint/2010/main" val="408526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28013"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a:t>タイトルテキストの書式を編集するにはクリックします。</a:t>
            </a:r>
          </a:p>
        </p:txBody>
      </p:sp>
      <p:sp>
        <p:nvSpPr>
          <p:cNvPr id="1027" name="Rectangle 2"/>
          <p:cNvSpPr>
            <a:spLocks noGrp="1" noChangeArrowheads="1"/>
          </p:cNvSpPr>
          <p:nvPr>
            <p:ph type="body" idx="1"/>
          </p:nvPr>
        </p:nvSpPr>
        <p:spPr bwMode="auto">
          <a:xfrm>
            <a:off x="457200" y="1600200"/>
            <a:ext cx="8228013" cy="460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a:t>アウトラインテキストの書式を編集するにはクリックします。</a:t>
            </a:r>
          </a:p>
          <a:p>
            <a:pPr lvl="1"/>
            <a:r>
              <a:rPr lang="en-GB" altLang="ja-JP"/>
              <a:t>2</a:t>
            </a:r>
            <a:r>
              <a:rPr lang="ja-JP" altLang="en-GB"/>
              <a:t>レベル目のアウトライン</a:t>
            </a:r>
          </a:p>
          <a:p>
            <a:pPr lvl="2"/>
            <a:r>
              <a:rPr lang="en-GB" altLang="ja-JP"/>
              <a:t>3</a:t>
            </a:r>
            <a:r>
              <a:rPr lang="ja-JP" altLang="en-GB"/>
              <a:t>レベル目のアウトライン</a:t>
            </a:r>
          </a:p>
          <a:p>
            <a:pPr lvl="3"/>
            <a:r>
              <a:rPr lang="en-GB" altLang="ja-JP"/>
              <a:t>4</a:t>
            </a:r>
            <a:r>
              <a:rPr lang="ja-JP" altLang="en-GB"/>
              <a:t>レベル目のアウトライン</a:t>
            </a:r>
          </a:p>
          <a:p>
            <a:pPr lvl="4"/>
            <a:r>
              <a:rPr lang="en-GB" altLang="ja-JP"/>
              <a:t>5</a:t>
            </a:r>
            <a:r>
              <a:rPr lang="ja-JP" altLang="en-GB"/>
              <a:t>レベル目のアウトライン</a:t>
            </a:r>
          </a:p>
          <a:p>
            <a:pPr lvl="4"/>
            <a:r>
              <a:rPr lang="en-GB" altLang="ja-JP"/>
              <a:t>6</a:t>
            </a:r>
            <a:r>
              <a:rPr lang="ja-JP" altLang="en-GB"/>
              <a:t>レベル目のアウトライン</a:t>
            </a:r>
          </a:p>
          <a:p>
            <a:pPr lvl="4"/>
            <a:r>
              <a:rPr lang="en-GB" altLang="ja-JP"/>
              <a:t>7</a:t>
            </a:r>
            <a:r>
              <a:rPr lang="ja-JP" altLang="en-GB"/>
              <a:t>レベル目のアウトライン</a:t>
            </a:r>
          </a:p>
        </p:txBody>
      </p:sp>
      <p:sp>
        <p:nvSpPr>
          <p:cNvPr id="2" name="Rectangle 3"/>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dirty="0">
                <a:solidFill>
                  <a:srgbClr val="000000"/>
                </a:solidFill>
              </a:defRPr>
            </a:lvl1pPr>
          </a:lstStyle>
          <a:p>
            <a:pPr>
              <a:defRPr/>
            </a:pPr>
            <a:endParaRPr lang="en-US"/>
          </a:p>
        </p:txBody>
      </p:sp>
      <p:sp>
        <p:nvSpPr>
          <p:cNvPr id="1028" name="Rectangle 4"/>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dirty="0">
                <a:solidFill>
                  <a:srgbClr val="000000"/>
                </a:solidFill>
              </a:defRPr>
            </a:lvl1pPr>
          </a:lstStyle>
          <a:p>
            <a:pPr>
              <a:defRPr/>
            </a:pPr>
            <a:endParaRPr lang="en-US"/>
          </a:p>
        </p:txBody>
      </p:sp>
      <p:sp>
        <p:nvSpPr>
          <p:cNvPr id="1029"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a:defRPr/>
            </a:pPr>
            <a:fld id="{BB8BD167-1D66-4719-B4BF-12E6BBE3876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Arial" charset="0"/>
          <a:ea typeface="ＭＳ Ｐゴシック" pitchFamily="50"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979"/>
            <a:ext cx="82296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ja-JP"/>
          </a:p>
        </p:txBody>
      </p:sp>
      <p:sp>
        <p:nvSpPr>
          <p:cNvPr id="1030" name="Rectangle 6"/>
          <p:cNvSpPr>
            <a:spLocks noGrp="1" noChangeArrowheads="1"/>
          </p:cNvSpPr>
          <p:nvPr>
            <p:ph type="sldNum" sz="quarter" idx="4"/>
          </p:nvPr>
        </p:nvSpPr>
        <p:spPr bwMode="auto">
          <a:xfrm>
            <a:off x="6975475" y="6534154"/>
            <a:ext cx="2133600" cy="20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479C465-C784-4965-9739-465D15E3D389}" type="slidenum">
              <a:rPr lang="en-US" altLang="ja-JP"/>
              <a:pPr>
                <a:defRPr/>
              </a:pPr>
              <a:t>‹#›</a:t>
            </a:fld>
            <a:endParaRPr lang="en-US" altLang="ja-JP"/>
          </a:p>
        </p:txBody>
      </p:sp>
      <p:sp>
        <p:nvSpPr>
          <p:cNvPr id="1031" name="Line 8"/>
          <p:cNvSpPr>
            <a:spLocks noChangeShapeType="1"/>
          </p:cNvSpPr>
          <p:nvPr userDrawn="1"/>
        </p:nvSpPr>
        <p:spPr bwMode="auto">
          <a:xfrm>
            <a:off x="0" y="692150"/>
            <a:ext cx="9144000" cy="158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800"/>
          </a:p>
        </p:txBody>
      </p:sp>
    </p:spTree>
    <p:extLst>
      <p:ext uri="{BB962C8B-B14F-4D97-AF65-F5344CB8AC3E}">
        <p14:creationId xmlns:p14="http://schemas.microsoft.com/office/powerpoint/2010/main" val="29192340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fontAlgn="base" hangingPunct="1">
        <a:spcBef>
          <a:spcPct val="0"/>
        </a:spcBef>
        <a:spcAft>
          <a:spcPct val="0"/>
        </a:spcAft>
        <a:defRPr kumimoji="1" sz="3200">
          <a:solidFill>
            <a:schemeClr val="tx2"/>
          </a:solidFill>
          <a:latin typeface="+mj-lt"/>
          <a:ea typeface="+mj-ea"/>
          <a:cs typeface="+mj-cs"/>
        </a:defRPr>
      </a:lvl1pPr>
      <a:lvl2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5pPr>
      <a:lvl6pPr marL="457189"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6pPr>
      <a:lvl7pPr marL="914377"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7pPr>
      <a:lvl8pPr marL="1371566"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8pPr>
      <a:lvl9pPr marL="1828754"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9pPr>
    </p:titleStyle>
    <p:bodyStyle>
      <a:lvl1pPr marL="342891" indent="-342891" algn="l" rtl="0" eaLnBrk="1" fontAlgn="base" hangingPunct="1">
        <a:spcBef>
          <a:spcPct val="20000"/>
        </a:spcBef>
        <a:spcAft>
          <a:spcPct val="0"/>
        </a:spcAft>
        <a:buChar char="•"/>
        <a:defRPr kumimoji="1" sz="3200">
          <a:solidFill>
            <a:schemeClr val="tx1"/>
          </a:solidFill>
          <a:latin typeface="+mn-lt"/>
          <a:ea typeface="+mn-ea"/>
          <a:cs typeface="+mn-cs"/>
        </a:defRPr>
      </a:lvl1pPr>
      <a:lvl2pPr marL="742932" indent="-285744" algn="l" rtl="0" eaLnBrk="1" fontAlgn="base" hangingPunct="1">
        <a:spcBef>
          <a:spcPct val="20000"/>
        </a:spcBef>
        <a:spcAft>
          <a:spcPct val="0"/>
        </a:spcAft>
        <a:buChar char="–"/>
        <a:defRPr kumimoji="1" sz="2800">
          <a:solidFill>
            <a:schemeClr val="tx1"/>
          </a:solidFill>
          <a:latin typeface="+mn-lt"/>
          <a:ea typeface="+mn-ea"/>
        </a:defRPr>
      </a:lvl2pPr>
      <a:lvl3pPr marL="1142971" indent="-228594" algn="l" rtl="0" eaLnBrk="1" fontAlgn="base" hangingPunct="1">
        <a:spcBef>
          <a:spcPct val="20000"/>
        </a:spcBef>
        <a:spcAft>
          <a:spcPct val="0"/>
        </a:spcAft>
        <a:buChar char="•"/>
        <a:defRPr kumimoji="1" sz="2400">
          <a:solidFill>
            <a:schemeClr val="tx1"/>
          </a:solidFill>
          <a:latin typeface="+mn-lt"/>
          <a:ea typeface="+mn-ea"/>
        </a:defRPr>
      </a:lvl3pPr>
      <a:lvl4pPr marL="1600160" indent="-228594" algn="l" rtl="0" eaLnBrk="1" fontAlgn="base" hangingPunct="1">
        <a:spcBef>
          <a:spcPct val="20000"/>
        </a:spcBef>
        <a:spcAft>
          <a:spcPct val="0"/>
        </a:spcAft>
        <a:buChar char="–"/>
        <a:defRPr kumimoji="1" sz="2000">
          <a:solidFill>
            <a:schemeClr val="tx1"/>
          </a:solidFill>
          <a:latin typeface="+mn-lt"/>
          <a:ea typeface="+mn-ea"/>
        </a:defRPr>
      </a:lvl4pPr>
      <a:lvl5pPr marL="2057349" indent="-228594" algn="l" rtl="0" eaLnBrk="1" fontAlgn="base" hangingPunct="1">
        <a:spcBef>
          <a:spcPct val="20000"/>
        </a:spcBef>
        <a:spcAft>
          <a:spcPct val="0"/>
        </a:spcAft>
        <a:buChar char="»"/>
        <a:defRPr kumimoji="1" sz="2000">
          <a:solidFill>
            <a:schemeClr val="tx1"/>
          </a:solidFill>
          <a:latin typeface="+mn-lt"/>
          <a:ea typeface="+mn-ea"/>
        </a:defRPr>
      </a:lvl5pPr>
      <a:lvl6pPr marL="2514537" indent="-228594" algn="l" rtl="0" eaLnBrk="1" fontAlgn="base" hangingPunct="1">
        <a:spcBef>
          <a:spcPct val="20000"/>
        </a:spcBef>
        <a:spcAft>
          <a:spcPct val="0"/>
        </a:spcAft>
        <a:buChar char="»"/>
        <a:defRPr kumimoji="1" sz="2000">
          <a:solidFill>
            <a:schemeClr val="tx1"/>
          </a:solidFill>
          <a:latin typeface="+mn-lt"/>
          <a:ea typeface="+mn-ea"/>
        </a:defRPr>
      </a:lvl6pPr>
      <a:lvl7pPr marL="2971726" indent="-228594" algn="l" rtl="0" eaLnBrk="1" fontAlgn="base" hangingPunct="1">
        <a:spcBef>
          <a:spcPct val="20000"/>
        </a:spcBef>
        <a:spcAft>
          <a:spcPct val="0"/>
        </a:spcAft>
        <a:buChar char="»"/>
        <a:defRPr kumimoji="1" sz="2000">
          <a:solidFill>
            <a:schemeClr val="tx1"/>
          </a:solidFill>
          <a:latin typeface="+mn-lt"/>
          <a:ea typeface="+mn-ea"/>
        </a:defRPr>
      </a:lvl7pPr>
      <a:lvl8pPr marL="3428914" indent="-228594" algn="l" rtl="0" eaLnBrk="1" fontAlgn="base" hangingPunct="1">
        <a:spcBef>
          <a:spcPct val="20000"/>
        </a:spcBef>
        <a:spcAft>
          <a:spcPct val="0"/>
        </a:spcAft>
        <a:buChar char="»"/>
        <a:defRPr kumimoji="1" sz="2000">
          <a:solidFill>
            <a:schemeClr val="tx1"/>
          </a:solidFill>
          <a:latin typeface="+mn-lt"/>
          <a:ea typeface="+mn-ea"/>
        </a:defRPr>
      </a:lvl8pPr>
      <a:lvl9pPr marL="3886103" indent="-228594"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oleObject" Target="../embeddings/oleObject7.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6.bin"/><Relationship Id="rId17" Type="http://schemas.openxmlformats.org/officeDocument/2006/relationships/oleObject" Target="../embeddings/oleObject11.bin"/><Relationship Id="rId2" Type="http://schemas.openxmlformats.org/officeDocument/2006/relationships/slideLayout" Target="../slideLayouts/slideLayout7.xml"/><Relationship Id="rId16" Type="http://schemas.openxmlformats.org/officeDocument/2006/relationships/oleObject" Target="../embeddings/oleObject10.bin"/><Relationship Id="rId1" Type="http://schemas.openxmlformats.org/officeDocument/2006/relationships/vmlDrawing" Target="../drawings/vmlDrawing1.vml"/><Relationship Id="rId6" Type="http://schemas.openxmlformats.org/officeDocument/2006/relationships/image" Target="../media/image5.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9.bin"/><Relationship Id="rId10" Type="http://schemas.openxmlformats.org/officeDocument/2006/relationships/image" Target="../media/image7.emf"/><Relationship Id="rId4" Type="http://schemas.openxmlformats.org/officeDocument/2006/relationships/image" Target="../media/image4.emf"/><Relationship Id="rId9" Type="http://schemas.openxmlformats.org/officeDocument/2006/relationships/oleObject" Target="../embeddings/oleObject4.bin"/><Relationship Id="rId14" Type="http://schemas.openxmlformats.org/officeDocument/2006/relationships/oleObject" Target="../embeddings/oleObject8.bin"/></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luebean.softsu.com/cloud-cti-callcenter-system-support/document/" TargetMode="External"/><Relationship Id="rId2" Type="http://schemas.openxmlformats.org/officeDocument/2006/relationships/hyperlink" Target="mailto:bb-support@softsu.co.jp" TargetMode="Externa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hyperlink" Target="http://bluebean.softsu.com/fa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8243969" y="2767013"/>
            <a:ext cx="928885"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ＭＳ Ｐゴシック" pitchFamily="50" charset="-128"/>
              </a:defRPr>
            </a:lvl9pPr>
          </a:lstStyle>
          <a:p>
            <a:pPr eaLnBrk="1" hangingPunct="1">
              <a:buClrTx/>
              <a:buFontTx/>
              <a:buNone/>
            </a:pPr>
            <a:r>
              <a:rPr lang="en-US" altLang="ja-JP" dirty="0">
                <a:solidFill>
                  <a:srgbClr val="000000"/>
                </a:solidFill>
              </a:rPr>
              <a:t>Ver</a:t>
            </a:r>
            <a:r>
              <a:rPr lang="en-US" altLang="ja-JP">
                <a:solidFill>
                  <a:srgbClr val="000000"/>
                </a:solidFill>
              </a:rPr>
              <a:t>.8.9</a:t>
            </a:r>
            <a:endParaRPr lang="en-US" altLang="ja-JP" dirty="0">
              <a:solidFill>
                <a:srgbClr val="000000"/>
              </a:solidFill>
            </a:endParaRPr>
          </a:p>
        </p:txBody>
      </p:sp>
      <p:sp>
        <p:nvSpPr>
          <p:cNvPr id="3076" name="Rectangle 9"/>
          <p:cNvSpPr>
            <a:spLocks noChangeArrowheads="1"/>
          </p:cNvSpPr>
          <p:nvPr/>
        </p:nvSpPr>
        <p:spPr bwMode="auto">
          <a:xfrm>
            <a:off x="0" y="1700213"/>
            <a:ext cx="9144000" cy="106680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defTabSz="914400">
              <a:buClrTx/>
              <a:buSzTx/>
              <a:buFontTx/>
              <a:buNone/>
            </a:pPr>
            <a:r>
              <a:rPr kumimoji="1" lang="en-US" altLang="ja-JP" sz="3200" dirty="0">
                <a:latin typeface="HGP創英角ｺﾞｼｯｸUB" panose="020B0900000000000000" pitchFamily="50" charset="-128"/>
                <a:ea typeface="HGP創英角ｺﾞｼｯｸUB" panose="020B0900000000000000" pitchFamily="50" charset="-128"/>
              </a:rPr>
              <a:t>ACD</a:t>
            </a:r>
            <a:r>
              <a:rPr kumimoji="1" lang="ja-JP" altLang="en-US" sz="3200" dirty="0">
                <a:latin typeface="HGP創英角ｺﾞｼｯｸUB" panose="020B0900000000000000" pitchFamily="50" charset="-128"/>
                <a:ea typeface="HGP創英角ｺﾞｼｯｸUB" panose="020B0900000000000000" pitchFamily="50" charset="-128"/>
              </a:rPr>
              <a:t>設定マニュアル</a:t>
            </a:r>
          </a:p>
        </p:txBody>
      </p:sp>
      <p:sp>
        <p:nvSpPr>
          <p:cNvPr id="2" name="テキスト ボックス 1"/>
          <p:cNvSpPr txBox="1"/>
          <p:nvPr/>
        </p:nvSpPr>
        <p:spPr>
          <a:xfrm>
            <a:off x="899592" y="3225676"/>
            <a:ext cx="7704856" cy="584775"/>
          </a:xfrm>
          <a:prstGeom prst="rect">
            <a:avLst/>
          </a:prstGeom>
          <a:noFill/>
        </p:spPr>
        <p:txBody>
          <a:bodyPr wrap="square" rtlCol="0">
            <a:spAutoFit/>
          </a:bodyPr>
          <a:lstStyle/>
          <a:p>
            <a:r>
              <a:rPr kumimoji="1" lang="ja-JP" altLang="en-US" sz="1600" dirty="0">
                <a:solidFill>
                  <a:srgbClr val="000000"/>
                </a:solidFill>
                <a:latin typeface="+mn-ea"/>
                <a:ea typeface="+mn-ea"/>
              </a:rPr>
              <a:t>作業グループ（</a:t>
            </a:r>
            <a:r>
              <a:rPr kumimoji="1" lang="en-US" altLang="ja-JP" sz="1600" dirty="0">
                <a:solidFill>
                  <a:srgbClr val="000000"/>
                </a:solidFill>
                <a:latin typeface="+mn-ea"/>
                <a:ea typeface="+mn-ea"/>
              </a:rPr>
              <a:t>ACD</a:t>
            </a:r>
            <a:r>
              <a:rPr kumimoji="1" lang="ja-JP" altLang="en-US" sz="1600" dirty="0">
                <a:solidFill>
                  <a:srgbClr val="000000"/>
                </a:solidFill>
                <a:latin typeface="+mn-ea"/>
                <a:ea typeface="+mn-ea"/>
              </a:rPr>
              <a:t>）の設定に関するマニュアルです。</a:t>
            </a:r>
            <a:endParaRPr kumimoji="1" lang="en-US" altLang="ja-JP" sz="1600" dirty="0">
              <a:solidFill>
                <a:srgbClr val="000000"/>
              </a:solidFill>
              <a:latin typeface="+mn-ea"/>
              <a:ea typeface="+mn-ea"/>
            </a:endParaRPr>
          </a:p>
          <a:p>
            <a:r>
              <a:rPr kumimoji="1" lang="ja-JP" altLang="en-US" sz="1600" dirty="0">
                <a:solidFill>
                  <a:srgbClr val="000000"/>
                </a:solidFill>
                <a:latin typeface="+mn-ea"/>
                <a:ea typeface="+mn-ea"/>
              </a:rPr>
              <a:t>各設定項目に関する説明が記載されています。</a:t>
            </a:r>
            <a:endParaRPr kumimoji="1" lang="en-US" altLang="ja-JP" sz="1600" dirty="0">
              <a:solidFill>
                <a:srgbClr val="000000"/>
              </a:solidFill>
              <a:latin typeface="+mn-ea"/>
              <a:ea typeface="+mn-ea"/>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idx="12"/>
          </p:nvPr>
        </p:nvSpPr>
        <p:spPr/>
        <p:txBody>
          <a:bodyPr/>
          <a:lstStyle/>
          <a:p>
            <a:pPr>
              <a:defRPr/>
            </a:pPr>
            <a:fld id="{C58B1D07-7046-431B-B7E6-FB5758C67932}" type="slidenum">
              <a:rPr lang="en-US" smtClean="0"/>
              <a:pPr>
                <a:defRPr/>
              </a:pPr>
              <a:t>1</a:t>
            </a:fld>
            <a:endParaRPr lang="en-US" dirty="0"/>
          </a:p>
        </p:txBody>
      </p:sp>
      <p:sp>
        <p:nvSpPr>
          <p:cNvPr id="3" name="Rectangle 4"/>
          <p:cNvSpPr>
            <a:spLocks noChangeArrowheads="1"/>
          </p:cNvSpPr>
          <p:nvPr/>
        </p:nvSpPr>
        <p:spPr bwMode="auto">
          <a:xfrm>
            <a:off x="755650" y="188913"/>
            <a:ext cx="63366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sz="2400" b="1" dirty="0">
                <a:solidFill>
                  <a:srgbClr val="000000"/>
                </a:solidFill>
                <a:latin typeface="+mj-ea"/>
                <a:ea typeface="+mj-ea"/>
              </a:rPr>
              <a:t>■</a:t>
            </a:r>
            <a:r>
              <a:rPr lang="ja-JP" altLang="en-US" sz="2400" b="1" dirty="0">
                <a:solidFill>
                  <a:srgbClr val="000000"/>
                </a:solidFill>
                <a:latin typeface="+mj-ea"/>
                <a:ea typeface="+mj-ea"/>
              </a:rPr>
              <a:t> </a:t>
            </a:r>
            <a:r>
              <a:rPr lang="en-US" altLang="ja-JP" sz="2400" b="1" dirty="0">
                <a:solidFill>
                  <a:srgbClr val="000000"/>
                </a:solidFill>
                <a:latin typeface="+mj-ea"/>
                <a:ea typeface="+mj-ea"/>
              </a:rPr>
              <a:t>ACD</a:t>
            </a:r>
            <a:r>
              <a:rPr lang="ja-JP" altLang="en-US" sz="2400" b="1" dirty="0">
                <a:solidFill>
                  <a:srgbClr val="000000"/>
                </a:solidFill>
                <a:latin typeface="+mj-ea"/>
                <a:ea typeface="+mj-ea"/>
              </a:rPr>
              <a:t>設定マニュアル　目次</a:t>
            </a:r>
          </a:p>
        </p:txBody>
      </p:sp>
      <p:sp>
        <p:nvSpPr>
          <p:cNvPr id="4" name="Text Box 61"/>
          <p:cNvSpPr txBox="1">
            <a:spLocks noChangeArrowheads="1"/>
          </p:cNvSpPr>
          <p:nvPr/>
        </p:nvSpPr>
        <p:spPr bwMode="auto">
          <a:xfrm>
            <a:off x="971600" y="1264568"/>
            <a:ext cx="8172400" cy="208890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342900" indent="-342900" eaLnBrk="0" hangingPunct="0">
              <a:defRPr>
                <a:solidFill>
                  <a:schemeClr val="bg1"/>
                </a:solidFill>
                <a:latin typeface="Arial" charset="0"/>
                <a:ea typeface="ＭＳ Ｐゴシック" pitchFamily="50" charset="-128"/>
              </a:defRPr>
            </a:lvl1pPr>
            <a:lvl2pPr eaLnBrk="0" hangingPunct="0">
              <a:defRPr>
                <a:solidFill>
                  <a:schemeClr val="bg1"/>
                </a:solidFill>
                <a:latin typeface="Arial" charset="0"/>
                <a:ea typeface="ＭＳ Ｐゴシック" pitchFamily="50" charset="-128"/>
              </a:defRPr>
            </a:lvl2pPr>
            <a:lvl3pPr eaLnBrk="0" hangingPunct="0">
              <a:defRPr>
                <a:solidFill>
                  <a:schemeClr val="bg1"/>
                </a:solidFill>
                <a:latin typeface="Arial" charset="0"/>
                <a:ea typeface="ＭＳ Ｐゴシック" pitchFamily="50" charset="-128"/>
              </a:defRPr>
            </a:lvl3pPr>
            <a:lvl4pPr eaLnBrk="0" hangingPunct="0">
              <a:defRPr>
                <a:solidFill>
                  <a:schemeClr val="bg1"/>
                </a:solidFill>
                <a:latin typeface="Arial" charset="0"/>
                <a:ea typeface="ＭＳ Ｐゴシック" pitchFamily="50" charset="-128"/>
              </a:defRPr>
            </a:lvl4pPr>
            <a:lvl5pPr eaLnBrk="0" hangingPunct="0">
              <a:defRPr>
                <a:solidFill>
                  <a:schemeClr val="bg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9pPr>
          </a:lstStyle>
          <a:p>
            <a:pPr marL="0" indent="0" eaLnBrk="1" hangingPunct="1">
              <a:lnSpc>
                <a:spcPct val="120000"/>
              </a:lnSpc>
            </a:pPr>
            <a:r>
              <a:rPr lang="en-US" altLang="ja-JP" dirty="0">
                <a:solidFill>
                  <a:schemeClr val="tx1"/>
                </a:solidFill>
                <a:latin typeface="+mn-ea"/>
                <a:ea typeface="+mn-ea"/>
              </a:rPr>
              <a:t>P.1</a:t>
            </a:r>
            <a:r>
              <a:rPr lang="ja-JP" altLang="en-US" dirty="0">
                <a:solidFill>
                  <a:schemeClr val="tx1"/>
                </a:solidFill>
                <a:latin typeface="+mn-ea"/>
                <a:ea typeface="+mn-ea"/>
              </a:rPr>
              <a:t>　目次</a:t>
            </a:r>
            <a:endParaRPr lang="en-US" altLang="ja-JP" dirty="0">
              <a:solidFill>
                <a:schemeClr val="tx1"/>
              </a:solidFill>
              <a:latin typeface="+mn-ea"/>
              <a:ea typeface="+mn-ea"/>
            </a:endParaRPr>
          </a:p>
          <a:p>
            <a:pPr marL="0" indent="0" eaLnBrk="1" hangingPunct="1">
              <a:lnSpc>
                <a:spcPct val="120000"/>
              </a:lnSpc>
            </a:pPr>
            <a:r>
              <a:rPr lang="en-US" altLang="ja-JP" dirty="0">
                <a:solidFill>
                  <a:schemeClr val="tx1"/>
                </a:solidFill>
                <a:latin typeface="+mn-ea"/>
              </a:rPr>
              <a:t>P.2</a:t>
            </a:r>
            <a:r>
              <a:rPr lang="ja-JP" altLang="en-US" dirty="0">
                <a:solidFill>
                  <a:schemeClr val="tx1"/>
                </a:solidFill>
                <a:latin typeface="+mn-ea"/>
              </a:rPr>
              <a:t>　作業グループ（</a:t>
            </a:r>
            <a:r>
              <a:rPr lang="en-US" altLang="ja-JP" dirty="0">
                <a:solidFill>
                  <a:schemeClr val="tx1"/>
                </a:solidFill>
                <a:latin typeface="+mn-ea"/>
              </a:rPr>
              <a:t>ACD</a:t>
            </a:r>
            <a:r>
              <a:rPr lang="ja-JP" altLang="en-US" dirty="0">
                <a:solidFill>
                  <a:schemeClr val="tx1"/>
                </a:solidFill>
                <a:latin typeface="+mn-ea"/>
              </a:rPr>
              <a:t>）　設定項目</a:t>
            </a:r>
            <a:endParaRPr lang="en-US" altLang="ja-JP" dirty="0">
              <a:solidFill>
                <a:srgbClr val="000000"/>
              </a:solidFill>
              <a:latin typeface="+mn-ea"/>
            </a:endParaRPr>
          </a:p>
          <a:p>
            <a:pPr marL="0" indent="0" eaLnBrk="1" hangingPunct="1">
              <a:lnSpc>
                <a:spcPct val="120000"/>
              </a:lnSpc>
            </a:pPr>
            <a:r>
              <a:rPr lang="en-US" altLang="ja-JP" dirty="0">
                <a:solidFill>
                  <a:schemeClr val="tx1"/>
                </a:solidFill>
                <a:latin typeface="+mn-ea"/>
              </a:rPr>
              <a:t>P.3</a:t>
            </a:r>
            <a:r>
              <a:rPr lang="ja-JP" altLang="en-US" dirty="0">
                <a:solidFill>
                  <a:schemeClr val="tx1"/>
                </a:solidFill>
                <a:latin typeface="+mn-ea"/>
              </a:rPr>
              <a:t>　配信パターン</a:t>
            </a:r>
            <a:endParaRPr lang="en-US" altLang="ja-JP" dirty="0">
              <a:solidFill>
                <a:schemeClr val="tx1"/>
              </a:solidFill>
              <a:latin typeface="+mn-ea"/>
            </a:endParaRPr>
          </a:p>
          <a:p>
            <a:pPr marL="0" indent="0" eaLnBrk="1" hangingPunct="1">
              <a:lnSpc>
                <a:spcPct val="120000"/>
              </a:lnSpc>
            </a:pPr>
            <a:r>
              <a:rPr lang="en-US" altLang="ja-JP" dirty="0">
                <a:solidFill>
                  <a:schemeClr val="tx1"/>
                </a:solidFill>
                <a:latin typeface="+mn-ea"/>
              </a:rPr>
              <a:t>P.4</a:t>
            </a:r>
            <a:r>
              <a:rPr lang="ja-JP" altLang="en-US" dirty="0">
                <a:solidFill>
                  <a:schemeClr val="tx1"/>
                </a:solidFill>
                <a:latin typeface="+mn-ea"/>
              </a:rPr>
              <a:t>　</a:t>
            </a:r>
            <a:r>
              <a:rPr lang="en-US" altLang="ja-JP" dirty="0">
                <a:solidFill>
                  <a:schemeClr val="tx1"/>
                </a:solidFill>
                <a:latin typeface="+mn-ea"/>
              </a:rPr>
              <a:t>ACD</a:t>
            </a:r>
            <a:r>
              <a:rPr lang="ja-JP" altLang="en-US" dirty="0">
                <a:solidFill>
                  <a:schemeClr val="tx1"/>
                </a:solidFill>
                <a:latin typeface="+mn-ea"/>
              </a:rPr>
              <a:t>に着信した待ち呼のフロー（インバウンド業務）</a:t>
            </a:r>
          </a:p>
          <a:p>
            <a:pPr marL="0" indent="0" eaLnBrk="1" hangingPunct="1">
              <a:lnSpc>
                <a:spcPct val="120000"/>
              </a:lnSpc>
            </a:pPr>
            <a:r>
              <a:rPr lang="en-US" altLang="ja-JP" dirty="0">
                <a:solidFill>
                  <a:schemeClr val="tx1"/>
                </a:solidFill>
                <a:latin typeface="+mn-ea"/>
              </a:rPr>
              <a:t>P.5</a:t>
            </a:r>
            <a:r>
              <a:rPr lang="ja-JP" altLang="en-US" dirty="0">
                <a:solidFill>
                  <a:schemeClr val="tx1"/>
                </a:solidFill>
                <a:latin typeface="+mn-ea"/>
              </a:rPr>
              <a:t>　待ち呼受付設定（インバウンド業務用機能）</a:t>
            </a:r>
          </a:p>
          <a:p>
            <a:pPr marL="0" indent="0" eaLnBrk="1" hangingPunct="1">
              <a:lnSpc>
                <a:spcPct val="120000"/>
              </a:lnSpc>
            </a:pPr>
            <a:r>
              <a:rPr lang="en-US" altLang="ja-JP" dirty="0">
                <a:solidFill>
                  <a:schemeClr val="tx1"/>
                </a:solidFill>
                <a:latin typeface="+mn-ea"/>
              </a:rPr>
              <a:t>P.6</a:t>
            </a:r>
            <a:r>
              <a:rPr lang="ja-JP" altLang="en-US" dirty="0">
                <a:solidFill>
                  <a:schemeClr val="tx1"/>
                </a:solidFill>
                <a:latin typeface="+mn-ea"/>
              </a:rPr>
              <a:t>　着信優先度（インバウンド業務用機能）</a:t>
            </a:r>
          </a:p>
        </p:txBody>
      </p:sp>
    </p:spTree>
    <p:extLst>
      <p:ext uri="{BB962C8B-B14F-4D97-AF65-F5344CB8AC3E}">
        <p14:creationId xmlns:p14="http://schemas.microsoft.com/office/powerpoint/2010/main" val="299703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28F719C-51EF-42C1-8765-86E1E7345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7" y="476673"/>
            <a:ext cx="5760640" cy="6393677"/>
          </a:xfrm>
          <a:prstGeom prst="rect">
            <a:avLst/>
          </a:prstGeom>
        </p:spPr>
      </p:pic>
      <p:sp>
        <p:nvSpPr>
          <p:cNvPr id="4" name="スライド番号プレースホルダー 3"/>
          <p:cNvSpPr>
            <a:spLocks noGrp="1"/>
          </p:cNvSpPr>
          <p:nvPr>
            <p:ph type="sldNum" idx="12"/>
          </p:nvPr>
        </p:nvSpPr>
        <p:spPr/>
        <p:txBody>
          <a:body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B11194E-722C-4E41-A7ED-27CB0B631F95}" type="slidenum">
              <a:rPr kumimoji="0" lang="en-US" sz="18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a:t>
            </a:fld>
            <a:endParaRPr kumimoji="0" lang="en-US" sz="18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8" name="正方形/長方形 7"/>
          <p:cNvSpPr/>
          <p:nvPr/>
        </p:nvSpPr>
        <p:spPr bwMode="auto">
          <a:xfrm>
            <a:off x="5755942" y="991765"/>
            <a:ext cx="2631385" cy="637035"/>
          </a:xfrm>
          <a:prstGeom prst="rect">
            <a:avLst/>
          </a:prstGeom>
          <a:solidFill>
            <a:schemeClr val="bg1"/>
          </a:solidFill>
          <a:ln w="19050" cap="flat" cmpd="sng" algn="ctr">
            <a:solidFill>
              <a:srgbClr val="FF5050"/>
            </a:solidFill>
            <a:prstDash val="solid"/>
            <a:round/>
            <a:headEnd type="none" w="med" len="med"/>
            <a:tailEnd type="triangle" w="med" len="med"/>
          </a:ln>
          <a:effectLs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1" i="0" u="none" strike="noStrike" kern="1200" cap="none" spc="0" normalizeH="0" baseline="0" noProof="0" dirty="0">
                <a:ln>
                  <a:noFill/>
                </a:ln>
                <a:solidFill>
                  <a:srgbClr val="000000"/>
                </a:solidFill>
                <a:effectLst/>
                <a:uLnTx/>
                <a:uFillTx/>
                <a:latin typeface="ＭＳ Ｐゴシック"/>
                <a:ea typeface="ＭＳ Ｐゴシック"/>
                <a:cs typeface="+mn-cs"/>
              </a:rPr>
              <a:t>配信パターン：</a:t>
            </a:r>
            <a:endParaRPr kumimoji="0" lang="en-US" altLang="ja-JP" sz="11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en-US" altLang="ja-JP" sz="1100" b="0" i="0" u="none" strike="noStrike" kern="1200" cap="none" spc="0" normalizeH="0" baseline="0" noProof="0" dirty="0">
                <a:ln>
                  <a:noFill/>
                </a:ln>
                <a:solidFill>
                  <a:srgbClr val="000000"/>
                </a:solidFill>
                <a:effectLst/>
                <a:uLnTx/>
                <a:uFillTx/>
                <a:latin typeface="ＭＳ Ｐゴシック"/>
                <a:ea typeface="ＭＳ Ｐゴシック"/>
                <a:cs typeface="+mn-cs"/>
              </a:rPr>
              <a:t>ACD</a:t>
            </a:r>
            <a:r>
              <a:rPr kumimoji="0" lang="ja-JP" altLang="en-US" sz="1100" b="0" i="0" u="none" strike="noStrike" kern="1200" cap="none" spc="0" normalizeH="0" baseline="0" noProof="0" dirty="0">
                <a:ln>
                  <a:noFill/>
                </a:ln>
                <a:solidFill>
                  <a:srgbClr val="000000"/>
                </a:solidFill>
                <a:effectLst/>
                <a:uLnTx/>
                <a:uFillTx/>
                <a:latin typeface="ＭＳ Ｐゴシック"/>
                <a:ea typeface="ＭＳ Ｐゴシック"/>
                <a:cs typeface="+mn-cs"/>
              </a:rPr>
              <a:t>に着信した呼を所属オペレーターへ</a:t>
            </a:r>
            <a:endParaRPr kumimoji="0" lang="en-US" altLang="ja-JP" sz="1100" b="0"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0" i="0" u="none" strike="noStrike" kern="1200" cap="none" spc="0" normalizeH="0" baseline="0" noProof="0" dirty="0">
                <a:ln>
                  <a:noFill/>
                </a:ln>
                <a:solidFill>
                  <a:srgbClr val="000000"/>
                </a:solidFill>
                <a:effectLst/>
                <a:uLnTx/>
                <a:uFillTx/>
                <a:latin typeface="ＭＳ Ｐゴシック"/>
                <a:ea typeface="ＭＳ Ｐゴシック"/>
                <a:cs typeface="+mn-cs"/>
              </a:rPr>
              <a:t>どのように配信するか設定します。</a:t>
            </a:r>
            <a:endParaRPr kumimoji="0" lang="en-US" altLang="ja-JP" sz="11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11" name="正方形/長方形 10"/>
          <p:cNvSpPr/>
          <p:nvPr/>
        </p:nvSpPr>
        <p:spPr bwMode="auto">
          <a:xfrm>
            <a:off x="5326949" y="1683535"/>
            <a:ext cx="3205491" cy="665345"/>
          </a:xfrm>
          <a:prstGeom prst="rect">
            <a:avLst/>
          </a:prstGeom>
          <a:solidFill>
            <a:schemeClr val="bg1"/>
          </a:solidFill>
          <a:ln w="19050" cap="flat" cmpd="sng" algn="ctr">
            <a:solidFill>
              <a:srgbClr val="FF5050"/>
            </a:solidFill>
            <a:prstDash val="solid"/>
            <a:round/>
            <a:headEnd type="none" w="med" len="med"/>
            <a:tailEnd type="triangle" w="med" len="med"/>
          </a:ln>
          <a:effectLs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1" i="0" u="none" strike="noStrike" kern="1200" cap="none" spc="0" normalizeH="0" baseline="0" noProof="0" dirty="0">
                <a:ln>
                  <a:noFill/>
                </a:ln>
                <a:solidFill>
                  <a:srgbClr val="000000"/>
                </a:solidFill>
                <a:effectLst/>
                <a:uLnTx/>
                <a:uFillTx/>
                <a:latin typeface="ＭＳ Ｐゴシック"/>
                <a:ea typeface="ＭＳ Ｐゴシック"/>
                <a:cs typeface="+mn-cs"/>
              </a:rPr>
              <a:t>オペレーター向けガイダンス：</a:t>
            </a:r>
            <a:endParaRPr kumimoji="0" lang="en-US" altLang="ja-JP" sz="1100" b="1" i="0" u="none" strike="noStrike" kern="1200" cap="none" spc="0" normalizeH="0" baseline="0" noProof="0" dirty="0">
              <a:ln>
                <a:noFill/>
              </a:ln>
              <a:solidFill>
                <a:srgbClr val="000000"/>
              </a:solidFill>
              <a:effectLst/>
              <a:uLnTx/>
              <a:uFillTx/>
              <a:latin typeface="ＭＳ Ｐゴシック"/>
              <a:ea typeface="ＭＳ Ｐゴシック"/>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0" i="0" u="none" strike="noStrike" kern="1200" cap="none" spc="0" normalizeH="0" baseline="0" noProof="0" dirty="0">
                <a:ln>
                  <a:noFill/>
                </a:ln>
                <a:solidFill>
                  <a:srgbClr val="000000"/>
                </a:solidFill>
                <a:effectLst/>
                <a:uLnTx/>
                <a:uFillTx/>
                <a:latin typeface="ＭＳ Ｐゴシック"/>
                <a:ea typeface="ＭＳ Ｐゴシック"/>
                <a:cs typeface="+mn-cs"/>
              </a:rPr>
              <a:t>オペレーターに呼を接続する際に流す</a:t>
            </a:r>
            <a:r>
              <a:rPr kumimoji="0" lang="ja-JP" altLang="en-US" sz="1100" b="0" i="0" u="none" strike="noStrike" kern="1200" cap="none" spc="0" normalizeH="0" baseline="0" noProof="0" dirty="0">
                <a:ln>
                  <a:noFill/>
                </a:ln>
                <a:solidFill>
                  <a:srgbClr val="000000"/>
                </a:solidFill>
                <a:effectLst/>
                <a:uLnTx/>
                <a:uFillTx/>
                <a:latin typeface="ＭＳ Ｐゴシック"/>
                <a:ea typeface="ＭＳ Ｐゴシック" pitchFamily="50" charset="-128"/>
                <a:cs typeface="+mn-cs"/>
              </a:rPr>
              <a:t>ガイダンスの</a:t>
            </a:r>
            <a:endParaRPr kumimoji="0" lang="en-US" altLang="ja-JP" sz="1100" b="0" i="0" u="none" strike="noStrike" kern="1200" cap="none" spc="0" normalizeH="0" baseline="0" noProof="0" dirty="0">
              <a:ln>
                <a:noFill/>
              </a:ln>
              <a:solidFill>
                <a:srgbClr val="000000"/>
              </a:solidFill>
              <a:effectLst/>
              <a:uLnTx/>
              <a:uFillTx/>
              <a:latin typeface="ＭＳ Ｐゴシック"/>
              <a:ea typeface="ＭＳ Ｐゴシック" pitchFamily="50" charset="-128"/>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0" i="0" u="none" strike="noStrike" kern="1200" cap="none" spc="0" normalizeH="0" baseline="0" noProof="0" dirty="0">
                <a:ln>
                  <a:noFill/>
                </a:ln>
                <a:solidFill>
                  <a:srgbClr val="000000"/>
                </a:solidFill>
                <a:effectLst/>
                <a:uLnTx/>
                <a:uFillTx/>
                <a:latin typeface="ＭＳ Ｐゴシック"/>
                <a:ea typeface="ＭＳ Ｐゴシック"/>
                <a:cs typeface="+mn-cs"/>
              </a:rPr>
              <a:t>設定です。</a:t>
            </a:r>
            <a:endParaRPr kumimoji="0" lang="en-US" altLang="ja-JP" sz="11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12" name="正方形/長方形 11"/>
          <p:cNvSpPr/>
          <p:nvPr/>
        </p:nvSpPr>
        <p:spPr bwMode="auto">
          <a:xfrm>
            <a:off x="4236145" y="2416148"/>
            <a:ext cx="4644753" cy="580804"/>
          </a:xfrm>
          <a:prstGeom prst="rect">
            <a:avLst/>
          </a:prstGeom>
          <a:solidFill>
            <a:schemeClr val="bg1"/>
          </a:solidFill>
          <a:ln w="19050" cap="flat" cmpd="sng" algn="ctr">
            <a:solidFill>
              <a:srgbClr val="FF5050"/>
            </a:solidFill>
            <a:prstDash val="solid"/>
            <a:round/>
            <a:headEnd type="none" w="med" len="med"/>
            <a:tailEnd type="triangle" w="med" len="med"/>
          </a:ln>
          <a:effectLs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配信タイムアウト：</a:t>
            </a: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オペレーターを呼出す</a:t>
            </a:r>
            <a:r>
              <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1</a:t>
            </a: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回の長さを指定します。</a:t>
            </a:r>
            <a:endPar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配信リトライ間隔：</a:t>
            </a: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配信タイムアウト後、次の呼出しまでの間隔を指定します。</a:t>
            </a:r>
            <a:endPar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自動後処理時間：</a:t>
            </a: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終話したオペレーターに着信させない時間を指定します。</a:t>
            </a:r>
            <a:endPar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3" name="正方形/長方形 12"/>
          <p:cNvSpPr/>
          <p:nvPr/>
        </p:nvSpPr>
        <p:spPr bwMode="auto">
          <a:xfrm>
            <a:off x="5229596" y="4293096"/>
            <a:ext cx="2664297" cy="440580"/>
          </a:xfrm>
          <a:prstGeom prst="rect">
            <a:avLst/>
          </a:prstGeom>
          <a:solidFill>
            <a:schemeClr val="bg1"/>
          </a:solidFill>
          <a:ln w="19050" cap="flat" cmpd="sng" algn="ctr">
            <a:solidFill>
              <a:srgbClr val="FF5050"/>
            </a:solidFill>
            <a:prstDash val="solid"/>
            <a:round/>
            <a:headEnd type="none" w="med" len="med"/>
            <a:tailEnd type="triangle" w="med" len="med"/>
          </a:ln>
          <a:effectLs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待ち呼アナウンス（顧客向け）：</a:t>
            </a:r>
            <a:endParaRPr kumimoji="0" lang="en-US" altLang="ja-JP"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待ち呼に対し流すアナウンスを設定します。</a:t>
            </a:r>
            <a:endPar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4" name="正方形/長方形 13"/>
          <p:cNvSpPr/>
          <p:nvPr/>
        </p:nvSpPr>
        <p:spPr bwMode="auto">
          <a:xfrm>
            <a:off x="6399847" y="4804240"/>
            <a:ext cx="2474099" cy="440580"/>
          </a:xfrm>
          <a:prstGeom prst="rect">
            <a:avLst/>
          </a:prstGeom>
          <a:solidFill>
            <a:schemeClr val="bg1"/>
          </a:solidFill>
          <a:ln w="19050" cap="flat" cmpd="sng" algn="ctr">
            <a:solidFill>
              <a:srgbClr val="FF5050"/>
            </a:solidFill>
            <a:prstDash val="solid"/>
            <a:round/>
            <a:headEnd type="none" w="med" len="med"/>
            <a:tailEnd type="triangle" w="med" len="med"/>
          </a:ln>
          <a:effectLs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待ち呼受付設定：</a:t>
            </a:r>
            <a:endParaRPr kumimoji="0" lang="en-US" altLang="ja-JP"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待ち呼を受け付ける条件を設定します。</a:t>
            </a:r>
            <a:endPar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5" name="正方形/長方形 14"/>
          <p:cNvSpPr/>
          <p:nvPr/>
        </p:nvSpPr>
        <p:spPr bwMode="auto">
          <a:xfrm>
            <a:off x="3976680" y="5905945"/>
            <a:ext cx="4788768" cy="440580"/>
          </a:xfrm>
          <a:prstGeom prst="rect">
            <a:avLst/>
          </a:prstGeom>
          <a:solidFill>
            <a:schemeClr val="bg1"/>
          </a:solidFill>
          <a:ln w="19050" cap="flat" cmpd="sng" algn="ctr">
            <a:solidFill>
              <a:srgbClr val="FF5050"/>
            </a:solidFill>
            <a:prstDash val="solid"/>
            <a:round/>
            <a:headEnd type="none" w="med" len="med"/>
            <a:tailEnd type="triangle" w="med" len="med"/>
          </a:ln>
          <a:effectLs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着信優先度：</a:t>
            </a:r>
            <a:endParaRPr kumimoji="0" lang="en-US" altLang="ja-JP"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オペレーターが複数の</a:t>
            </a:r>
            <a:r>
              <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ACD</a:t>
            </a: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にログインしている場合の着信優先度を設定します。</a:t>
            </a:r>
            <a:endPar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
        <p:nvSpPr>
          <p:cNvPr id="16" name="正方形/長方形 15"/>
          <p:cNvSpPr/>
          <p:nvPr/>
        </p:nvSpPr>
        <p:spPr bwMode="auto">
          <a:xfrm>
            <a:off x="6399847" y="5292676"/>
            <a:ext cx="2469249" cy="440580"/>
          </a:xfrm>
          <a:prstGeom prst="rect">
            <a:avLst/>
          </a:prstGeom>
          <a:solidFill>
            <a:schemeClr val="bg1"/>
          </a:solidFill>
          <a:ln w="19050" cap="flat" cmpd="sng" algn="ctr">
            <a:solidFill>
              <a:srgbClr val="FF5050"/>
            </a:solidFill>
            <a:prstDash val="solid"/>
            <a:round/>
            <a:headEnd type="none" w="med" len="med"/>
            <a:tailEnd type="triangle" w="med" len="med"/>
          </a:ln>
          <a:effectLs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最大待ち呼数：</a:t>
            </a:r>
            <a:endParaRPr kumimoji="0" lang="en-US" altLang="ja-JP"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待ち呼を受付ける最大数を設定します。</a:t>
            </a:r>
            <a:endPar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cxnSp>
        <p:nvCxnSpPr>
          <p:cNvPr id="5" name="直線矢印コネクタ 4"/>
          <p:cNvCxnSpPr/>
          <p:nvPr/>
        </p:nvCxnSpPr>
        <p:spPr bwMode="auto">
          <a:xfrm flipH="1">
            <a:off x="3491880" y="1316375"/>
            <a:ext cx="2264062" cy="0"/>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矢印コネクタ 16"/>
          <p:cNvCxnSpPr/>
          <p:nvPr/>
        </p:nvCxnSpPr>
        <p:spPr bwMode="auto">
          <a:xfrm flipH="1">
            <a:off x="2662653" y="1892841"/>
            <a:ext cx="2664296" cy="0"/>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矢印コネクタ 17"/>
          <p:cNvCxnSpPr>
            <a:cxnSpLocks/>
          </p:cNvCxnSpPr>
          <p:nvPr/>
        </p:nvCxnSpPr>
        <p:spPr bwMode="auto">
          <a:xfrm flipH="1">
            <a:off x="4499992" y="5160989"/>
            <a:ext cx="1899855" cy="7302"/>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矢印コネクタ 18"/>
          <p:cNvCxnSpPr/>
          <p:nvPr/>
        </p:nvCxnSpPr>
        <p:spPr bwMode="auto">
          <a:xfrm flipH="1">
            <a:off x="2385147" y="5373216"/>
            <a:ext cx="4002603" cy="0"/>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矢印コネクタ 19"/>
          <p:cNvCxnSpPr/>
          <p:nvPr/>
        </p:nvCxnSpPr>
        <p:spPr bwMode="auto">
          <a:xfrm flipH="1" flipV="1">
            <a:off x="2375358" y="5698453"/>
            <a:ext cx="1593703" cy="288032"/>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矢印コネクタ 23"/>
          <p:cNvCxnSpPr/>
          <p:nvPr/>
        </p:nvCxnSpPr>
        <p:spPr bwMode="auto">
          <a:xfrm flipH="1">
            <a:off x="3089625" y="2724284"/>
            <a:ext cx="1146521" cy="891"/>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矢印コネクタ 25"/>
          <p:cNvCxnSpPr>
            <a:cxnSpLocks/>
          </p:cNvCxnSpPr>
          <p:nvPr/>
        </p:nvCxnSpPr>
        <p:spPr bwMode="auto">
          <a:xfrm flipH="1">
            <a:off x="4283968" y="4468886"/>
            <a:ext cx="936105" cy="0"/>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4"/>
          <p:cNvSpPr>
            <a:spLocks noChangeArrowheads="1"/>
          </p:cNvSpPr>
          <p:nvPr/>
        </p:nvSpPr>
        <p:spPr bwMode="auto">
          <a:xfrm>
            <a:off x="-10747" y="-1619"/>
            <a:ext cx="478718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ja-JP" altLang="en-US" sz="2400" b="1" i="0" u="none" strike="noStrike" kern="1200" cap="none" spc="0" normalizeH="0" baseline="0" noProof="0" dirty="0">
                <a:ln>
                  <a:noFill/>
                </a:ln>
                <a:solidFill>
                  <a:srgbClr val="000000"/>
                </a:solidFill>
                <a:effectLst/>
                <a:uLnTx/>
                <a:uFillTx/>
                <a:latin typeface="ＭＳ Ｐゴシック"/>
                <a:ea typeface="ＭＳ Ｐゴシック"/>
                <a:cs typeface="+mn-cs"/>
              </a:rPr>
              <a:t>■ 作業グループ（</a:t>
            </a:r>
            <a:r>
              <a:rPr kumimoji="0" lang="en-US" altLang="ja-JP" sz="2400" b="1" i="0" u="none" strike="noStrike" kern="1200" cap="none" spc="0" normalizeH="0" baseline="0" noProof="0" dirty="0">
                <a:ln>
                  <a:noFill/>
                </a:ln>
                <a:solidFill>
                  <a:srgbClr val="000000"/>
                </a:solidFill>
                <a:effectLst/>
                <a:uLnTx/>
                <a:uFillTx/>
                <a:latin typeface="ＭＳ Ｐゴシック"/>
                <a:ea typeface="ＭＳ Ｐゴシック"/>
                <a:cs typeface="+mn-cs"/>
              </a:rPr>
              <a:t>ACD</a:t>
            </a:r>
            <a:r>
              <a:rPr kumimoji="0" lang="ja-JP" altLang="en-US" sz="2400" b="1" i="0" u="none" strike="noStrike" kern="1200" cap="none" spc="0" normalizeH="0" baseline="0" noProof="0" dirty="0">
                <a:ln>
                  <a:noFill/>
                </a:ln>
                <a:solidFill>
                  <a:srgbClr val="000000"/>
                </a:solidFill>
                <a:effectLst/>
                <a:uLnTx/>
                <a:uFillTx/>
                <a:latin typeface="ＭＳ Ｐゴシック"/>
                <a:ea typeface="ＭＳ Ｐゴシック"/>
                <a:cs typeface="+mn-cs"/>
              </a:rPr>
              <a:t>）　設定項目</a:t>
            </a:r>
          </a:p>
        </p:txBody>
      </p:sp>
      <p:sp>
        <p:nvSpPr>
          <p:cNvPr id="25" name="角丸四角形 24"/>
          <p:cNvSpPr/>
          <p:nvPr/>
        </p:nvSpPr>
        <p:spPr bwMode="auto">
          <a:xfrm>
            <a:off x="1929370" y="1268760"/>
            <a:ext cx="1562510" cy="161471"/>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28" name="角丸四角形 27"/>
          <p:cNvSpPr/>
          <p:nvPr/>
        </p:nvSpPr>
        <p:spPr bwMode="auto">
          <a:xfrm>
            <a:off x="1907703" y="1690590"/>
            <a:ext cx="754949" cy="355920"/>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29" name="角丸四角形 28"/>
          <p:cNvSpPr/>
          <p:nvPr/>
        </p:nvSpPr>
        <p:spPr bwMode="auto">
          <a:xfrm>
            <a:off x="1907704" y="2374285"/>
            <a:ext cx="1181921" cy="622667"/>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30" name="角丸四角形 29"/>
          <p:cNvSpPr/>
          <p:nvPr/>
        </p:nvSpPr>
        <p:spPr bwMode="auto">
          <a:xfrm>
            <a:off x="1877911" y="4131536"/>
            <a:ext cx="2406057" cy="953648"/>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endParaRPr>
          </a:p>
        </p:txBody>
      </p:sp>
      <p:sp>
        <p:nvSpPr>
          <p:cNvPr id="31" name="角丸四角形 30"/>
          <p:cNvSpPr/>
          <p:nvPr/>
        </p:nvSpPr>
        <p:spPr bwMode="auto">
          <a:xfrm>
            <a:off x="1942629" y="5114952"/>
            <a:ext cx="2557363" cy="129868"/>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32" name="角丸四角形 31"/>
          <p:cNvSpPr/>
          <p:nvPr/>
        </p:nvSpPr>
        <p:spPr bwMode="auto">
          <a:xfrm>
            <a:off x="1907704" y="5314074"/>
            <a:ext cx="465346" cy="181219"/>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35" name="角丸四角形 34"/>
          <p:cNvSpPr/>
          <p:nvPr/>
        </p:nvSpPr>
        <p:spPr bwMode="auto">
          <a:xfrm>
            <a:off x="1907703" y="5540514"/>
            <a:ext cx="477444" cy="157938"/>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grpSp>
        <p:nvGrpSpPr>
          <p:cNvPr id="6" name="グループ化 5">
            <a:extLst>
              <a:ext uri="{FF2B5EF4-FFF2-40B4-BE49-F238E27FC236}">
                <a16:creationId xmlns:a16="http://schemas.microsoft.com/office/drawing/2014/main" id="{D2BA265D-8868-4309-B212-5B22788BC8C9}"/>
              </a:ext>
            </a:extLst>
          </p:cNvPr>
          <p:cNvGrpSpPr/>
          <p:nvPr/>
        </p:nvGrpSpPr>
        <p:grpSpPr>
          <a:xfrm>
            <a:off x="467544" y="1317486"/>
            <a:ext cx="1440160" cy="239306"/>
            <a:chOff x="432619" y="1317486"/>
            <a:chExt cx="1440160" cy="239306"/>
          </a:xfrm>
        </p:grpSpPr>
        <p:sp>
          <p:nvSpPr>
            <p:cNvPr id="36" name="正方形/長方形 35"/>
            <p:cNvSpPr/>
            <p:nvPr/>
          </p:nvSpPr>
          <p:spPr bwMode="auto">
            <a:xfrm>
              <a:off x="1129225" y="1317486"/>
              <a:ext cx="743554" cy="239306"/>
            </a:xfrm>
            <a:prstGeom prst="rect">
              <a:avLst/>
            </a:prstGeom>
            <a:noFill/>
            <a:ln w="19050" cap="flat" cmpd="sng" algn="ctr">
              <a:noFill/>
              <a:prstDash val="solid"/>
              <a:round/>
              <a:headEnd type="none" w="med" len="med"/>
              <a:tailEnd type="triangle" w="med" len="med"/>
            </a:ln>
            <a:effectLst/>
            <a:extLst/>
          </p:spPr>
          <p:txBody>
            <a:bodyPr vert="horz" wrap="none" lIns="90000" tIns="46800" rIns="90000" bIns="46800" numCol="1" rtlCol="0" anchor="ctr" anchorCtr="0" compatLnSpc="1">
              <a:prstTxWarp prst="textNoShape">
                <a:avLst/>
              </a:prstTxWarp>
              <a:no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rPr>
                <a:t>←</a:t>
              </a:r>
              <a:r>
                <a:rPr kumimoji="0"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mn-cs"/>
                </a:rPr>
                <a:t>P.3</a:t>
              </a:r>
              <a:r>
                <a:rPr kumimoji="0"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rPr>
                <a:t>で説明</a:t>
              </a:r>
              <a:endParaRPr kumimoji="0"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42" name="角丸四角形 41"/>
            <p:cNvSpPr/>
            <p:nvPr/>
          </p:nvSpPr>
          <p:spPr bwMode="auto">
            <a:xfrm>
              <a:off x="432619" y="1332916"/>
              <a:ext cx="720080" cy="214351"/>
            </a:xfrm>
            <a:prstGeom prst="roundRect">
              <a:avLst/>
            </a:prstGeom>
            <a:noFill/>
            <a:ln w="19050" cap="flat" cmpd="sng" algn="ctr">
              <a:solidFill>
                <a:srgbClr val="0070C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endParaRPr>
            </a:p>
          </p:txBody>
        </p:sp>
      </p:grpSp>
      <p:grpSp>
        <p:nvGrpSpPr>
          <p:cNvPr id="7" name="グループ化 6">
            <a:extLst>
              <a:ext uri="{FF2B5EF4-FFF2-40B4-BE49-F238E27FC236}">
                <a16:creationId xmlns:a16="http://schemas.microsoft.com/office/drawing/2014/main" id="{880CDA15-D17E-49F4-B30A-B3EE3D8CECDF}"/>
              </a:ext>
            </a:extLst>
          </p:cNvPr>
          <p:cNvGrpSpPr/>
          <p:nvPr/>
        </p:nvGrpSpPr>
        <p:grpSpPr>
          <a:xfrm>
            <a:off x="467544" y="2340832"/>
            <a:ext cx="1478757" cy="440096"/>
            <a:chOff x="467544" y="2700872"/>
            <a:chExt cx="1478757" cy="440096"/>
          </a:xfrm>
        </p:grpSpPr>
        <p:sp>
          <p:nvSpPr>
            <p:cNvPr id="39" name="正方形/長方形 38"/>
            <p:cNvSpPr/>
            <p:nvPr/>
          </p:nvSpPr>
          <p:spPr bwMode="auto">
            <a:xfrm>
              <a:off x="1187624" y="2805095"/>
              <a:ext cx="758677" cy="239306"/>
            </a:xfrm>
            <a:prstGeom prst="rect">
              <a:avLst/>
            </a:prstGeom>
            <a:noFill/>
            <a:ln w="19050" cap="flat" cmpd="sng" algn="ctr">
              <a:noFill/>
              <a:prstDash val="solid"/>
              <a:round/>
              <a:headEnd type="none" w="med" len="med"/>
              <a:tailEnd type="triangle" w="med" len="med"/>
            </a:ln>
            <a:effectLst/>
            <a:extLst/>
          </p:spPr>
          <p:txBody>
            <a:bodyPr vert="horz" wrap="none" lIns="90000" tIns="46800" rIns="90000" bIns="46800" numCol="1" rtlCol="0" anchor="ctr" anchorCtr="0" compatLnSpc="1">
              <a:prstTxWarp prst="textNoShape">
                <a:avLst/>
              </a:prstTxWarp>
              <a:no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rPr>
                <a:t>←</a:t>
              </a:r>
              <a:r>
                <a:rPr kumimoji="0"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mn-cs"/>
                </a:rPr>
                <a:t>P.4</a:t>
              </a:r>
              <a:r>
                <a:rPr kumimoji="0"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rPr>
                <a:t>で説明</a:t>
              </a:r>
              <a:endParaRPr kumimoji="0"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44" name="角丸四角形 43"/>
            <p:cNvSpPr/>
            <p:nvPr/>
          </p:nvSpPr>
          <p:spPr bwMode="auto">
            <a:xfrm>
              <a:off x="467544" y="2700872"/>
              <a:ext cx="751656" cy="440096"/>
            </a:xfrm>
            <a:prstGeom prst="roundRect">
              <a:avLst/>
            </a:prstGeom>
            <a:noFill/>
            <a:ln w="19050" cap="flat" cmpd="sng" algn="ctr">
              <a:solidFill>
                <a:srgbClr val="0070C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endParaRPr>
            </a:p>
          </p:txBody>
        </p:sp>
      </p:grpSp>
      <p:grpSp>
        <p:nvGrpSpPr>
          <p:cNvPr id="10" name="グループ化 9">
            <a:extLst>
              <a:ext uri="{FF2B5EF4-FFF2-40B4-BE49-F238E27FC236}">
                <a16:creationId xmlns:a16="http://schemas.microsoft.com/office/drawing/2014/main" id="{63451A44-FDE7-4E09-85C4-F6DA966F5B4F}"/>
              </a:ext>
            </a:extLst>
          </p:cNvPr>
          <p:cNvGrpSpPr/>
          <p:nvPr/>
        </p:nvGrpSpPr>
        <p:grpSpPr>
          <a:xfrm>
            <a:off x="467544" y="5041336"/>
            <a:ext cx="1478756" cy="259872"/>
            <a:chOff x="467544" y="4489665"/>
            <a:chExt cx="1478756" cy="259872"/>
          </a:xfrm>
        </p:grpSpPr>
        <p:sp>
          <p:nvSpPr>
            <p:cNvPr id="40" name="正方形/長方形 39"/>
            <p:cNvSpPr/>
            <p:nvPr/>
          </p:nvSpPr>
          <p:spPr bwMode="auto">
            <a:xfrm>
              <a:off x="1187624" y="4489665"/>
              <a:ext cx="758676" cy="239306"/>
            </a:xfrm>
            <a:prstGeom prst="rect">
              <a:avLst/>
            </a:prstGeom>
            <a:noFill/>
            <a:ln w="19050" cap="flat" cmpd="sng" algn="ctr">
              <a:noFill/>
              <a:prstDash val="solid"/>
              <a:round/>
              <a:headEnd type="none" w="med" len="med"/>
              <a:tailEnd type="triangle" w="med" len="med"/>
            </a:ln>
            <a:effectLst/>
            <a:extLst/>
          </p:spPr>
          <p:txBody>
            <a:bodyPr vert="horz" wrap="none" lIns="90000" tIns="46800" rIns="90000" bIns="46800" numCol="1" rtlCol="0" anchor="ctr" anchorCtr="0" compatLnSpc="1">
              <a:prstTxWarp prst="textNoShape">
                <a:avLst/>
              </a:prstTxWarp>
              <a:no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rPr>
                <a:t>←</a:t>
              </a:r>
              <a:r>
                <a:rPr kumimoji="0"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mn-cs"/>
                </a:rPr>
                <a:t>P.5</a:t>
              </a:r>
              <a:r>
                <a:rPr kumimoji="0"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rPr>
                <a:t>で説明</a:t>
              </a:r>
              <a:endParaRPr kumimoji="0"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45" name="角丸四角形 44"/>
            <p:cNvSpPr/>
            <p:nvPr/>
          </p:nvSpPr>
          <p:spPr bwMode="auto">
            <a:xfrm>
              <a:off x="467544" y="4510231"/>
              <a:ext cx="755005" cy="239306"/>
            </a:xfrm>
            <a:prstGeom prst="roundRect">
              <a:avLst/>
            </a:prstGeom>
            <a:noFill/>
            <a:ln w="19050" cap="flat" cmpd="sng" algn="ctr">
              <a:solidFill>
                <a:srgbClr val="0070C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grpSp>
      <p:sp>
        <p:nvSpPr>
          <p:cNvPr id="41" name="正方形/長方形 40"/>
          <p:cNvSpPr/>
          <p:nvPr/>
        </p:nvSpPr>
        <p:spPr bwMode="auto">
          <a:xfrm>
            <a:off x="1246643" y="5517232"/>
            <a:ext cx="589053" cy="239307"/>
          </a:xfrm>
          <a:prstGeom prst="rect">
            <a:avLst/>
          </a:prstGeom>
          <a:noFill/>
          <a:ln w="19050" cap="flat" cmpd="sng" algn="ctr">
            <a:noFill/>
            <a:prstDash val="solid"/>
            <a:round/>
            <a:headEnd type="none" w="med" len="med"/>
            <a:tailEnd type="triangle" w="med" len="med"/>
          </a:ln>
          <a:effectLst/>
          <a:extLst/>
        </p:spPr>
        <p:txBody>
          <a:bodyPr vert="horz" wrap="none" lIns="90000" tIns="46800" rIns="90000" bIns="46800" numCol="1" rtlCol="0" anchor="ctr" anchorCtr="0" compatLnSpc="1">
            <a:prstTxWarp prst="textNoShape">
              <a:avLst/>
            </a:prstTxWarp>
            <a:noAutofit/>
          </a:body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000" b="0" i="0" u="none" strike="noStrike" kern="1200" cap="none" spc="0" normalizeH="0" baseline="0" noProof="0" dirty="0">
                <a:ln>
                  <a:noFill/>
                </a:ln>
                <a:solidFill>
                  <a:srgbClr val="000000"/>
                </a:solidFill>
                <a:effectLst/>
                <a:uLnTx/>
                <a:uFillTx/>
                <a:latin typeface="ＭＳ Ｐゴシック"/>
                <a:ea typeface="ＭＳ Ｐゴシック" pitchFamily="50" charset="-128"/>
                <a:cs typeface="+mn-cs"/>
              </a:rPr>
              <a:t>← </a:t>
            </a:r>
            <a:r>
              <a:rPr kumimoji="0"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mn-cs"/>
              </a:rPr>
              <a:t>P.6</a:t>
            </a:r>
            <a:r>
              <a:rPr kumimoji="0"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mn-cs"/>
              </a:rPr>
              <a:t>で説明</a:t>
            </a:r>
            <a:endParaRPr kumimoji="0"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sp>
        <p:nvSpPr>
          <p:cNvPr id="46" name="角丸四角形 45"/>
          <p:cNvSpPr/>
          <p:nvPr/>
        </p:nvSpPr>
        <p:spPr bwMode="auto">
          <a:xfrm>
            <a:off x="467543" y="5531711"/>
            <a:ext cx="687475" cy="248424"/>
          </a:xfrm>
          <a:prstGeom prst="roundRect">
            <a:avLst/>
          </a:prstGeom>
          <a:noFill/>
          <a:ln w="19050" cap="flat" cmpd="sng" algn="ctr">
            <a:solidFill>
              <a:srgbClr val="0070C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47" name="角丸四角形 29">
            <a:extLst>
              <a:ext uri="{FF2B5EF4-FFF2-40B4-BE49-F238E27FC236}">
                <a16:creationId xmlns:a16="http://schemas.microsoft.com/office/drawing/2014/main" id="{35D18D60-8108-42A0-975D-7BEE67FE4093}"/>
              </a:ext>
            </a:extLst>
          </p:cNvPr>
          <p:cNvSpPr/>
          <p:nvPr/>
        </p:nvSpPr>
        <p:spPr bwMode="auto">
          <a:xfrm>
            <a:off x="1877911" y="3051416"/>
            <a:ext cx="2406057" cy="953648"/>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endParaRPr kumimoji="0" lang="ja-JP" altLang="en-US" sz="18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48" name="正方形/長方形 47">
            <a:extLst>
              <a:ext uri="{FF2B5EF4-FFF2-40B4-BE49-F238E27FC236}">
                <a16:creationId xmlns:a16="http://schemas.microsoft.com/office/drawing/2014/main" id="{6EB84F21-3603-4B97-8911-9C0D18A84795}"/>
              </a:ext>
            </a:extLst>
          </p:cNvPr>
          <p:cNvSpPr/>
          <p:nvPr/>
        </p:nvSpPr>
        <p:spPr bwMode="auto">
          <a:xfrm>
            <a:off x="5229596" y="3348460"/>
            <a:ext cx="2664297" cy="440580"/>
          </a:xfrm>
          <a:prstGeom prst="rect">
            <a:avLst/>
          </a:prstGeom>
          <a:solidFill>
            <a:schemeClr val="bg1"/>
          </a:solidFill>
          <a:ln w="19050" cap="flat" cmpd="sng" algn="ctr">
            <a:solidFill>
              <a:srgbClr val="FF5050"/>
            </a:solidFill>
            <a:prstDash val="solid"/>
            <a:round/>
            <a:headEnd type="none" w="med" len="med"/>
            <a:tailEnd type="triangle" w="med" len="med"/>
          </a:ln>
          <a:effectLst/>
          <a:extLst/>
        </p:spPr>
        <p:txBody>
          <a:bodyPr vert="horz" wrap="none" lIns="90000" tIns="46800" rIns="90000" bIns="46800" numCol="1" rtlCol="0" anchor="t" anchorCtr="0" compatLnSpc="1">
            <a:prstTxWarp prst="textNoShape">
              <a:avLst/>
            </a:prstTxWarp>
            <a:noAutofit/>
          </a:body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lang="ja-JP" altLang="en-US" sz="1100" b="1" dirty="0">
                <a:solidFill>
                  <a:srgbClr val="000000"/>
                </a:solidFill>
              </a:rPr>
              <a:t>呼出音タイプ</a:t>
            </a:r>
            <a:r>
              <a:rPr kumimoji="0" lang="ja-JP" altLang="en-US"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（顧客向け）：</a:t>
            </a:r>
            <a:endParaRPr kumimoji="0" lang="en-US" altLang="ja-JP" sz="1100" b="1"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a:pP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待ち呼に対し流す</a:t>
            </a:r>
            <a:r>
              <a:rPr lang="ja-JP" altLang="en-US" sz="1100" dirty="0">
                <a:solidFill>
                  <a:srgbClr val="000000"/>
                </a:solidFill>
              </a:rPr>
              <a:t>音楽</a:t>
            </a:r>
            <a:r>
              <a:rPr kumimoji="0" lang="ja-JP" altLang="en-US"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rPr>
              <a:t>を設定します。</a:t>
            </a:r>
            <a:endParaRPr kumimoji="0" lang="en-US" altLang="ja-JP" sz="11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cxnSp>
        <p:nvCxnSpPr>
          <p:cNvPr id="49" name="直線矢印コネクタ 48">
            <a:extLst>
              <a:ext uri="{FF2B5EF4-FFF2-40B4-BE49-F238E27FC236}">
                <a16:creationId xmlns:a16="http://schemas.microsoft.com/office/drawing/2014/main" id="{649DC4C3-C473-436C-AA1E-9223AC4856AC}"/>
              </a:ext>
            </a:extLst>
          </p:cNvPr>
          <p:cNvCxnSpPr>
            <a:cxnSpLocks/>
          </p:cNvCxnSpPr>
          <p:nvPr/>
        </p:nvCxnSpPr>
        <p:spPr bwMode="auto">
          <a:xfrm flipH="1">
            <a:off x="4283968" y="3524250"/>
            <a:ext cx="936105" cy="0"/>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28597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10747" y="-1619"/>
            <a:ext cx="230573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400" b="1" dirty="0">
                <a:solidFill>
                  <a:schemeClr val="tx1"/>
                </a:solidFill>
                <a:latin typeface="+mj-ea"/>
                <a:ea typeface="+mj-ea"/>
              </a:rPr>
              <a:t>■ 配信パターン</a:t>
            </a:r>
          </a:p>
        </p:txBody>
      </p:sp>
      <p:pic>
        <p:nvPicPr>
          <p:cNvPr id="10" name="図 9"/>
          <p:cNvPicPr>
            <a:picLocks noChangeAspect="1"/>
          </p:cNvPicPr>
          <p:nvPr/>
        </p:nvPicPr>
        <p:blipFill rotWithShape="1">
          <a:blip r:embed="rId2"/>
          <a:srcRect b="66528"/>
          <a:stretch/>
        </p:blipFill>
        <p:spPr>
          <a:xfrm>
            <a:off x="306398" y="622043"/>
            <a:ext cx="6569858" cy="1984426"/>
          </a:xfrm>
          <a:prstGeom prst="rect">
            <a:avLst/>
          </a:prstGeom>
          <a:ln>
            <a:solidFill>
              <a:schemeClr val="bg1">
                <a:lumMod val="75000"/>
              </a:schemeClr>
            </a:solidFill>
          </a:ln>
        </p:spPr>
      </p:pic>
      <p:sp>
        <p:nvSpPr>
          <p:cNvPr id="3" name="角丸四角形 2"/>
          <p:cNvSpPr/>
          <p:nvPr/>
        </p:nvSpPr>
        <p:spPr bwMode="auto">
          <a:xfrm>
            <a:off x="2093934" y="1454340"/>
            <a:ext cx="2190034" cy="246467"/>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cxnSp>
        <p:nvCxnSpPr>
          <p:cNvPr id="7" name="直線矢印コネクタ 6"/>
          <p:cNvCxnSpPr/>
          <p:nvPr/>
        </p:nvCxnSpPr>
        <p:spPr bwMode="auto">
          <a:xfrm>
            <a:off x="2093934" y="1720658"/>
            <a:ext cx="0" cy="297554"/>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正方形/長方形 30"/>
          <p:cNvSpPr/>
          <p:nvPr/>
        </p:nvSpPr>
        <p:spPr bwMode="auto">
          <a:xfrm>
            <a:off x="250122" y="5355659"/>
            <a:ext cx="7562238" cy="1198260"/>
          </a:xfrm>
          <a:prstGeom prst="rect">
            <a:avLst/>
          </a:prstGeom>
          <a:solidFill>
            <a:srgbClr val="FFFFCC"/>
          </a:solidFill>
          <a:ln w="9525" cap="flat" cmpd="sng" algn="ctr">
            <a:noFill/>
            <a:prstDash val="solid"/>
            <a:round/>
            <a:headEnd type="none" w="med" len="med"/>
            <a:tailEnd type="triangle" w="med" len="med"/>
          </a:ln>
          <a:effectLs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23" name="テキスト ボックス 22"/>
          <p:cNvSpPr txBox="1"/>
          <p:nvPr/>
        </p:nvSpPr>
        <p:spPr>
          <a:xfrm>
            <a:off x="265284" y="5368733"/>
            <a:ext cx="6743960" cy="253916"/>
          </a:xfrm>
          <a:prstGeom prst="rect">
            <a:avLst/>
          </a:prstGeom>
          <a:noFill/>
        </p:spPr>
        <p:txBody>
          <a:bodyPr wrap="square" rtlCol="0">
            <a:spAutoFit/>
          </a:bodyPr>
          <a:lstStyle/>
          <a:p>
            <a:r>
              <a:rPr kumimoji="1" lang="ja-JP" altLang="en-US" sz="1050" b="1" dirty="0">
                <a:solidFill>
                  <a:schemeClr val="tx1"/>
                </a:solidFill>
              </a:rPr>
              <a:t>「全スキルランダム」のみ、全スキルレベルを対象として着信します。</a:t>
            </a:r>
          </a:p>
        </p:txBody>
      </p:sp>
      <p:grpSp>
        <p:nvGrpSpPr>
          <p:cNvPr id="44" name="グループ化 43"/>
          <p:cNvGrpSpPr/>
          <p:nvPr/>
        </p:nvGrpSpPr>
        <p:grpSpPr>
          <a:xfrm>
            <a:off x="4851984" y="5403688"/>
            <a:ext cx="2888368" cy="1045926"/>
            <a:chOff x="899592" y="5692575"/>
            <a:chExt cx="2888368" cy="1045926"/>
          </a:xfrm>
        </p:grpSpPr>
        <p:sp>
          <p:nvSpPr>
            <p:cNvPr id="35" name="台形 34"/>
            <p:cNvSpPr/>
            <p:nvPr/>
          </p:nvSpPr>
          <p:spPr bwMode="auto">
            <a:xfrm flipV="1">
              <a:off x="899592" y="5725106"/>
              <a:ext cx="1917134" cy="1000861"/>
            </a:xfrm>
            <a:prstGeom prst="trapezoid">
              <a:avLst>
                <a:gd name="adj" fmla="val 75249"/>
              </a:avLst>
            </a:prstGeom>
            <a:gradFill>
              <a:gsLst>
                <a:gs pos="0">
                  <a:srgbClr val="92D050"/>
                </a:gs>
                <a:gs pos="50000">
                  <a:srgbClr val="FFFF00"/>
                </a:gs>
                <a:gs pos="100000">
                  <a:srgbClr val="FF0000"/>
                </a:gs>
              </a:gsLst>
              <a:lin ang="5400000" scaled="1"/>
            </a:gradFill>
            <a:ln w="9525" cap="flat" cmpd="sng" algn="ctr">
              <a:noFill/>
              <a:prstDash val="solid"/>
              <a:round/>
              <a:headEnd type="none" w="med" len="med"/>
              <a:tailEnd type="triangle" w="med" len="med"/>
            </a:ln>
            <a:effectLst/>
            <a:extLst/>
          </p:spPr>
          <p:txBody>
            <a:bodyPr vert="horz" wrap="none" lIns="90000" tIns="46800" rIns="90000" bIns="46800" numCol="1" rtlCol="0" anchor="t" anchorCtr="0" compatLnSpc="1">
              <a:prstTxWarp prst="textNoShape">
                <a:avLst/>
              </a:prstTxWarp>
              <a:no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39" name="正方形/長方形 38"/>
            <p:cNvSpPr/>
            <p:nvPr/>
          </p:nvSpPr>
          <p:spPr>
            <a:xfrm>
              <a:off x="1191129" y="5712570"/>
              <a:ext cx="1289134" cy="276999"/>
            </a:xfrm>
            <a:prstGeom prst="rect">
              <a:avLst/>
            </a:prstGeom>
          </p:spPr>
          <p:txBody>
            <a:bodyPr wrap="none">
              <a:spAutoFit/>
            </a:bodyPr>
            <a:lstStyle/>
            <a:p>
              <a:pPr lvl="0" algn="ctr"/>
              <a:r>
                <a:rPr lang="ja-JP" altLang="en-US" sz="1200" b="1" dirty="0">
                  <a:solidFill>
                    <a:srgbClr val="FFFFFF"/>
                  </a:solidFill>
                </a:rPr>
                <a:t>スキルレベル：高</a:t>
              </a:r>
            </a:p>
          </p:txBody>
        </p:sp>
        <p:sp>
          <p:nvSpPr>
            <p:cNvPr id="41" name="正方形/長方形 40"/>
            <p:cNvSpPr/>
            <p:nvPr/>
          </p:nvSpPr>
          <p:spPr>
            <a:xfrm>
              <a:off x="1200851" y="6087036"/>
              <a:ext cx="1289134" cy="276999"/>
            </a:xfrm>
            <a:prstGeom prst="rect">
              <a:avLst/>
            </a:prstGeom>
          </p:spPr>
          <p:txBody>
            <a:bodyPr wrap="none">
              <a:spAutoFit/>
            </a:bodyPr>
            <a:lstStyle/>
            <a:p>
              <a:pPr lvl="0" algn="ctr"/>
              <a:r>
                <a:rPr lang="ja-JP" altLang="en-US" sz="1200" b="1" dirty="0">
                  <a:solidFill>
                    <a:srgbClr val="000000"/>
                  </a:solidFill>
                </a:rPr>
                <a:t>スキルレベル：中</a:t>
              </a:r>
            </a:p>
          </p:txBody>
        </p:sp>
        <p:sp>
          <p:nvSpPr>
            <p:cNvPr id="43" name="正方形/長方形 42"/>
            <p:cNvSpPr/>
            <p:nvPr/>
          </p:nvSpPr>
          <p:spPr>
            <a:xfrm>
              <a:off x="1189983" y="6442889"/>
              <a:ext cx="1289134" cy="276999"/>
            </a:xfrm>
            <a:prstGeom prst="rect">
              <a:avLst/>
            </a:prstGeom>
          </p:spPr>
          <p:txBody>
            <a:bodyPr wrap="none">
              <a:spAutoFit/>
            </a:bodyPr>
            <a:lstStyle/>
            <a:p>
              <a:pPr lvl="0" algn="ctr"/>
              <a:r>
                <a:rPr lang="ja-JP" altLang="en-US" sz="1200" b="1" dirty="0">
                  <a:solidFill>
                    <a:schemeClr val="tx1"/>
                  </a:solidFill>
                </a:rPr>
                <a:t>スキルレベル：低</a:t>
              </a:r>
            </a:p>
          </p:txBody>
        </p:sp>
        <p:sp>
          <p:nvSpPr>
            <p:cNvPr id="32" name="テキスト ボックス 31"/>
            <p:cNvSpPr txBox="1"/>
            <p:nvPr/>
          </p:nvSpPr>
          <p:spPr>
            <a:xfrm>
              <a:off x="2428565" y="5692575"/>
              <a:ext cx="1359395" cy="276999"/>
            </a:xfrm>
            <a:prstGeom prst="rect">
              <a:avLst/>
            </a:prstGeom>
            <a:noFill/>
          </p:spPr>
          <p:txBody>
            <a:bodyPr wrap="square" rtlCol="0">
              <a:spAutoFit/>
            </a:bodyPr>
            <a:lstStyle/>
            <a:p>
              <a:r>
                <a:rPr kumimoji="1" lang="ja-JP" altLang="en-US" sz="1200" b="1" dirty="0">
                  <a:solidFill>
                    <a:srgbClr val="0066FF"/>
                  </a:solidFill>
                  <a:effectLst>
                    <a:outerShdw blurRad="38100" dist="38100" dir="2700000" algn="tl">
                      <a:srgbClr val="000000">
                        <a:alpha val="43137"/>
                      </a:srgbClr>
                    </a:outerShdw>
                  </a:effectLst>
                </a:rPr>
                <a:t>着信優先度：高</a:t>
              </a:r>
            </a:p>
          </p:txBody>
        </p:sp>
        <p:sp>
          <p:nvSpPr>
            <p:cNvPr id="33" name="テキスト ボックス 32"/>
            <p:cNvSpPr txBox="1"/>
            <p:nvPr/>
          </p:nvSpPr>
          <p:spPr>
            <a:xfrm>
              <a:off x="2428566" y="6461502"/>
              <a:ext cx="1207330" cy="276999"/>
            </a:xfrm>
            <a:prstGeom prst="rect">
              <a:avLst/>
            </a:prstGeom>
            <a:noFill/>
          </p:spPr>
          <p:txBody>
            <a:bodyPr wrap="square" rtlCol="0">
              <a:spAutoFit/>
            </a:bodyPr>
            <a:lstStyle/>
            <a:p>
              <a:r>
                <a:rPr kumimoji="1" lang="ja-JP" altLang="en-US" sz="1200" dirty="0">
                  <a:solidFill>
                    <a:srgbClr val="0066FF"/>
                  </a:solidFill>
                </a:rPr>
                <a:t>着信優先度：低</a:t>
              </a:r>
            </a:p>
          </p:txBody>
        </p:sp>
      </p:grpSp>
      <p:sp>
        <p:nvSpPr>
          <p:cNvPr id="17" name="正方形/長方形 16"/>
          <p:cNvSpPr/>
          <p:nvPr/>
        </p:nvSpPr>
        <p:spPr bwMode="auto">
          <a:xfrm>
            <a:off x="221000" y="3437681"/>
            <a:ext cx="8555188" cy="1800000"/>
          </a:xfrm>
          <a:prstGeom prst="rect">
            <a:avLst/>
          </a:prstGeom>
          <a:solidFill>
            <a:srgbClr val="FFFFCC"/>
          </a:solidFill>
          <a:ln w="9525" cap="flat" cmpd="sng" algn="ctr">
            <a:noFill/>
            <a:prstDash val="solid"/>
            <a:round/>
            <a:headEnd type="none" w="med" len="med"/>
            <a:tailEnd type="triangle" w="med" len="med"/>
          </a:ln>
          <a:effectLst/>
          <a:extLst/>
        </p:spPr>
        <p:txBody>
          <a:bodyPr vert="horz" wrap="non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grpSp>
        <p:nvGrpSpPr>
          <p:cNvPr id="22" name="グループ化 21"/>
          <p:cNvGrpSpPr/>
          <p:nvPr/>
        </p:nvGrpSpPr>
        <p:grpSpPr>
          <a:xfrm>
            <a:off x="6945271" y="3695159"/>
            <a:ext cx="1415877" cy="988149"/>
            <a:chOff x="851867" y="5177155"/>
            <a:chExt cx="1415877" cy="988149"/>
          </a:xfrm>
        </p:grpSpPr>
        <p:sp>
          <p:nvSpPr>
            <p:cNvPr id="11" name="正方形/長方形 10"/>
            <p:cNvSpPr/>
            <p:nvPr/>
          </p:nvSpPr>
          <p:spPr bwMode="auto">
            <a:xfrm>
              <a:off x="851868" y="5177155"/>
              <a:ext cx="1403176" cy="318299"/>
            </a:xfrm>
            <a:prstGeom prst="rect">
              <a:avLst/>
            </a:prstGeom>
            <a:solidFill>
              <a:srgbClr val="FF0000"/>
            </a:solidFill>
            <a:ln w="9525" cap="flat" cmpd="sng" algn="ctr">
              <a:noFill/>
              <a:prstDash val="solid"/>
              <a:round/>
              <a:headEnd type="none" w="med" len="med"/>
              <a:tailEnd type="triangle" w="med" len="med"/>
            </a:ln>
            <a:effectLst/>
            <a:extLst/>
          </p:spPr>
          <p:txBody>
            <a:bodyPr vert="horz" wrap="none" lIns="90000" tIns="46800" rIns="90000" bIns="46800" numCol="1" rtlCol="0" anchor="ctr" anchorCtr="0" compatLnSpc="1">
              <a:prstTxWarp prst="textNoShape">
                <a:avLst/>
              </a:prstTxWarp>
              <a:noAutofit/>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ja-JP" altLang="en-US" sz="1200" b="1" i="0" u="none" strike="noStrike" cap="none" normalizeH="0" baseline="0" dirty="0">
                  <a:ln>
                    <a:noFill/>
                  </a:ln>
                  <a:solidFill>
                    <a:schemeClr val="bg1"/>
                  </a:solidFill>
                  <a:effectLst/>
                  <a:latin typeface="Arial" charset="0"/>
                  <a:ea typeface="ＭＳ Ｐゴシック" pitchFamily="50" charset="-128"/>
                </a:rPr>
                <a:t>スキルレベル：高</a:t>
              </a:r>
            </a:p>
          </p:txBody>
        </p:sp>
        <p:sp>
          <p:nvSpPr>
            <p:cNvPr id="12" name="正方形/長方形 11"/>
            <p:cNvSpPr/>
            <p:nvPr/>
          </p:nvSpPr>
          <p:spPr bwMode="auto">
            <a:xfrm>
              <a:off x="851868" y="5512080"/>
              <a:ext cx="1403176" cy="318299"/>
            </a:xfrm>
            <a:prstGeom prst="rect">
              <a:avLst/>
            </a:prstGeom>
            <a:solidFill>
              <a:srgbClr val="FFFF00"/>
            </a:solidFill>
            <a:ln w="9525" cap="flat" cmpd="sng" algn="ctr">
              <a:noFill/>
              <a:prstDash val="solid"/>
              <a:round/>
              <a:headEnd type="none" w="med" len="med"/>
              <a:tailEnd type="triangle" w="med" len="med"/>
            </a:ln>
            <a:effectLst/>
            <a:extLst/>
          </p:spPr>
          <p:txBody>
            <a:bodyPr vert="horz" wrap="none" lIns="90000" tIns="46800" rIns="90000" bIns="46800" numCol="1" rtlCol="0" anchor="ctr" anchorCtr="0" compatLnSpc="1">
              <a:prstTxWarp prst="textNoShape">
                <a:avLst/>
              </a:prstTxWarp>
              <a:noAutofit/>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ja-JP" altLang="en-US" sz="1200" b="1" i="0" u="none" strike="noStrike" cap="none" normalizeH="0" baseline="0" dirty="0">
                  <a:ln>
                    <a:noFill/>
                  </a:ln>
                  <a:solidFill>
                    <a:schemeClr val="tx1"/>
                  </a:solidFill>
                  <a:effectLst/>
                  <a:latin typeface="Arial" charset="0"/>
                  <a:ea typeface="ＭＳ Ｐゴシック" pitchFamily="50" charset="-128"/>
                </a:rPr>
                <a:t>スキルレベル：中</a:t>
              </a:r>
            </a:p>
          </p:txBody>
        </p:sp>
        <p:sp>
          <p:nvSpPr>
            <p:cNvPr id="13" name="正方形/長方形 12"/>
            <p:cNvSpPr/>
            <p:nvPr/>
          </p:nvSpPr>
          <p:spPr bwMode="auto">
            <a:xfrm>
              <a:off x="852215" y="5847005"/>
              <a:ext cx="1403176" cy="318299"/>
            </a:xfrm>
            <a:prstGeom prst="rect">
              <a:avLst/>
            </a:prstGeom>
            <a:solidFill>
              <a:srgbClr val="92D050"/>
            </a:solidFill>
            <a:ln w="9525" cap="flat" cmpd="sng" algn="ctr">
              <a:noFill/>
              <a:prstDash val="solid"/>
              <a:round/>
              <a:headEnd type="none" w="med" len="med"/>
              <a:tailEnd type="triangle" w="med" len="med"/>
            </a:ln>
            <a:effectLst/>
            <a:extLst/>
          </p:spPr>
          <p:txBody>
            <a:bodyPr vert="horz" wrap="none" lIns="90000" tIns="46800" rIns="90000" bIns="46800" numCol="1" rtlCol="0" anchor="ctr" anchorCtr="0" compatLnSpc="1">
              <a:prstTxWarp prst="textNoShape">
                <a:avLst/>
              </a:prstTxWarp>
              <a:noAutofit/>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r>
                <a:rPr kumimoji="0" lang="ja-JP" altLang="en-US" sz="1200" b="1" i="0" u="none" strike="noStrike" cap="none" normalizeH="0" baseline="0" dirty="0">
                  <a:ln>
                    <a:noFill/>
                  </a:ln>
                  <a:solidFill>
                    <a:schemeClr val="tx1"/>
                  </a:solidFill>
                  <a:effectLst/>
                  <a:latin typeface="Arial" charset="0"/>
                  <a:ea typeface="ＭＳ Ｐゴシック" pitchFamily="50" charset="-128"/>
                </a:rPr>
                <a:t>スキルレベル：低</a:t>
              </a:r>
            </a:p>
          </p:txBody>
        </p:sp>
        <p:cxnSp>
          <p:nvCxnSpPr>
            <p:cNvPr id="15" name="曲線コネクタ 14"/>
            <p:cNvCxnSpPr>
              <a:stCxn id="11" idx="3"/>
              <a:endCxn id="12" idx="3"/>
            </p:cNvCxnSpPr>
            <p:nvPr/>
          </p:nvCxnSpPr>
          <p:spPr bwMode="auto">
            <a:xfrm>
              <a:off x="2255044" y="5336305"/>
              <a:ext cx="12700" cy="334925"/>
            </a:xfrm>
            <a:prstGeom prst="curvedConnector3">
              <a:avLst>
                <a:gd name="adj1" fmla="val 1800000"/>
              </a:avLst>
            </a:prstGeom>
            <a:noFill/>
            <a:ln w="57150" cap="flat" cmpd="sng" algn="ctr">
              <a:solidFill>
                <a:srgbClr val="0066FF"/>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曲線コネクタ 19"/>
            <p:cNvCxnSpPr>
              <a:stCxn id="12" idx="1"/>
              <a:endCxn id="13" idx="1"/>
            </p:cNvCxnSpPr>
            <p:nvPr/>
          </p:nvCxnSpPr>
          <p:spPr bwMode="auto">
            <a:xfrm rot="10800000" flipH="1" flipV="1">
              <a:off x="851867" y="5671229"/>
              <a:ext cx="347" cy="334925"/>
            </a:xfrm>
            <a:prstGeom prst="curvedConnector3">
              <a:avLst>
                <a:gd name="adj1" fmla="val -65878963"/>
              </a:avLst>
            </a:prstGeom>
            <a:noFill/>
            <a:ln w="57150" cap="flat" cmpd="sng" algn="ctr">
              <a:solidFill>
                <a:srgbClr val="0066FF"/>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 name="テキスト ボックス 20"/>
          <p:cNvSpPr txBox="1"/>
          <p:nvPr/>
        </p:nvSpPr>
        <p:spPr>
          <a:xfrm>
            <a:off x="255759" y="3468573"/>
            <a:ext cx="6743960" cy="447815"/>
          </a:xfrm>
          <a:prstGeom prst="rect">
            <a:avLst/>
          </a:prstGeom>
          <a:noFill/>
        </p:spPr>
        <p:txBody>
          <a:bodyPr wrap="square" rtlCol="0">
            <a:spAutoFit/>
          </a:bodyPr>
          <a:lstStyle/>
          <a:p>
            <a:pPr>
              <a:lnSpc>
                <a:spcPct val="110000"/>
              </a:lnSpc>
            </a:pPr>
            <a:r>
              <a:rPr kumimoji="1" lang="ja-JP" altLang="en-US" sz="1050" b="1" dirty="0">
                <a:solidFill>
                  <a:schemeClr val="tx1"/>
                </a:solidFill>
              </a:rPr>
              <a:t>スキルレベルが最も高い受付中のオペレーターに対し、選択された①～⑤の配信パターンに従って着信します。</a:t>
            </a:r>
            <a:endParaRPr kumimoji="1" lang="en-US" altLang="ja-JP" sz="1050" b="1" dirty="0">
              <a:solidFill>
                <a:schemeClr val="tx1"/>
              </a:solidFill>
            </a:endParaRPr>
          </a:p>
          <a:p>
            <a:pPr>
              <a:lnSpc>
                <a:spcPct val="110000"/>
              </a:lnSpc>
            </a:pPr>
            <a:r>
              <a:rPr kumimoji="1" lang="ja-JP" altLang="en-US" sz="1050" b="1" dirty="0">
                <a:solidFill>
                  <a:schemeClr val="tx1"/>
                </a:solidFill>
              </a:rPr>
              <a:t>高スキルオペレーターが全員埋まっている場合、次のスキルレベルのオペレーターに着信します。</a:t>
            </a:r>
            <a:endParaRPr kumimoji="1" lang="en-US" altLang="ja-JP" sz="1050" b="1" dirty="0">
              <a:solidFill>
                <a:schemeClr val="tx1"/>
              </a:solidFill>
            </a:endParaRPr>
          </a:p>
        </p:txBody>
      </p:sp>
      <p:sp>
        <p:nvSpPr>
          <p:cNvPr id="8" name="テキスト ボックス 7"/>
          <p:cNvSpPr txBox="1"/>
          <p:nvPr/>
        </p:nvSpPr>
        <p:spPr>
          <a:xfrm>
            <a:off x="264569" y="3889623"/>
            <a:ext cx="8378815" cy="1311128"/>
          </a:xfrm>
          <a:prstGeom prst="rect">
            <a:avLst/>
          </a:prstGeom>
          <a:noFill/>
        </p:spPr>
        <p:txBody>
          <a:bodyPr wrap="square" rtlCol="0">
            <a:spAutoFit/>
          </a:bodyPr>
          <a:lstStyle/>
          <a:p>
            <a:pPr>
              <a:lnSpc>
                <a:spcPct val="130000"/>
              </a:lnSpc>
            </a:pPr>
            <a:r>
              <a:rPr kumimoji="1" lang="ja-JP" altLang="en-US" sz="1100" b="1" dirty="0">
                <a:solidFill>
                  <a:schemeClr val="tx1"/>
                </a:solidFill>
              </a:rPr>
              <a:t>① 待ち時間の長い順</a:t>
            </a:r>
            <a:r>
              <a:rPr kumimoji="1" lang="ja-JP" altLang="en-US" sz="1100" dirty="0">
                <a:solidFill>
                  <a:schemeClr val="tx1"/>
                </a:solidFill>
              </a:rPr>
              <a:t>：同一スキルレベル内で、前回の着信から待ち時間が長い順に着信します。</a:t>
            </a:r>
            <a:endParaRPr kumimoji="1" lang="en-US" altLang="ja-JP" sz="1100" dirty="0">
              <a:solidFill>
                <a:schemeClr val="tx1"/>
              </a:solidFill>
            </a:endParaRPr>
          </a:p>
          <a:p>
            <a:pPr>
              <a:lnSpc>
                <a:spcPct val="130000"/>
              </a:lnSpc>
            </a:pPr>
            <a:r>
              <a:rPr kumimoji="1" lang="ja-JP" altLang="en-US" sz="1100" b="1" dirty="0">
                <a:solidFill>
                  <a:schemeClr val="tx1"/>
                </a:solidFill>
              </a:rPr>
              <a:t>② 着信通話回数の少ない順</a:t>
            </a:r>
            <a:r>
              <a:rPr kumimoji="1" lang="ja-JP" altLang="en-US" sz="1100" dirty="0">
                <a:solidFill>
                  <a:schemeClr val="tx1"/>
                </a:solidFill>
              </a:rPr>
              <a:t>：同一スキルレベル内で、当日の通話回数が少ない順に着信します。</a:t>
            </a:r>
            <a:endParaRPr kumimoji="1" lang="en-US" altLang="ja-JP" sz="1100" dirty="0">
              <a:solidFill>
                <a:schemeClr val="tx1"/>
              </a:solidFill>
            </a:endParaRPr>
          </a:p>
          <a:p>
            <a:pPr>
              <a:lnSpc>
                <a:spcPct val="130000"/>
              </a:lnSpc>
            </a:pPr>
            <a:r>
              <a:rPr kumimoji="1" lang="ja-JP" altLang="en-US" sz="1100" b="1" dirty="0">
                <a:solidFill>
                  <a:schemeClr val="tx1"/>
                </a:solidFill>
              </a:rPr>
              <a:t>③ ランダム配信</a:t>
            </a:r>
            <a:r>
              <a:rPr kumimoji="1" lang="ja-JP" altLang="en-US" sz="1100" dirty="0">
                <a:solidFill>
                  <a:schemeClr val="tx1"/>
                </a:solidFill>
              </a:rPr>
              <a:t>：同一スキルレベル内で、ランダムに着信します。</a:t>
            </a:r>
            <a:endParaRPr kumimoji="1" lang="en-US" altLang="ja-JP" sz="1100" dirty="0">
              <a:solidFill>
                <a:schemeClr val="tx1"/>
              </a:solidFill>
            </a:endParaRPr>
          </a:p>
          <a:p>
            <a:pPr>
              <a:lnSpc>
                <a:spcPct val="130000"/>
              </a:lnSpc>
            </a:pPr>
            <a:r>
              <a:rPr kumimoji="1" lang="ja-JP" altLang="en-US" sz="1100" b="1" dirty="0">
                <a:solidFill>
                  <a:schemeClr val="tx1"/>
                </a:solidFill>
              </a:rPr>
              <a:t>④ オペレーターログイン順</a:t>
            </a:r>
            <a:r>
              <a:rPr kumimoji="1" lang="ja-JP" altLang="en-US" sz="1100" dirty="0">
                <a:solidFill>
                  <a:schemeClr val="tx1"/>
                </a:solidFill>
              </a:rPr>
              <a:t>：同一スキルレベル内で、ログインした順に着信します。</a:t>
            </a:r>
            <a:endParaRPr kumimoji="1" lang="en-US" altLang="ja-JP" sz="1100" dirty="0">
              <a:solidFill>
                <a:schemeClr val="tx1"/>
              </a:solidFill>
            </a:endParaRPr>
          </a:p>
          <a:p>
            <a:r>
              <a:rPr kumimoji="1" lang="ja-JP" altLang="en-US" sz="1100" b="1" dirty="0">
                <a:solidFill>
                  <a:schemeClr val="tx1"/>
                </a:solidFill>
              </a:rPr>
              <a:t>⑤ 一斉配信</a:t>
            </a:r>
            <a:r>
              <a:rPr kumimoji="1" lang="ja-JP" altLang="en-US" sz="1100" dirty="0">
                <a:solidFill>
                  <a:schemeClr val="tx1"/>
                </a:solidFill>
              </a:rPr>
              <a:t>：同一スキルレベル内で、配信時に対象となるすべてのオペレーターに着信します。</a:t>
            </a:r>
            <a:endParaRPr kumimoji="1" lang="en-US" altLang="ja-JP" sz="1100" dirty="0">
              <a:solidFill>
                <a:schemeClr val="tx1"/>
              </a:solidFill>
            </a:endParaRPr>
          </a:p>
          <a:p>
            <a:r>
              <a:rPr kumimoji="1" lang="ja-JP" altLang="en-US" sz="1100" dirty="0">
                <a:solidFill>
                  <a:schemeClr val="tx1"/>
                </a:solidFill>
              </a:rPr>
              <a:t>     </a:t>
            </a:r>
            <a:r>
              <a:rPr kumimoji="1" lang="en-US" altLang="ja-JP" sz="1100" dirty="0">
                <a:solidFill>
                  <a:schemeClr val="tx1"/>
                </a:solidFill>
              </a:rPr>
              <a:t>※</a:t>
            </a:r>
            <a:r>
              <a:rPr kumimoji="1" lang="ja-JP" altLang="en-US" sz="1100" dirty="0">
                <a:solidFill>
                  <a:schemeClr val="tx1"/>
                </a:solidFill>
              </a:rPr>
              <a:t> 「一斉配信」は、リンギングモードでのみご利用頂けます。</a:t>
            </a:r>
            <a:endParaRPr kumimoji="1" lang="en-US" altLang="ja-JP" sz="1100" dirty="0">
              <a:solidFill>
                <a:schemeClr val="tx1"/>
              </a:solidFill>
            </a:endParaRPr>
          </a:p>
        </p:txBody>
      </p:sp>
      <p:sp>
        <p:nvSpPr>
          <p:cNvPr id="26" name="スライド番号プレースホルダー 3"/>
          <p:cNvSpPr txBox="1">
            <a:spLocks/>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defPPr>
              <a:defRPr lang="en-GB"/>
            </a:defPPr>
            <a:lvl1pPr algn="r" defTabSz="449263" rtl="0" fontAlgn="base">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ern="1200">
                <a:solidFill>
                  <a:srgbClr val="000000"/>
                </a:solidFill>
                <a:latin typeface="Arial" charset="0"/>
                <a:ea typeface="ＭＳ Ｐゴシック" pitchFamily="50" charset="-128"/>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ＭＳ Ｐゴシック" pitchFamily="50" charset="-128"/>
                <a:cs typeface="+mn-cs"/>
              </a:defRPr>
            </a:lvl5pPr>
            <a:lvl6pPr marL="2286000" algn="l" defTabSz="914400" rtl="0" eaLnBrk="1" latinLnBrk="0" hangingPunct="1">
              <a:defRPr kern="1200">
                <a:solidFill>
                  <a:schemeClr val="bg1"/>
                </a:solidFill>
                <a:latin typeface="Arial" charset="0"/>
                <a:ea typeface="ＭＳ Ｐゴシック" pitchFamily="50" charset="-128"/>
                <a:cs typeface="+mn-cs"/>
              </a:defRPr>
            </a:lvl6pPr>
            <a:lvl7pPr marL="2743200" algn="l" defTabSz="914400" rtl="0" eaLnBrk="1" latinLnBrk="0" hangingPunct="1">
              <a:defRPr kern="1200">
                <a:solidFill>
                  <a:schemeClr val="bg1"/>
                </a:solidFill>
                <a:latin typeface="Arial" charset="0"/>
                <a:ea typeface="ＭＳ Ｐゴシック" pitchFamily="50" charset="-128"/>
                <a:cs typeface="+mn-cs"/>
              </a:defRPr>
            </a:lvl7pPr>
            <a:lvl8pPr marL="3200400" algn="l" defTabSz="914400" rtl="0" eaLnBrk="1" latinLnBrk="0" hangingPunct="1">
              <a:defRPr kern="1200">
                <a:solidFill>
                  <a:schemeClr val="bg1"/>
                </a:solidFill>
                <a:latin typeface="Arial" charset="0"/>
                <a:ea typeface="ＭＳ Ｐゴシック" pitchFamily="50" charset="-128"/>
                <a:cs typeface="+mn-cs"/>
              </a:defRPr>
            </a:lvl8pPr>
            <a:lvl9pPr marL="3657600" algn="l" defTabSz="914400" rtl="0" eaLnBrk="1" latinLnBrk="0" hangingPunct="1">
              <a:defRPr kern="1200">
                <a:solidFill>
                  <a:schemeClr val="bg1"/>
                </a:solidFill>
                <a:latin typeface="Arial" charset="0"/>
                <a:ea typeface="ＭＳ Ｐゴシック" pitchFamily="50" charset="-128"/>
                <a:cs typeface="+mn-cs"/>
              </a:defRPr>
            </a:lvl9pPr>
          </a:lstStyle>
          <a:p>
            <a:pPr>
              <a:defRPr/>
            </a:pPr>
            <a:fld id="{FB11194E-722C-4E41-A7ED-27CB0B631F95}" type="slidenum">
              <a:rPr lang="en-US" smtClean="0"/>
              <a:pPr>
                <a:defRPr/>
              </a:pPr>
              <a:t>3</a:t>
            </a:fld>
            <a:endParaRPr lang="en-US" dirty="0"/>
          </a:p>
        </p:txBody>
      </p:sp>
      <p:sp>
        <p:nvSpPr>
          <p:cNvPr id="29" name="テキスト ボックス 28"/>
          <p:cNvSpPr txBox="1"/>
          <p:nvPr/>
        </p:nvSpPr>
        <p:spPr>
          <a:xfrm>
            <a:off x="4220572" y="2192543"/>
            <a:ext cx="792088" cy="1126462"/>
          </a:xfrm>
          <a:prstGeom prst="rect">
            <a:avLst/>
          </a:prstGeom>
          <a:solidFill>
            <a:schemeClr val="bg1"/>
          </a:solidFill>
        </p:spPr>
        <p:txBody>
          <a:bodyPr wrap="square" rtlCol="0">
            <a:spAutoFit/>
          </a:bodyPr>
          <a:lstStyle/>
          <a:p>
            <a:pPr>
              <a:lnSpc>
                <a:spcPct val="80000"/>
              </a:lnSpc>
            </a:pPr>
            <a:r>
              <a:rPr kumimoji="1" lang="ja-JP" altLang="en-US" sz="1400" b="1" dirty="0">
                <a:solidFill>
                  <a:srgbClr val="000000"/>
                </a:solidFill>
              </a:rPr>
              <a:t>・・・①</a:t>
            </a:r>
            <a:endParaRPr kumimoji="1" lang="en-US" altLang="ja-JP" sz="1400" b="1" dirty="0">
              <a:solidFill>
                <a:srgbClr val="000000"/>
              </a:solidFill>
            </a:endParaRPr>
          </a:p>
          <a:p>
            <a:pPr>
              <a:lnSpc>
                <a:spcPct val="80000"/>
              </a:lnSpc>
            </a:pPr>
            <a:r>
              <a:rPr kumimoji="1" lang="ja-JP" altLang="en-US" sz="1400" b="1" dirty="0">
                <a:solidFill>
                  <a:srgbClr val="000000"/>
                </a:solidFill>
              </a:rPr>
              <a:t>・・・②</a:t>
            </a:r>
            <a:endParaRPr kumimoji="1" lang="en-US" altLang="ja-JP" sz="1400" b="1" dirty="0">
              <a:solidFill>
                <a:srgbClr val="000000"/>
              </a:solidFill>
            </a:endParaRPr>
          </a:p>
          <a:p>
            <a:pPr>
              <a:lnSpc>
                <a:spcPct val="80000"/>
              </a:lnSpc>
            </a:pPr>
            <a:r>
              <a:rPr kumimoji="1" lang="ja-JP" altLang="en-US" sz="1400" b="1" dirty="0">
                <a:solidFill>
                  <a:srgbClr val="000000"/>
                </a:solidFill>
              </a:rPr>
              <a:t>・・・③</a:t>
            </a:r>
            <a:endParaRPr kumimoji="1" lang="en-US" altLang="ja-JP" sz="1400" b="1" dirty="0">
              <a:solidFill>
                <a:srgbClr val="000000"/>
              </a:solidFill>
            </a:endParaRPr>
          </a:p>
          <a:p>
            <a:pPr>
              <a:lnSpc>
                <a:spcPct val="80000"/>
              </a:lnSpc>
            </a:pPr>
            <a:r>
              <a:rPr kumimoji="1" lang="ja-JP" altLang="en-US" sz="1400" b="1" dirty="0">
                <a:solidFill>
                  <a:srgbClr val="000000"/>
                </a:solidFill>
              </a:rPr>
              <a:t>・・・④</a:t>
            </a:r>
            <a:endParaRPr kumimoji="1" lang="en-US" altLang="ja-JP" sz="1400" b="1" dirty="0">
              <a:solidFill>
                <a:srgbClr val="000000"/>
              </a:solidFill>
            </a:endParaRPr>
          </a:p>
          <a:p>
            <a:pPr>
              <a:lnSpc>
                <a:spcPct val="80000"/>
              </a:lnSpc>
            </a:pPr>
            <a:r>
              <a:rPr kumimoji="1" lang="ja-JP" altLang="en-US" sz="1400" b="1" dirty="0">
                <a:solidFill>
                  <a:srgbClr val="000000"/>
                </a:solidFill>
              </a:rPr>
              <a:t>・・・⑤</a:t>
            </a:r>
            <a:endParaRPr kumimoji="1" lang="en-US" altLang="ja-JP" sz="1400" b="1" dirty="0">
              <a:solidFill>
                <a:srgbClr val="000000"/>
              </a:solidFill>
            </a:endParaRPr>
          </a:p>
          <a:p>
            <a:pPr>
              <a:lnSpc>
                <a:spcPct val="80000"/>
              </a:lnSpc>
            </a:pPr>
            <a:r>
              <a:rPr kumimoji="1" lang="ja-JP" altLang="en-US" sz="1400" b="1" dirty="0">
                <a:solidFill>
                  <a:srgbClr val="000000"/>
                </a:solidFill>
              </a:rPr>
              <a:t>・・・⑥</a:t>
            </a:r>
            <a:endParaRPr kumimoji="1" lang="en-US" altLang="ja-JP" sz="1400" b="1" dirty="0">
              <a:solidFill>
                <a:srgbClr val="000000"/>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093934" y="2054114"/>
            <a:ext cx="2115696" cy="1263620"/>
          </a:xfrm>
          <a:prstGeom prst="rect">
            <a:avLst/>
          </a:prstGeom>
          <a:noFill/>
          <a:ln w="9525">
            <a:solidFill>
              <a:srgbClr val="FF5050"/>
            </a:solidFill>
            <a:miter lim="800000"/>
            <a:headEnd/>
            <a:tailEnd/>
          </a:ln>
          <a:extLst>
            <a:ext uri="{909E8E84-426E-40DD-AFC4-6F175D3DCCD1}">
              <a14:hiddenFill xmlns:a14="http://schemas.microsoft.com/office/drawing/2010/main">
                <a:solidFill>
                  <a:schemeClr val="accent1"/>
                </a:solidFill>
              </a14:hiddenFill>
            </a:ext>
          </a:extLst>
        </p:spPr>
      </p:pic>
      <p:sp>
        <p:nvSpPr>
          <p:cNvPr id="27" name="テキスト ボックス 26"/>
          <p:cNvSpPr txBox="1"/>
          <p:nvPr/>
        </p:nvSpPr>
        <p:spPr>
          <a:xfrm>
            <a:off x="255759" y="5691157"/>
            <a:ext cx="8378815" cy="430887"/>
          </a:xfrm>
          <a:prstGeom prst="rect">
            <a:avLst/>
          </a:prstGeom>
          <a:noFill/>
        </p:spPr>
        <p:txBody>
          <a:bodyPr wrap="square" rtlCol="0">
            <a:spAutoFit/>
          </a:bodyPr>
          <a:lstStyle/>
          <a:p>
            <a:r>
              <a:rPr kumimoji="1" lang="ja-JP" altLang="en-US" sz="1100" b="1" dirty="0">
                <a:solidFill>
                  <a:schemeClr val="tx1"/>
                </a:solidFill>
              </a:rPr>
              <a:t>⑥ 全スキルランダム（高スキル優先）</a:t>
            </a:r>
            <a:r>
              <a:rPr kumimoji="1" lang="ja-JP" altLang="en-US" sz="1100" dirty="0">
                <a:solidFill>
                  <a:schemeClr val="tx1"/>
                </a:solidFill>
              </a:rPr>
              <a:t>：全スキルレベル内で、高スキルの</a:t>
            </a:r>
            <a:endParaRPr kumimoji="1" lang="en-US" altLang="ja-JP" sz="1100" dirty="0">
              <a:solidFill>
                <a:schemeClr val="tx1"/>
              </a:solidFill>
            </a:endParaRPr>
          </a:p>
          <a:p>
            <a:r>
              <a:rPr kumimoji="1" lang="ja-JP" altLang="en-US" sz="1100" dirty="0">
                <a:solidFill>
                  <a:schemeClr val="tx1"/>
                </a:solidFill>
              </a:rPr>
              <a:t>     オペレーターに優先的に着信しつつランダムに着信します。</a:t>
            </a:r>
          </a:p>
        </p:txBody>
      </p:sp>
    </p:spTree>
    <p:extLst>
      <p:ext uri="{BB962C8B-B14F-4D97-AF65-F5344CB8AC3E}">
        <p14:creationId xmlns:p14="http://schemas.microsoft.com/office/powerpoint/2010/main" val="148697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idx="12"/>
          </p:nvPr>
        </p:nvSpPr>
        <p:spPr/>
        <p:txBody>
          <a:bodyPr/>
          <a:lstStyle/>
          <a:p>
            <a:pPr>
              <a:defRPr/>
            </a:pPr>
            <a:fld id="{C58B1D07-7046-431B-B7E6-FB5758C67932}" type="slidenum">
              <a:rPr lang="en-US" smtClean="0"/>
              <a:pPr>
                <a:defRPr/>
              </a:pPr>
              <a:t>4</a:t>
            </a:fld>
            <a:endParaRPr lang="en-US" dirty="0"/>
          </a:p>
        </p:txBody>
      </p:sp>
      <p:grpSp>
        <p:nvGrpSpPr>
          <p:cNvPr id="19" name="グループ化 18"/>
          <p:cNvGrpSpPr/>
          <p:nvPr/>
        </p:nvGrpSpPr>
        <p:grpSpPr>
          <a:xfrm>
            <a:off x="842979" y="451311"/>
            <a:ext cx="6537333" cy="1136643"/>
            <a:chOff x="570729" y="603569"/>
            <a:chExt cx="6537333" cy="1136643"/>
          </a:xfrm>
        </p:grpSpPr>
        <p:graphicFrame>
          <p:nvGraphicFramePr>
            <p:cNvPr id="20" name="Object 17"/>
            <p:cNvGraphicFramePr>
              <a:graphicFrameLocks noChangeAspect="1"/>
            </p:cNvGraphicFramePr>
            <p:nvPr>
              <p:extLst>
                <p:ext uri="{D42A27DB-BD31-4B8C-83A1-F6EECF244321}">
                  <p14:modId xmlns:p14="http://schemas.microsoft.com/office/powerpoint/2010/main" val="1479117945"/>
                </p:ext>
              </p:extLst>
            </p:nvPr>
          </p:nvGraphicFramePr>
          <p:xfrm>
            <a:off x="6602210" y="858526"/>
            <a:ext cx="505852" cy="827876"/>
          </p:xfrm>
          <a:graphic>
            <a:graphicData uri="http://schemas.openxmlformats.org/presentationml/2006/ole">
              <mc:AlternateContent xmlns:mc="http://schemas.openxmlformats.org/markup-compatibility/2006">
                <mc:Choice xmlns:v="urn:schemas-microsoft-com:vml" Requires="v">
                  <p:oleObj spid="_x0000_s3437" name="Visio" r:id="rId3" imgW="619244" imgH="1058466" progId="Visio.Drawing.11">
                    <p:embed/>
                  </p:oleObj>
                </mc:Choice>
                <mc:Fallback>
                  <p:oleObj name="Visio" r:id="rId3" imgW="619244" imgH="105846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2210" y="858526"/>
                          <a:ext cx="505852" cy="827876"/>
                        </a:xfrm>
                        <a:prstGeom prst="rect">
                          <a:avLst/>
                        </a:prstGeom>
                        <a:noFill/>
                        <a:ln>
                          <a:noFill/>
                        </a:ln>
                        <a:effectLst/>
                        <a:extLst/>
                      </p:spPr>
                    </p:pic>
                  </p:oleObj>
                </mc:Fallback>
              </mc:AlternateContent>
            </a:graphicData>
          </a:graphic>
        </p:graphicFrame>
        <p:sp>
          <p:nvSpPr>
            <p:cNvPr id="21" name="Text Box 18"/>
            <p:cNvSpPr txBox="1">
              <a:spLocks noChangeArrowheads="1"/>
            </p:cNvSpPr>
            <p:nvPr/>
          </p:nvSpPr>
          <p:spPr bwMode="auto">
            <a:xfrm>
              <a:off x="6378329" y="603569"/>
              <a:ext cx="488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bg1"/>
                  </a:solidFill>
                  <a:latin typeface="Arial" charset="0"/>
                  <a:ea typeface="ＭＳ Ｐゴシック" pitchFamily="50" charset="-128"/>
                </a:defRPr>
              </a:lvl1pPr>
              <a:lvl2pPr eaLnBrk="0" hangingPunct="0">
                <a:defRPr>
                  <a:solidFill>
                    <a:schemeClr val="bg1"/>
                  </a:solidFill>
                  <a:latin typeface="Arial" charset="0"/>
                  <a:ea typeface="ＭＳ Ｐゴシック" pitchFamily="50" charset="-128"/>
                </a:defRPr>
              </a:lvl2pPr>
              <a:lvl3pPr eaLnBrk="0" hangingPunct="0">
                <a:defRPr>
                  <a:solidFill>
                    <a:schemeClr val="bg1"/>
                  </a:solidFill>
                  <a:latin typeface="Arial" charset="0"/>
                  <a:ea typeface="ＭＳ Ｐゴシック" pitchFamily="50" charset="-128"/>
                </a:defRPr>
              </a:lvl3pPr>
              <a:lvl4pPr eaLnBrk="0" hangingPunct="0">
                <a:defRPr>
                  <a:solidFill>
                    <a:schemeClr val="bg1"/>
                  </a:solidFill>
                  <a:latin typeface="Arial" charset="0"/>
                  <a:ea typeface="ＭＳ Ｐゴシック" pitchFamily="50" charset="-128"/>
                </a:defRPr>
              </a:lvl4pPr>
              <a:lvl5pPr eaLnBrk="0" hangingPunct="0">
                <a:defRPr>
                  <a:solidFill>
                    <a:schemeClr val="bg1"/>
                  </a:solidFill>
                  <a:latin typeface="Arial" charset="0"/>
                  <a:ea typeface="ＭＳ Ｐゴシック" pitchFamily="50" charset="-128"/>
                </a:defRPr>
              </a:lvl5pPr>
              <a:lvl6pPr marL="25146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6pPr>
              <a:lvl7pPr marL="29718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7pPr>
              <a:lvl8pPr marL="34290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8pPr>
              <a:lvl9pPr marL="3886200" indent="-228600"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50" charset="-128"/>
                </a:defRPr>
              </a:lvl9pPr>
            </a:lstStyle>
            <a:p>
              <a:pPr defTabSz="914400" eaLnBrk="1" hangingPunct="1">
                <a:buClrTx/>
                <a:buSzTx/>
                <a:buFontTx/>
                <a:buNone/>
              </a:pPr>
              <a:r>
                <a:rPr kumimoji="1" lang="ja-JP" altLang="en-US" sz="1200" b="1" dirty="0">
                  <a:solidFill>
                    <a:schemeClr val="tx1"/>
                  </a:solidFill>
                  <a:latin typeface="ＭＳ Ｐゴシック" pitchFamily="50" charset="-128"/>
                </a:rPr>
                <a:t>顧客</a:t>
              </a:r>
            </a:p>
          </p:txBody>
        </p:sp>
        <p:graphicFrame>
          <p:nvGraphicFramePr>
            <p:cNvPr id="22" name="Object 19"/>
            <p:cNvGraphicFramePr>
              <a:graphicFrameLocks noChangeAspect="1"/>
            </p:cNvGraphicFramePr>
            <p:nvPr>
              <p:extLst>
                <p:ext uri="{D42A27DB-BD31-4B8C-83A1-F6EECF244321}">
                  <p14:modId xmlns:p14="http://schemas.microsoft.com/office/powerpoint/2010/main" val="725363077"/>
                </p:ext>
              </p:extLst>
            </p:nvPr>
          </p:nvGraphicFramePr>
          <p:xfrm>
            <a:off x="6267425" y="1159278"/>
            <a:ext cx="436215" cy="413818"/>
          </p:xfrm>
          <a:graphic>
            <a:graphicData uri="http://schemas.openxmlformats.org/presentationml/2006/ole">
              <mc:AlternateContent xmlns:mc="http://schemas.openxmlformats.org/markup-compatibility/2006">
                <mc:Choice xmlns:v="urn:schemas-microsoft-com:vml" Requires="v">
                  <p:oleObj spid="_x0000_s3438" name="Visio" r:id="rId5" imgW="622995" imgH="587157" progId="Visio.Drawing.11">
                    <p:embed/>
                  </p:oleObj>
                </mc:Choice>
                <mc:Fallback>
                  <p:oleObj name="Visio" r:id="rId5" imgW="622995" imgH="58715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7425" y="1159278"/>
                          <a:ext cx="436215" cy="413818"/>
                        </a:xfrm>
                        <a:prstGeom prst="rect">
                          <a:avLst/>
                        </a:prstGeom>
                        <a:noFill/>
                        <a:ln>
                          <a:noFill/>
                        </a:ln>
                        <a:effectLst/>
                        <a:extLst/>
                      </p:spPr>
                    </p:pic>
                  </p:oleObj>
                </mc:Fallback>
              </mc:AlternateContent>
            </a:graphicData>
          </a:graphic>
        </p:graphicFrame>
        <p:sp>
          <p:nvSpPr>
            <p:cNvPr id="23" name="Line 36"/>
            <p:cNvSpPr>
              <a:spLocks noChangeShapeType="1"/>
            </p:cNvSpPr>
            <p:nvPr/>
          </p:nvSpPr>
          <p:spPr bwMode="auto">
            <a:xfrm>
              <a:off x="2940199" y="1265080"/>
              <a:ext cx="3089761"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ja-JP" altLang="en-US"/>
            </a:p>
          </p:txBody>
        </p:sp>
        <p:sp>
          <p:nvSpPr>
            <p:cNvPr id="24" name="Text Box 37"/>
            <p:cNvSpPr txBox="1">
              <a:spLocks noChangeArrowheads="1"/>
            </p:cNvSpPr>
            <p:nvPr/>
          </p:nvSpPr>
          <p:spPr bwMode="auto">
            <a:xfrm>
              <a:off x="4159421" y="1095058"/>
              <a:ext cx="592127" cy="34073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ja-JP" altLang="en-US" sz="1600" dirty="0">
                  <a:solidFill>
                    <a:schemeClr val="tx1"/>
                  </a:solidFill>
                  <a:latin typeface="+mn-ea"/>
                  <a:ea typeface="+mn-ea"/>
                </a:rPr>
                <a:t>着信</a:t>
              </a:r>
            </a:p>
          </p:txBody>
        </p:sp>
        <p:sp>
          <p:nvSpPr>
            <p:cNvPr id="25" name="Text Box 29"/>
            <p:cNvSpPr txBox="1">
              <a:spLocks noChangeArrowheads="1"/>
            </p:cNvSpPr>
            <p:nvPr/>
          </p:nvSpPr>
          <p:spPr bwMode="auto">
            <a:xfrm>
              <a:off x="570729" y="805186"/>
              <a:ext cx="2125460" cy="935026"/>
            </a:xfrm>
            <a:prstGeom prst="rect">
              <a:avLst/>
            </a:prstGeom>
            <a:solidFill>
              <a:srgbClr val="FFFFCC"/>
            </a:solidFill>
            <a:ln w="12700">
              <a:noFill/>
              <a:prstDash val="dash"/>
              <a:miter lim="800000"/>
              <a:headEnd/>
              <a:tailEnd/>
            </a:ln>
            <a:effectLst/>
            <a:extLst/>
          </p:spPr>
          <p:txBody>
            <a:bodyPr wrap="none">
              <a:spAutoFit/>
            </a:bodyPr>
            <a:lstStyle>
              <a:lvl1pPr eaLnBrk="0" hangingPunct="0">
                <a:defRPr kumimoji="1">
                  <a:solidFill>
                    <a:schemeClr val="tx1"/>
                  </a:solidFill>
                  <a:latin typeface="HGP創英角ｺﾞｼｯｸUB" pitchFamily="50" charset="-128"/>
                  <a:ea typeface="HGP創英角ｺﾞｼｯｸUB" pitchFamily="50" charset="-128"/>
                </a:defRPr>
              </a:lvl1pPr>
              <a:lvl2pPr marL="742950" indent="-285750" eaLnBrk="0" hangingPunct="0">
                <a:defRPr kumimoji="1">
                  <a:solidFill>
                    <a:schemeClr val="tx1"/>
                  </a:solidFill>
                  <a:latin typeface="HGP創英角ｺﾞｼｯｸUB" pitchFamily="50" charset="-128"/>
                  <a:ea typeface="HGP創英角ｺﾞｼｯｸUB" pitchFamily="50" charset="-128"/>
                </a:defRPr>
              </a:lvl2pPr>
              <a:lvl3pPr marL="1143000" indent="-228600" eaLnBrk="0" hangingPunct="0">
                <a:defRPr kumimoji="1">
                  <a:solidFill>
                    <a:schemeClr val="tx1"/>
                  </a:solidFill>
                  <a:latin typeface="HGP創英角ｺﾞｼｯｸUB" pitchFamily="50" charset="-128"/>
                  <a:ea typeface="HGP創英角ｺﾞｼｯｸUB" pitchFamily="50" charset="-128"/>
                </a:defRPr>
              </a:lvl3pPr>
              <a:lvl4pPr marL="1600200" indent="-228600" eaLnBrk="0" hangingPunct="0">
                <a:defRPr kumimoji="1">
                  <a:solidFill>
                    <a:schemeClr val="tx1"/>
                  </a:solidFill>
                  <a:latin typeface="HGP創英角ｺﾞｼｯｸUB" pitchFamily="50" charset="-128"/>
                  <a:ea typeface="HGP創英角ｺﾞｼｯｸUB" pitchFamily="50" charset="-128"/>
                </a:defRPr>
              </a:lvl4pPr>
              <a:lvl5pPr marL="2057400" indent="-228600" eaLnBrk="0" hangingPunct="0">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HGP創英角ｺﾞｼｯｸUB" pitchFamily="50" charset="-128"/>
                  <a:ea typeface="HGP創英角ｺﾞｼｯｸUB" pitchFamily="50" charset="-128"/>
                </a:defRPr>
              </a:lvl9pPr>
            </a:lstStyle>
            <a:p>
              <a:pPr algn="ctr" eaLnBrk="1" hangingPunct="1"/>
              <a:r>
                <a:rPr lang="en-US" altLang="ja-JP" sz="1000" b="1" dirty="0">
                  <a:latin typeface="+mn-ea"/>
                  <a:ea typeface="+mn-ea"/>
                </a:rPr>
                <a:t>ACD</a:t>
              </a:r>
              <a:r>
                <a:rPr lang="ja-JP" altLang="en-US" sz="1000" b="1" dirty="0">
                  <a:latin typeface="+mn-ea"/>
                  <a:ea typeface="+mn-ea"/>
                </a:rPr>
                <a:t>（</a:t>
              </a:r>
              <a:r>
                <a:rPr lang="en-US" altLang="ja-JP" sz="1000" b="1" dirty="0">
                  <a:latin typeface="+mn-ea"/>
                  <a:ea typeface="+mn-ea"/>
                </a:rPr>
                <a:t>8000</a:t>
              </a:r>
              <a:r>
                <a:rPr lang="ja-JP" altLang="en-US" sz="1000" b="1" dirty="0">
                  <a:latin typeface="+mn-ea"/>
                  <a:ea typeface="+mn-ea"/>
                </a:rPr>
                <a:t>）</a:t>
              </a:r>
            </a:p>
          </p:txBody>
        </p:sp>
        <p:grpSp>
          <p:nvGrpSpPr>
            <p:cNvPr id="26" name="Group 20"/>
            <p:cNvGrpSpPr>
              <a:grpSpLocks/>
            </p:cNvGrpSpPr>
            <p:nvPr/>
          </p:nvGrpSpPr>
          <p:grpSpPr bwMode="auto">
            <a:xfrm>
              <a:off x="691397" y="1035704"/>
              <a:ext cx="538004" cy="609978"/>
              <a:chOff x="4588" y="2024"/>
              <a:chExt cx="299" cy="339"/>
            </a:xfrm>
          </p:grpSpPr>
          <p:graphicFrame>
            <p:nvGraphicFramePr>
              <p:cNvPr id="35" name="Object 21"/>
              <p:cNvGraphicFramePr>
                <a:graphicFrameLocks noChangeAspect="1"/>
              </p:cNvGraphicFramePr>
              <p:nvPr>
                <p:extLst>
                  <p:ext uri="{D42A27DB-BD31-4B8C-83A1-F6EECF244321}">
                    <p14:modId xmlns:p14="http://schemas.microsoft.com/office/powerpoint/2010/main" val="3983642870"/>
                  </p:ext>
                </p:extLst>
              </p:nvPr>
            </p:nvGraphicFramePr>
            <p:xfrm>
              <a:off x="4634" y="2024"/>
              <a:ext cx="226" cy="208"/>
            </p:xfrm>
            <a:graphic>
              <a:graphicData uri="http://schemas.openxmlformats.org/presentationml/2006/ole">
                <mc:AlternateContent xmlns:mc="http://schemas.openxmlformats.org/markup-compatibility/2006">
                  <mc:Choice xmlns:v="urn:schemas-microsoft-com:vml" Requires="v">
                    <p:oleObj spid="_x0000_s3439" name="Visio" r:id="rId7" imgW="1027212" imgH="947618" progId="Visio.Drawing.11">
                      <p:embed/>
                    </p:oleObj>
                  </mc:Choice>
                  <mc:Fallback>
                    <p:oleObj name="Visio" r:id="rId7" imgW="1027212" imgH="947618"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4" y="2024"/>
                            <a:ext cx="22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22"/>
              <p:cNvGraphicFramePr>
                <a:graphicFrameLocks noChangeAspect="1"/>
              </p:cNvGraphicFramePr>
              <p:nvPr>
                <p:extLst>
                  <p:ext uri="{D42A27DB-BD31-4B8C-83A1-F6EECF244321}">
                    <p14:modId xmlns:p14="http://schemas.microsoft.com/office/powerpoint/2010/main" val="3571261938"/>
                  </p:ext>
                </p:extLst>
              </p:nvPr>
            </p:nvGraphicFramePr>
            <p:xfrm>
              <a:off x="4724" y="2115"/>
              <a:ext cx="163" cy="213"/>
            </p:xfrm>
            <a:graphic>
              <a:graphicData uri="http://schemas.openxmlformats.org/presentationml/2006/ole">
                <mc:AlternateContent xmlns:mc="http://schemas.openxmlformats.org/markup-compatibility/2006">
                  <mc:Choice xmlns:v="urn:schemas-microsoft-com:vml" Requires="v">
                    <p:oleObj spid="_x0000_s3440" name="Visio" r:id="rId9" imgW="593824" imgH="773847" progId="Visio.Drawing.11">
                      <p:embed/>
                    </p:oleObj>
                  </mc:Choice>
                  <mc:Fallback>
                    <p:oleObj name="Visio" r:id="rId9" imgW="593824" imgH="773847"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 y="2115"/>
                            <a:ext cx="16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 name="Object 23"/>
              <p:cNvGraphicFramePr>
                <a:graphicFrameLocks noChangeAspect="1"/>
              </p:cNvGraphicFramePr>
              <p:nvPr>
                <p:extLst>
                  <p:ext uri="{D42A27DB-BD31-4B8C-83A1-F6EECF244321}">
                    <p14:modId xmlns:p14="http://schemas.microsoft.com/office/powerpoint/2010/main" val="1687528457"/>
                  </p:ext>
                </p:extLst>
              </p:nvPr>
            </p:nvGraphicFramePr>
            <p:xfrm>
              <a:off x="4588" y="2192"/>
              <a:ext cx="181" cy="171"/>
            </p:xfrm>
            <a:graphic>
              <a:graphicData uri="http://schemas.openxmlformats.org/presentationml/2006/ole">
                <mc:AlternateContent xmlns:mc="http://schemas.openxmlformats.org/markup-compatibility/2006">
                  <mc:Choice xmlns:v="urn:schemas-microsoft-com:vml" Requires="v">
                    <p:oleObj spid="_x0000_s3441" name="Visio" r:id="rId11" imgW="622995" imgH="587157" progId="Visio.Drawing.11">
                      <p:embed/>
                    </p:oleObj>
                  </mc:Choice>
                  <mc:Fallback>
                    <p:oleObj name="Visio" r:id="rId11" imgW="622995" imgH="58715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8" y="2192"/>
                            <a:ext cx="181"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7" name="Group 24"/>
            <p:cNvGrpSpPr>
              <a:grpSpLocks/>
            </p:cNvGrpSpPr>
            <p:nvPr/>
          </p:nvGrpSpPr>
          <p:grpSpPr bwMode="auto">
            <a:xfrm>
              <a:off x="1339097" y="1035704"/>
              <a:ext cx="538004" cy="609978"/>
              <a:chOff x="4588" y="2024"/>
              <a:chExt cx="299" cy="339"/>
            </a:xfrm>
          </p:grpSpPr>
          <p:graphicFrame>
            <p:nvGraphicFramePr>
              <p:cNvPr id="32" name="Object 25"/>
              <p:cNvGraphicFramePr>
                <a:graphicFrameLocks noChangeAspect="1"/>
              </p:cNvGraphicFramePr>
              <p:nvPr>
                <p:extLst>
                  <p:ext uri="{D42A27DB-BD31-4B8C-83A1-F6EECF244321}">
                    <p14:modId xmlns:p14="http://schemas.microsoft.com/office/powerpoint/2010/main" val="3530267123"/>
                  </p:ext>
                </p:extLst>
              </p:nvPr>
            </p:nvGraphicFramePr>
            <p:xfrm>
              <a:off x="4634" y="2024"/>
              <a:ext cx="226" cy="208"/>
            </p:xfrm>
            <a:graphic>
              <a:graphicData uri="http://schemas.openxmlformats.org/presentationml/2006/ole">
                <mc:AlternateContent xmlns:mc="http://schemas.openxmlformats.org/markup-compatibility/2006">
                  <mc:Choice xmlns:v="urn:schemas-microsoft-com:vml" Requires="v">
                    <p:oleObj spid="_x0000_s3442" name="Visio" r:id="rId12" imgW="1027212" imgH="947618" progId="Visio.Drawing.11">
                      <p:embed/>
                    </p:oleObj>
                  </mc:Choice>
                  <mc:Fallback>
                    <p:oleObj name="Visio" r:id="rId12" imgW="1027212" imgH="947618"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4" y="2024"/>
                            <a:ext cx="22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26"/>
              <p:cNvGraphicFramePr>
                <a:graphicFrameLocks noChangeAspect="1"/>
              </p:cNvGraphicFramePr>
              <p:nvPr>
                <p:extLst>
                  <p:ext uri="{D42A27DB-BD31-4B8C-83A1-F6EECF244321}">
                    <p14:modId xmlns:p14="http://schemas.microsoft.com/office/powerpoint/2010/main" val="2558673993"/>
                  </p:ext>
                </p:extLst>
              </p:nvPr>
            </p:nvGraphicFramePr>
            <p:xfrm>
              <a:off x="4724" y="2115"/>
              <a:ext cx="163" cy="213"/>
            </p:xfrm>
            <a:graphic>
              <a:graphicData uri="http://schemas.openxmlformats.org/presentationml/2006/ole">
                <mc:AlternateContent xmlns:mc="http://schemas.openxmlformats.org/markup-compatibility/2006">
                  <mc:Choice xmlns:v="urn:schemas-microsoft-com:vml" Requires="v">
                    <p:oleObj spid="_x0000_s3443" name="Visio" r:id="rId13" imgW="593824" imgH="773847" progId="Visio.Drawing.11">
                      <p:embed/>
                    </p:oleObj>
                  </mc:Choice>
                  <mc:Fallback>
                    <p:oleObj name="Visio" r:id="rId13" imgW="593824" imgH="773847"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 y="2115"/>
                            <a:ext cx="16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27"/>
              <p:cNvGraphicFramePr>
                <a:graphicFrameLocks noChangeAspect="1"/>
              </p:cNvGraphicFramePr>
              <p:nvPr>
                <p:extLst>
                  <p:ext uri="{D42A27DB-BD31-4B8C-83A1-F6EECF244321}">
                    <p14:modId xmlns:p14="http://schemas.microsoft.com/office/powerpoint/2010/main" val="2551569350"/>
                  </p:ext>
                </p:extLst>
              </p:nvPr>
            </p:nvGraphicFramePr>
            <p:xfrm>
              <a:off x="4588" y="2192"/>
              <a:ext cx="181" cy="171"/>
            </p:xfrm>
            <a:graphic>
              <a:graphicData uri="http://schemas.openxmlformats.org/presentationml/2006/ole">
                <mc:AlternateContent xmlns:mc="http://schemas.openxmlformats.org/markup-compatibility/2006">
                  <mc:Choice xmlns:v="urn:schemas-microsoft-com:vml" Requires="v">
                    <p:oleObj spid="_x0000_s3444" name="Visio" r:id="rId14" imgW="622995" imgH="587157" progId="Visio.Drawing.11">
                      <p:embed/>
                    </p:oleObj>
                  </mc:Choice>
                  <mc:Fallback>
                    <p:oleObj name="Visio" r:id="rId14" imgW="622995" imgH="58715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8" y="2192"/>
                            <a:ext cx="181"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8" name="Group 20"/>
            <p:cNvGrpSpPr>
              <a:grpSpLocks/>
            </p:cNvGrpSpPr>
            <p:nvPr/>
          </p:nvGrpSpPr>
          <p:grpSpPr bwMode="auto">
            <a:xfrm>
              <a:off x="1973432" y="1035704"/>
              <a:ext cx="538004" cy="609978"/>
              <a:chOff x="4588" y="2024"/>
              <a:chExt cx="299" cy="339"/>
            </a:xfrm>
          </p:grpSpPr>
          <p:graphicFrame>
            <p:nvGraphicFramePr>
              <p:cNvPr id="29" name="Object 21"/>
              <p:cNvGraphicFramePr>
                <a:graphicFrameLocks noChangeAspect="1"/>
              </p:cNvGraphicFramePr>
              <p:nvPr>
                <p:extLst>
                  <p:ext uri="{D42A27DB-BD31-4B8C-83A1-F6EECF244321}">
                    <p14:modId xmlns:p14="http://schemas.microsoft.com/office/powerpoint/2010/main" val="519901416"/>
                  </p:ext>
                </p:extLst>
              </p:nvPr>
            </p:nvGraphicFramePr>
            <p:xfrm>
              <a:off x="4634" y="2024"/>
              <a:ext cx="226" cy="208"/>
            </p:xfrm>
            <a:graphic>
              <a:graphicData uri="http://schemas.openxmlformats.org/presentationml/2006/ole">
                <mc:AlternateContent xmlns:mc="http://schemas.openxmlformats.org/markup-compatibility/2006">
                  <mc:Choice xmlns:v="urn:schemas-microsoft-com:vml" Requires="v">
                    <p:oleObj spid="_x0000_s3445" name="Visio" r:id="rId15" imgW="1027212" imgH="947618" progId="Visio.Drawing.11">
                      <p:embed/>
                    </p:oleObj>
                  </mc:Choice>
                  <mc:Fallback>
                    <p:oleObj name="Visio" r:id="rId15" imgW="1027212" imgH="947618"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4" y="2024"/>
                            <a:ext cx="22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 name="Object 22"/>
              <p:cNvGraphicFramePr>
                <a:graphicFrameLocks noChangeAspect="1"/>
              </p:cNvGraphicFramePr>
              <p:nvPr>
                <p:extLst>
                  <p:ext uri="{D42A27DB-BD31-4B8C-83A1-F6EECF244321}">
                    <p14:modId xmlns:p14="http://schemas.microsoft.com/office/powerpoint/2010/main" val="694372266"/>
                  </p:ext>
                </p:extLst>
              </p:nvPr>
            </p:nvGraphicFramePr>
            <p:xfrm>
              <a:off x="4724" y="2115"/>
              <a:ext cx="163" cy="213"/>
            </p:xfrm>
            <a:graphic>
              <a:graphicData uri="http://schemas.openxmlformats.org/presentationml/2006/ole">
                <mc:AlternateContent xmlns:mc="http://schemas.openxmlformats.org/markup-compatibility/2006">
                  <mc:Choice xmlns:v="urn:schemas-microsoft-com:vml" Requires="v">
                    <p:oleObj spid="_x0000_s3446" name="Visio" r:id="rId16" imgW="593824" imgH="773847" progId="Visio.Drawing.11">
                      <p:embed/>
                    </p:oleObj>
                  </mc:Choice>
                  <mc:Fallback>
                    <p:oleObj name="Visio" r:id="rId16" imgW="593824" imgH="773847"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 y="2115"/>
                            <a:ext cx="16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23"/>
              <p:cNvGraphicFramePr>
                <a:graphicFrameLocks noChangeAspect="1"/>
              </p:cNvGraphicFramePr>
              <p:nvPr>
                <p:extLst>
                  <p:ext uri="{D42A27DB-BD31-4B8C-83A1-F6EECF244321}">
                    <p14:modId xmlns:p14="http://schemas.microsoft.com/office/powerpoint/2010/main" val="3594311816"/>
                  </p:ext>
                </p:extLst>
              </p:nvPr>
            </p:nvGraphicFramePr>
            <p:xfrm>
              <a:off x="4588" y="2192"/>
              <a:ext cx="181" cy="171"/>
            </p:xfrm>
            <a:graphic>
              <a:graphicData uri="http://schemas.openxmlformats.org/presentationml/2006/ole">
                <mc:AlternateContent xmlns:mc="http://schemas.openxmlformats.org/markup-compatibility/2006">
                  <mc:Choice xmlns:v="urn:schemas-microsoft-com:vml" Requires="v">
                    <p:oleObj spid="_x0000_s3447" name="Visio" r:id="rId17" imgW="622995" imgH="587157" progId="Visio.Drawing.11">
                      <p:embed/>
                    </p:oleObj>
                  </mc:Choice>
                  <mc:Fallback>
                    <p:oleObj name="Visio" r:id="rId17" imgW="622995" imgH="58715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8" y="2192"/>
                            <a:ext cx="181"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38" name="下矢印 37"/>
          <p:cNvSpPr/>
          <p:nvPr/>
        </p:nvSpPr>
        <p:spPr bwMode="auto">
          <a:xfrm>
            <a:off x="1461048" y="1703530"/>
            <a:ext cx="889323" cy="361934"/>
          </a:xfrm>
          <a:prstGeom prst="downArrow">
            <a:avLst/>
          </a:prstGeom>
          <a:solidFill>
            <a:schemeClr val="bg1">
              <a:lumMod val="85000"/>
            </a:schemeClr>
          </a:solidFill>
          <a:ln w="9525" cap="flat" cmpd="sng" algn="ctr">
            <a:noFill/>
            <a:prstDash val="solid"/>
            <a:round/>
            <a:headEnd type="none" w="med" len="med"/>
            <a:tailEnd type="triangle" w="med" len="med"/>
          </a:ln>
          <a:effectLs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49" name="Rectangle 4"/>
          <p:cNvSpPr>
            <a:spLocks noChangeArrowheads="1"/>
          </p:cNvSpPr>
          <p:nvPr/>
        </p:nvSpPr>
        <p:spPr bwMode="auto">
          <a:xfrm>
            <a:off x="-10747" y="-1619"/>
            <a:ext cx="91547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172325" algn="l"/>
                <a:tab pos="7315200" algn="l"/>
                <a:tab pos="8229600" algn="l"/>
                <a:tab pos="9144000" algn="l"/>
                <a:tab pos="10058400" algn="l"/>
              </a:tabLst>
            </a:pPr>
            <a:r>
              <a:rPr lang="ja-JP" altLang="en-US" sz="2400" b="1" dirty="0">
                <a:solidFill>
                  <a:schemeClr val="tx1"/>
                </a:solidFill>
                <a:latin typeface="+mj-ea"/>
                <a:ea typeface="+mj-ea"/>
              </a:rPr>
              <a:t>■　</a:t>
            </a:r>
            <a:r>
              <a:rPr lang="en-US" altLang="ja-JP" sz="2400" b="1" dirty="0">
                <a:solidFill>
                  <a:schemeClr val="tx1"/>
                </a:solidFill>
                <a:latin typeface="+mj-ea"/>
                <a:ea typeface="+mj-ea"/>
              </a:rPr>
              <a:t>ACD</a:t>
            </a:r>
            <a:r>
              <a:rPr lang="ja-JP" altLang="en-US" sz="2400" b="1" dirty="0">
                <a:solidFill>
                  <a:schemeClr val="tx1"/>
                </a:solidFill>
                <a:latin typeface="+mj-ea"/>
                <a:ea typeface="+mj-ea"/>
              </a:rPr>
              <a:t>に着信した待ち呼のフロー（インバウンド業務）</a:t>
            </a:r>
          </a:p>
        </p:txBody>
      </p:sp>
      <p:grpSp>
        <p:nvGrpSpPr>
          <p:cNvPr id="9" name="グループ化 8"/>
          <p:cNvGrpSpPr/>
          <p:nvPr/>
        </p:nvGrpSpPr>
        <p:grpSpPr>
          <a:xfrm>
            <a:off x="1033661" y="2167857"/>
            <a:ext cx="6415926" cy="1526978"/>
            <a:chOff x="1033661" y="1950512"/>
            <a:chExt cx="6415926" cy="1526978"/>
          </a:xfrm>
        </p:grpSpPr>
        <p:cxnSp>
          <p:nvCxnSpPr>
            <p:cNvPr id="3" name="AutoShape 10"/>
            <p:cNvCxnSpPr>
              <a:cxnSpLocks noChangeShapeType="1"/>
            </p:cNvCxnSpPr>
            <p:nvPr/>
          </p:nvCxnSpPr>
          <p:spPr bwMode="auto">
            <a:xfrm>
              <a:off x="3792202" y="2736989"/>
              <a:ext cx="196432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 Box 9"/>
            <p:cNvSpPr txBox="1">
              <a:spLocks noChangeArrowheads="1"/>
            </p:cNvSpPr>
            <p:nvPr/>
          </p:nvSpPr>
          <p:spPr bwMode="auto">
            <a:xfrm>
              <a:off x="5841331" y="2488485"/>
              <a:ext cx="1608256" cy="528006"/>
            </a:xfrm>
            <a:prstGeom prst="rect">
              <a:avLst/>
            </a:prstGeom>
            <a:solidFill>
              <a:schemeClr val="bg1"/>
            </a:solidFill>
            <a:ln w="19050">
              <a:solidFill>
                <a:srgbClr val="0000FF"/>
              </a:solidFill>
              <a:prstDash val="sysDot"/>
              <a:miter lim="800000"/>
              <a:headEnd/>
              <a:tailEnd/>
            </a:ln>
            <a:effectLst/>
            <a:extLst/>
          </p:spPr>
          <p:txBody>
            <a:bodyPr wrap="square" lIns="90000" tIns="90000" rIns="90000" bIns="90000" anchor="ctr" anchorCtr="0">
              <a:spAutoFit/>
            </a:bodyPr>
            <a:lstStyle/>
            <a:p>
              <a:pPr algn="ctr"/>
              <a:r>
                <a:rPr lang="ja-JP" altLang="en-US" sz="1200" dirty="0">
                  <a:solidFill>
                    <a:schemeClr val="tx1"/>
                  </a:solidFill>
                </a:rPr>
                <a:t>待ち呼ガイダンス</a:t>
              </a:r>
              <a:endParaRPr lang="en-US" altLang="ja-JP" sz="1200" dirty="0">
                <a:solidFill>
                  <a:schemeClr val="tx1"/>
                </a:solidFill>
              </a:endParaRPr>
            </a:p>
            <a:p>
              <a:pPr algn="ctr"/>
              <a:r>
                <a:rPr lang="ja-JP" altLang="en-US" sz="1050" dirty="0">
                  <a:solidFill>
                    <a:srgbClr val="FF0000"/>
                  </a:solidFill>
                </a:rPr>
                <a:t>（設定されている場合）</a:t>
              </a:r>
              <a:endParaRPr lang="en-US" altLang="ja-JP" sz="1050" dirty="0">
                <a:solidFill>
                  <a:srgbClr val="FF0000"/>
                </a:solidFill>
              </a:endParaRPr>
            </a:p>
          </p:txBody>
        </p:sp>
        <p:sp>
          <p:nvSpPr>
            <p:cNvPr id="5" name="Text Box 8"/>
            <p:cNvSpPr txBox="1">
              <a:spLocks noChangeArrowheads="1"/>
            </p:cNvSpPr>
            <p:nvPr/>
          </p:nvSpPr>
          <p:spPr bwMode="auto">
            <a:xfrm>
              <a:off x="1961951" y="2554937"/>
              <a:ext cx="1701725" cy="351035"/>
            </a:xfrm>
            <a:prstGeom prst="rect">
              <a:avLst/>
            </a:prstGeom>
            <a:solidFill>
              <a:schemeClr val="bg1"/>
            </a:solidFill>
            <a:ln w="19050">
              <a:solidFill>
                <a:srgbClr val="0000FF"/>
              </a:solidFill>
              <a:prstDash val="solid"/>
              <a:miter lim="800000"/>
              <a:headEnd/>
              <a:tailEnd/>
            </a:ln>
            <a:effectLst/>
            <a:extLst/>
          </p:spPr>
          <p:txBody>
            <a:bodyPr wrap="square" lIns="90000" tIns="90000" rIns="90000" bIns="90000" anchor="ctr" anchorCtr="0">
              <a:spAutoFit/>
            </a:bodyPr>
            <a:lstStyle/>
            <a:p>
              <a:pPr algn="ctr"/>
              <a:r>
                <a:rPr lang="ja-JP" altLang="en-US" sz="1100" dirty="0">
                  <a:solidFill>
                    <a:schemeClr val="tx1"/>
                  </a:solidFill>
                </a:rPr>
                <a:t>配信タイムアウト時間</a:t>
              </a:r>
            </a:p>
          </p:txBody>
        </p:sp>
        <p:sp>
          <p:nvSpPr>
            <p:cNvPr id="16" name="Rectangle 38"/>
            <p:cNvSpPr>
              <a:spLocks noChangeArrowheads="1"/>
            </p:cNvSpPr>
            <p:nvPr/>
          </p:nvSpPr>
          <p:spPr bwMode="auto">
            <a:xfrm>
              <a:off x="1033661" y="1950512"/>
              <a:ext cx="6415926" cy="50077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lnSpc>
                  <a:spcPct val="110000"/>
                </a:lnSpc>
              </a:pPr>
              <a:r>
                <a:rPr lang="ja-JP" altLang="en-US" sz="1400" b="1" dirty="0">
                  <a:solidFill>
                    <a:schemeClr val="tx1"/>
                  </a:solidFill>
                  <a:latin typeface="+mn-ea"/>
                  <a:ea typeface="+mn-ea"/>
                </a:rPr>
                <a:t>オンラインモード（通話可能</a:t>
              </a:r>
              <a:r>
                <a:rPr lang="en-US" altLang="ja-JP" sz="1400" b="1" dirty="0">
                  <a:solidFill>
                    <a:schemeClr val="tx1"/>
                  </a:solidFill>
                  <a:latin typeface="+mn-ea"/>
                  <a:ea typeface="+mn-ea"/>
                </a:rPr>
                <a:t>OP</a:t>
              </a:r>
              <a:r>
                <a:rPr lang="ja-JP" altLang="en-US" sz="1400" b="1" dirty="0">
                  <a:solidFill>
                    <a:schemeClr val="tx1"/>
                  </a:solidFill>
                  <a:latin typeface="+mn-ea"/>
                  <a:ea typeface="+mn-ea"/>
                </a:rPr>
                <a:t>なし）</a:t>
              </a:r>
              <a:endParaRPr lang="en-US" altLang="ja-JP" sz="1400" b="1" dirty="0">
                <a:solidFill>
                  <a:schemeClr val="tx1"/>
                </a:solidFill>
                <a:latin typeface="+mn-ea"/>
                <a:ea typeface="+mn-ea"/>
              </a:endParaRPr>
            </a:p>
            <a:p>
              <a:pPr>
                <a:lnSpc>
                  <a:spcPct val="110000"/>
                </a:lnSpc>
              </a:pPr>
              <a:r>
                <a:rPr lang="en-US" altLang="ja-JP" sz="1000" b="1" dirty="0">
                  <a:solidFill>
                    <a:schemeClr val="tx1"/>
                  </a:solidFill>
                  <a:latin typeface="+mn-ea"/>
                  <a:ea typeface="+mn-ea"/>
                </a:rPr>
                <a:t>※</a:t>
              </a:r>
              <a:r>
                <a:rPr lang="ja-JP" altLang="en-US" sz="1000" b="1" dirty="0">
                  <a:solidFill>
                    <a:schemeClr val="tx1"/>
                  </a:solidFill>
                  <a:latin typeface="+mn-ea"/>
                  <a:ea typeface="+mn-ea"/>
                </a:rPr>
                <a:t> </a:t>
              </a:r>
              <a:r>
                <a:rPr lang="en-US" altLang="ja-JP" sz="1000" b="1" dirty="0">
                  <a:solidFill>
                    <a:schemeClr val="tx1"/>
                  </a:solidFill>
                  <a:latin typeface="+mn-ea"/>
                  <a:ea typeface="+mn-ea"/>
                </a:rPr>
                <a:t>ACD</a:t>
              </a:r>
              <a:r>
                <a:rPr lang="ja-JP" altLang="en-US" sz="1000" b="1" dirty="0">
                  <a:solidFill>
                    <a:schemeClr val="tx1"/>
                  </a:solidFill>
                  <a:latin typeface="+mn-ea"/>
                  <a:ea typeface="+mn-ea"/>
                </a:rPr>
                <a:t>着信時に通話可能な</a:t>
              </a:r>
              <a:r>
                <a:rPr lang="en-US" altLang="ja-JP" sz="1000" b="1" dirty="0">
                  <a:solidFill>
                    <a:schemeClr val="tx1"/>
                  </a:solidFill>
                  <a:latin typeface="+mn-ea"/>
                  <a:ea typeface="+mn-ea"/>
                </a:rPr>
                <a:t>OP</a:t>
              </a:r>
              <a:r>
                <a:rPr lang="ja-JP" altLang="en-US" sz="1000" b="1" dirty="0">
                  <a:solidFill>
                    <a:schemeClr val="tx1"/>
                  </a:solidFill>
                  <a:latin typeface="+mn-ea"/>
                  <a:ea typeface="+mn-ea"/>
                </a:rPr>
                <a:t>がいる場合は、配信パターンに従って即座に</a:t>
              </a:r>
              <a:r>
                <a:rPr lang="en-US" altLang="ja-JP" sz="1000" b="1" dirty="0">
                  <a:solidFill>
                    <a:schemeClr val="tx1"/>
                  </a:solidFill>
                  <a:latin typeface="+mn-ea"/>
                  <a:ea typeface="+mn-ea"/>
                </a:rPr>
                <a:t>OP</a:t>
              </a:r>
              <a:r>
                <a:rPr lang="ja-JP" altLang="en-US" sz="1000" b="1" dirty="0">
                  <a:solidFill>
                    <a:schemeClr val="tx1"/>
                  </a:solidFill>
                  <a:latin typeface="+mn-ea"/>
                  <a:ea typeface="+mn-ea"/>
                </a:rPr>
                <a:t>へ接続されます。</a:t>
              </a:r>
            </a:p>
          </p:txBody>
        </p:sp>
        <p:grpSp>
          <p:nvGrpSpPr>
            <p:cNvPr id="39" name="グループ化 38"/>
            <p:cNvGrpSpPr/>
            <p:nvPr/>
          </p:nvGrpSpPr>
          <p:grpSpPr>
            <a:xfrm>
              <a:off x="2850361" y="3224735"/>
              <a:ext cx="3737863" cy="166808"/>
              <a:chOff x="1799071" y="3074293"/>
              <a:chExt cx="4975095" cy="432657"/>
            </a:xfrm>
          </p:grpSpPr>
          <p:cxnSp>
            <p:nvCxnSpPr>
              <p:cNvPr id="40" name="直線矢印コネクタ 39"/>
              <p:cNvCxnSpPr/>
              <p:nvPr/>
            </p:nvCxnSpPr>
            <p:spPr bwMode="auto">
              <a:xfrm flipH="1">
                <a:off x="1799071" y="3506341"/>
                <a:ext cx="4975095" cy="0"/>
              </a:xfrm>
              <a:prstGeom prst="straightConnector1">
                <a:avLst/>
              </a:prstGeom>
              <a:noFill/>
              <a:ln w="9525"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AutoShape 10"/>
              <p:cNvCxnSpPr>
                <a:cxnSpLocks noChangeShapeType="1"/>
              </p:cNvCxnSpPr>
              <p:nvPr/>
            </p:nvCxnSpPr>
            <p:spPr bwMode="auto">
              <a:xfrm flipV="1">
                <a:off x="1799071" y="3074293"/>
                <a:ext cx="0" cy="43204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AutoShape 10"/>
              <p:cNvCxnSpPr>
                <a:cxnSpLocks noChangeShapeType="1"/>
              </p:cNvCxnSpPr>
              <p:nvPr/>
            </p:nvCxnSpPr>
            <p:spPr bwMode="auto">
              <a:xfrm flipV="1">
                <a:off x="6773774" y="3149885"/>
                <a:ext cx="0" cy="357065"/>
              </a:xfrm>
              <a:prstGeom prst="straightConnector1">
                <a:avLst/>
              </a:prstGeom>
              <a:noFill/>
              <a:ln w="9525">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3" name="Rectangle 38"/>
            <p:cNvSpPr>
              <a:spLocks noChangeArrowheads="1"/>
            </p:cNvSpPr>
            <p:nvPr/>
          </p:nvSpPr>
          <p:spPr bwMode="auto">
            <a:xfrm>
              <a:off x="3613608" y="3044422"/>
              <a:ext cx="2118909" cy="433068"/>
            </a:xfrm>
            <a:prstGeom prst="rect">
              <a:avLst/>
            </a:prstGeom>
            <a:solidFill>
              <a:schemeClr val="bg1"/>
            </a:solidFill>
            <a:ln>
              <a:noFill/>
            </a:ln>
            <a:effectLst/>
            <a:extLst/>
          </p:spPr>
          <p:txBody>
            <a:bodyPr wrap="square" lIns="90000" tIns="46800" rIns="90000" bIns="46800">
              <a:spAutoFit/>
            </a:bodyPr>
            <a:lstStyle/>
            <a:p>
              <a:pPr algn="ctr">
                <a:lnSpc>
                  <a:spcPct val="110000"/>
                </a:lnSpc>
              </a:pPr>
              <a:r>
                <a:rPr lang="en-US" altLang="ja-JP" sz="1000" dirty="0">
                  <a:solidFill>
                    <a:schemeClr val="tx1"/>
                  </a:solidFill>
                  <a:latin typeface="+mn-ea"/>
                </a:rPr>
                <a:t>OP</a:t>
              </a:r>
              <a:r>
                <a:rPr lang="ja-JP" altLang="en-US" sz="1000" dirty="0">
                  <a:solidFill>
                    <a:schemeClr val="tx1"/>
                  </a:solidFill>
                  <a:latin typeface="+mn-ea"/>
                </a:rPr>
                <a:t>に接続されるまで繰り返し</a:t>
              </a:r>
              <a:endParaRPr lang="en-US" altLang="ja-JP" sz="1000" dirty="0">
                <a:solidFill>
                  <a:schemeClr val="tx1"/>
                </a:solidFill>
                <a:latin typeface="+mn-ea"/>
              </a:endParaRPr>
            </a:p>
            <a:p>
              <a:pPr algn="ctr">
                <a:lnSpc>
                  <a:spcPct val="110000"/>
                </a:lnSpc>
              </a:pPr>
              <a:r>
                <a:rPr lang="ja-JP" altLang="en-US" sz="1000" dirty="0">
                  <a:solidFill>
                    <a:srgbClr val="FF0000"/>
                  </a:solidFill>
                  <a:latin typeface="+mn-ea"/>
                </a:rPr>
                <a:t> ［自動応答設定がある場合を除く］</a:t>
              </a:r>
              <a:endParaRPr lang="ja-JP" altLang="en-US" sz="1000" dirty="0">
                <a:solidFill>
                  <a:srgbClr val="FF0000"/>
                </a:solidFill>
                <a:latin typeface="+mn-ea"/>
                <a:ea typeface="+mn-ea"/>
              </a:endParaRPr>
            </a:p>
          </p:txBody>
        </p:sp>
        <p:sp>
          <p:nvSpPr>
            <p:cNvPr id="55" name="Rectangle 38"/>
            <p:cNvSpPr>
              <a:spLocks noChangeArrowheads="1"/>
            </p:cNvSpPr>
            <p:nvPr/>
          </p:nvSpPr>
          <p:spPr bwMode="auto">
            <a:xfrm>
              <a:off x="2313261" y="2938858"/>
              <a:ext cx="999104" cy="243081"/>
            </a:xfrm>
            <a:prstGeom prst="rect">
              <a:avLst/>
            </a:prstGeom>
            <a:solidFill>
              <a:schemeClr val="bg1"/>
            </a:solidFill>
            <a:ln>
              <a:noFill/>
            </a:ln>
            <a:effectLst/>
            <a:extLst/>
          </p:spPr>
          <p:txBody>
            <a:bodyPr wrap="square" lIns="90000" tIns="46800" rIns="90000" bIns="46800">
              <a:spAutoFit/>
            </a:bodyPr>
            <a:lstStyle/>
            <a:p>
              <a:pPr algn="ctr">
                <a:lnSpc>
                  <a:spcPct val="110000"/>
                </a:lnSpc>
              </a:pPr>
              <a:r>
                <a:rPr lang="ja-JP" altLang="en-US" sz="1000" dirty="0">
                  <a:solidFill>
                    <a:schemeClr val="tx1"/>
                  </a:solidFill>
                  <a:latin typeface="+mn-ea"/>
                </a:rPr>
                <a:t>［</a:t>
              </a:r>
              <a:r>
                <a:rPr lang="en-US" altLang="ja-JP" sz="1000" dirty="0">
                  <a:solidFill>
                    <a:schemeClr val="tx1"/>
                  </a:solidFill>
                  <a:latin typeface="+mn-ea"/>
                </a:rPr>
                <a:t>OP</a:t>
              </a:r>
              <a:r>
                <a:rPr lang="ja-JP" altLang="en-US" sz="1000" dirty="0">
                  <a:solidFill>
                    <a:schemeClr val="tx1"/>
                  </a:solidFill>
                  <a:latin typeface="+mn-ea"/>
                </a:rPr>
                <a:t>呼出し］</a:t>
              </a:r>
              <a:endParaRPr lang="ja-JP" altLang="en-US" sz="1000" dirty="0">
                <a:solidFill>
                  <a:schemeClr val="tx1"/>
                </a:solidFill>
                <a:latin typeface="+mn-ea"/>
                <a:ea typeface="+mn-ea"/>
              </a:endParaRPr>
            </a:p>
          </p:txBody>
        </p:sp>
        <p:sp>
          <p:nvSpPr>
            <p:cNvPr id="56" name="Rectangle 38"/>
            <p:cNvSpPr>
              <a:spLocks noChangeArrowheads="1"/>
            </p:cNvSpPr>
            <p:nvPr/>
          </p:nvSpPr>
          <p:spPr bwMode="auto">
            <a:xfrm>
              <a:off x="5979444" y="3051645"/>
              <a:ext cx="1342269" cy="243081"/>
            </a:xfrm>
            <a:prstGeom prst="rect">
              <a:avLst/>
            </a:prstGeom>
            <a:solidFill>
              <a:schemeClr val="bg1"/>
            </a:solidFill>
            <a:ln>
              <a:noFill/>
            </a:ln>
            <a:effectLst/>
            <a:extLst/>
          </p:spPr>
          <p:txBody>
            <a:bodyPr wrap="square" lIns="90000" tIns="46800" rIns="90000" bIns="46800">
              <a:spAutoFit/>
            </a:bodyPr>
            <a:lstStyle/>
            <a:p>
              <a:pPr algn="ctr">
                <a:lnSpc>
                  <a:spcPct val="110000"/>
                </a:lnSpc>
              </a:pPr>
              <a:r>
                <a:rPr lang="ja-JP" altLang="en-US" sz="1000" dirty="0">
                  <a:solidFill>
                    <a:schemeClr val="tx1"/>
                  </a:solidFill>
                  <a:latin typeface="+mn-ea"/>
                </a:rPr>
                <a:t>［</a:t>
              </a:r>
              <a:r>
                <a:rPr lang="en-US" altLang="ja-JP" sz="1000" dirty="0">
                  <a:solidFill>
                    <a:schemeClr val="tx1"/>
                  </a:solidFill>
                  <a:latin typeface="+mn-ea"/>
                </a:rPr>
                <a:t>OP</a:t>
              </a:r>
              <a:r>
                <a:rPr lang="ja-JP" altLang="en-US" sz="1000" dirty="0">
                  <a:solidFill>
                    <a:schemeClr val="tx1"/>
                  </a:solidFill>
                  <a:latin typeface="+mn-ea"/>
                </a:rPr>
                <a:t>呼出し停止］</a:t>
              </a:r>
              <a:endParaRPr lang="ja-JP" altLang="en-US" sz="1000" dirty="0">
                <a:solidFill>
                  <a:schemeClr val="tx1"/>
                </a:solidFill>
                <a:latin typeface="+mn-ea"/>
                <a:ea typeface="+mn-ea"/>
              </a:endParaRPr>
            </a:p>
          </p:txBody>
        </p:sp>
      </p:grpSp>
      <p:grpSp>
        <p:nvGrpSpPr>
          <p:cNvPr id="8" name="グループ化 7"/>
          <p:cNvGrpSpPr/>
          <p:nvPr/>
        </p:nvGrpSpPr>
        <p:grpSpPr>
          <a:xfrm>
            <a:off x="1033661" y="3804777"/>
            <a:ext cx="6415926" cy="1297893"/>
            <a:chOff x="1033661" y="3635057"/>
            <a:chExt cx="6415926" cy="1297893"/>
          </a:xfrm>
        </p:grpSpPr>
        <p:cxnSp>
          <p:nvCxnSpPr>
            <p:cNvPr id="10" name="AutoShape 10"/>
            <p:cNvCxnSpPr>
              <a:cxnSpLocks noChangeShapeType="1"/>
            </p:cNvCxnSpPr>
            <p:nvPr/>
          </p:nvCxnSpPr>
          <p:spPr bwMode="auto">
            <a:xfrm>
              <a:off x="3792202" y="4204798"/>
              <a:ext cx="196432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9"/>
            <p:cNvSpPr txBox="1">
              <a:spLocks noChangeArrowheads="1"/>
            </p:cNvSpPr>
            <p:nvPr/>
          </p:nvSpPr>
          <p:spPr bwMode="auto">
            <a:xfrm>
              <a:off x="5841331" y="3956295"/>
              <a:ext cx="1608256" cy="528006"/>
            </a:xfrm>
            <a:prstGeom prst="rect">
              <a:avLst/>
            </a:prstGeom>
            <a:solidFill>
              <a:schemeClr val="bg1"/>
            </a:solidFill>
            <a:ln w="19050">
              <a:solidFill>
                <a:srgbClr val="0000FF"/>
              </a:solidFill>
              <a:prstDash val="sysDot"/>
              <a:miter lim="800000"/>
              <a:headEnd/>
              <a:tailEnd/>
            </a:ln>
            <a:effectLst/>
            <a:extLst/>
          </p:spPr>
          <p:txBody>
            <a:bodyPr wrap="square" lIns="90000" tIns="90000" rIns="90000" bIns="90000" anchor="ctr" anchorCtr="0">
              <a:spAutoFit/>
            </a:bodyPr>
            <a:lstStyle/>
            <a:p>
              <a:pPr algn="ctr"/>
              <a:r>
                <a:rPr lang="ja-JP" altLang="en-US" sz="1200" dirty="0">
                  <a:solidFill>
                    <a:schemeClr val="tx1"/>
                  </a:solidFill>
                </a:rPr>
                <a:t>待ち呼ガイダンス</a:t>
              </a:r>
              <a:endParaRPr lang="en-US" altLang="ja-JP" sz="1200" dirty="0">
                <a:solidFill>
                  <a:schemeClr val="tx1"/>
                </a:solidFill>
              </a:endParaRPr>
            </a:p>
            <a:p>
              <a:pPr algn="ctr"/>
              <a:r>
                <a:rPr lang="ja-JP" altLang="en-US" sz="1050" dirty="0">
                  <a:solidFill>
                    <a:srgbClr val="FF0000"/>
                  </a:solidFill>
                </a:rPr>
                <a:t>（設定されている場合）</a:t>
              </a:r>
              <a:endParaRPr lang="en-US" altLang="ja-JP" sz="1050" dirty="0">
                <a:solidFill>
                  <a:srgbClr val="FF0000"/>
                </a:solidFill>
              </a:endParaRPr>
            </a:p>
          </p:txBody>
        </p:sp>
        <p:sp>
          <p:nvSpPr>
            <p:cNvPr id="12" name="Text Box 8"/>
            <p:cNvSpPr txBox="1">
              <a:spLocks noChangeArrowheads="1"/>
            </p:cNvSpPr>
            <p:nvPr/>
          </p:nvSpPr>
          <p:spPr bwMode="auto">
            <a:xfrm>
              <a:off x="1961951" y="3994623"/>
              <a:ext cx="1701725" cy="351035"/>
            </a:xfrm>
            <a:prstGeom prst="rect">
              <a:avLst/>
            </a:prstGeom>
            <a:solidFill>
              <a:schemeClr val="bg1"/>
            </a:solidFill>
            <a:ln w="19050">
              <a:solidFill>
                <a:srgbClr val="0000FF"/>
              </a:solidFill>
              <a:prstDash val="solid"/>
              <a:miter lim="800000"/>
              <a:headEnd/>
              <a:tailEnd/>
            </a:ln>
            <a:effectLst/>
            <a:extLst/>
          </p:spPr>
          <p:txBody>
            <a:bodyPr wrap="square" lIns="90000" tIns="90000" rIns="90000" bIns="90000" anchor="ctr" anchorCtr="0">
              <a:spAutoFit/>
            </a:bodyPr>
            <a:lstStyle/>
            <a:p>
              <a:pPr algn="ctr"/>
              <a:r>
                <a:rPr lang="ja-JP" altLang="en-US" sz="1100" dirty="0">
                  <a:solidFill>
                    <a:schemeClr val="tx1"/>
                  </a:solidFill>
                </a:rPr>
                <a:t>配信タイムアウト時間</a:t>
              </a:r>
            </a:p>
          </p:txBody>
        </p:sp>
        <p:sp>
          <p:nvSpPr>
            <p:cNvPr id="17" name="Rectangle 38"/>
            <p:cNvSpPr>
              <a:spLocks noChangeArrowheads="1"/>
            </p:cNvSpPr>
            <p:nvPr/>
          </p:nvSpPr>
          <p:spPr bwMode="auto">
            <a:xfrm>
              <a:off x="1033661" y="3635057"/>
              <a:ext cx="3341255" cy="30995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ja-JP" altLang="en-US" sz="1400" b="1" dirty="0">
                  <a:solidFill>
                    <a:schemeClr val="tx1"/>
                  </a:solidFill>
                  <a:latin typeface="+mn-ea"/>
                  <a:ea typeface="+mn-ea"/>
                </a:rPr>
                <a:t>リンギングモード（</a:t>
              </a:r>
              <a:r>
                <a:rPr lang="ja-JP" altLang="en-US" sz="1400" b="1" dirty="0">
                  <a:solidFill>
                    <a:schemeClr val="tx1"/>
                  </a:solidFill>
                  <a:latin typeface="+mn-ea"/>
                </a:rPr>
                <a:t>通話可能</a:t>
              </a:r>
              <a:r>
                <a:rPr lang="en-US" altLang="ja-JP" sz="1400" b="1" dirty="0">
                  <a:solidFill>
                    <a:schemeClr val="tx1"/>
                  </a:solidFill>
                  <a:latin typeface="+mn-ea"/>
                  <a:ea typeface="+mn-ea"/>
                </a:rPr>
                <a:t>OP</a:t>
              </a:r>
              <a:r>
                <a:rPr lang="ja-JP" altLang="en-US" sz="1400" b="1" dirty="0">
                  <a:solidFill>
                    <a:schemeClr val="tx1"/>
                  </a:solidFill>
                  <a:latin typeface="+mn-ea"/>
                  <a:ea typeface="+mn-ea"/>
                </a:rPr>
                <a:t>なし）</a:t>
              </a:r>
            </a:p>
          </p:txBody>
        </p:sp>
        <p:grpSp>
          <p:nvGrpSpPr>
            <p:cNvPr id="57" name="グループ化 56"/>
            <p:cNvGrpSpPr/>
            <p:nvPr/>
          </p:nvGrpSpPr>
          <p:grpSpPr>
            <a:xfrm>
              <a:off x="2851756" y="4680195"/>
              <a:ext cx="3737863" cy="166808"/>
              <a:chOff x="1799071" y="3074293"/>
              <a:chExt cx="4975095" cy="432657"/>
            </a:xfrm>
          </p:grpSpPr>
          <p:cxnSp>
            <p:nvCxnSpPr>
              <p:cNvPr id="58" name="直線矢印コネクタ 57"/>
              <p:cNvCxnSpPr/>
              <p:nvPr/>
            </p:nvCxnSpPr>
            <p:spPr bwMode="auto">
              <a:xfrm flipH="1">
                <a:off x="1799071" y="3506341"/>
                <a:ext cx="4975095" cy="0"/>
              </a:xfrm>
              <a:prstGeom prst="straightConnector1">
                <a:avLst/>
              </a:prstGeom>
              <a:noFill/>
              <a:ln w="9525"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10"/>
              <p:cNvCxnSpPr>
                <a:cxnSpLocks noChangeShapeType="1"/>
              </p:cNvCxnSpPr>
              <p:nvPr/>
            </p:nvCxnSpPr>
            <p:spPr bwMode="auto">
              <a:xfrm flipV="1">
                <a:off x="1799071" y="3074293"/>
                <a:ext cx="0" cy="43204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10"/>
              <p:cNvCxnSpPr>
                <a:cxnSpLocks noChangeShapeType="1"/>
              </p:cNvCxnSpPr>
              <p:nvPr/>
            </p:nvCxnSpPr>
            <p:spPr bwMode="auto">
              <a:xfrm flipV="1">
                <a:off x="6773774" y="3149885"/>
                <a:ext cx="0" cy="357065"/>
              </a:xfrm>
              <a:prstGeom prst="straightConnector1">
                <a:avLst/>
              </a:prstGeom>
              <a:noFill/>
              <a:ln w="9525">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1" name="Rectangle 38"/>
            <p:cNvSpPr>
              <a:spLocks noChangeArrowheads="1"/>
            </p:cNvSpPr>
            <p:nvPr/>
          </p:nvSpPr>
          <p:spPr bwMode="auto">
            <a:xfrm>
              <a:off x="3613608" y="4499882"/>
              <a:ext cx="2118909" cy="433068"/>
            </a:xfrm>
            <a:prstGeom prst="rect">
              <a:avLst/>
            </a:prstGeom>
            <a:solidFill>
              <a:schemeClr val="bg1"/>
            </a:solidFill>
            <a:ln>
              <a:noFill/>
            </a:ln>
            <a:effectLst/>
            <a:extLst/>
          </p:spPr>
          <p:txBody>
            <a:bodyPr wrap="square" lIns="90000" tIns="46800" rIns="90000" bIns="46800">
              <a:spAutoFit/>
            </a:bodyPr>
            <a:lstStyle/>
            <a:p>
              <a:pPr algn="ctr">
                <a:lnSpc>
                  <a:spcPct val="110000"/>
                </a:lnSpc>
              </a:pPr>
              <a:r>
                <a:rPr lang="en-US" altLang="ja-JP" sz="1000" dirty="0">
                  <a:solidFill>
                    <a:schemeClr val="tx1"/>
                  </a:solidFill>
                  <a:latin typeface="+mn-ea"/>
                </a:rPr>
                <a:t>OP</a:t>
              </a:r>
              <a:r>
                <a:rPr lang="ja-JP" altLang="en-US" sz="1000" dirty="0">
                  <a:solidFill>
                    <a:schemeClr val="tx1"/>
                  </a:solidFill>
                  <a:latin typeface="+mn-ea"/>
                </a:rPr>
                <a:t>に接続されるまで繰り返し</a:t>
              </a:r>
              <a:endParaRPr lang="en-US" altLang="ja-JP" sz="1000" dirty="0">
                <a:solidFill>
                  <a:schemeClr val="tx1"/>
                </a:solidFill>
                <a:latin typeface="+mn-ea"/>
              </a:endParaRPr>
            </a:p>
            <a:p>
              <a:pPr algn="ctr">
                <a:lnSpc>
                  <a:spcPct val="110000"/>
                </a:lnSpc>
              </a:pPr>
              <a:r>
                <a:rPr lang="ja-JP" altLang="en-US" sz="1000" dirty="0">
                  <a:solidFill>
                    <a:srgbClr val="FF0000"/>
                  </a:solidFill>
                  <a:latin typeface="+mn-ea"/>
                </a:rPr>
                <a:t> ［自動応答設定がある場合を除く］</a:t>
              </a:r>
              <a:endParaRPr lang="ja-JP" altLang="en-US" sz="1000" dirty="0">
                <a:solidFill>
                  <a:srgbClr val="FF0000"/>
                </a:solidFill>
                <a:latin typeface="+mn-ea"/>
                <a:ea typeface="+mn-ea"/>
              </a:endParaRPr>
            </a:p>
          </p:txBody>
        </p:sp>
        <p:sp>
          <p:nvSpPr>
            <p:cNvPr id="62" name="Rectangle 38"/>
            <p:cNvSpPr>
              <a:spLocks noChangeArrowheads="1"/>
            </p:cNvSpPr>
            <p:nvPr/>
          </p:nvSpPr>
          <p:spPr bwMode="auto">
            <a:xfrm>
              <a:off x="2314656" y="4394318"/>
              <a:ext cx="999104" cy="243081"/>
            </a:xfrm>
            <a:prstGeom prst="rect">
              <a:avLst/>
            </a:prstGeom>
            <a:solidFill>
              <a:schemeClr val="bg1"/>
            </a:solidFill>
            <a:ln>
              <a:noFill/>
            </a:ln>
            <a:effectLst/>
            <a:extLst/>
          </p:spPr>
          <p:txBody>
            <a:bodyPr wrap="square" lIns="90000" tIns="46800" rIns="90000" bIns="46800">
              <a:spAutoFit/>
            </a:bodyPr>
            <a:lstStyle/>
            <a:p>
              <a:pPr algn="ctr">
                <a:lnSpc>
                  <a:spcPct val="110000"/>
                </a:lnSpc>
              </a:pPr>
              <a:r>
                <a:rPr lang="ja-JP" altLang="en-US" sz="1000" dirty="0">
                  <a:solidFill>
                    <a:schemeClr val="tx1"/>
                  </a:solidFill>
                  <a:latin typeface="+mn-ea"/>
                </a:rPr>
                <a:t>［</a:t>
              </a:r>
              <a:r>
                <a:rPr lang="en-US" altLang="ja-JP" sz="1000" dirty="0">
                  <a:solidFill>
                    <a:schemeClr val="tx1"/>
                  </a:solidFill>
                  <a:latin typeface="+mn-ea"/>
                </a:rPr>
                <a:t>OP</a:t>
              </a:r>
              <a:r>
                <a:rPr lang="ja-JP" altLang="en-US" sz="1000" dirty="0">
                  <a:solidFill>
                    <a:schemeClr val="tx1"/>
                  </a:solidFill>
                  <a:latin typeface="+mn-ea"/>
                </a:rPr>
                <a:t>呼出し］</a:t>
              </a:r>
              <a:endParaRPr lang="ja-JP" altLang="en-US" sz="1000" dirty="0">
                <a:solidFill>
                  <a:schemeClr val="tx1"/>
                </a:solidFill>
                <a:latin typeface="+mn-ea"/>
                <a:ea typeface="+mn-ea"/>
              </a:endParaRPr>
            </a:p>
          </p:txBody>
        </p:sp>
        <p:sp>
          <p:nvSpPr>
            <p:cNvPr id="63" name="Rectangle 38"/>
            <p:cNvSpPr>
              <a:spLocks noChangeArrowheads="1"/>
            </p:cNvSpPr>
            <p:nvPr/>
          </p:nvSpPr>
          <p:spPr bwMode="auto">
            <a:xfrm>
              <a:off x="5980839" y="4507105"/>
              <a:ext cx="1342269" cy="243081"/>
            </a:xfrm>
            <a:prstGeom prst="rect">
              <a:avLst/>
            </a:prstGeom>
            <a:solidFill>
              <a:schemeClr val="bg1"/>
            </a:solidFill>
            <a:ln>
              <a:noFill/>
            </a:ln>
            <a:effectLst/>
            <a:extLst/>
          </p:spPr>
          <p:txBody>
            <a:bodyPr wrap="square" lIns="90000" tIns="46800" rIns="90000" bIns="46800">
              <a:spAutoFit/>
            </a:bodyPr>
            <a:lstStyle/>
            <a:p>
              <a:pPr algn="ctr">
                <a:lnSpc>
                  <a:spcPct val="110000"/>
                </a:lnSpc>
              </a:pPr>
              <a:r>
                <a:rPr lang="ja-JP" altLang="en-US" sz="1000" dirty="0">
                  <a:solidFill>
                    <a:schemeClr val="tx1"/>
                  </a:solidFill>
                  <a:latin typeface="+mn-ea"/>
                </a:rPr>
                <a:t>［</a:t>
              </a:r>
              <a:r>
                <a:rPr lang="en-US" altLang="ja-JP" sz="1000" dirty="0">
                  <a:solidFill>
                    <a:schemeClr val="tx1"/>
                  </a:solidFill>
                  <a:latin typeface="+mn-ea"/>
                </a:rPr>
                <a:t>OP</a:t>
              </a:r>
              <a:r>
                <a:rPr lang="ja-JP" altLang="en-US" sz="1000" dirty="0">
                  <a:solidFill>
                    <a:schemeClr val="tx1"/>
                  </a:solidFill>
                  <a:latin typeface="+mn-ea"/>
                </a:rPr>
                <a:t>呼出し停止］</a:t>
              </a:r>
              <a:endParaRPr lang="ja-JP" altLang="en-US" sz="1000" dirty="0">
                <a:solidFill>
                  <a:schemeClr val="tx1"/>
                </a:solidFill>
                <a:latin typeface="+mn-ea"/>
                <a:ea typeface="+mn-ea"/>
              </a:endParaRPr>
            </a:p>
          </p:txBody>
        </p:sp>
      </p:grpSp>
      <p:grpSp>
        <p:nvGrpSpPr>
          <p:cNvPr id="7" name="グループ化 6"/>
          <p:cNvGrpSpPr/>
          <p:nvPr/>
        </p:nvGrpSpPr>
        <p:grpSpPr>
          <a:xfrm>
            <a:off x="1033661" y="5229675"/>
            <a:ext cx="6415926" cy="1436187"/>
            <a:chOff x="1033661" y="5059955"/>
            <a:chExt cx="6415926" cy="1436187"/>
          </a:xfrm>
        </p:grpSpPr>
        <p:cxnSp>
          <p:nvCxnSpPr>
            <p:cNvPr id="13" name="AutoShape 10"/>
            <p:cNvCxnSpPr>
              <a:cxnSpLocks noChangeShapeType="1"/>
            </p:cNvCxnSpPr>
            <p:nvPr/>
          </p:nvCxnSpPr>
          <p:spPr bwMode="auto">
            <a:xfrm>
              <a:off x="3792202" y="5590892"/>
              <a:ext cx="196432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9"/>
            <p:cNvSpPr txBox="1">
              <a:spLocks noChangeArrowheads="1"/>
            </p:cNvSpPr>
            <p:nvPr/>
          </p:nvSpPr>
          <p:spPr bwMode="auto">
            <a:xfrm>
              <a:off x="5841331" y="5342388"/>
              <a:ext cx="1608256" cy="528006"/>
            </a:xfrm>
            <a:prstGeom prst="rect">
              <a:avLst/>
            </a:prstGeom>
            <a:solidFill>
              <a:schemeClr val="bg1"/>
            </a:solidFill>
            <a:ln w="19050">
              <a:solidFill>
                <a:srgbClr val="0000FF"/>
              </a:solidFill>
              <a:prstDash val="sysDot"/>
              <a:miter lim="800000"/>
              <a:headEnd/>
              <a:tailEnd/>
            </a:ln>
            <a:effectLst/>
            <a:extLst/>
          </p:spPr>
          <p:txBody>
            <a:bodyPr wrap="square" lIns="90000" tIns="90000" rIns="90000" bIns="90000" anchor="ctr" anchorCtr="0">
              <a:spAutoFit/>
            </a:bodyPr>
            <a:lstStyle/>
            <a:p>
              <a:pPr algn="ctr"/>
              <a:r>
                <a:rPr lang="ja-JP" altLang="en-US" sz="1200" dirty="0">
                  <a:solidFill>
                    <a:schemeClr val="tx1"/>
                  </a:solidFill>
                </a:rPr>
                <a:t>待ち呼ガイダンス</a:t>
              </a:r>
              <a:endParaRPr lang="en-US" altLang="ja-JP" sz="1200" dirty="0">
                <a:solidFill>
                  <a:schemeClr val="tx1"/>
                </a:solidFill>
              </a:endParaRPr>
            </a:p>
            <a:p>
              <a:pPr algn="ctr"/>
              <a:r>
                <a:rPr lang="ja-JP" altLang="en-US" sz="1050" dirty="0">
                  <a:solidFill>
                    <a:srgbClr val="FF0000"/>
                  </a:solidFill>
                </a:rPr>
                <a:t>（設定されている場合）</a:t>
              </a:r>
              <a:endParaRPr lang="en-US" altLang="ja-JP" sz="1050" dirty="0">
                <a:solidFill>
                  <a:srgbClr val="FF0000"/>
                </a:solidFill>
              </a:endParaRPr>
            </a:p>
          </p:txBody>
        </p:sp>
        <p:sp>
          <p:nvSpPr>
            <p:cNvPr id="15" name="Text Box 8"/>
            <p:cNvSpPr txBox="1">
              <a:spLocks noChangeArrowheads="1"/>
            </p:cNvSpPr>
            <p:nvPr/>
          </p:nvSpPr>
          <p:spPr bwMode="auto">
            <a:xfrm>
              <a:off x="1961951" y="5408840"/>
              <a:ext cx="1701725" cy="351035"/>
            </a:xfrm>
            <a:prstGeom prst="rect">
              <a:avLst/>
            </a:prstGeom>
            <a:solidFill>
              <a:schemeClr val="bg1"/>
            </a:solidFill>
            <a:ln w="19050">
              <a:solidFill>
                <a:srgbClr val="0000FF"/>
              </a:solidFill>
              <a:prstDash val="solid"/>
              <a:miter lim="800000"/>
              <a:headEnd/>
              <a:tailEnd/>
            </a:ln>
            <a:effectLst/>
            <a:extLst/>
          </p:spPr>
          <p:txBody>
            <a:bodyPr wrap="square" lIns="90000" tIns="90000" rIns="90000" bIns="90000" anchor="ctr" anchorCtr="0">
              <a:spAutoFit/>
            </a:bodyPr>
            <a:lstStyle/>
            <a:p>
              <a:pPr algn="ctr"/>
              <a:r>
                <a:rPr lang="ja-JP" altLang="en-US" sz="1100" dirty="0">
                  <a:solidFill>
                    <a:schemeClr val="tx1"/>
                  </a:solidFill>
                </a:rPr>
                <a:t>配信タイムアウト時間</a:t>
              </a:r>
            </a:p>
          </p:txBody>
        </p:sp>
        <p:sp>
          <p:nvSpPr>
            <p:cNvPr id="6" name="Text Box 8"/>
            <p:cNvSpPr txBox="1">
              <a:spLocks noChangeArrowheads="1"/>
            </p:cNvSpPr>
            <p:nvPr/>
          </p:nvSpPr>
          <p:spPr bwMode="auto">
            <a:xfrm>
              <a:off x="4087265" y="5426307"/>
              <a:ext cx="1374200" cy="351035"/>
            </a:xfrm>
            <a:prstGeom prst="rect">
              <a:avLst/>
            </a:prstGeom>
            <a:solidFill>
              <a:schemeClr val="bg1"/>
            </a:solidFill>
            <a:ln w="19050">
              <a:solidFill>
                <a:srgbClr val="00B0F0"/>
              </a:solidFill>
              <a:prstDash val="sysDot"/>
              <a:miter lim="800000"/>
              <a:headEnd/>
              <a:tailEnd/>
            </a:ln>
            <a:effectLst/>
            <a:extLst/>
          </p:spPr>
          <p:txBody>
            <a:bodyPr wrap="square" lIns="90000" tIns="90000" rIns="90000" bIns="90000" anchor="ctr" anchorCtr="0">
              <a:spAutoFit/>
            </a:bodyPr>
            <a:lstStyle/>
            <a:p>
              <a:pPr algn="ctr"/>
              <a:r>
                <a:rPr lang="ja-JP" altLang="en-US" sz="1100" dirty="0">
                  <a:solidFill>
                    <a:schemeClr val="tx1"/>
                  </a:solidFill>
                </a:rPr>
                <a:t>配信リトライ間隔</a:t>
              </a:r>
              <a:endParaRPr lang="en-US" altLang="ja-JP" sz="1100" dirty="0">
                <a:solidFill>
                  <a:schemeClr val="tx1"/>
                </a:solidFill>
              </a:endParaRPr>
            </a:p>
          </p:txBody>
        </p:sp>
        <p:sp>
          <p:nvSpPr>
            <p:cNvPr id="18" name="Rectangle 38"/>
            <p:cNvSpPr>
              <a:spLocks noChangeArrowheads="1"/>
            </p:cNvSpPr>
            <p:nvPr/>
          </p:nvSpPr>
          <p:spPr bwMode="auto">
            <a:xfrm>
              <a:off x="1033661" y="5059955"/>
              <a:ext cx="3170025" cy="30995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ja-JP" altLang="en-US" sz="1400" b="1" dirty="0">
                  <a:solidFill>
                    <a:schemeClr val="tx1"/>
                  </a:solidFill>
                  <a:latin typeface="+mn-ea"/>
                  <a:ea typeface="+mn-ea"/>
                </a:rPr>
                <a:t>リンギングモード</a:t>
              </a:r>
              <a:r>
                <a:rPr lang="ja-JP" altLang="en-US" sz="1400" b="1" dirty="0">
                  <a:solidFill>
                    <a:schemeClr val="tx1"/>
                  </a:solidFill>
                  <a:latin typeface="+mn-ea"/>
                </a:rPr>
                <a:t>（通話可能</a:t>
              </a:r>
              <a:r>
                <a:rPr lang="en-US" altLang="ja-JP" sz="1400" b="1" dirty="0">
                  <a:solidFill>
                    <a:schemeClr val="tx1"/>
                  </a:solidFill>
                  <a:latin typeface="+mn-ea"/>
                </a:rPr>
                <a:t>OP</a:t>
              </a:r>
              <a:r>
                <a:rPr lang="ja-JP" altLang="en-US" sz="1400" b="1" dirty="0">
                  <a:solidFill>
                    <a:schemeClr val="tx1"/>
                  </a:solidFill>
                  <a:latin typeface="+mn-ea"/>
                </a:rPr>
                <a:t>あり） </a:t>
              </a:r>
              <a:endParaRPr lang="ja-JP" altLang="en-US" sz="1400" b="1" dirty="0">
                <a:solidFill>
                  <a:schemeClr val="tx1"/>
                </a:solidFill>
                <a:latin typeface="+mn-ea"/>
                <a:ea typeface="+mn-ea"/>
              </a:endParaRPr>
            </a:p>
          </p:txBody>
        </p:sp>
        <p:grpSp>
          <p:nvGrpSpPr>
            <p:cNvPr id="64" name="グループ化 63"/>
            <p:cNvGrpSpPr/>
            <p:nvPr/>
          </p:nvGrpSpPr>
          <p:grpSpPr>
            <a:xfrm>
              <a:off x="2851756" y="6064410"/>
              <a:ext cx="3737863" cy="166808"/>
              <a:chOff x="1799071" y="3074293"/>
              <a:chExt cx="4975095" cy="432657"/>
            </a:xfrm>
          </p:grpSpPr>
          <p:cxnSp>
            <p:nvCxnSpPr>
              <p:cNvPr id="65" name="直線矢印コネクタ 64"/>
              <p:cNvCxnSpPr/>
              <p:nvPr/>
            </p:nvCxnSpPr>
            <p:spPr bwMode="auto">
              <a:xfrm flipH="1">
                <a:off x="1799071" y="3506341"/>
                <a:ext cx="4975095" cy="0"/>
              </a:xfrm>
              <a:prstGeom prst="straightConnector1">
                <a:avLst/>
              </a:prstGeom>
              <a:noFill/>
              <a:ln w="9525" cap="flat" cmpd="sng" algn="ctr">
                <a:solidFill>
                  <a:schemeClr val="tx1"/>
                </a:solidFill>
                <a:prstDash val="solid"/>
                <a:round/>
                <a:headEnd type="none" w="med" len="med"/>
                <a:tailEnd type="non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10"/>
              <p:cNvCxnSpPr>
                <a:cxnSpLocks noChangeShapeType="1"/>
              </p:cNvCxnSpPr>
              <p:nvPr/>
            </p:nvCxnSpPr>
            <p:spPr bwMode="auto">
              <a:xfrm flipV="1">
                <a:off x="1799071" y="3074293"/>
                <a:ext cx="0" cy="43204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AutoShape 10"/>
              <p:cNvCxnSpPr>
                <a:cxnSpLocks noChangeShapeType="1"/>
              </p:cNvCxnSpPr>
              <p:nvPr/>
            </p:nvCxnSpPr>
            <p:spPr bwMode="auto">
              <a:xfrm flipV="1">
                <a:off x="6773774" y="3149885"/>
                <a:ext cx="0" cy="357065"/>
              </a:xfrm>
              <a:prstGeom prst="straightConnector1">
                <a:avLst/>
              </a:prstGeom>
              <a:noFill/>
              <a:ln w="9525">
                <a:solidFill>
                  <a:schemeClr val="tx1"/>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8" name="Rectangle 38"/>
            <p:cNvSpPr>
              <a:spLocks noChangeArrowheads="1"/>
            </p:cNvSpPr>
            <p:nvPr/>
          </p:nvSpPr>
          <p:spPr bwMode="auto">
            <a:xfrm>
              <a:off x="3613608" y="6063074"/>
              <a:ext cx="2118909" cy="433068"/>
            </a:xfrm>
            <a:prstGeom prst="rect">
              <a:avLst/>
            </a:prstGeom>
            <a:solidFill>
              <a:schemeClr val="bg1"/>
            </a:solidFill>
            <a:ln>
              <a:noFill/>
            </a:ln>
            <a:effectLst/>
            <a:extLst/>
          </p:spPr>
          <p:txBody>
            <a:bodyPr wrap="square" lIns="90000" tIns="46800" rIns="90000" bIns="46800">
              <a:spAutoFit/>
            </a:bodyPr>
            <a:lstStyle/>
            <a:p>
              <a:pPr algn="ctr">
                <a:lnSpc>
                  <a:spcPct val="110000"/>
                </a:lnSpc>
              </a:pPr>
              <a:r>
                <a:rPr lang="en-US" altLang="ja-JP" sz="1000" dirty="0">
                  <a:solidFill>
                    <a:schemeClr val="tx1"/>
                  </a:solidFill>
                  <a:latin typeface="+mn-ea"/>
                </a:rPr>
                <a:t>OP</a:t>
              </a:r>
              <a:r>
                <a:rPr lang="ja-JP" altLang="en-US" sz="1000" dirty="0">
                  <a:solidFill>
                    <a:schemeClr val="tx1"/>
                  </a:solidFill>
                  <a:latin typeface="+mn-ea"/>
                </a:rPr>
                <a:t>に接続されるまで繰り返し</a:t>
              </a:r>
              <a:endParaRPr lang="en-US" altLang="ja-JP" sz="1000" dirty="0">
                <a:solidFill>
                  <a:schemeClr val="tx1"/>
                </a:solidFill>
                <a:latin typeface="+mn-ea"/>
              </a:endParaRPr>
            </a:p>
            <a:p>
              <a:pPr algn="ctr">
                <a:lnSpc>
                  <a:spcPct val="110000"/>
                </a:lnSpc>
              </a:pPr>
              <a:r>
                <a:rPr lang="ja-JP" altLang="en-US" sz="1000" dirty="0">
                  <a:solidFill>
                    <a:srgbClr val="FF0000"/>
                  </a:solidFill>
                  <a:latin typeface="+mn-ea"/>
                </a:rPr>
                <a:t> ［自動応答設定がある場合を除く］</a:t>
              </a:r>
              <a:endParaRPr lang="ja-JP" altLang="en-US" sz="1000" dirty="0">
                <a:solidFill>
                  <a:srgbClr val="FF0000"/>
                </a:solidFill>
                <a:latin typeface="+mn-ea"/>
                <a:ea typeface="+mn-ea"/>
              </a:endParaRPr>
            </a:p>
          </p:txBody>
        </p:sp>
        <p:sp>
          <p:nvSpPr>
            <p:cNvPr id="69" name="Rectangle 38"/>
            <p:cNvSpPr>
              <a:spLocks noChangeArrowheads="1"/>
            </p:cNvSpPr>
            <p:nvPr/>
          </p:nvSpPr>
          <p:spPr bwMode="auto">
            <a:xfrm>
              <a:off x="2314656" y="5778533"/>
              <a:ext cx="999104" cy="243081"/>
            </a:xfrm>
            <a:prstGeom prst="rect">
              <a:avLst/>
            </a:prstGeom>
            <a:solidFill>
              <a:schemeClr val="bg1"/>
            </a:solidFill>
            <a:ln>
              <a:noFill/>
            </a:ln>
            <a:effectLst/>
            <a:extLst/>
          </p:spPr>
          <p:txBody>
            <a:bodyPr wrap="square" lIns="90000" tIns="46800" rIns="90000" bIns="46800">
              <a:spAutoFit/>
            </a:bodyPr>
            <a:lstStyle/>
            <a:p>
              <a:pPr algn="ctr">
                <a:lnSpc>
                  <a:spcPct val="110000"/>
                </a:lnSpc>
              </a:pPr>
              <a:r>
                <a:rPr lang="ja-JP" altLang="en-US" sz="1000" dirty="0">
                  <a:solidFill>
                    <a:schemeClr val="tx1"/>
                  </a:solidFill>
                  <a:latin typeface="+mn-ea"/>
                </a:rPr>
                <a:t>［</a:t>
              </a:r>
              <a:r>
                <a:rPr lang="en-US" altLang="ja-JP" sz="1000" dirty="0">
                  <a:solidFill>
                    <a:schemeClr val="tx1"/>
                  </a:solidFill>
                  <a:latin typeface="+mn-ea"/>
                </a:rPr>
                <a:t>OP</a:t>
              </a:r>
              <a:r>
                <a:rPr lang="ja-JP" altLang="en-US" sz="1000" dirty="0">
                  <a:solidFill>
                    <a:schemeClr val="tx1"/>
                  </a:solidFill>
                  <a:latin typeface="+mn-ea"/>
                </a:rPr>
                <a:t>呼出し］</a:t>
              </a:r>
              <a:endParaRPr lang="ja-JP" altLang="en-US" sz="1000" dirty="0">
                <a:solidFill>
                  <a:schemeClr val="tx1"/>
                </a:solidFill>
                <a:latin typeface="+mn-ea"/>
                <a:ea typeface="+mn-ea"/>
              </a:endParaRPr>
            </a:p>
          </p:txBody>
        </p:sp>
        <p:sp>
          <p:nvSpPr>
            <p:cNvPr id="70" name="Rectangle 38"/>
            <p:cNvSpPr>
              <a:spLocks noChangeArrowheads="1"/>
            </p:cNvSpPr>
            <p:nvPr/>
          </p:nvSpPr>
          <p:spPr bwMode="auto">
            <a:xfrm>
              <a:off x="5980839" y="5891320"/>
              <a:ext cx="1342269" cy="243081"/>
            </a:xfrm>
            <a:prstGeom prst="rect">
              <a:avLst/>
            </a:prstGeom>
            <a:solidFill>
              <a:schemeClr val="bg1"/>
            </a:solidFill>
            <a:ln>
              <a:noFill/>
            </a:ln>
            <a:effectLst/>
            <a:extLst/>
          </p:spPr>
          <p:txBody>
            <a:bodyPr wrap="square" lIns="90000" tIns="46800" rIns="90000" bIns="46800">
              <a:spAutoFit/>
            </a:bodyPr>
            <a:lstStyle/>
            <a:p>
              <a:pPr algn="ctr">
                <a:lnSpc>
                  <a:spcPct val="110000"/>
                </a:lnSpc>
              </a:pPr>
              <a:r>
                <a:rPr lang="ja-JP" altLang="en-US" sz="1000" dirty="0">
                  <a:solidFill>
                    <a:schemeClr val="tx1"/>
                  </a:solidFill>
                  <a:latin typeface="+mn-ea"/>
                </a:rPr>
                <a:t>［</a:t>
              </a:r>
              <a:r>
                <a:rPr lang="en-US" altLang="ja-JP" sz="1000" dirty="0">
                  <a:solidFill>
                    <a:schemeClr val="tx1"/>
                  </a:solidFill>
                  <a:latin typeface="+mn-ea"/>
                </a:rPr>
                <a:t>OP</a:t>
              </a:r>
              <a:r>
                <a:rPr lang="ja-JP" altLang="en-US" sz="1000" dirty="0">
                  <a:solidFill>
                    <a:schemeClr val="tx1"/>
                  </a:solidFill>
                  <a:latin typeface="+mn-ea"/>
                </a:rPr>
                <a:t>呼出し停止］</a:t>
              </a:r>
              <a:endParaRPr lang="ja-JP" altLang="en-US" sz="1000" dirty="0">
                <a:solidFill>
                  <a:schemeClr val="tx1"/>
                </a:solidFill>
                <a:latin typeface="+mn-ea"/>
                <a:ea typeface="+mn-ea"/>
              </a:endParaRPr>
            </a:p>
          </p:txBody>
        </p:sp>
        <p:sp>
          <p:nvSpPr>
            <p:cNvPr id="71" name="Rectangle 38"/>
            <p:cNvSpPr>
              <a:spLocks noChangeArrowheads="1"/>
            </p:cNvSpPr>
            <p:nvPr/>
          </p:nvSpPr>
          <p:spPr bwMode="auto">
            <a:xfrm>
              <a:off x="4108708" y="5807879"/>
              <a:ext cx="1342269" cy="243081"/>
            </a:xfrm>
            <a:prstGeom prst="rect">
              <a:avLst/>
            </a:prstGeom>
            <a:solidFill>
              <a:schemeClr val="bg1"/>
            </a:solidFill>
            <a:ln>
              <a:noFill/>
            </a:ln>
            <a:effectLst/>
            <a:extLst/>
          </p:spPr>
          <p:txBody>
            <a:bodyPr wrap="square" lIns="90000" tIns="46800" rIns="90000" bIns="46800">
              <a:spAutoFit/>
            </a:bodyPr>
            <a:lstStyle/>
            <a:p>
              <a:pPr algn="ctr">
                <a:lnSpc>
                  <a:spcPct val="110000"/>
                </a:lnSpc>
              </a:pPr>
              <a:r>
                <a:rPr lang="ja-JP" altLang="en-US" sz="1000" dirty="0">
                  <a:solidFill>
                    <a:schemeClr val="tx1"/>
                  </a:solidFill>
                  <a:latin typeface="+mn-ea"/>
                </a:rPr>
                <a:t>［</a:t>
              </a:r>
              <a:r>
                <a:rPr lang="en-US" altLang="ja-JP" sz="1000" dirty="0">
                  <a:solidFill>
                    <a:schemeClr val="tx1"/>
                  </a:solidFill>
                  <a:latin typeface="+mn-ea"/>
                </a:rPr>
                <a:t>OP</a:t>
              </a:r>
              <a:r>
                <a:rPr lang="ja-JP" altLang="en-US" sz="1000" dirty="0">
                  <a:solidFill>
                    <a:schemeClr val="tx1"/>
                  </a:solidFill>
                  <a:latin typeface="+mn-ea"/>
                </a:rPr>
                <a:t>呼出し停止］</a:t>
              </a:r>
              <a:endParaRPr lang="ja-JP" altLang="en-US" sz="1000" dirty="0">
                <a:solidFill>
                  <a:schemeClr val="tx1"/>
                </a:solidFill>
                <a:latin typeface="+mn-ea"/>
                <a:ea typeface="+mn-ea"/>
              </a:endParaRPr>
            </a:p>
          </p:txBody>
        </p:sp>
      </p:grpSp>
    </p:spTree>
    <p:extLst>
      <p:ext uri="{BB962C8B-B14F-4D97-AF65-F5344CB8AC3E}">
        <p14:creationId xmlns:p14="http://schemas.microsoft.com/office/powerpoint/2010/main" val="80422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0826" y="766989"/>
            <a:ext cx="7477125" cy="81035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正方形/長方形 4"/>
          <p:cNvSpPr/>
          <p:nvPr/>
        </p:nvSpPr>
        <p:spPr bwMode="auto">
          <a:xfrm>
            <a:off x="241301" y="3107851"/>
            <a:ext cx="7921574" cy="3348000"/>
          </a:xfrm>
          <a:prstGeom prst="rect">
            <a:avLst/>
          </a:prstGeom>
          <a:solidFill>
            <a:srgbClr val="FFFFCC"/>
          </a:solidFill>
          <a:ln w="9525" cap="flat" cmpd="sng" algn="ctr">
            <a:noFill/>
            <a:prstDash val="solid"/>
            <a:round/>
            <a:headEnd type="none" w="med" len="med"/>
            <a:tailEnd type="triangle" w="med" len="med"/>
          </a:ln>
          <a:effectLst/>
          <a:extLst/>
        </p:spPr>
        <p:txBody>
          <a:bodyPr vert="horz" wrap="squar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4" name="スライド番号プレースホルダー 3"/>
          <p:cNvSpPr>
            <a:spLocks noGrp="1"/>
          </p:cNvSpPr>
          <p:nvPr>
            <p:ph type="sldNum" idx="12"/>
          </p:nvPr>
        </p:nvSpPr>
        <p:spPr/>
        <p:txBody>
          <a:bodyPr/>
          <a:lstStyle/>
          <a:p>
            <a:pPr>
              <a:defRPr/>
            </a:pPr>
            <a:fld id="{FB11194E-722C-4E41-A7ED-27CB0B631F95}" type="slidenum">
              <a:rPr lang="en-US" smtClean="0"/>
              <a:pPr>
                <a:defRPr/>
              </a:pPr>
              <a:t>5</a:t>
            </a:fld>
            <a:endParaRPr lang="en-US" dirty="0"/>
          </a:p>
        </p:txBody>
      </p:sp>
      <p:sp>
        <p:nvSpPr>
          <p:cNvPr id="6" name="Rectangle 4"/>
          <p:cNvSpPr>
            <a:spLocks noChangeArrowheads="1"/>
          </p:cNvSpPr>
          <p:nvPr/>
        </p:nvSpPr>
        <p:spPr bwMode="auto">
          <a:xfrm>
            <a:off x="5904" y="2332"/>
            <a:ext cx="913809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400" b="1" dirty="0">
                <a:solidFill>
                  <a:schemeClr val="tx1"/>
                </a:solidFill>
                <a:latin typeface="+mj-ea"/>
                <a:ea typeface="+mj-ea"/>
              </a:rPr>
              <a:t>■ 待ち呼受付設定（インバウンド業務用機能）</a:t>
            </a:r>
          </a:p>
        </p:txBody>
      </p:sp>
      <p:sp>
        <p:nvSpPr>
          <p:cNvPr id="28" name="角丸四角形 27"/>
          <p:cNvSpPr/>
          <p:nvPr/>
        </p:nvSpPr>
        <p:spPr bwMode="auto">
          <a:xfrm>
            <a:off x="2289076" y="812153"/>
            <a:ext cx="3578324" cy="288032"/>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cxnSp>
        <p:nvCxnSpPr>
          <p:cNvPr id="31" name="直線矢印コネクタ 30"/>
          <p:cNvCxnSpPr/>
          <p:nvPr/>
        </p:nvCxnSpPr>
        <p:spPr bwMode="auto">
          <a:xfrm>
            <a:off x="2304316" y="1139218"/>
            <a:ext cx="0" cy="739030"/>
          </a:xfrm>
          <a:prstGeom prst="straightConnector1">
            <a:avLst/>
          </a:prstGeom>
          <a:noFill/>
          <a:ln w="28575" cap="flat" cmpd="sng" algn="ctr">
            <a:solidFill>
              <a:srgbClr val="FF5050"/>
            </a:solidFill>
            <a:prstDash val="solid"/>
            <a:round/>
            <a:headEnd type="none" w="med" len="med"/>
            <a:tailEnd type="triangle"/>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テキスト ボックス 36"/>
          <p:cNvSpPr txBox="1"/>
          <p:nvPr/>
        </p:nvSpPr>
        <p:spPr>
          <a:xfrm>
            <a:off x="250826" y="3261365"/>
            <a:ext cx="7921574" cy="3046988"/>
          </a:xfrm>
          <a:prstGeom prst="rect">
            <a:avLst/>
          </a:prstGeom>
          <a:noFill/>
        </p:spPr>
        <p:txBody>
          <a:bodyPr wrap="square" rtlCol="0">
            <a:spAutoFit/>
          </a:bodyPr>
          <a:lstStyle/>
          <a:p>
            <a:pPr>
              <a:lnSpc>
                <a:spcPct val="120000"/>
              </a:lnSpc>
            </a:pPr>
            <a:r>
              <a:rPr kumimoji="1" lang="ja-JP" altLang="en-US" sz="1200" b="1" dirty="0">
                <a:solidFill>
                  <a:schemeClr val="tx1"/>
                </a:solidFill>
                <a:latin typeface="+mn-ea"/>
                <a:ea typeface="+mn-ea"/>
              </a:rPr>
              <a:t>① 最大待ち呼数まで受付：</a:t>
            </a:r>
            <a:endParaRPr kumimoji="1" lang="en-US" altLang="ja-JP" sz="1200" b="1" dirty="0">
              <a:solidFill>
                <a:schemeClr val="tx1"/>
              </a:solidFill>
              <a:latin typeface="+mn-ea"/>
              <a:ea typeface="+mn-ea"/>
            </a:endParaRPr>
          </a:p>
          <a:p>
            <a:pPr>
              <a:lnSpc>
                <a:spcPct val="120000"/>
              </a:lnSpc>
            </a:pPr>
            <a:r>
              <a:rPr kumimoji="1" lang="ja-JP" altLang="en-US" sz="1200" b="1" dirty="0">
                <a:solidFill>
                  <a:schemeClr val="tx1"/>
                </a:solidFill>
                <a:latin typeface="+mn-ea"/>
                <a:ea typeface="+mn-ea"/>
              </a:rPr>
              <a:t>    ・ </a:t>
            </a:r>
            <a:r>
              <a:rPr kumimoji="1" lang="ja-JP" altLang="en-US" sz="1200" dirty="0">
                <a:solidFill>
                  <a:schemeClr val="tx1"/>
                </a:solidFill>
                <a:latin typeface="+mn-ea"/>
                <a:ea typeface="+mn-ea"/>
              </a:rPr>
              <a:t>最大待ち呼数に達するまで、待ち呼を受け付けます。</a:t>
            </a:r>
            <a:endParaRPr kumimoji="1" lang="en-US" altLang="ja-JP" sz="1200" dirty="0">
              <a:solidFill>
                <a:schemeClr val="tx1"/>
              </a:solidFill>
              <a:latin typeface="+mn-ea"/>
              <a:ea typeface="+mn-ea"/>
            </a:endParaRPr>
          </a:p>
          <a:p>
            <a:endParaRPr kumimoji="1" lang="en-US" altLang="ja-JP" sz="1200" dirty="0">
              <a:solidFill>
                <a:schemeClr val="tx1"/>
              </a:solidFill>
              <a:latin typeface="+mn-ea"/>
              <a:ea typeface="+mn-ea"/>
            </a:endParaRPr>
          </a:p>
          <a:p>
            <a:pPr>
              <a:lnSpc>
                <a:spcPct val="120000"/>
              </a:lnSpc>
            </a:pPr>
            <a:r>
              <a:rPr kumimoji="1" lang="ja-JP" altLang="en-US" sz="1200" b="1" dirty="0">
                <a:solidFill>
                  <a:schemeClr val="tx1"/>
                </a:solidFill>
                <a:latin typeface="+mn-ea"/>
                <a:ea typeface="+mn-ea"/>
              </a:rPr>
              <a:t>② ログインしているオペレーターがいなければ受け付けない：</a:t>
            </a:r>
            <a:br>
              <a:rPr kumimoji="1" lang="en-US" altLang="ja-JP" sz="1200" dirty="0">
                <a:solidFill>
                  <a:schemeClr val="tx1"/>
                </a:solidFill>
                <a:latin typeface="+mn-ea"/>
                <a:ea typeface="+mn-ea"/>
              </a:rPr>
            </a:br>
            <a:r>
              <a:rPr kumimoji="1" lang="ja-JP" altLang="en-US" sz="1200" dirty="0">
                <a:solidFill>
                  <a:schemeClr val="tx1"/>
                </a:solidFill>
                <a:latin typeface="+mn-ea"/>
                <a:ea typeface="+mn-ea"/>
              </a:rPr>
              <a:t>     ・ ログインしているオペレーターがいない場合は、待ち呼を受け付けません。</a:t>
            </a:r>
            <a:endParaRPr kumimoji="1" lang="en-US" altLang="ja-JP" sz="1200" dirty="0">
              <a:solidFill>
                <a:schemeClr val="tx1"/>
              </a:solidFill>
              <a:latin typeface="+mn-ea"/>
              <a:ea typeface="+mn-ea"/>
            </a:endParaRPr>
          </a:p>
          <a:p>
            <a:pPr>
              <a:lnSpc>
                <a:spcPct val="120000"/>
              </a:lnSpc>
            </a:pPr>
            <a:r>
              <a:rPr kumimoji="1" lang="ja-JP" altLang="en-US" sz="1200" dirty="0">
                <a:solidFill>
                  <a:schemeClr val="tx1"/>
                </a:solidFill>
                <a:latin typeface="+mn-ea"/>
                <a:ea typeface="+mn-ea"/>
              </a:rPr>
              <a:t>     ・ ログインしているオペレーターがいる場合は、最大待ち呼数に達するまで待ち呼を受け付けます。</a:t>
            </a:r>
            <a:endParaRPr kumimoji="1" lang="en-US" altLang="ja-JP" sz="1200" dirty="0">
              <a:solidFill>
                <a:schemeClr val="tx1"/>
              </a:solidFill>
              <a:latin typeface="+mn-ea"/>
              <a:ea typeface="+mn-ea"/>
            </a:endParaRPr>
          </a:p>
          <a:p>
            <a:endParaRPr kumimoji="1" lang="en-US" altLang="ja-JP" sz="1200" dirty="0">
              <a:solidFill>
                <a:schemeClr val="tx1"/>
              </a:solidFill>
              <a:latin typeface="+mn-ea"/>
              <a:ea typeface="+mn-ea"/>
            </a:endParaRPr>
          </a:p>
          <a:p>
            <a:pPr>
              <a:lnSpc>
                <a:spcPct val="120000"/>
              </a:lnSpc>
            </a:pPr>
            <a:r>
              <a:rPr kumimoji="1" lang="ja-JP" altLang="en-US" sz="1200" b="1" dirty="0">
                <a:solidFill>
                  <a:schemeClr val="tx1"/>
                </a:solidFill>
                <a:latin typeface="+mn-ea"/>
                <a:ea typeface="+mn-ea"/>
              </a:rPr>
              <a:t>③ 通話可能なオペレーターがいなければ受け付けない：</a:t>
            </a:r>
            <a:br>
              <a:rPr kumimoji="1" lang="en-US" altLang="ja-JP" sz="1200" b="1" dirty="0">
                <a:solidFill>
                  <a:schemeClr val="tx1"/>
                </a:solidFill>
                <a:latin typeface="+mn-ea"/>
                <a:ea typeface="+mn-ea"/>
              </a:rPr>
            </a:br>
            <a:r>
              <a:rPr kumimoji="1" lang="ja-JP" altLang="en-US" sz="1200" b="1" dirty="0">
                <a:solidFill>
                  <a:schemeClr val="tx1"/>
                </a:solidFill>
                <a:latin typeface="+mn-ea"/>
                <a:ea typeface="+mn-ea"/>
              </a:rPr>
              <a:t>     ・ </a:t>
            </a:r>
            <a:r>
              <a:rPr kumimoji="1" lang="ja-JP" altLang="en-US" sz="1200" dirty="0">
                <a:solidFill>
                  <a:schemeClr val="tx1"/>
                </a:solidFill>
                <a:latin typeface="+mn-ea"/>
                <a:ea typeface="+mn-ea"/>
              </a:rPr>
              <a:t>オペレーターが通話可能な状態ではない場合（通話中、後処理中など）は、呼を受け付けません。</a:t>
            </a:r>
            <a:endParaRPr kumimoji="1" lang="en-US" altLang="ja-JP" sz="1200" dirty="0">
              <a:solidFill>
                <a:schemeClr val="tx1"/>
              </a:solidFill>
              <a:latin typeface="+mn-ea"/>
              <a:ea typeface="+mn-ea"/>
            </a:endParaRPr>
          </a:p>
          <a:p>
            <a:pPr marL="171450" indent="-171450">
              <a:buFont typeface="Arial" panose="020B0604020202020204" pitchFamily="34" charset="0"/>
              <a:buChar char="•"/>
            </a:pPr>
            <a:endParaRPr kumimoji="1" lang="en-US" altLang="ja-JP" sz="1200" dirty="0">
              <a:solidFill>
                <a:schemeClr val="tx1"/>
              </a:solidFill>
              <a:latin typeface="+mn-ea"/>
              <a:ea typeface="+mn-ea"/>
            </a:endParaRPr>
          </a:p>
          <a:p>
            <a:pPr>
              <a:lnSpc>
                <a:spcPct val="120000"/>
              </a:lnSpc>
            </a:pPr>
            <a:r>
              <a:rPr kumimoji="1" lang="ja-JP" altLang="en-US" sz="1200" dirty="0">
                <a:solidFill>
                  <a:srgbClr val="0000CC"/>
                </a:solidFill>
                <a:latin typeface="+mn-ea"/>
                <a:ea typeface="+mn-ea"/>
              </a:rPr>
              <a:t>● </a:t>
            </a:r>
            <a:r>
              <a:rPr kumimoji="1" lang="ja-JP" altLang="en-US" sz="1200" b="1" dirty="0">
                <a:solidFill>
                  <a:srgbClr val="0000CC"/>
                </a:solidFill>
                <a:latin typeface="+mn-ea"/>
                <a:ea typeface="+mn-ea"/>
              </a:rPr>
              <a:t>待ち呼を受け付けなかった（あふれ呼になった）場合</a:t>
            </a:r>
            <a:endParaRPr kumimoji="1" lang="en-US" altLang="ja-JP" sz="1200" b="1" dirty="0">
              <a:solidFill>
                <a:srgbClr val="0000CC"/>
              </a:solidFill>
              <a:latin typeface="+mn-ea"/>
              <a:ea typeface="+mn-ea"/>
            </a:endParaRPr>
          </a:p>
          <a:p>
            <a:pPr>
              <a:lnSpc>
                <a:spcPct val="120000"/>
              </a:lnSpc>
            </a:pPr>
            <a:r>
              <a:rPr kumimoji="1" lang="ja-JP" altLang="en-US" sz="1200" dirty="0">
                <a:solidFill>
                  <a:schemeClr val="tx1"/>
                </a:solidFill>
                <a:latin typeface="+mn-ea"/>
                <a:ea typeface="+mn-ea"/>
              </a:rPr>
              <a:t>     ・ </a:t>
            </a:r>
            <a:r>
              <a:rPr kumimoji="1" lang="en-US" altLang="ja-JP" sz="1200" dirty="0">
                <a:solidFill>
                  <a:schemeClr val="tx1"/>
                </a:solidFill>
                <a:latin typeface="+mn-ea"/>
                <a:ea typeface="+mn-ea"/>
              </a:rPr>
              <a:t>ACD</a:t>
            </a:r>
            <a:r>
              <a:rPr kumimoji="1" lang="ja-JP" altLang="en-US" sz="1200" dirty="0">
                <a:solidFill>
                  <a:schemeClr val="tx1"/>
                </a:solidFill>
                <a:latin typeface="+mn-ea"/>
                <a:ea typeface="+mn-ea"/>
              </a:rPr>
              <a:t>に「自動応答」設定をしていない場合：話中音が流れます。</a:t>
            </a:r>
            <a:endParaRPr kumimoji="1" lang="en-US" altLang="ja-JP" sz="1200" dirty="0">
              <a:solidFill>
                <a:schemeClr val="tx1"/>
              </a:solidFill>
              <a:latin typeface="+mn-ea"/>
              <a:ea typeface="+mn-ea"/>
            </a:endParaRPr>
          </a:p>
          <a:p>
            <a:pPr>
              <a:lnSpc>
                <a:spcPct val="120000"/>
              </a:lnSpc>
            </a:pPr>
            <a:r>
              <a:rPr kumimoji="1" lang="ja-JP" altLang="en-US" sz="1200" dirty="0">
                <a:solidFill>
                  <a:schemeClr val="tx1"/>
                </a:solidFill>
                <a:latin typeface="+mn-ea"/>
                <a:ea typeface="+mn-ea"/>
              </a:rPr>
              <a:t>     ・ </a:t>
            </a:r>
            <a:r>
              <a:rPr kumimoji="1" lang="en-US" altLang="ja-JP" sz="1200" dirty="0">
                <a:solidFill>
                  <a:schemeClr val="tx1"/>
                </a:solidFill>
                <a:latin typeface="+mn-ea"/>
                <a:ea typeface="+mn-ea"/>
              </a:rPr>
              <a:t>ACD</a:t>
            </a:r>
            <a:r>
              <a:rPr kumimoji="1" lang="ja-JP" altLang="en-US" sz="1200" dirty="0">
                <a:solidFill>
                  <a:schemeClr val="tx1"/>
                </a:solidFill>
                <a:latin typeface="+mn-ea"/>
                <a:ea typeface="+mn-ea"/>
              </a:rPr>
              <a:t>に「自動応答」設定をしている場合： （自動応答）タイムアウト時間に関係なく、呼は「自動応答」に入ります。</a:t>
            </a:r>
            <a:endParaRPr kumimoji="1" lang="en-US" altLang="ja-JP" sz="1200" dirty="0">
              <a:solidFill>
                <a:schemeClr val="tx1"/>
              </a:solidFill>
              <a:latin typeface="+mn-ea"/>
              <a:ea typeface="+mn-ea"/>
            </a:endParaRPr>
          </a:p>
          <a:p>
            <a:endParaRPr kumimoji="1" lang="en-US" altLang="ja-JP" sz="1200" dirty="0">
              <a:solidFill>
                <a:schemeClr val="tx1"/>
              </a:solidFill>
              <a:latin typeface="+mn-ea"/>
              <a:ea typeface="+mn-ea"/>
            </a:endParaRPr>
          </a:p>
        </p:txBody>
      </p:sp>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41019" y="1907068"/>
            <a:ext cx="3562235" cy="798285"/>
          </a:xfrm>
          <a:prstGeom prst="rect">
            <a:avLst/>
          </a:prstGeom>
          <a:noFill/>
          <a:ln w="9525">
            <a:solidFill>
              <a:srgbClr val="FF5050"/>
            </a:solidFill>
            <a:miter lim="800000"/>
            <a:headEnd/>
            <a:tailEnd/>
          </a:ln>
          <a:extLst>
            <a:ext uri="{909E8E84-426E-40DD-AFC4-6F175D3DCCD1}">
              <a14:hiddenFill xmlns:a14="http://schemas.microsoft.com/office/drawing/2010/main">
                <a:solidFill>
                  <a:schemeClr val="accent1"/>
                </a:solidFill>
              </a14:hiddenFill>
            </a:ext>
          </a:extLst>
        </p:spPr>
      </p:pic>
      <p:sp>
        <p:nvSpPr>
          <p:cNvPr id="3" name="テキスト ボックス 2"/>
          <p:cNvSpPr txBox="1"/>
          <p:nvPr/>
        </p:nvSpPr>
        <p:spPr>
          <a:xfrm>
            <a:off x="4044603" y="2103062"/>
            <a:ext cx="792088" cy="609398"/>
          </a:xfrm>
          <a:prstGeom prst="rect">
            <a:avLst/>
          </a:prstGeom>
          <a:noFill/>
        </p:spPr>
        <p:txBody>
          <a:bodyPr wrap="square" rtlCol="0">
            <a:spAutoFit/>
          </a:bodyPr>
          <a:lstStyle/>
          <a:p>
            <a:pPr>
              <a:lnSpc>
                <a:spcPct val="80000"/>
              </a:lnSpc>
            </a:pPr>
            <a:r>
              <a:rPr kumimoji="1" lang="ja-JP" altLang="en-US" sz="1400" b="1" dirty="0">
                <a:solidFill>
                  <a:srgbClr val="000000"/>
                </a:solidFill>
              </a:rPr>
              <a:t>・・・①</a:t>
            </a:r>
            <a:endParaRPr kumimoji="1" lang="en-US" altLang="ja-JP" sz="1400" b="1" dirty="0">
              <a:solidFill>
                <a:srgbClr val="000000"/>
              </a:solidFill>
            </a:endParaRPr>
          </a:p>
          <a:p>
            <a:pPr>
              <a:lnSpc>
                <a:spcPct val="80000"/>
              </a:lnSpc>
            </a:pPr>
            <a:r>
              <a:rPr kumimoji="1" lang="ja-JP" altLang="en-US" sz="1400" b="1" dirty="0">
                <a:solidFill>
                  <a:srgbClr val="000000"/>
                </a:solidFill>
              </a:rPr>
              <a:t>・・・②</a:t>
            </a:r>
            <a:endParaRPr kumimoji="1" lang="en-US" altLang="ja-JP" sz="1400" b="1" dirty="0">
              <a:solidFill>
                <a:srgbClr val="000000"/>
              </a:solidFill>
            </a:endParaRPr>
          </a:p>
          <a:p>
            <a:pPr>
              <a:lnSpc>
                <a:spcPct val="80000"/>
              </a:lnSpc>
            </a:pPr>
            <a:r>
              <a:rPr kumimoji="1" lang="ja-JP" altLang="en-US" sz="1400" b="1" dirty="0">
                <a:solidFill>
                  <a:srgbClr val="000000"/>
                </a:solidFill>
              </a:rPr>
              <a:t>・・・③</a:t>
            </a:r>
          </a:p>
        </p:txBody>
      </p:sp>
    </p:spTree>
    <p:extLst>
      <p:ext uri="{BB962C8B-B14F-4D97-AF65-F5344CB8AC3E}">
        <p14:creationId xmlns:p14="http://schemas.microsoft.com/office/powerpoint/2010/main" val="288981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bwMode="auto">
          <a:xfrm>
            <a:off x="251520" y="2161555"/>
            <a:ext cx="8378815" cy="948145"/>
          </a:xfrm>
          <a:prstGeom prst="rect">
            <a:avLst/>
          </a:prstGeom>
          <a:solidFill>
            <a:srgbClr val="FFFFCC"/>
          </a:solidFill>
          <a:ln w="9525" cap="flat" cmpd="sng" algn="ctr">
            <a:noFill/>
            <a:prstDash val="solid"/>
            <a:round/>
            <a:headEnd type="none" w="med" len="med"/>
            <a:tailEnd type="triangle" w="med" len="med"/>
          </a:ln>
          <a:effectLst/>
          <a:extLst/>
        </p:spPr>
        <p:txBody>
          <a:bodyPr vert="horz" wrap="none" lIns="90000" tIns="46800" rIns="90000" bIns="46800" numCol="1" rtlCol="0" anchor="t" anchorCtr="0" compatLnSpc="1">
            <a:prstTxWarp prst="textNoShape">
              <a:avLst/>
            </a:prstTxWarp>
            <a:sp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sp>
        <p:nvSpPr>
          <p:cNvPr id="4" name="スライド番号プレースホルダー 3"/>
          <p:cNvSpPr>
            <a:spLocks noGrp="1"/>
          </p:cNvSpPr>
          <p:nvPr>
            <p:ph type="sldNum" idx="12"/>
          </p:nvPr>
        </p:nvSpPr>
        <p:spPr/>
        <p:txBody>
          <a:bodyPr/>
          <a:lstStyle/>
          <a:p>
            <a:pPr>
              <a:defRPr/>
            </a:pPr>
            <a:fld id="{FB11194E-722C-4E41-A7ED-27CB0B631F95}" type="slidenum">
              <a:rPr lang="en-US" smtClean="0"/>
              <a:pPr>
                <a:defRPr/>
              </a:pPr>
              <a:t>6</a:t>
            </a:fld>
            <a:endParaRPr lang="en-US" dirty="0"/>
          </a:p>
        </p:txBody>
      </p:sp>
      <p:grpSp>
        <p:nvGrpSpPr>
          <p:cNvPr id="8" name="グループ化 7"/>
          <p:cNvGrpSpPr/>
          <p:nvPr/>
        </p:nvGrpSpPr>
        <p:grpSpPr>
          <a:xfrm>
            <a:off x="251520" y="722963"/>
            <a:ext cx="6998032" cy="1118537"/>
            <a:chOff x="251520" y="722963"/>
            <a:chExt cx="6998032" cy="1118537"/>
          </a:xfrm>
        </p:grpSpPr>
        <p:pic>
          <p:nvPicPr>
            <p:cNvPr id="10" name="図 9"/>
            <p:cNvPicPr>
              <a:picLocks noChangeAspect="1"/>
            </p:cNvPicPr>
            <p:nvPr/>
          </p:nvPicPr>
          <p:blipFill rotWithShape="1">
            <a:blip r:embed="rId2"/>
            <a:srcRect t="64075" r="14976" b="20867"/>
            <a:stretch/>
          </p:blipFill>
          <p:spPr>
            <a:xfrm>
              <a:off x="251520" y="722963"/>
              <a:ext cx="6998032" cy="1118537"/>
            </a:xfrm>
            <a:prstGeom prst="rect">
              <a:avLst/>
            </a:prstGeom>
            <a:ln>
              <a:solidFill>
                <a:schemeClr val="bg1">
                  <a:lumMod val="75000"/>
                </a:schemeClr>
              </a:solidFill>
            </a:ln>
          </p:spPr>
        </p:pic>
        <p:sp>
          <p:nvSpPr>
            <p:cNvPr id="28" name="角丸四角形 27"/>
            <p:cNvSpPr/>
            <p:nvPr/>
          </p:nvSpPr>
          <p:spPr bwMode="auto">
            <a:xfrm>
              <a:off x="2562911" y="1367433"/>
              <a:ext cx="523695" cy="288032"/>
            </a:xfrm>
            <a:prstGeom prst="roundRect">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grpSp>
      <p:sp>
        <p:nvSpPr>
          <p:cNvPr id="12" name="テキスト ボックス 11"/>
          <p:cNvSpPr txBox="1"/>
          <p:nvPr/>
        </p:nvSpPr>
        <p:spPr>
          <a:xfrm>
            <a:off x="248782" y="2161555"/>
            <a:ext cx="8378815" cy="972574"/>
          </a:xfrm>
          <a:prstGeom prst="rect">
            <a:avLst/>
          </a:prstGeom>
          <a:noFill/>
          <a:ln>
            <a:noFill/>
          </a:ln>
        </p:spPr>
        <p:txBody>
          <a:bodyPr wrap="square" rtlCol="0">
            <a:spAutoFit/>
          </a:bodyPr>
          <a:lstStyle/>
          <a:p>
            <a:pPr>
              <a:lnSpc>
                <a:spcPct val="130000"/>
              </a:lnSpc>
            </a:pPr>
            <a:r>
              <a:rPr lang="ja-JP" altLang="en-US" sz="1100" dirty="0">
                <a:solidFill>
                  <a:schemeClr val="tx1"/>
                </a:solidFill>
                <a:latin typeface="+mn-ea"/>
                <a:ea typeface="+mn-ea"/>
              </a:rPr>
              <a:t>オペレーターが複数の</a:t>
            </a:r>
            <a:r>
              <a:rPr lang="en-US" altLang="ja-JP" sz="1100" dirty="0">
                <a:solidFill>
                  <a:schemeClr val="tx1"/>
                </a:solidFill>
                <a:latin typeface="+mn-ea"/>
                <a:ea typeface="+mn-ea"/>
              </a:rPr>
              <a:t>ACD</a:t>
            </a:r>
            <a:r>
              <a:rPr lang="ja-JP" altLang="en-US" sz="1100" dirty="0">
                <a:solidFill>
                  <a:schemeClr val="tx1"/>
                </a:solidFill>
                <a:latin typeface="+mn-ea"/>
                <a:ea typeface="+mn-ea"/>
              </a:rPr>
              <a:t>にログインしている場合に、着信優先度が高い</a:t>
            </a:r>
            <a:r>
              <a:rPr lang="en-US" altLang="ja-JP" sz="1100" dirty="0">
                <a:solidFill>
                  <a:schemeClr val="tx1"/>
                </a:solidFill>
                <a:latin typeface="+mn-ea"/>
                <a:ea typeface="+mn-ea"/>
              </a:rPr>
              <a:t>ACD</a:t>
            </a:r>
            <a:r>
              <a:rPr lang="ja-JP" altLang="en-US" sz="1100" dirty="0">
                <a:solidFill>
                  <a:schemeClr val="tx1"/>
                </a:solidFill>
                <a:latin typeface="+mn-ea"/>
                <a:ea typeface="+mn-ea"/>
              </a:rPr>
              <a:t>のコールを優先的に着信させる様に設定することができます。</a:t>
            </a:r>
            <a:endParaRPr lang="en-US" altLang="ja-JP" sz="1100" dirty="0">
              <a:solidFill>
                <a:schemeClr val="tx1"/>
              </a:solidFill>
              <a:latin typeface="+mn-ea"/>
              <a:ea typeface="+mn-ea"/>
            </a:endParaRPr>
          </a:p>
          <a:p>
            <a:pPr>
              <a:lnSpc>
                <a:spcPct val="130000"/>
              </a:lnSpc>
            </a:pPr>
            <a:r>
              <a:rPr lang="ja-JP" altLang="en-US" sz="1100" dirty="0">
                <a:solidFill>
                  <a:schemeClr val="tx1"/>
                </a:solidFill>
                <a:latin typeface="+mn-ea"/>
                <a:ea typeface="+mn-ea"/>
              </a:rPr>
              <a:t>下図のように、</a:t>
            </a:r>
            <a:r>
              <a:rPr lang="en-US" altLang="ja-JP" sz="1100" dirty="0">
                <a:solidFill>
                  <a:schemeClr val="tx1"/>
                </a:solidFill>
                <a:latin typeface="+mn-ea"/>
                <a:ea typeface="+mn-ea"/>
              </a:rPr>
              <a:t>ACD</a:t>
            </a:r>
            <a:r>
              <a:rPr lang="ja-JP" altLang="en-US" sz="1100" dirty="0">
                <a:solidFill>
                  <a:schemeClr val="tx1"/>
                </a:solidFill>
                <a:latin typeface="+mn-ea"/>
                <a:ea typeface="+mn-ea"/>
              </a:rPr>
              <a:t>一覧画面で優先度を確認することができます（ソート可能）</a:t>
            </a:r>
            <a:endParaRPr lang="en-US" altLang="ja-JP" sz="1000" dirty="0">
              <a:solidFill>
                <a:schemeClr val="tx1"/>
              </a:solidFill>
              <a:latin typeface="+mn-ea"/>
              <a:ea typeface="+mn-ea"/>
            </a:endParaRPr>
          </a:p>
          <a:p>
            <a:pPr>
              <a:lnSpc>
                <a:spcPct val="130000"/>
              </a:lnSpc>
            </a:pPr>
            <a:r>
              <a:rPr lang="en-US" altLang="ja-JP" sz="1100" dirty="0">
                <a:solidFill>
                  <a:schemeClr val="tx1"/>
                </a:solidFill>
                <a:latin typeface="+mn-ea"/>
                <a:ea typeface="+mn-ea"/>
              </a:rPr>
              <a:t>【</a:t>
            </a:r>
            <a:r>
              <a:rPr lang="ja-JP" altLang="en-US" sz="1100" dirty="0">
                <a:solidFill>
                  <a:schemeClr val="tx1"/>
                </a:solidFill>
                <a:latin typeface="+mn-ea"/>
                <a:ea typeface="+mn-ea"/>
              </a:rPr>
              <a:t>注意</a:t>
            </a:r>
            <a:r>
              <a:rPr lang="en-US" altLang="ja-JP" sz="1100" dirty="0">
                <a:solidFill>
                  <a:schemeClr val="tx1"/>
                </a:solidFill>
                <a:latin typeface="+mn-ea"/>
                <a:ea typeface="+mn-ea"/>
              </a:rPr>
              <a:t>】</a:t>
            </a:r>
          </a:p>
          <a:p>
            <a:pPr>
              <a:lnSpc>
                <a:spcPct val="130000"/>
              </a:lnSpc>
            </a:pPr>
            <a:r>
              <a:rPr lang="en-US" altLang="ja-JP" sz="1100" dirty="0">
                <a:solidFill>
                  <a:schemeClr val="tx1"/>
                </a:solidFill>
                <a:latin typeface="+mn-ea"/>
                <a:ea typeface="+mn-ea"/>
              </a:rPr>
              <a:t>ACD</a:t>
            </a:r>
            <a:r>
              <a:rPr lang="ja-JP" altLang="en-US" sz="1100" dirty="0">
                <a:solidFill>
                  <a:schemeClr val="tx1"/>
                </a:solidFill>
                <a:latin typeface="+mn-ea"/>
                <a:ea typeface="+mn-ea"/>
              </a:rPr>
              <a:t>毎の呼数に大きな差がある場合、優先度を高く設定していても応答率が上がらない可能性があります。</a:t>
            </a:r>
            <a:endParaRPr lang="en-US" altLang="ja-JP" sz="1100" dirty="0">
              <a:solidFill>
                <a:schemeClr val="tx1"/>
              </a:solidFill>
              <a:latin typeface="+mn-ea"/>
              <a:ea typeface="+mn-ea"/>
            </a:endParaRPr>
          </a:p>
        </p:txBody>
      </p:sp>
      <p:grpSp>
        <p:nvGrpSpPr>
          <p:cNvPr id="9" name="グループ化 8"/>
          <p:cNvGrpSpPr/>
          <p:nvPr/>
        </p:nvGrpSpPr>
        <p:grpSpPr>
          <a:xfrm>
            <a:off x="251520" y="3331457"/>
            <a:ext cx="8325171" cy="2563705"/>
            <a:chOff x="251520" y="3331457"/>
            <a:chExt cx="8325171" cy="2563705"/>
          </a:xfrm>
        </p:grpSpPr>
        <p:pic>
          <p:nvPicPr>
            <p:cNvPr id="3" name="図 2"/>
            <p:cNvPicPr>
              <a:picLocks noChangeAspect="1"/>
            </p:cNvPicPr>
            <p:nvPr/>
          </p:nvPicPr>
          <p:blipFill rotWithShape="1">
            <a:blip r:embed="rId3"/>
            <a:srcRect b="43564"/>
            <a:stretch/>
          </p:blipFill>
          <p:spPr>
            <a:xfrm>
              <a:off x="251520" y="3331457"/>
              <a:ext cx="8325171" cy="2563705"/>
            </a:xfrm>
            <a:prstGeom prst="rect">
              <a:avLst/>
            </a:prstGeom>
            <a:ln>
              <a:solidFill>
                <a:schemeClr val="bg1">
                  <a:lumMod val="75000"/>
                </a:schemeClr>
              </a:solidFill>
            </a:ln>
          </p:spPr>
        </p:pic>
        <p:sp>
          <p:nvSpPr>
            <p:cNvPr id="13" name="角丸四角形 12"/>
            <p:cNvSpPr/>
            <p:nvPr/>
          </p:nvSpPr>
          <p:spPr bwMode="auto">
            <a:xfrm>
              <a:off x="5135364" y="4018020"/>
              <a:ext cx="936104" cy="1877142"/>
            </a:xfrm>
            <a:prstGeom prst="roundRect">
              <a:avLst>
                <a:gd name="adj" fmla="val 4457"/>
              </a:avLst>
            </a:prstGeom>
            <a:noFill/>
            <a:ln w="19050" cap="flat" cmpd="sng" algn="ctr">
              <a:solidFill>
                <a:srgbClr val="FF5050"/>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t" anchorCtr="0" compatLnSpc="1">
              <a:prstTxWarp prst="textNoShape">
                <a:avLst/>
              </a:prstTxWarp>
              <a:noAutofit/>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ja-JP" altLang="en-US" sz="1800" b="0" i="0" u="none" strike="noStrike" cap="none" normalizeH="0" baseline="0">
                <a:ln>
                  <a:noFill/>
                </a:ln>
                <a:solidFill>
                  <a:schemeClr val="bg1"/>
                </a:solidFill>
                <a:effectLst/>
                <a:latin typeface="Arial" charset="0"/>
                <a:ea typeface="ＭＳ Ｐゴシック" pitchFamily="50" charset="-128"/>
              </a:endParaRPr>
            </a:p>
          </p:txBody>
        </p:sp>
      </p:grpSp>
      <p:sp>
        <p:nvSpPr>
          <p:cNvPr id="11" name="Rectangle 4"/>
          <p:cNvSpPr>
            <a:spLocks noChangeArrowheads="1"/>
          </p:cNvSpPr>
          <p:nvPr/>
        </p:nvSpPr>
        <p:spPr bwMode="auto">
          <a:xfrm>
            <a:off x="5904" y="2332"/>
            <a:ext cx="622228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ja-JP" altLang="en-US" sz="2400" b="1" dirty="0">
                <a:solidFill>
                  <a:schemeClr val="tx1"/>
                </a:solidFill>
                <a:latin typeface="+mj-ea"/>
                <a:ea typeface="+mj-ea"/>
              </a:rPr>
              <a:t>■ 着信優先度（インバウンド</a:t>
            </a:r>
            <a:r>
              <a:rPr lang="ja-JP" altLang="en-US" sz="2400" b="1" dirty="0">
                <a:solidFill>
                  <a:schemeClr val="tx1"/>
                </a:solidFill>
                <a:latin typeface="+mj-ea"/>
              </a:rPr>
              <a:t>業務用機能</a:t>
            </a:r>
            <a:r>
              <a:rPr lang="ja-JP" altLang="en-US" sz="2400" b="1" dirty="0">
                <a:solidFill>
                  <a:schemeClr val="tx1"/>
                </a:solidFill>
                <a:latin typeface="+mj-ea"/>
                <a:ea typeface="+mj-ea"/>
              </a:rPr>
              <a:t>）</a:t>
            </a:r>
          </a:p>
        </p:txBody>
      </p:sp>
    </p:spTree>
    <p:extLst>
      <p:ext uri="{BB962C8B-B14F-4D97-AF65-F5344CB8AC3E}">
        <p14:creationId xmlns:p14="http://schemas.microsoft.com/office/powerpoint/2010/main" val="120209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5475" y="6534154"/>
            <a:ext cx="2133600" cy="207963"/>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E8FE51-EDFE-4E52-95D7-3078D6F8D2C3}" type="slidenum">
              <a:rPr kumimoji="1" lang="en-US" altLang="ja-JP" sz="1400" b="0" i="0" u="none" strike="noStrike" kern="1200" cap="none" spc="0" normalizeH="0" baseline="0" noProof="0">
                <a:ln>
                  <a:noFill/>
                </a:ln>
                <a:solidFill>
                  <a:srgbClr val="000000"/>
                </a:solidFill>
                <a:effectLst/>
                <a:uLnTx/>
                <a:uFillTx/>
                <a:latin typeface="HGP創英角ｺﾞｼｯｸUB" pitchFamily="50" charset="-128"/>
                <a:ea typeface="HGP創英角ｺﾞｼｯｸUB"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400" b="0" i="0" u="none" strike="noStrike" kern="1200" cap="none" spc="0" normalizeH="0" baseline="0" noProof="0">
              <a:ln>
                <a:noFill/>
              </a:ln>
              <a:solidFill>
                <a:srgbClr val="000000"/>
              </a:solidFill>
              <a:effectLst/>
              <a:uLnTx/>
              <a:uFillTx/>
              <a:latin typeface="HGP創英角ｺﾞｼｯｸUB" pitchFamily="50" charset="-128"/>
              <a:ea typeface="HGP創英角ｺﾞｼｯｸUB" pitchFamily="50" charset="-128"/>
              <a:cs typeface="+mn-cs"/>
            </a:endParaRPr>
          </a:p>
        </p:txBody>
      </p:sp>
      <p:sp>
        <p:nvSpPr>
          <p:cNvPr id="3" name="Rectangle 4"/>
          <p:cNvSpPr txBox="1">
            <a:spLocks noChangeArrowheads="1"/>
          </p:cNvSpPr>
          <p:nvPr/>
        </p:nvSpPr>
        <p:spPr>
          <a:xfrm>
            <a:off x="457200" y="0"/>
            <a:ext cx="8229600" cy="638175"/>
          </a:xfrm>
          <a:prstGeom prst="rect">
            <a:avLst/>
          </a:prstGeom>
        </p:spPr>
        <p:txBody>
          <a:bodyPr/>
          <a:lstStyle>
            <a:lvl1pPr algn="l" rtl="0" eaLnBrk="1" fontAlgn="base" hangingPunct="1">
              <a:spcBef>
                <a:spcPct val="0"/>
              </a:spcBef>
              <a:spcAft>
                <a:spcPct val="0"/>
              </a:spcAft>
              <a:defRPr kumimoji="1" sz="3200">
                <a:solidFill>
                  <a:schemeClr val="tx2"/>
                </a:solidFill>
                <a:latin typeface="+mj-lt"/>
                <a:ea typeface="+mj-ea"/>
                <a:cs typeface="+mj-cs"/>
              </a:defRPr>
            </a:lvl1pPr>
            <a:lvl2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0" cap="none" spc="0" normalizeH="0" baseline="0" noProof="0" dirty="0">
                <a:ln>
                  <a:noFill/>
                </a:ln>
                <a:solidFill>
                  <a:srgbClr val="333399"/>
                </a:solidFill>
                <a:effectLst/>
                <a:uLnTx/>
                <a:uFillTx/>
                <a:latin typeface="HGP創英角ｺﾞｼｯｸUB"/>
                <a:ea typeface="HGP創英角ｺﾞｼｯｸUB"/>
                <a:cs typeface="+mj-cs"/>
              </a:rPr>
              <a:t>お問い合わせ窓口</a:t>
            </a:r>
          </a:p>
        </p:txBody>
      </p:sp>
      <p:grpSp>
        <p:nvGrpSpPr>
          <p:cNvPr id="10" name="グループ化 9"/>
          <p:cNvGrpSpPr/>
          <p:nvPr/>
        </p:nvGrpSpPr>
        <p:grpSpPr>
          <a:xfrm>
            <a:off x="654601" y="909707"/>
            <a:ext cx="7705725" cy="4515861"/>
            <a:chOff x="950142" y="709290"/>
            <a:chExt cx="7705725" cy="4515862"/>
          </a:xfrm>
        </p:grpSpPr>
        <p:sp>
          <p:nvSpPr>
            <p:cNvPr id="8" name="Rectangle 28"/>
            <p:cNvSpPr>
              <a:spLocks noChangeArrowheads="1"/>
            </p:cNvSpPr>
            <p:nvPr/>
          </p:nvSpPr>
          <p:spPr bwMode="auto">
            <a:xfrm>
              <a:off x="950142" y="709290"/>
              <a:ext cx="7705725"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nl-NL" altLang="ja-JP" sz="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nl-NL"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お電話でのお問い合わせ</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受付時間：平日</a:t>
              </a:r>
              <a:r>
                <a:rPr kumimoji="1" lang="en-US" altLang="ja-JP"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10</a:t>
              </a:r>
              <a:r>
                <a:rPr kumimoji="1" lang="ja-JP" altLang="en-US"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時～</a:t>
              </a:r>
              <a:r>
                <a:rPr kumimoji="1" lang="en-US" altLang="ja-JP"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18</a:t>
              </a:r>
              <a:r>
                <a:rPr kumimoji="1" lang="ja-JP" altLang="en-US" sz="1800" b="0" i="0" u="none" strike="noStrike" kern="1200" cap="none" spc="0" normalizeH="0" baseline="0" noProof="0" dirty="0">
                  <a:ln>
                    <a:noFill/>
                  </a:ln>
                  <a:solidFill>
                    <a:srgbClr val="FF9966"/>
                  </a:solidFill>
                  <a:effectLst/>
                  <a:uLnTx/>
                  <a:uFillTx/>
                  <a:latin typeface="HGP創英角ｺﾞｼｯｸUB"/>
                  <a:ea typeface="HGP創英角ｺﾞｼｯｸUB"/>
                  <a:cs typeface="+mn-cs"/>
                </a:rPr>
                <a:t>時（土日祝日、夏季休業、年末年始は除く）</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０５０－５８１０－７９７８</a:t>
              </a:r>
              <a:endParaRPr kumimoji="1" lang="en-US"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お電話が繋がりましたら、音声ガイダンスに沿ってお進みください。</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 サポートメールアドレス</a:t>
              </a:r>
              <a:endParaRPr kumimoji="1" lang="en-US"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3200" b="0" i="0" u="none" strike="noStrike" kern="1200" cap="none" spc="0" normalizeH="0" baseline="0" noProof="0" dirty="0">
                  <a:ln>
                    <a:noFill/>
                  </a:ln>
                  <a:solidFill>
                    <a:srgbClr val="FF0000"/>
                  </a:solidFill>
                  <a:effectLst/>
                  <a:uLnTx/>
                  <a:uFillTx/>
                  <a:latin typeface="HGP創英角ｺﾞｼｯｸUB" pitchFamily="50" charset="-128"/>
                  <a:ea typeface="HGP創英角ｺﾞｼｯｸUB" pitchFamily="50" charset="-128"/>
                  <a:cs typeface="+mn-cs"/>
                  <a:hlinkClick r:id="rId2"/>
                </a:rPr>
                <a:t>bb-support@softsu.co.jp</a:t>
              </a:r>
              <a:endParaRPr kumimoji="1" lang="en-US" altLang="ja-JP" sz="3200" b="0" i="0" u="none" strike="noStrike" kern="1200" cap="none" spc="0" normalizeH="0" baseline="0" noProof="0" dirty="0">
                <a:ln>
                  <a:noFill/>
                </a:ln>
                <a:solidFill>
                  <a:srgbClr val="FF0000"/>
                </a:solidFill>
                <a:effectLst/>
                <a:uLnTx/>
                <a:uFillTx/>
                <a:latin typeface="HGP創英角ｺﾞｼｯｸUB" pitchFamily="50" charset="-128"/>
                <a:ea typeface="HGP創英角ｺﾞｼｯｸUB" pitchFamily="50" charset="-128"/>
                <a:cs typeface="+mn-cs"/>
              </a:endParaRPr>
            </a:p>
          </p:txBody>
        </p:sp>
        <p:sp>
          <p:nvSpPr>
            <p:cNvPr id="9" name="Rectangle 28"/>
            <p:cNvSpPr>
              <a:spLocks noChangeArrowheads="1"/>
            </p:cNvSpPr>
            <p:nvPr/>
          </p:nvSpPr>
          <p:spPr bwMode="auto">
            <a:xfrm>
              <a:off x="950142" y="3076872"/>
              <a:ext cx="7705725" cy="2148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各種マニュアル、</a:t>
              </a:r>
              <a: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FAQ</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を用意しております。是非ご活用下さい。</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 </a:t>
              </a:r>
              <a: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BlueBean</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サポートページ</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・サポートドキュメント</a:t>
              </a:r>
              <a:b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br>
              <a:r>
                <a:rPr kumimoji="1" lang="en-US" altLang="ja-JP" sz="16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hlinkClick r:id="rId3"/>
                </a:rPr>
                <a:t>http://bluebean.softsu.com/cloud-cti-callcenter-system-support/document/</a:t>
              </a:r>
              <a:endParaRPr kumimoji="1" lang="en-US" altLang="ja-JP" sz="16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nl-NL" altLang="ja-JP" sz="9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・よくある質問（</a:t>
              </a:r>
              <a:r>
                <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FAQ</a:t>
              </a:r>
              <a:r>
                <a:rPr kumimoji="1" lang="ja-JP" altLang="en-US"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rPr>
                <a:t>）</a:t>
              </a:r>
              <a:endParaRPr kumimoji="1" lang="en-US" altLang="ja-JP" sz="18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nl-NL" altLang="ja-JP" sz="16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hlinkClick r:id="rId4"/>
                </a:rPr>
                <a:t>http://bluebean.softsu.com/faq/</a:t>
              </a:r>
              <a:endParaRPr kumimoji="1" lang="nl-NL" altLang="ja-JP" sz="1600" b="0" i="0" u="none" strike="noStrike" kern="1200" cap="none" spc="0" normalizeH="0" baseline="0" noProof="0" dirty="0">
                <a:ln>
                  <a:noFill/>
                </a:ln>
                <a:solidFill>
                  <a:srgbClr val="000000"/>
                </a:solidFill>
                <a:effectLst/>
                <a:uLnTx/>
                <a:uFillTx/>
                <a:latin typeface="HGP創英角ｺﾞｼｯｸUB" pitchFamily="50" charset="-128"/>
                <a:ea typeface="HGP創英角ｺﾞｼｯｸUB" pitchFamily="50" charset="-128"/>
                <a:cs typeface="+mn-cs"/>
              </a:endParaRPr>
            </a:p>
          </p:txBody>
        </p:sp>
      </p:grpSp>
      <p:grpSp>
        <p:nvGrpSpPr>
          <p:cNvPr id="5" name="グループ化 4">
            <a:extLst>
              <a:ext uri="{FF2B5EF4-FFF2-40B4-BE49-F238E27FC236}">
                <a16:creationId xmlns:a16="http://schemas.microsoft.com/office/drawing/2014/main" id="{088166AC-A69F-43E2-B356-777B70FADF7A}"/>
              </a:ext>
            </a:extLst>
          </p:cNvPr>
          <p:cNvGrpSpPr/>
          <p:nvPr/>
        </p:nvGrpSpPr>
        <p:grpSpPr>
          <a:xfrm>
            <a:off x="654599" y="5640791"/>
            <a:ext cx="7893055" cy="893360"/>
            <a:chOff x="654599" y="5640791"/>
            <a:chExt cx="7893055" cy="893360"/>
          </a:xfrm>
        </p:grpSpPr>
        <p:sp>
          <p:nvSpPr>
            <p:cNvPr id="4" name="テキスト ボックス 3"/>
            <p:cNvSpPr txBox="1"/>
            <p:nvPr/>
          </p:nvSpPr>
          <p:spPr>
            <a:xfrm>
              <a:off x="654599" y="5640791"/>
              <a:ext cx="7893055" cy="893360"/>
            </a:xfrm>
            <a:prstGeom prst="rect">
              <a:avLst/>
            </a:prstGeom>
            <a:solidFill>
              <a:schemeClr val="accent2"/>
            </a:solidFill>
          </p:spPr>
          <p:txBody>
            <a:bodyPr wrap="square" rtlCol="0" anchor="ctr" anchorCtr="1">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　　　　　　コールセンターで、すぐに使える便利な情報を紹介中！</a:t>
              </a:r>
              <a:endPar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　　　　　　</a:t>
              </a:r>
              <a:r>
                <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BlueBean</a:t>
              </a: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公式</a:t>
              </a:r>
              <a:r>
                <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Facebook</a:t>
              </a: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ページに  「いいね！」 をお願いします！</a:t>
              </a:r>
              <a:endPar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　　　　　　</a:t>
              </a:r>
              <a:r>
                <a:rPr kumimoji="1" lang="en-US" altLang="ja-JP" sz="1800" b="0" i="0" u="none" strike="noStrike" kern="1200" cap="none" spc="0" normalizeH="0" baseline="0" noProof="0" dirty="0">
                  <a:ln>
                    <a:noFill/>
                  </a:ln>
                  <a:solidFill>
                    <a:srgbClr val="FFFFFF"/>
                  </a:solidFill>
                  <a:effectLst/>
                  <a:uLnTx/>
                  <a:uFillTx/>
                  <a:latin typeface="HGP創英角ｺﾞｼｯｸUB" pitchFamily="50" charset="-128"/>
                  <a:ea typeface="HGP創英角ｺﾞｼｯｸUB" pitchFamily="50" charset="-128"/>
                  <a:cs typeface="+mn-cs"/>
                </a:rPr>
                <a:t>https://www.facebook.com/bluebeanofficial/</a:t>
              </a:r>
            </a:p>
          </p:txBody>
        </p:sp>
        <p:pic>
          <p:nvPicPr>
            <p:cNvPr id="6" name="図 5">
              <a:extLst>
                <a:ext uri="{FF2B5EF4-FFF2-40B4-BE49-F238E27FC236}">
                  <a16:creationId xmlns:a16="http://schemas.microsoft.com/office/drawing/2014/main" id="{784CE84C-4311-4DB7-B719-1E8BEB697C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648" y="5727471"/>
              <a:ext cx="720000" cy="720000"/>
            </a:xfrm>
            <a:prstGeom prst="rect">
              <a:avLst/>
            </a:prstGeom>
          </p:spPr>
        </p:pic>
      </p:grpSp>
    </p:spTree>
    <p:extLst>
      <p:ext uri="{BB962C8B-B14F-4D97-AF65-F5344CB8AC3E}">
        <p14:creationId xmlns:p14="http://schemas.microsoft.com/office/powerpoint/2010/main" val="3153745102"/>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t" anchorCtr="0" compatLnSpc="1">
        <a:prstTxWarp prst="textNoShape">
          <a:avLst/>
        </a:prstTxWarp>
        <a:spAutoFit/>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ＭＳ Ｐゴシック" pitchFamily="50" charset="-128"/>
          </a:defRPr>
        </a:defPPr>
      </a:lstStyle>
    </a:lnDef>
    <a:txDef>
      <a:spPr>
        <a:noFill/>
      </a:spPr>
      <a:bodyPr wrap="none" rtlCol="0">
        <a:spAutoFit/>
      </a:bodyPr>
      <a:lstStyle>
        <a:defPPr>
          <a:defRPr kumimoji="1" dirty="0" smtClean="0">
            <a:solidFill>
              <a:srgbClr val="000000"/>
            </a:solidFill>
          </a:defRPr>
        </a:defPPr>
      </a:lstStyle>
    </a:tx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HGP創英角ｺﾞｼｯｸUB"/>
        <a:ea typeface="HGP創英角ｺﾞｼｯｸUB"/>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772C0FBD-529D-48FE-B156-1EA082049153}" vid="{F97DAF79-4234-4705-A8DB-076622F0CB35}"/>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858</Words>
  <Application>Microsoft Office PowerPoint</Application>
  <PresentationFormat>画面に合わせる (4:3)</PresentationFormat>
  <Paragraphs>139</Paragraphs>
  <Slides>8</Slides>
  <Notes>1</Notes>
  <HiddenSlides>0</HiddenSlides>
  <MMClips>0</MMClips>
  <ScaleCrop>false</ScaleCrop>
  <HeadingPairs>
    <vt:vector size="8" baseType="variant">
      <vt:variant>
        <vt:lpstr>使用されているフォント</vt:lpstr>
      </vt:variant>
      <vt:variant>
        <vt:i4>4</vt:i4>
      </vt:variant>
      <vt:variant>
        <vt:lpstr>テーマ</vt:lpstr>
      </vt:variant>
      <vt:variant>
        <vt:i4>2</vt:i4>
      </vt:variant>
      <vt:variant>
        <vt:lpstr>埋め込まれた OLE サーバー</vt:lpstr>
      </vt:variant>
      <vt:variant>
        <vt:i4>1</vt:i4>
      </vt:variant>
      <vt:variant>
        <vt:lpstr>スライド タイトル</vt:lpstr>
      </vt:variant>
      <vt:variant>
        <vt:i4>8</vt:i4>
      </vt:variant>
    </vt:vector>
  </HeadingPairs>
  <TitlesOfParts>
    <vt:vector size="15" baseType="lpstr">
      <vt:lpstr>HGP創英角ｺﾞｼｯｸUB</vt:lpstr>
      <vt:lpstr>ＭＳ Ｐゴシック</vt:lpstr>
      <vt:lpstr>Arial</vt:lpstr>
      <vt:lpstr>Times New Roman</vt:lpstr>
      <vt:lpstr>標準デザイン</vt:lpstr>
      <vt:lpstr>1_標準デザイン</vt:lpstr>
      <vt:lpstr>Visio</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2018-04-18T08:01:20Z</dcterms:created>
  <dcterms:modified xsi:type="dcterms:W3CDTF">2018-04-19T08:59:35Z</dcterms:modified>
</cp:coreProperties>
</file>